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310" r:id="rId3"/>
    <p:sldId id="311" r:id="rId4"/>
    <p:sldId id="309" r:id="rId5"/>
    <p:sldId id="290" r:id="rId6"/>
    <p:sldId id="286" r:id="rId7"/>
    <p:sldId id="308" r:id="rId8"/>
    <p:sldId id="312" r:id="rId9"/>
    <p:sldId id="313" r:id="rId10"/>
    <p:sldId id="314" r:id="rId11"/>
    <p:sldId id="291" r:id="rId12"/>
    <p:sldId id="293" r:id="rId13"/>
    <p:sldId id="294" r:id="rId14"/>
    <p:sldId id="295" r:id="rId15"/>
    <p:sldId id="315" r:id="rId16"/>
    <p:sldId id="316" r:id="rId17"/>
    <p:sldId id="296" r:id="rId18"/>
    <p:sldId id="297" r:id="rId19"/>
    <p:sldId id="298" r:id="rId20"/>
    <p:sldId id="299" r:id="rId21"/>
    <p:sldId id="317" r:id="rId22"/>
    <p:sldId id="318" r:id="rId23"/>
    <p:sldId id="303" r:id="rId24"/>
    <p:sldId id="306" r:id="rId25"/>
    <p:sldId id="307" r:id="rId26"/>
    <p:sldId id="30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C9E9-C949-496E-A56F-8BE80165D8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7F6FEF-67B7-4AC0-A01E-7445CF7B42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21A206-D0C9-40A1-A700-CF8CC9C05FF3}"/>
              </a:ext>
            </a:extLst>
          </p:cNvPr>
          <p:cNvSpPr>
            <a:spLocks noGrp="1"/>
          </p:cNvSpPr>
          <p:nvPr>
            <p:ph type="dt" sz="half" idx="10"/>
          </p:nvPr>
        </p:nvSpPr>
        <p:spPr/>
        <p:txBody>
          <a:bodyPr/>
          <a:lstStyle/>
          <a:p>
            <a:fld id="{A8247979-6ABE-4150-B181-C17EF55E4DF4}" type="datetimeFigureOut">
              <a:rPr lang="en-IN" smtClean="0"/>
              <a:t>24-05-2020</a:t>
            </a:fld>
            <a:endParaRPr lang="en-IN"/>
          </a:p>
        </p:txBody>
      </p:sp>
      <p:sp>
        <p:nvSpPr>
          <p:cNvPr id="5" name="Footer Placeholder 4">
            <a:extLst>
              <a:ext uri="{FF2B5EF4-FFF2-40B4-BE49-F238E27FC236}">
                <a16:creationId xmlns:a16="http://schemas.microsoft.com/office/drawing/2014/main" id="{FADFDBDC-9A58-407A-9E7C-8716A324E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1C9A7C-C552-4673-B308-6E6F86B9801B}"/>
              </a:ext>
            </a:extLst>
          </p:cNvPr>
          <p:cNvSpPr>
            <a:spLocks noGrp="1"/>
          </p:cNvSpPr>
          <p:nvPr>
            <p:ph type="sldNum" sz="quarter" idx="12"/>
          </p:nvPr>
        </p:nvSpPr>
        <p:spPr/>
        <p:txBody>
          <a:bodyPr/>
          <a:lstStyle/>
          <a:p>
            <a:fld id="{C51EA384-7346-4668-89A5-41D4FB449B01}" type="slidenum">
              <a:rPr lang="en-IN" smtClean="0"/>
              <a:t>‹#›</a:t>
            </a:fld>
            <a:endParaRPr lang="en-IN"/>
          </a:p>
        </p:txBody>
      </p:sp>
    </p:spTree>
    <p:extLst>
      <p:ext uri="{BB962C8B-B14F-4D97-AF65-F5344CB8AC3E}">
        <p14:creationId xmlns:p14="http://schemas.microsoft.com/office/powerpoint/2010/main" val="329074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F6EA-682E-4229-8F53-B876F2298F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D37C5A-0B2E-4D43-9EDF-EEFA3F8E29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2F83BB-B5BF-45EC-A24B-072337D85C0F}"/>
              </a:ext>
            </a:extLst>
          </p:cNvPr>
          <p:cNvSpPr>
            <a:spLocks noGrp="1"/>
          </p:cNvSpPr>
          <p:nvPr>
            <p:ph type="dt" sz="half" idx="10"/>
          </p:nvPr>
        </p:nvSpPr>
        <p:spPr/>
        <p:txBody>
          <a:bodyPr/>
          <a:lstStyle/>
          <a:p>
            <a:fld id="{A8247979-6ABE-4150-B181-C17EF55E4DF4}" type="datetimeFigureOut">
              <a:rPr lang="en-IN" smtClean="0"/>
              <a:t>24-05-2020</a:t>
            </a:fld>
            <a:endParaRPr lang="en-IN"/>
          </a:p>
        </p:txBody>
      </p:sp>
      <p:sp>
        <p:nvSpPr>
          <p:cNvPr id="5" name="Footer Placeholder 4">
            <a:extLst>
              <a:ext uri="{FF2B5EF4-FFF2-40B4-BE49-F238E27FC236}">
                <a16:creationId xmlns:a16="http://schemas.microsoft.com/office/drawing/2014/main" id="{DB8B5C9F-22B2-497B-A417-DE8D2FBB52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0BAB8-A1FC-44BB-91F1-B20DDBF12159}"/>
              </a:ext>
            </a:extLst>
          </p:cNvPr>
          <p:cNvSpPr>
            <a:spLocks noGrp="1"/>
          </p:cNvSpPr>
          <p:nvPr>
            <p:ph type="sldNum" sz="quarter" idx="12"/>
          </p:nvPr>
        </p:nvSpPr>
        <p:spPr/>
        <p:txBody>
          <a:bodyPr/>
          <a:lstStyle/>
          <a:p>
            <a:fld id="{C51EA384-7346-4668-89A5-41D4FB449B01}" type="slidenum">
              <a:rPr lang="en-IN" smtClean="0"/>
              <a:t>‹#›</a:t>
            </a:fld>
            <a:endParaRPr lang="en-IN"/>
          </a:p>
        </p:txBody>
      </p:sp>
    </p:spTree>
    <p:extLst>
      <p:ext uri="{BB962C8B-B14F-4D97-AF65-F5344CB8AC3E}">
        <p14:creationId xmlns:p14="http://schemas.microsoft.com/office/powerpoint/2010/main" val="855947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5E674A-AF92-44DF-95E9-817D6F7C02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7FD2B6-AADF-47B2-B4E8-B663CB5027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52397E-BA6B-4688-80CA-1891909942CF}"/>
              </a:ext>
            </a:extLst>
          </p:cNvPr>
          <p:cNvSpPr>
            <a:spLocks noGrp="1"/>
          </p:cNvSpPr>
          <p:nvPr>
            <p:ph type="dt" sz="half" idx="10"/>
          </p:nvPr>
        </p:nvSpPr>
        <p:spPr/>
        <p:txBody>
          <a:bodyPr/>
          <a:lstStyle/>
          <a:p>
            <a:fld id="{A8247979-6ABE-4150-B181-C17EF55E4DF4}" type="datetimeFigureOut">
              <a:rPr lang="en-IN" smtClean="0"/>
              <a:t>24-05-2020</a:t>
            </a:fld>
            <a:endParaRPr lang="en-IN"/>
          </a:p>
        </p:txBody>
      </p:sp>
      <p:sp>
        <p:nvSpPr>
          <p:cNvPr id="5" name="Footer Placeholder 4">
            <a:extLst>
              <a:ext uri="{FF2B5EF4-FFF2-40B4-BE49-F238E27FC236}">
                <a16:creationId xmlns:a16="http://schemas.microsoft.com/office/drawing/2014/main" id="{48A90BA1-3D73-4895-B741-ECBE035F73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232C12-4FF3-4350-9235-794D53E58B9D}"/>
              </a:ext>
            </a:extLst>
          </p:cNvPr>
          <p:cNvSpPr>
            <a:spLocks noGrp="1"/>
          </p:cNvSpPr>
          <p:nvPr>
            <p:ph type="sldNum" sz="quarter" idx="12"/>
          </p:nvPr>
        </p:nvSpPr>
        <p:spPr/>
        <p:txBody>
          <a:bodyPr/>
          <a:lstStyle/>
          <a:p>
            <a:fld id="{C51EA384-7346-4668-89A5-41D4FB449B01}" type="slidenum">
              <a:rPr lang="en-IN" smtClean="0"/>
              <a:t>‹#›</a:t>
            </a:fld>
            <a:endParaRPr lang="en-IN"/>
          </a:p>
        </p:txBody>
      </p:sp>
    </p:spTree>
    <p:extLst>
      <p:ext uri="{BB962C8B-B14F-4D97-AF65-F5344CB8AC3E}">
        <p14:creationId xmlns:p14="http://schemas.microsoft.com/office/powerpoint/2010/main" val="3884392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58AA-09AF-4B1F-B1BD-25D7D7B08F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B5F33A-4C41-421C-91A0-AFE1828950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9333D-6EF2-4FB2-B3C0-0A674BB5D00C}"/>
              </a:ext>
            </a:extLst>
          </p:cNvPr>
          <p:cNvSpPr>
            <a:spLocks noGrp="1"/>
          </p:cNvSpPr>
          <p:nvPr>
            <p:ph type="dt" sz="half" idx="10"/>
          </p:nvPr>
        </p:nvSpPr>
        <p:spPr/>
        <p:txBody>
          <a:bodyPr/>
          <a:lstStyle/>
          <a:p>
            <a:fld id="{A8247979-6ABE-4150-B181-C17EF55E4DF4}" type="datetimeFigureOut">
              <a:rPr lang="en-IN" smtClean="0"/>
              <a:t>24-05-2020</a:t>
            </a:fld>
            <a:endParaRPr lang="en-IN"/>
          </a:p>
        </p:txBody>
      </p:sp>
      <p:sp>
        <p:nvSpPr>
          <p:cNvPr id="5" name="Footer Placeholder 4">
            <a:extLst>
              <a:ext uri="{FF2B5EF4-FFF2-40B4-BE49-F238E27FC236}">
                <a16:creationId xmlns:a16="http://schemas.microsoft.com/office/drawing/2014/main" id="{AC27182F-636E-4625-A8C6-22A0748657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24BA68-8DF3-43A3-9153-974A2BDA94E8}"/>
              </a:ext>
            </a:extLst>
          </p:cNvPr>
          <p:cNvSpPr>
            <a:spLocks noGrp="1"/>
          </p:cNvSpPr>
          <p:nvPr>
            <p:ph type="sldNum" sz="quarter" idx="12"/>
          </p:nvPr>
        </p:nvSpPr>
        <p:spPr/>
        <p:txBody>
          <a:bodyPr/>
          <a:lstStyle/>
          <a:p>
            <a:fld id="{C51EA384-7346-4668-89A5-41D4FB449B01}" type="slidenum">
              <a:rPr lang="en-IN" smtClean="0"/>
              <a:t>‹#›</a:t>
            </a:fld>
            <a:endParaRPr lang="en-IN"/>
          </a:p>
        </p:txBody>
      </p:sp>
    </p:spTree>
    <p:extLst>
      <p:ext uri="{BB962C8B-B14F-4D97-AF65-F5344CB8AC3E}">
        <p14:creationId xmlns:p14="http://schemas.microsoft.com/office/powerpoint/2010/main" val="335818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5427-17B7-4092-B728-A528D75BDD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8DD672-BBD7-4A76-9742-469B1A8D4D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B1976E-DF40-46E7-8422-7F183666818B}"/>
              </a:ext>
            </a:extLst>
          </p:cNvPr>
          <p:cNvSpPr>
            <a:spLocks noGrp="1"/>
          </p:cNvSpPr>
          <p:nvPr>
            <p:ph type="dt" sz="half" idx="10"/>
          </p:nvPr>
        </p:nvSpPr>
        <p:spPr/>
        <p:txBody>
          <a:bodyPr/>
          <a:lstStyle/>
          <a:p>
            <a:fld id="{A8247979-6ABE-4150-B181-C17EF55E4DF4}" type="datetimeFigureOut">
              <a:rPr lang="en-IN" smtClean="0"/>
              <a:t>24-05-2020</a:t>
            </a:fld>
            <a:endParaRPr lang="en-IN"/>
          </a:p>
        </p:txBody>
      </p:sp>
      <p:sp>
        <p:nvSpPr>
          <p:cNvPr id="5" name="Footer Placeholder 4">
            <a:extLst>
              <a:ext uri="{FF2B5EF4-FFF2-40B4-BE49-F238E27FC236}">
                <a16:creationId xmlns:a16="http://schemas.microsoft.com/office/drawing/2014/main" id="{6D7B73B4-F107-4C34-A975-B4E9ED443F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E7F127-3C44-4394-B69D-6B2355F5BB7C}"/>
              </a:ext>
            </a:extLst>
          </p:cNvPr>
          <p:cNvSpPr>
            <a:spLocks noGrp="1"/>
          </p:cNvSpPr>
          <p:nvPr>
            <p:ph type="sldNum" sz="quarter" idx="12"/>
          </p:nvPr>
        </p:nvSpPr>
        <p:spPr/>
        <p:txBody>
          <a:bodyPr/>
          <a:lstStyle/>
          <a:p>
            <a:fld id="{C51EA384-7346-4668-89A5-41D4FB449B01}" type="slidenum">
              <a:rPr lang="en-IN" smtClean="0"/>
              <a:t>‹#›</a:t>
            </a:fld>
            <a:endParaRPr lang="en-IN"/>
          </a:p>
        </p:txBody>
      </p:sp>
    </p:spTree>
    <p:extLst>
      <p:ext uri="{BB962C8B-B14F-4D97-AF65-F5344CB8AC3E}">
        <p14:creationId xmlns:p14="http://schemas.microsoft.com/office/powerpoint/2010/main" val="123186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B177-D7B4-48B5-950F-7F40D61FF3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8F13D5-4275-46A0-A87C-0CD2DC7DBF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6B9E64-1660-4D7F-B507-32DF2C9C01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38FAD0-0B43-4E24-A4CD-F53D004EB6AC}"/>
              </a:ext>
            </a:extLst>
          </p:cNvPr>
          <p:cNvSpPr>
            <a:spLocks noGrp="1"/>
          </p:cNvSpPr>
          <p:nvPr>
            <p:ph type="dt" sz="half" idx="10"/>
          </p:nvPr>
        </p:nvSpPr>
        <p:spPr/>
        <p:txBody>
          <a:bodyPr/>
          <a:lstStyle/>
          <a:p>
            <a:fld id="{A8247979-6ABE-4150-B181-C17EF55E4DF4}" type="datetimeFigureOut">
              <a:rPr lang="en-IN" smtClean="0"/>
              <a:t>24-05-2020</a:t>
            </a:fld>
            <a:endParaRPr lang="en-IN"/>
          </a:p>
        </p:txBody>
      </p:sp>
      <p:sp>
        <p:nvSpPr>
          <p:cNvPr id="6" name="Footer Placeholder 5">
            <a:extLst>
              <a:ext uri="{FF2B5EF4-FFF2-40B4-BE49-F238E27FC236}">
                <a16:creationId xmlns:a16="http://schemas.microsoft.com/office/drawing/2014/main" id="{AD4C6BAC-2FB0-4D16-9875-3CB3B9C1FE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64D44E-FE23-4AC8-84EC-AF88F9BE6099}"/>
              </a:ext>
            </a:extLst>
          </p:cNvPr>
          <p:cNvSpPr>
            <a:spLocks noGrp="1"/>
          </p:cNvSpPr>
          <p:nvPr>
            <p:ph type="sldNum" sz="quarter" idx="12"/>
          </p:nvPr>
        </p:nvSpPr>
        <p:spPr/>
        <p:txBody>
          <a:bodyPr/>
          <a:lstStyle/>
          <a:p>
            <a:fld id="{C51EA384-7346-4668-89A5-41D4FB449B01}" type="slidenum">
              <a:rPr lang="en-IN" smtClean="0"/>
              <a:t>‹#›</a:t>
            </a:fld>
            <a:endParaRPr lang="en-IN"/>
          </a:p>
        </p:txBody>
      </p:sp>
    </p:spTree>
    <p:extLst>
      <p:ext uri="{BB962C8B-B14F-4D97-AF65-F5344CB8AC3E}">
        <p14:creationId xmlns:p14="http://schemas.microsoft.com/office/powerpoint/2010/main" val="2885908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5EEF-4F54-4D7F-85DC-39B51BDCF1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4DCD88-9F3B-4BE6-9B90-6B9872627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36E0A6-A382-4CAC-BB7D-B6262F037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8DC716-7A4F-4EFE-BD2C-DFEE70867F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E2E1E3-0A42-4CEA-B8A3-CD9CFC3709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8B0E2D-557B-43DC-823C-D6FDF53715D5}"/>
              </a:ext>
            </a:extLst>
          </p:cNvPr>
          <p:cNvSpPr>
            <a:spLocks noGrp="1"/>
          </p:cNvSpPr>
          <p:nvPr>
            <p:ph type="dt" sz="half" idx="10"/>
          </p:nvPr>
        </p:nvSpPr>
        <p:spPr/>
        <p:txBody>
          <a:bodyPr/>
          <a:lstStyle/>
          <a:p>
            <a:fld id="{A8247979-6ABE-4150-B181-C17EF55E4DF4}" type="datetimeFigureOut">
              <a:rPr lang="en-IN" smtClean="0"/>
              <a:t>24-05-2020</a:t>
            </a:fld>
            <a:endParaRPr lang="en-IN"/>
          </a:p>
        </p:txBody>
      </p:sp>
      <p:sp>
        <p:nvSpPr>
          <p:cNvPr id="8" name="Footer Placeholder 7">
            <a:extLst>
              <a:ext uri="{FF2B5EF4-FFF2-40B4-BE49-F238E27FC236}">
                <a16:creationId xmlns:a16="http://schemas.microsoft.com/office/drawing/2014/main" id="{C875296D-5FDA-402B-BE69-BC03FBD754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DB0CB8-37E4-42B4-A76F-C9AA58D9A34A}"/>
              </a:ext>
            </a:extLst>
          </p:cNvPr>
          <p:cNvSpPr>
            <a:spLocks noGrp="1"/>
          </p:cNvSpPr>
          <p:nvPr>
            <p:ph type="sldNum" sz="quarter" idx="12"/>
          </p:nvPr>
        </p:nvSpPr>
        <p:spPr/>
        <p:txBody>
          <a:bodyPr/>
          <a:lstStyle/>
          <a:p>
            <a:fld id="{C51EA384-7346-4668-89A5-41D4FB449B01}" type="slidenum">
              <a:rPr lang="en-IN" smtClean="0"/>
              <a:t>‹#›</a:t>
            </a:fld>
            <a:endParaRPr lang="en-IN"/>
          </a:p>
        </p:txBody>
      </p:sp>
    </p:spTree>
    <p:extLst>
      <p:ext uri="{BB962C8B-B14F-4D97-AF65-F5344CB8AC3E}">
        <p14:creationId xmlns:p14="http://schemas.microsoft.com/office/powerpoint/2010/main" val="227767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2625-726D-4518-8D92-DFBED4CD7D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C1CC28-BD83-4FF2-BFA3-9A068BE4DA81}"/>
              </a:ext>
            </a:extLst>
          </p:cNvPr>
          <p:cNvSpPr>
            <a:spLocks noGrp="1"/>
          </p:cNvSpPr>
          <p:nvPr>
            <p:ph type="dt" sz="half" idx="10"/>
          </p:nvPr>
        </p:nvSpPr>
        <p:spPr/>
        <p:txBody>
          <a:bodyPr/>
          <a:lstStyle/>
          <a:p>
            <a:fld id="{A8247979-6ABE-4150-B181-C17EF55E4DF4}" type="datetimeFigureOut">
              <a:rPr lang="en-IN" smtClean="0"/>
              <a:t>24-05-2020</a:t>
            </a:fld>
            <a:endParaRPr lang="en-IN"/>
          </a:p>
        </p:txBody>
      </p:sp>
      <p:sp>
        <p:nvSpPr>
          <p:cNvPr id="4" name="Footer Placeholder 3">
            <a:extLst>
              <a:ext uri="{FF2B5EF4-FFF2-40B4-BE49-F238E27FC236}">
                <a16:creationId xmlns:a16="http://schemas.microsoft.com/office/drawing/2014/main" id="{355EFADD-24D5-441F-B390-F8C0D1A487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880C65-C8CB-4867-A0E4-ADB49673CA3D}"/>
              </a:ext>
            </a:extLst>
          </p:cNvPr>
          <p:cNvSpPr>
            <a:spLocks noGrp="1"/>
          </p:cNvSpPr>
          <p:nvPr>
            <p:ph type="sldNum" sz="quarter" idx="12"/>
          </p:nvPr>
        </p:nvSpPr>
        <p:spPr/>
        <p:txBody>
          <a:bodyPr/>
          <a:lstStyle/>
          <a:p>
            <a:fld id="{C51EA384-7346-4668-89A5-41D4FB449B01}" type="slidenum">
              <a:rPr lang="en-IN" smtClean="0"/>
              <a:t>‹#›</a:t>
            </a:fld>
            <a:endParaRPr lang="en-IN"/>
          </a:p>
        </p:txBody>
      </p:sp>
    </p:spTree>
    <p:extLst>
      <p:ext uri="{BB962C8B-B14F-4D97-AF65-F5344CB8AC3E}">
        <p14:creationId xmlns:p14="http://schemas.microsoft.com/office/powerpoint/2010/main" val="402228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813714-80A8-4B74-85F0-81F2A88ADC2C}"/>
              </a:ext>
            </a:extLst>
          </p:cNvPr>
          <p:cNvSpPr>
            <a:spLocks noGrp="1"/>
          </p:cNvSpPr>
          <p:nvPr>
            <p:ph type="dt" sz="half" idx="10"/>
          </p:nvPr>
        </p:nvSpPr>
        <p:spPr/>
        <p:txBody>
          <a:bodyPr/>
          <a:lstStyle/>
          <a:p>
            <a:fld id="{A8247979-6ABE-4150-B181-C17EF55E4DF4}" type="datetimeFigureOut">
              <a:rPr lang="en-IN" smtClean="0"/>
              <a:t>24-05-2020</a:t>
            </a:fld>
            <a:endParaRPr lang="en-IN"/>
          </a:p>
        </p:txBody>
      </p:sp>
      <p:sp>
        <p:nvSpPr>
          <p:cNvPr id="3" name="Footer Placeholder 2">
            <a:extLst>
              <a:ext uri="{FF2B5EF4-FFF2-40B4-BE49-F238E27FC236}">
                <a16:creationId xmlns:a16="http://schemas.microsoft.com/office/drawing/2014/main" id="{06F9666B-833D-4B82-A306-9E9FD52CBA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219995-5C29-4FD6-B4AD-35127DB4B57A}"/>
              </a:ext>
            </a:extLst>
          </p:cNvPr>
          <p:cNvSpPr>
            <a:spLocks noGrp="1"/>
          </p:cNvSpPr>
          <p:nvPr>
            <p:ph type="sldNum" sz="quarter" idx="12"/>
          </p:nvPr>
        </p:nvSpPr>
        <p:spPr/>
        <p:txBody>
          <a:bodyPr/>
          <a:lstStyle/>
          <a:p>
            <a:fld id="{C51EA384-7346-4668-89A5-41D4FB449B01}" type="slidenum">
              <a:rPr lang="en-IN" smtClean="0"/>
              <a:t>‹#›</a:t>
            </a:fld>
            <a:endParaRPr lang="en-IN"/>
          </a:p>
        </p:txBody>
      </p:sp>
    </p:spTree>
    <p:extLst>
      <p:ext uri="{BB962C8B-B14F-4D97-AF65-F5344CB8AC3E}">
        <p14:creationId xmlns:p14="http://schemas.microsoft.com/office/powerpoint/2010/main" val="1197676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1CD8-FE2F-4ADD-8CF2-9FE221395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3A4987-544A-4136-82F7-E3E89D3E4F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C35E43-F548-4674-A356-60B758550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B33A4-B326-4189-8FCA-CF906075280E}"/>
              </a:ext>
            </a:extLst>
          </p:cNvPr>
          <p:cNvSpPr>
            <a:spLocks noGrp="1"/>
          </p:cNvSpPr>
          <p:nvPr>
            <p:ph type="dt" sz="half" idx="10"/>
          </p:nvPr>
        </p:nvSpPr>
        <p:spPr/>
        <p:txBody>
          <a:bodyPr/>
          <a:lstStyle/>
          <a:p>
            <a:fld id="{A8247979-6ABE-4150-B181-C17EF55E4DF4}" type="datetimeFigureOut">
              <a:rPr lang="en-IN" smtClean="0"/>
              <a:t>24-05-2020</a:t>
            </a:fld>
            <a:endParaRPr lang="en-IN"/>
          </a:p>
        </p:txBody>
      </p:sp>
      <p:sp>
        <p:nvSpPr>
          <p:cNvPr id="6" name="Footer Placeholder 5">
            <a:extLst>
              <a:ext uri="{FF2B5EF4-FFF2-40B4-BE49-F238E27FC236}">
                <a16:creationId xmlns:a16="http://schemas.microsoft.com/office/drawing/2014/main" id="{114D3339-046C-4B31-A5CD-EDED9F1C3F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C5850C-0C60-466D-BDED-3E85ED79ABE3}"/>
              </a:ext>
            </a:extLst>
          </p:cNvPr>
          <p:cNvSpPr>
            <a:spLocks noGrp="1"/>
          </p:cNvSpPr>
          <p:nvPr>
            <p:ph type="sldNum" sz="quarter" idx="12"/>
          </p:nvPr>
        </p:nvSpPr>
        <p:spPr/>
        <p:txBody>
          <a:bodyPr/>
          <a:lstStyle/>
          <a:p>
            <a:fld id="{C51EA384-7346-4668-89A5-41D4FB449B01}" type="slidenum">
              <a:rPr lang="en-IN" smtClean="0"/>
              <a:t>‹#›</a:t>
            </a:fld>
            <a:endParaRPr lang="en-IN"/>
          </a:p>
        </p:txBody>
      </p:sp>
    </p:spTree>
    <p:extLst>
      <p:ext uri="{BB962C8B-B14F-4D97-AF65-F5344CB8AC3E}">
        <p14:creationId xmlns:p14="http://schemas.microsoft.com/office/powerpoint/2010/main" val="332488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D8CF-10D8-4002-A5CE-B8311E21F7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A19F04-99F3-49B8-9B49-3AC1D8ED8E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C0097F-169D-45CE-951D-3167B248B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C530D1-D935-4B15-938F-9EABFAD09BB0}"/>
              </a:ext>
            </a:extLst>
          </p:cNvPr>
          <p:cNvSpPr>
            <a:spLocks noGrp="1"/>
          </p:cNvSpPr>
          <p:nvPr>
            <p:ph type="dt" sz="half" idx="10"/>
          </p:nvPr>
        </p:nvSpPr>
        <p:spPr/>
        <p:txBody>
          <a:bodyPr/>
          <a:lstStyle/>
          <a:p>
            <a:fld id="{A8247979-6ABE-4150-B181-C17EF55E4DF4}" type="datetimeFigureOut">
              <a:rPr lang="en-IN" smtClean="0"/>
              <a:t>24-05-2020</a:t>
            </a:fld>
            <a:endParaRPr lang="en-IN"/>
          </a:p>
        </p:txBody>
      </p:sp>
      <p:sp>
        <p:nvSpPr>
          <p:cNvPr id="6" name="Footer Placeholder 5">
            <a:extLst>
              <a:ext uri="{FF2B5EF4-FFF2-40B4-BE49-F238E27FC236}">
                <a16:creationId xmlns:a16="http://schemas.microsoft.com/office/drawing/2014/main" id="{5660A1C5-E169-4826-A442-56C45D16CF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5AF0FA-B63E-447A-89D3-FF320B8E6B95}"/>
              </a:ext>
            </a:extLst>
          </p:cNvPr>
          <p:cNvSpPr>
            <a:spLocks noGrp="1"/>
          </p:cNvSpPr>
          <p:nvPr>
            <p:ph type="sldNum" sz="quarter" idx="12"/>
          </p:nvPr>
        </p:nvSpPr>
        <p:spPr/>
        <p:txBody>
          <a:bodyPr/>
          <a:lstStyle/>
          <a:p>
            <a:fld id="{C51EA384-7346-4668-89A5-41D4FB449B01}" type="slidenum">
              <a:rPr lang="en-IN" smtClean="0"/>
              <a:t>‹#›</a:t>
            </a:fld>
            <a:endParaRPr lang="en-IN"/>
          </a:p>
        </p:txBody>
      </p:sp>
    </p:spTree>
    <p:extLst>
      <p:ext uri="{BB962C8B-B14F-4D97-AF65-F5344CB8AC3E}">
        <p14:creationId xmlns:p14="http://schemas.microsoft.com/office/powerpoint/2010/main" val="2688281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A099DD-AA4E-4EFA-BAA5-4089007801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1341D0-50DC-4A63-887B-57CFC8DE2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930C5C-8AA9-4A72-969C-9A033460C4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47979-6ABE-4150-B181-C17EF55E4DF4}" type="datetimeFigureOut">
              <a:rPr lang="en-IN" smtClean="0"/>
              <a:t>24-05-2020</a:t>
            </a:fld>
            <a:endParaRPr lang="en-IN"/>
          </a:p>
        </p:txBody>
      </p:sp>
      <p:sp>
        <p:nvSpPr>
          <p:cNvPr id="5" name="Footer Placeholder 4">
            <a:extLst>
              <a:ext uri="{FF2B5EF4-FFF2-40B4-BE49-F238E27FC236}">
                <a16:creationId xmlns:a16="http://schemas.microsoft.com/office/drawing/2014/main" id="{380D2085-1AAE-49E9-A190-B762D11F6B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0CE631-CF55-4E48-ABBF-CDD255ACD5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EA384-7346-4668-89A5-41D4FB449B01}" type="slidenum">
              <a:rPr lang="en-IN" smtClean="0"/>
              <a:t>‹#›</a:t>
            </a:fld>
            <a:endParaRPr lang="en-IN"/>
          </a:p>
        </p:txBody>
      </p:sp>
    </p:spTree>
    <p:extLst>
      <p:ext uri="{BB962C8B-B14F-4D97-AF65-F5344CB8AC3E}">
        <p14:creationId xmlns:p14="http://schemas.microsoft.com/office/powerpoint/2010/main" val="42619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help.tableau.com/v2020.2/pro/desktop/en-us/joining_tables.htm"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56D377-D7A5-43FF-97B4-0D1D9441DF2D}"/>
              </a:ext>
            </a:extLst>
          </p:cNvPr>
          <p:cNvSpPr>
            <a:spLocks noGrp="1"/>
          </p:cNvSpPr>
          <p:nvPr>
            <p:ph type="ctrTitle"/>
          </p:nvPr>
        </p:nvSpPr>
        <p:spPr>
          <a:xfrm>
            <a:off x="1524000" y="1769806"/>
            <a:ext cx="9144000" cy="1258529"/>
          </a:xfrm>
        </p:spPr>
        <p:txBody>
          <a:bodyPr>
            <a:normAutofit/>
          </a:bodyPr>
          <a:lstStyle/>
          <a:p>
            <a:r>
              <a:rPr lang="en-IN" sz="4800" b="1" dirty="0">
                <a:solidFill>
                  <a:srgbClr val="0070C0"/>
                </a:solidFill>
              </a:rPr>
              <a:t>Data Visualization &amp; Communication</a:t>
            </a:r>
          </a:p>
        </p:txBody>
      </p:sp>
      <p:sp>
        <p:nvSpPr>
          <p:cNvPr id="4" name="Subtitle 3">
            <a:extLst>
              <a:ext uri="{FF2B5EF4-FFF2-40B4-BE49-F238E27FC236}">
                <a16:creationId xmlns:a16="http://schemas.microsoft.com/office/drawing/2014/main" id="{C188226D-E4C5-4EB5-A942-6B4010106A3C}"/>
              </a:ext>
            </a:extLst>
          </p:cNvPr>
          <p:cNvSpPr>
            <a:spLocks noGrp="1"/>
          </p:cNvSpPr>
          <p:nvPr>
            <p:ph type="subTitle" idx="1"/>
          </p:nvPr>
        </p:nvSpPr>
        <p:spPr>
          <a:xfrm>
            <a:off x="1524000" y="3625644"/>
            <a:ext cx="9144000" cy="1258530"/>
          </a:xfrm>
        </p:spPr>
        <p:txBody>
          <a:bodyPr>
            <a:normAutofit/>
          </a:bodyPr>
          <a:lstStyle/>
          <a:p>
            <a:r>
              <a:rPr lang="en-IN" sz="3200" b="1" dirty="0">
                <a:solidFill>
                  <a:srgbClr val="FF0000"/>
                </a:solidFill>
              </a:rPr>
              <a:t>Week 3</a:t>
            </a:r>
            <a:r>
              <a:rPr lang="en-IN" sz="3200" dirty="0"/>
              <a:t> Practise Exercises</a:t>
            </a:r>
          </a:p>
        </p:txBody>
      </p:sp>
    </p:spTree>
    <p:extLst>
      <p:ext uri="{BB962C8B-B14F-4D97-AF65-F5344CB8AC3E}">
        <p14:creationId xmlns:p14="http://schemas.microsoft.com/office/powerpoint/2010/main" val="177029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4524315"/>
          </a:xfrm>
          <a:prstGeom prst="rect">
            <a:avLst/>
          </a:prstGeom>
        </p:spPr>
        <p:txBody>
          <a:bodyPr wrap="square">
            <a:spAutoFit/>
          </a:bodyPr>
          <a:lstStyle/>
          <a:p>
            <a:r>
              <a:rPr lang="en-US" dirty="0"/>
              <a:t>Make sure you specify “hour” in this formula so that the calculation knows to adjust the date at the level of hour rather than minute, second, or year, etc. Put your new calculated variable on the columns shelf, and number of records on the rows shelf. Keeping your new variable as a dimension, adjust it so that it is displaying data at the level of “hour” in the date hierarchy. Right-click (control-click) on the “Null” subheading in the graph and </a:t>
            </a:r>
            <a:r>
              <a:rPr lang="en-IN" dirty="0"/>
              <a:t>choose “Hide.”</a:t>
            </a:r>
          </a:p>
          <a:p>
            <a:endParaRPr lang="en-IN" dirty="0"/>
          </a:p>
          <a:p>
            <a:r>
              <a:rPr lang="en-US" dirty="0"/>
              <a:t>Next, make sure your calculation is outputting what you expect it to by right-clicking (control-clicking) on one of the data points to look at the underlying data. You should be able to see the original version of </a:t>
            </a:r>
            <a:r>
              <a:rPr lang="en-US" i="1" dirty="0"/>
              <a:t>Created At</a:t>
            </a:r>
            <a:r>
              <a:rPr lang="en-US" dirty="0"/>
              <a:t>, the new corrected version of </a:t>
            </a:r>
            <a:r>
              <a:rPr lang="en-US" i="1" dirty="0"/>
              <a:t>Created At </a:t>
            </a:r>
            <a:r>
              <a:rPr lang="en-US" dirty="0"/>
              <a:t>(which will have whatever title you gave it when making the calculated field), and </a:t>
            </a:r>
            <a:r>
              <a:rPr lang="en-US" i="1" dirty="0"/>
              <a:t>Diff from UTC </a:t>
            </a:r>
            <a:r>
              <a:rPr lang="en-US" dirty="0"/>
              <a:t>for each row. Does it appear that the calculation was implemented correctly? If not, double-check your calculated field.</a:t>
            </a:r>
          </a:p>
          <a:p>
            <a:endParaRPr lang="en-US" dirty="0"/>
          </a:p>
          <a:p>
            <a:r>
              <a:rPr lang="en-US" dirty="0"/>
              <a:t>When you are confident your calculation is correct, you are ready to interpret your new, time-zone corrected results. To aid in this, bring another copy of your (Corrected) </a:t>
            </a:r>
            <a:r>
              <a:rPr lang="en-US" i="1" dirty="0"/>
              <a:t>Created At </a:t>
            </a:r>
            <a:r>
              <a:rPr lang="en-US" dirty="0"/>
              <a:t>variable to the filter shelf. Choose the options that allow you to filter by Weekdays.” Show the quick filter. What hours of the day do customers tend to play games (although, remember, these results only reflect US countries where you have zip code data)? Do those hours change at different times of the week? What implications could this have for when you should send reminders or advertisements to customers or </a:t>
            </a:r>
            <a:r>
              <a:rPr lang="en-IN" dirty="0"/>
              <a:t>potential customers?</a:t>
            </a:r>
          </a:p>
        </p:txBody>
      </p:sp>
      <p:sp>
        <p:nvSpPr>
          <p:cNvPr id="5" name="Title 4">
            <a:extLst>
              <a:ext uri="{FF2B5EF4-FFF2-40B4-BE49-F238E27FC236}">
                <a16:creationId xmlns:a16="http://schemas.microsoft.com/office/drawing/2014/main" id="{E7B2885A-9CED-4FCC-AAF4-1B0B613FCB3D}"/>
              </a:ext>
            </a:extLst>
          </p:cNvPr>
          <p:cNvSpPr>
            <a:spLocks noGrp="1"/>
          </p:cNvSpPr>
          <p:nvPr>
            <p:ph type="title"/>
          </p:nvPr>
        </p:nvSpPr>
        <p:spPr>
          <a:xfrm>
            <a:off x="838200" y="50493"/>
            <a:ext cx="10515600" cy="1325563"/>
          </a:xfrm>
        </p:spPr>
        <p:txBody>
          <a:bodyPr>
            <a:normAutofit/>
          </a:bodyPr>
          <a:lstStyle/>
          <a:p>
            <a:pPr algn="ctr"/>
            <a:r>
              <a:rPr lang="en-IN" sz="4000" b="1" dirty="0">
                <a:solidFill>
                  <a:srgbClr val="0070C0"/>
                </a:solidFill>
                <a:latin typeface="+mn-lt"/>
              </a:rPr>
              <a:t>Exercise 2</a:t>
            </a:r>
          </a:p>
        </p:txBody>
      </p:sp>
    </p:spTree>
    <p:extLst>
      <p:ext uri="{BB962C8B-B14F-4D97-AF65-F5344CB8AC3E}">
        <p14:creationId xmlns:p14="http://schemas.microsoft.com/office/powerpoint/2010/main" val="8278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9995C4-BC50-4A5A-AC6B-F9BDC5FE0121}"/>
              </a:ext>
            </a:extLst>
          </p:cNvPr>
          <p:cNvPicPr>
            <a:picLocks noChangeAspect="1"/>
          </p:cNvPicPr>
          <p:nvPr/>
        </p:nvPicPr>
        <p:blipFill>
          <a:blip r:embed="rId2"/>
          <a:stretch>
            <a:fillRect/>
          </a:stretch>
        </p:blipFill>
        <p:spPr>
          <a:xfrm>
            <a:off x="2723535" y="1145225"/>
            <a:ext cx="6915836" cy="5565291"/>
          </a:xfrm>
          <a:prstGeom prst="rect">
            <a:avLst/>
          </a:prstGeom>
        </p:spPr>
      </p:pic>
      <p:sp>
        <p:nvSpPr>
          <p:cNvPr id="4" name="Title 1">
            <a:extLst>
              <a:ext uri="{FF2B5EF4-FFF2-40B4-BE49-F238E27FC236}">
                <a16:creationId xmlns:a16="http://schemas.microsoft.com/office/drawing/2014/main" id="{10BCDA26-5A6B-43C1-963B-8ACCC51D326C}"/>
              </a:ext>
            </a:extLst>
          </p:cNvPr>
          <p:cNvSpPr txBox="1">
            <a:spLocks/>
          </p:cNvSpPr>
          <p:nvPr/>
        </p:nvSpPr>
        <p:spPr>
          <a:xfrm>
            <a:off x="147481" y="262455"/>
            <a:ext cx="11818373"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latin typeface="+mn-lt"/>
              </a:rPr>
              <a:t>1. During which days of the week are customers most likely to play the games? </a:t>
            </a:r>
          </a:p>
          <a:p>
            <a:pPr algn="ctr"/>
            <a:r>
              <a:rPr lang="en-US" sz="2100" dirty="0">
                <a:latin typeface="+mn-lt"/>
              </a:rPr>
              <a:t>(Most played: Sunday and Least played: Friday)</a:t>
            </a:r>
          </a:p>
        </p:txBody>
      </p:sp>
    </p:spTree>
    <p:extLst>
      <p:ext uri="{BB962C8B-B14F-4D97-AF65-F5344CB8AC3E}">
        <p14:creationId xmlns:p14="http://schemas.microsoft.com/office/powerpoint/2010/main" val="3995297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A507224-3629-424D-A18C-1E259B642FE1}"/>
              </a:ext>
            </a:extLst>
          </p:cNvPr>
          <p:cNvSpPr txBox="1">
            <a:spLocks/>
          </p:cNvSpPr>
          <p:nvPr/>
        </p:nvSpPr>
        <p:spPr>
          <a:xfrm>
            <a:off x="147481" y="262455"/>
            <a:ext cx="11818373"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latin typeface="+mn-lt"/>
              </a:rPr>
              <a:t>2. During which hours of the day are customers most likely to play the games? </a:t>
            </a:r>
          </a:p>
          <a:p>
            <a:pPr algn="ctr"/>
            <a:r>
              <a:rPr lang="en-US" sz="2100" dirty="0">
                <a:latin typeface="+mn-lt"/>
              </a:rPr>
              <a:t>(Most played: 12 am and Least played: 8 am | But this statistics is completely wrong)</a:t>
            </a:r>
          </a:p>
        </p:txBody>
      </p:sp>
      <p:pic>
        <p:nvPicPr>
          <p:cNvPr id="4" name="Picture 3">
            <a:extLst>
              <a:ext uri="{FF2B5EF4-FFF2-40B4-BE49-F238E27FC236}">
                <a16:creationId xmlns:a16="http://schemas.microsoft.com/office/drawing/2014/main" id="{13529F94-949C-4D0F-89E7-3F2BCBDAF861}"/>
              </a:ext>
            </a:extLst>
          </p:cNvPr>
          <p:cNvPicPr>
            <a:picLocks noChangeAspect="1"/>
          </p:cNvPicPr>
          <p:nvPr/>
        </p:nvPicPr>
        <p:blipFill>
          <a:blip r:embed="rId2"/>
          <a:stretch>
            <a:fillRect/>
          </a:stretch>
        </p:blipFill>
        <p:spPr>
          <a:xfrm>
            <a:off x="1779639" y="1145225"/>
            <a:ext cx="8554065" cy="5565291"/>
          </a:xfrm>
          <a:prstGeom prst="rect">
            <a:avLst/>
          </a:prstGeom>
        </p:spPr>
      </p:pic>
    </p:spTree>
    <p:extLst>
      <p:ext uri="{BB962C8B-B14F-4D97-AF65-F5344CB8AC3E}">
        <p14:creationId xmlns:p14="http://schemas.microsoft.com/office/powerpoint/2010/main" val="2140997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E227C3-2CF5-497F-A579-4A125A13BF60}"/>
              </a:ext>
            </a:extLst>
          </p:cNvPr>
          <p:cNvPicPr>
            <a:picLocks noChangeAspect="1"/>
          </p:cNvPicPr>
          <p:nvPr/>
        </p:nvPicPr>
        <p:blipFill>
          <a:blip r:embed="rId2"/>
          <a:stretch>
            <a:fillRect/>
          </a:stretch>
        </p:blipFill>
        <p:spPr>
          <a:xfrm>
            <a:off x="1563327" y="1702166"/>
            <a:ext cx="8918626" cy="4545156"/>
          </a:xfrm>
          <a:prstGeom prst="rect">
            <a:avLst/>
          </a:prstGeom>
        </p:spPr>
      </p:pic>
      <p:sp>
        <p:nvSpPr>
          <p:cNvPr id="4" name="Oval 3">
            <a:extLst>
              <a:ext uri="{FF2B5EF4-FFF2-40B4-BE49-F238E27FC236}">
                <a16:creationId xmlns:a16="http://schemas.microsoft.com/office/drawing/2014/main" id="{9CAF15FE-FB68-4B79-9D49-7BFAE5D10A1D}"/>
              </a:ext>
            </a:extLst>
          </p:cNvPr>
          <p:cNvSpPr/>
          <p:nvPr/>
        </p:nvSpPr>
        <p:spPr>
          <a:xfrm>
            <a:off x="1563327" y="2214222"/>
            <a:ext cx="2320413" cy="304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E65BFD4-5715-4815-AD21-96D350B790C3}"/>
              </a:ext>
            </a:extLst>
          </p:cNvPr>
          <p:cNvSpPr/>
          <p:nvPr/>
        </p:nvSpPr>
        <p:spPr>
          <a:xfrm flipV="1">
            <a:off x="6012810" y="3562719"/>
            <a:ext cx="4055424"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2CCD66E0-E847-4D8A-9DDD-FFBA0711863B}"/>
              </a:ext>
            </a:extLst>
          </p:cNvPr>
          <p:cNvSpPr txBox="1">
            <a:spLocks/>
          </p:cNvSpPr>
          <p:nvPr/>
        </p:nvSpPr>
        <p:spPr>
          <a:xfrm>
            <a:off x="147481" y="262455"/>
            <a:ext cx="11818373"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latin typeface="+mn-lt"/>
              </a:rPr>
              <a:t>3.1 Row calculation that will adjust each value of Created At by the correction provided in Diff from UTC. </a:t>
            </a:r>
          </a:p>
          <a:p>
            <a:pPr algn="ctr"/>
            <a:endParaRPr lang="en-US" sz="2100" dirty="0">
              <a:latin typeface="+mn-lt"/>
            </a:endParaRPr>
          </a:p>
        </p:txBody>
      </p:sp>
      <p:sp>
        <p:nvSpPr>
          <p:cNvPr id="8" name="TextBox 7">
            <a:extLst>
              <a:ext uri="{FF2B5EF4-FFF2-40B4-BE49-F238E27FC236}">
                <a16:creationId xmlns:a16="http://schemas.microsoft.com/office/drawing/2014/main" id="{3524EC07-0B82-4FF7-9EFC-F0ED5DCBE480}"/>
              </a:ext>
            </a:extLst>
          </p:cNvPr>
          <p:cNvSpPr txBox="1"/>
          <p:nvPr/>
        </p:nvSpPr>
        <p:spPr>
          <a:xfrm>
            <a:off x="3525248" y="1063425"/>
            <a:ext cx="5407741" cy="369332"/>
          </a:xfrm>
          <a:prstGeom prst="rect">
            <a:avLst/>
          </a:prstGeom>
          <a:noFill/>
          <a:ln w="12700">
            <a:solidFill>
              <a:schemeClr val="tx1"/>
            </a:solidFill>
          </a:ln>
        </p:spPr>
        <p:txBody>
          <a:bodyPr wrap="square" rtlCol="0">
            <a:spAutoFit/>
          </a:bodyPr>
          <a:lstStyle/>
          <a:p>
            <a:r>
              <a:rPr lang="en-IN" dirty="0"/>
              <a:t>NOTE : Perform this exercise on new </a:t>
            </a:r>
            <a:r>
              <a:rPr lang="en-IN" dirty="0" err="1"/>
              <a:t>JOINed</a:t>
            </a:r>
            <a:r>
              <a:rPr lang="en-IN" dirty="0"/>
              <a:t> data source</a:t>
            </a:r>
          </a:p>
        </p:txBody>
      </p:sp>
      <p:sp>
        <p:nvSpPr>
          <p:cNvPr id="10" name="Arrow: Bent 9">
            <a:extLst>
              <a:ext uri="{FF2B5EF4-FFF2-40B4-BE49-F238E27FC236}">
                <a16:creationId xmlns:a16="http://schemas.microsoft.com/office/drawing/2014/main" id="{854464AD-B879-445F-B076-97911E4B0573}"/>
              </a:ext>
            </a:extLst>
          </p:cNvPr>
          <p:cNvSpPr/>
          <p:nvPr/>
        </p:nvSpPr>
        <p:spPr>
          <a:xfrm>
            <a:off x="3352800" y="1189703"/>
            <a:ext cx="172448" cy="1024519"/>
          </a:xfrm>
          <a:prstGeom prst="bentArrow">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012290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FF0912-783C-4EE2-A914-CC4DCEEB95C1}"/>
              </a:ext>
            </a:extLst>
          </p:cNvPr>
          <p:cNvPicPr>
            <a:picLocks noChangeAspect="1"/>
          </p:cNvPicPr>
          <p:nvPr/>
        </p:nvPicPr>
        <p:blipFill rotWithShape="1">
          <a:blip r:embed="rId2"/>
          <a:srcRect l="14032" t="9749" r="21775" b="10538"/>
          <a:stretch/>
        </p:blipFill>
        <p:spPr>
          <a:xfrm>
            <a:off x="1936951" y="1101213"/>
            <a:ext cx="8150943" cy="5556016"/>
          </a:xfrm>
          <a:prstGeom prst="rect">
            <a:avLst/>
          </a:prstGeom>
        </p:spPr>
      </p:pic>
      <p:sp>
        <p:nvSpPr>
          <p:cNvPr id="4" name="Title 1">
            <a:extLst>
              <a:ext uri="{FF2B5EF4-FFF2-40B4-BE49-F238E27FC236}">
                <a16:creationId xmlns:a16="http://schemas.microsoft.com/office/drawing/2014/main" id="{02DC30D8-ABB1-4F2A-985B-3091118909E8}"/>
              </a:ext>
            </a:extLst>
          </p:cNvPr>
          <p:cNvSpPr txBox="1">
            <a:spLocks/>
          </p:cNvSpPr>
          <p:nvPr/>
        </p:nvSpPr>
        <p:spPr>
          <a:xfrm>
            <a:off x="147481" y="262455"/>
            <a:ext cx="11818373"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latin typeface="+mn-lt"/>
              </a:rPr>
              <a:t>3.2 After using corrected time-zone in filter, check what hours of the day do customers tend to play games?</a:t>
            </a:r>
          </a:p>
          <a:p>
            <a:pPr algn="ctr"/>
            <a:r>
              <a:rPr lang="en-US" sz="2100" dirty="0">
                <a:latin typeface="+mn-lt"/>
              </a:rPr>
              <a:t>(Most played: 7pm and Least played: 3pm) </a:t>
            </a:r>
          </a:p>
        </p:txBody>
      </p:sp>
    </p:spTree>
    <p:extLst>
      <p:ext uri="{BB962C8B-B14F-4D97-AF65-F5344CB8AC3E}">
        <p14:creationId xmlns:p14="http://schemas.microsoft.com/office/powerpoint/2010/main" val="325028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5355312"/>
          </a:xfrm>
          <a:prstGeom prst="rect">
            <a:avLst/>
          </a:prstGeom>
        </p:spPr>
        <p:txBody>
          <a:bodyPr wrap="square">
            <a:spAutoFit/>
          </a:bodyPr>
          <a:lstStyle/>
          <a:p>
            <a:r>
              <a:rPr lang="en-US" dirty="0"/>
              <a:t>During discussions off-camera, Eliot shared some information about other experiments </a:t>
            </a:r>
            <a:r>
              <a:rPr lang="en-US" dirty="0" err="1"/>
              <a:t>Dognition</a:t>
            </a:r>
            <a:r>
              <a:rPr lang="en-US" dirty="0"/>
              <a:t> has implemented as well. In particular, </a:t>
            </a:r>
            <a:r>
              <a:rPr lang="en-US" dirty="0" err="1"/>
              <a:t>Dognition</a:t>
            </a:r>
            <a:r>
              <a:rPr lang="en-US" dirty="0"/>
              <a:t> periodically tries offering a “Free Start” promotion to customers that gives the customers the first four tests for free. The hypothesis (or hope) would be that once potential customers get a chance to experience the product first-hand, they will be more likely to buy a subscription. In this exercise, we are going to assess whether the “Free Start” promotions worked.</a:t>
            </a:r>
          </a:p>
          <a:p>
            <a:endParaRPr lang="en-US" i="1" dirty="0"/>
          </a:p>
          <a:p>
            <a:r>
              <a:rPr lang="en-US" i="1" dirty="0"/>
              <a:t>Free Start User </a:t>
            </a:r>
            <a:r>
              <a:rPr lang="en-US" dirty="0"/>
              <a:t>indicates whether the user began their </a:t>
            </a:r>
            <a:r>
              <a:rPr lang="en-US" dirty="0" err="1"/>
              <a:t>Dognition</a:t>
            </a:r>
            <a:r>
              <a:rPr lang="en-US" dirty="0"/>
              <a:t> experience with a free start. Currently </a:t>
            </a:r>
            <a:r>
              <a:rPr lang="en-US" i="1" dirty="0"/>
              <a:t>Free Start User </a:t>
            </a:r>
            <a:r>
              <a:rPr lang="en-US" dirty="0"/>
              <a:t>has three possible values: 1, 0, and NULL. The </a:t>
            </a:r>
            <a:r>
              <a:rPr lang="en-US" dirty="0" err="1"/>
              <a:t>Dognition</a:t>
            </a:r>
            <a:r>
              <a:rPr lang="en-US" dirty="0"/>
              <a:t> team confirmed that the 0 and Null entries should be considered the same group, and neither group had free starts. To implement the suggested grouping, right-click (control-click) on </a:t>
            </a:r>
            <a:r>
              <a:rPr lang="en-US" i="1" dirty="0"/>
              <a:t>Free Start User </a:t>
            </a:r>
            <a:r>
              <a:rPr lang="en-US" dirty="0"/>
              <a:t>to make a grouped variable that has just two options: “Free Start” or “No Free Start.” Next, use either a visualization or text tables through the Marks Card to get an idea of how many data points you have for both categories. Also examine when Free Start users were enrolled, and how many non-Free Start users were enrolled at the same time. This will give you an idea of the kind of control groups to which you might have access when drawing conclusions.</a:t>
            </a:r>
          </a:p>
          <a:p>
            <a:endParaRPr lang="en-US" dirty="0"/>
          </a:p>
          <a:p>
            <a:r>
              <a:rPr lang="en-US" dirty="0"/>
              <a:t>Next, put the </a:t>
            </a:r>
            <a:r>
              <a:rPr lang="en-US" i="1" dirty="0"/>
              <a:t>Free Start User(Group) </a:t>
            </a:r>
            <a:r>
              <a:rPr lang="en-US" dirty="0"/>
              <a:t>on the Columns shelf, followed by </a:t>
            </a:r>
            <a:r>
              <a:rPr lang="en-US" i="1" dirty="0"/>
              <a:t>Rank by </a:t>
            </a:r>
            <a:r>
              <a:rPr lang="en-US" i="1" dirty="0" err="1"/>
              <a:t>DogID</a:t>
            </a:r>
            <a:r>
              <a:rPr lang="en-US" i="1" dirty="0"/>
              <a:t> </a:t>
            </a:r>
            <a:r>
              <a:rPr lang="en-US" dirty="0"/>
              <a:t>as a dimension. Put Dog ID on the rows shelf, aggregated by Count (distinct). You should see two graphs that depict the number of dogs who have completed 1- 45 tests, one for those who began with a free start, and one for those who didn’t. These visualizations make it look like perhaps Free Start users do not finish as many tests as non-Free Start users, but it’s hard to know for sure because there are so many fewer Free Start users to start with. A more direct way to assess the success of Free Start users would be to</a:t>
            </a:r>
            <a:endParaRPr lang="en-IN" dirty="0"/>
          </a:p>
        </p:txBody>
      </p:sp>
      <p:sp>
        <p:nvSpPr>
          <p:cNvPr id="5" name="Title 4">
            <a:extLst>
              <a:ext uri="{FF2B5EF4-FFF2-40B4-BE49-F238E27FC236}">
                <a16:creationId xmlns:a16="http://schemas.microsoft.com/office/drawing/2014/main" id="{E7B2885A-9CED-4FCC-AAF4-1B0B613FCB3D}"/>
              </a:ext>
            </a:extLst>
          </p:cNvPr>
          <p:cNvSpPr>
            <a:spLocks noGrp="1"/>
          </p:cNvSpPr>
          <p:nvPr>
            <p:ph type="title"/>
          </p:nvPr>
        </p:nvSpPr>
        <p:spPr>
          <a:xfrm>
            <a:off x="838200" y="50493"/>
            <a:ext cx="10515600" cy="1325563"/>
          </a:xfrm>
        </p:spPr>
        <p:txBody>
          <a:bodyPr>
            <a:normAutofit/>
          </a:bodyPr>
          <a:lstStyle/>
          <a:p>
            <a:pPr algn="ctr"/>
            <a:r>
              <a:rPr lang="en-IN" sz="4000" b="1" dirty="0">
                <a:solidFill>
                  <a:srgbClr val="0070C0"/>
                </a:solidFill>
                <a:latin typeface="+mn-lt"/>
              </a:rPr>
              <a:t>Exercise 3</a:t>
            </a:r>
          </a:p>
        </p:txBody>
      </p:sp>
    </p:spTree>
    <p:extLst>
      <p:ext uri="{BB962C8B-B14F-4D97-AF65-F5344CB8AC3E}">
        <p14:creationId xmlns:p14="http://schemas.microsoft.com/office/powerpoint/2010/main" val="3614629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4247317"/>
          </a:xfrm>
          <a:prstGeom prst="rect">
            <a:avLst/>
          </a:prstGeom>
        </p:spPr>
        <p:txBody>
          <a:bodyPr wrap="square">
            <a:spAutoFit/>
          </a:bodyPr>
          <a:lstStyle/>
          <a:p>
            <a:r>
              <a:rPr lang="en-US" dirty="0"/>
              <a:t>compute a table calculation that would tell you what percentage of users who start the </a:t>
            </a:r>
            <a:r>
              <a:rPr lang="en-US" dirty="0" err="1"/>
              <a:t>Dognition</a:t>
            </a:r>
            <a:r>
              <a:rPr lang="en-US" dirty="0"/>
              <a:t> Assessment make it to each test along the way. Fortunately, this is one of the </a:t>
            </a:r>
            <a:r>
              <a:rPr lang="en-IN" dirty="0"/>
              <a:t>default table calculations Tableau offers.</a:t>
            </a:r>
          </a:p>
          <a:p>
            <a:endParaRPr lang="en-IN" dirty="0"/>
          </a:p>
          <a:p>
            <a:r>
              <a:rPr lang="en-US" dirty="0"/>
              <a:t>Without removing any of the pills you currently have on the Columns or Rows shelves, drag another instance of Dog ID to the Rows shelf. Click on the drop down and choose quick table calculation option, followed by “percent of total.” You should now have one set of bar charts that show you the raw numbers of dogs who completed a certain number of tests, and a second set of charts that show you what percentage of a total those raw </a:t>
            </a:r>
            <a:r>
              <a:rPr lang="en-IN" dirty="0"/>
              <a:t>numbers represent. </a:t>
            </a:r>
          </a:p>
          <a:p>
            <a:endParaRPr lang="en-IN" dirty="0"/>
          </a:p>
          <a:p>
            <a:r>
              <a:rPr lang="en-US" dirty="0"/>
              <a:t>The goal in making the table calculation was to determine what percentage of those who start their </a:t>
            </a:r>
            <a:r>
              <a:rPr lang="en-US" dirty="0" err="1"/>
              <a:t>Dognition</a:t>
            </a:r>
            <a:r>
              <a:rPr lang="en-US" dirty="0"/>
              <a:t> experience with a free start finish each number of tests. Do the charts you see depict that? Probably not, because the calculated field is likely making calculations with all the data in the work space together at the same time, rather than doing the calculation separately for different partitions within the work space. You have to tell Tableau what partitions the table calculation should take into account. To do this, click on the table calculation to edit it. Can you figure out how to set the advanced options so that the table calculation computes percentages separately for Free Start users vs non-Free Start users? Based on these results, do you think the Free Start tests seem to </a:t>
            </a:r>
            <a:r>
              <a:rPr lang="en-IN" dirty="0"/>
              <a:t>be working as intended?</a:t>
            </a:r>
          </a:p>
        </p:txBody>
      </p:sp>
      <p:sp>
        <p:nvSpPr>
          <p:cNvPr id="5" name="Title 4">
            <a:extLst>
              <a:ext uri="{FF2B5EF4-FFF2-40B4-BE49-F238E27FC236}">
                <a16:creationId xmlns:a16="http://schemas.microsoft.com/office/drawing/2014/main" id="{E7B2885A-9CED-4FCC-AAF4-1B0B613FCB3D}"/>
              </a:ext>
            </a:extLst>
          </p:cNvPr>
          <p:cNvSpPr>
            <a:spLocks noGrp="1"/>
          </p:cNvSpPr>
          <p:nvPr>
            <p:ph type="title"/>
          </p:nvPr>
        </p:nvSpPr>
        <p:spPr>
          <a:xfrm>
            <a:off x="838200" y="50493"/>
            <a:ext cx="10515600" cy="1325563"/>
          </a:xfrm>
        </p:spPr>
        <p:txBody>
          <a:bodyPr>
            <a:normAutofit/>
          </a:bodyPr>
          <a:lstStyle/>
          <a:p>
            <a:pPr algn="ctr"/>
            <a:r>
              <a:rPr lang="en-IN" sz="4000" b="1" dirty="0">
                <a:solidFill>
                  <a:srgbClr val="0070C0"/>
                </a:solidFill>
                <a:latin typeface="+mn-lt"/>
              </a:rPr>
              <a:t>Exercise 3</a:t>
            </a:r>
          </a:p>
        </p:txBody>
      </p:sp>
    </p:spTree>
    <p:extLst>
      <p:ext uri="{BB962C8B-B14F-4D97-AF65-F5344CB8AC3E}">
        <p14:creationId xmlns:p14="http://schemas.microsoft.com/office/powerpoint/2010/main" val="4130359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0A5A04-9F99-483A-AE5A-9671AD759F3F}"/>
              </a:ext>
            </a:extLst>
          </p:cNvPr>
          <p:cNvPicPr>
            <a:picLocks noChangeAspect="1"/>
          </p:cNvPicPr>
          <p:nvPr/>
        </p:nvPicPr>
        <p:blipFill>
          <a:blip r:embed="rId2"/>
          <a:stretch>
            <a:fillRect/>
          </a:stretch>
        </p:blipFill>
        <p:spPr>
          <a:xfrm>
            <a:off x="258987" y="2025443"/>
            <a:ext cx="3284925" cy="3235581"/>
          </a:xfrm>
          <a:prstGeom prst="rect">
            <a:avLst/>
          </a:prstGeom>
        </p:spPr>
      </p:pic>
      <p:pic>
        <p:nvPicPr>
          <p:cNvPr id="2" name="Picture 1">
            <a:extLst>
              <a:ext uri="{FF2B5EF4-FFF2-40B4-BE49-F238E27FC236}">
                <a16:creationId xmlns:a16="http://schemas.microsoft.com/office/drawing/2014/main" id="{15825107-1C82-4D5C-A416-CED71E2E758C}"/>
              </a:ext>
            </a:extLst>
          </p:cNvPr>
          <p:cNvPicPr>
            <a:picLocks noChangeAspect="1"/>
          </p:cNvPicPr>
          <p:nvPr/>
        </p:nvPicPr>
        <p:blipFill>
          <a:blip r:embed="rId3"/>
          <a:stretch>
            <a:fillRect/>
          </a:stretch>
        </p:blipFill>
        <p:spPr>
          <a:xfrm>
            <a:off x="2810875" y="1006590"/>
            <a:ext cx="9043478" cy="5664596"/>
          </a:xfrm>
          <a:prstGeom prst="rect">
            <a:avLst/>
          </a:prstGeom>
        </p:spPr>
      </p:pic>
      <p:sp>
        <p:nvSpPr>
          <p:cNvPr id="3" name="Title 1">
            <a:extLst>
              <a:ext uri="{FF2B5EF4-FFF2-40B4-BE49-F238E27FC236}">
                <a16:creationId xmlns:a16="http://schemas.microsoft.com/office/drawing/2014/main" id="{098EFA64-0C43-4006-AAD4-7DB9639A88F9}"/>
              </a:ext>
            </a:extLst>
          </p:cNvPr>
          <p:cNvSpPr txBox="1">
            <a:spLocks/>
          </p:cNvSpPr>
          <p:nvPr/>
        </p:nvSpPr>
        <p:spPr>
          <a:xfrm>
            <a:off x="147481" y="262455"/>
            <a:ext cx="11818373"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latin typeface="+mn-lt"/>
              </a:rPr>
              <a:t>1.1 Determine whether the “Free Start” promotions, if implemented, work?</a:t>
            </a:r>
          </a:p>
        </p:txBody>
      </p:sp>
    </p:spTree>
    <p:extLst>
      <p:ext uri="{BB962C8B-B14F-4D97-AF65-F5344CB8AC3E}">
        <p14:creationId xmlns:p14="http://schemas.microsoft.com/office/powerpoint/2010/main" val="125432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2E9FCD-D691-4D33-95C7-00D827E979E6}"/>
              </a:ext>
            </a:extLst>
          </p:cNvPr>
          <p:cNvPicPr>
            <a:picLocks noChangeAspect="1"/>
          </p:cNvPicPr>
          <p:nvPr/>
        </p:nvPicPr>
        <p:blipFill rotWithShape="1">
          <a:blip r:embed="rId2"/>
          <a:srcRect l="24032" t="9462" r="3790" b="11254"/>
          <a:stretch/>
        </p:blipFill>
        <p:spPr>
          <a:xfrm>
            <a:off x="1567223" y="1067914"/>
            <a:ext cx="9057554" cy="5596455"/>
          </a:xfrm>
          <a:prstGeom prst="rect">
            <a:avLst/>
          </a:prstGeom>
        </p:spPr>
      </p:pic>
      <p:sp>
        <p:nvSpPr>
          <p:cNvPr id="4" name="Title 1">
            <a:extLst>
              <a:ext uri="{FF2B5EF4-FFF2-40B4-BE49-F238E27FC236}">
                <a16:creationId xmlns:a16="http://schemas.microsoft.com/office/drawing/2014/main" id="{7825EB20-BD2C-4055-A553-05ED2ACB5DC0}"/>
              </a:ext>
            </a:extLst>
          </p:cNvPr>
          <p:cNvSpPr txBox="1">
            <a:spLocks/>
          </p:cNvSpPr>
          <p:nvPr/>
        </p:nvSpPr>
        <p:spPr>
          <a:xfrm>
            <a:off x="408040" y="262455"/>
            <a:ext cx="11375919"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latin typeface="+mn-lt"/>
              </a:rPr>
              <a:t>1.2 Compute a table calculation that would tell what % of users who start the </a:t>
            </a:r>
            <a:r>
              <a:rPr lang="en-US" sz="2100" dirty="0" err="1">
                <a:latin typeface="+mn-lt"/>
              </a:rPr>
              <a:t>dognition</a:t>
            </a:r>
            <a:r>
              <a:rPr lang="en-US" sz="2100" dirty="0">
                <a:latin typeface="+mn-lt"/>
              </a:rPr>
              <a:t> assessment make it to each test along the way. (Use Quick Table Calculation)</a:t>
            </a:r>
          </a:p>
          <a:p>
            <a:pPr algn="ctr"/>
            <a:endParaRPr lang="en-US" sz="2100" dirty="0">
              <a:latin typeface="+mn-lt"/>
            </a:endParaRPr>
          </a:p>
        </p:txBody>
      </p:sp>
    </p:spTree>
    <p:extLst>
      <p:ext uri="{BB962C8B-B14F-4D97-AF65-F5344CB8AC3E}">
        <p14:creationId xmlns:p14="http://schemas.microsoft.com/office/powerpoint/2010/main" val="2178383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5C888D-54AB-4C85-AB0D-43F7777F9F98}"/>
              </a:ext>
            </a:extLst>
          </p:cNvPr>
          <p:cNvPicPr>
            <a:picLocks noChangeAspect="1"/>
          </p:cNvPicPr>
          <p:nvPr/>
        </p:nvPicPr>
        <p:blipFill rotWithShape="1">
          <a:blip r:embed="rId2"/>
          <a:srcRect l="24435" t="9605" r="1371" b="10681"/>
          <a:stretch/>
        </p:blipFill>
        <p:spPr>
          <a:xfrm>
            <a:off x="1410928" y="1038628"/>
            <a:ext cx="9370142" cy="5662826"/>
          </a:xfrm>
          <a:prstGeom prst="rect">
            <a:avLst/>
          </a:prstGeom>
        </p:spPr>
      </p:pic>
      <p:sp>
        <p:nvSpPr>
          <p:cNvPr id="3" name="Title 1">
            <a:extLst>
              <a:ext uri="{FF2B5EF4-FFF2-40B4-BE49-F238E27FC236}">
                <a16:creationId xmlns:a16="http://schemas.microsoft.com/office/drawing/2014/main" id="{4EF1A11C-5763-4F23-9309-8AEE63AC95F9}"/>
              </a:ext>
            </a:extLst>
          </p:cNvPr>
          <p:cNvSpPr txBox="1">
            <a:spLocks/>
          </p:cNvSpPr>
          <p:nvPr/>
        </p:nvSpPr>
        <p:spPr>
          <a:xfrm>
            <a:off x="408040" y="262455"/>
            <a:ext cx="11375919"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latin typeface="+mn-lt"/>
              </a:rPr>
              <a:t>1.2 Compute a table calculation that would tell what % of users who start the </a:t>
            </a:r>
            <a:r>
              <a:rPr lang="en-US" sz="2100" dirty="0" err="1">
                <a:latin typeface="+mn-lt"/>
              </a:rPr>
              <a:t>dognition</a:t>
            </a:r>
            <a:r>
              <a:rPr lang="en-US" sz="2100" dirty="0">
                <a:latin typeface="+mn-lt"/>
              </a:rPr>
              <a:t> assessment make it to each test along the way. (Output)</a:t>
            </a:r>
          </a:p>
          <a:p>
            <a:pPr algn="ctr"/>
            <a:endParaRPr lang="en-US" sz="2100" dirty="0">
              <a:latin typeface="+mn-lt"/>
            </a:endParaRPr>
          </a:p>
        </p:txBody>
      </p:sp>
    </p:spTree>
    <p:extLst>
      <p:ext uri="{BB962C8B-B14F-4D97-AF65-F5344CB8AC3E}">
        <p14:creationId xmlns:p14="http://schemas.microsoft.com/office/powerpoint/2010/main" val="34619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5355312"/>
          </a:xfrm>
          <a:prstGeom prst="rect">
            <a:avLst/>
          </a:prstGeom>
        </p:spPr>
        <p:txBody>
          <a:bodyPr wrap="square">
            <a:spAutoFit/>
          </a:bodyPr>
          <a:lstStyle/>
          <a:p>
            <a:pPr>
              <a:tabLst>
                <a:tab pos="11209338" algn="l"/>
                <a:tab pos="11296650" algn="l"/>
              </a:tabLst>
            </a:pPr>
            <a:r>
              <a:rPr lang="en-US" dirty="0"/>
              <a:t>Let’s begin by removing entries we know are not real data. Recall from last week that </a:t>
            </a:r>
            <a:r>
              <a:rPr lang="en-US" dirty="0" err="1"/>
              <a:t>Dognition’s</a:t>
            </a:r>
            <a:r>
              <a:rPr lang="en-US" dirty="0"/>
              <a:t> convention for indicating when an account was a “testing” account was to enter a weight that was completely infeasible for the entered breed. In particular, their testing accounts often contained Shih Tzus that were 190 pounds (Shih Tzus typically weigh between 9 and 16 pounds).</a:t>
            </a:r>
          </a:p>
          <a:p>
            <a:pPr>
              <a:tabLst>
                <a:tab pos="11209338" algn="l"/>
                <a:tab pos="11296650" algn="l"/>
              </a:tabLst>
            </a:pPr>
            <a:endParaRPr lang="en-US" dirty="0"/>
          </a:p>
          <a:p>
            <a:r>
              <a:rPr lang="en-US" dirty="0"/>
              <a:t>In order to remove these data points from our analyses, create a row calculation that can be used on the Filter shelf to remove all entries of Shih Tzus that weigh 190 pounds. This calculated field should use an IF/THEN/ELSE statement, with the AND operator to output one value for each row of data that indicates whether the row belongs in the “keep” category or the “exclude” category. For the rest of the exercises using the </a:t>
            </a:r>
            <a:r>
              <a:rPr lang="en-US" dirty="0" err="1"/>
              <a:t>dognition_data_no_aggregation</a:t>
            </a:r>
            <a:r>
              <a:rPr lang="en-US" dirty="0"/>
              <a:t> data set, use this calculated field on the Filter shelf to exclude </a:t>
            </a:r>
            <a:r>
              <a:rPr lang="en-US" dirty="0" err="1"/>
              <a:t>Dognition’s</a:t>
            </a:r>
            <a:r>
              <a:rPr lang="en-US" dirty="0"/>
              <a:t> testing accounts from your analyses.</a:t>
            </a:r>
          </a:p>
          <a:p>
            <a:endParaRPr lang="en-US" dirty="0"/>
          </a:p>
          <a:p>
            <a:r>
              <a:rPr lang="en-US" dirty="0"/>
              <a:t>Now that we can exclude these data easily, let’s take advantage of the new level of detail the </a:t>
            </a:r>
            <a:r>
              <a:rPr lang="en-US" dirty="0" err="1"/>
              <a:t>dognition_data_no</a:t>
            </a:r>
            <a:r>
              <a:rPr lang="en-US" dirty="0"/>
              <a:t>_ aggregation data set provides over the aggregated data set we used last week by finding out after which games users tend to drop out. To achieve this, we need to use </a:t>
            </a:r>
            <a:r>
              <a:rPr lang="en-US" i="1" dirty="0"/>
              <a:t>Rank by </a:t>
            </a:r>
            <a:r>
              <a:rPr lang="en-US" i="1" dirty="0" err="1"/>
              <a:t>DogID</a:t>
            </a:r>
            <a:r>
              <a:rPr lang="en-US" dirty="0"/>
              <a:t>.</a:t>
            </a:r>
          </a:p>
          <a:p>
            <a:endParaRPr lang="en-US" dirty="0"/>
          </a:p>
          <a:p>
            <a:r>
              <a:rPr lang="en-US" dirty="0"/>
              <a:t>It’s worth taking some time to understand exactly what this variable provides. Recall that </a:t>
            </a:r>
            <a:r>
              <a:rPr lang="en-US" dirty="0" err="1"/>
              <a:t>Dognition</a:t>
            </a:r>
            <a:r>
              <a:rPr lang="en-US" dirty="0"/>
              <a:t> customers are given the tests in the same order each time (with a few exceptions that Eliot told us about in the “Meet Your </a:t>
            </a:r>
            <a:r>
              <a:rPr lang="en-US" dirty="0" err="1"/>
              <a:t>Dognition</a:t>
            </a:r>
            <a:r>
              <a:rPr lang="en-US" dirty="0"/>
              <a:t> Data” video. To facilitate our initial analyses, I ordered each test a dog took by its time stamp in </a:t>
            </a:r>
            <a:r>
              <a:rPr lang="en-US" i="1" dirty="0"/>
              <a:t>Created At</a:t>
            </a:r>
            <a:r>
              <a:rPr lang="en-US" dirty="0"/>
              <a:t>, and included the</a:t>
            </a:r>
          </a:p>
          <a:p>
            <a:r>
              <a:rPr lang="en-US" dirty="0"/>
              <a:t>rank the test received in this sorted order in its own variable called </a:t>
            </a:r>
            <a:r>
              <a:rPr lang="en-US" i="1" dirty="0"/>
              <a:t>Rank by </a:t>
            </a:r>
            <a:r>
              <a:rPr lang="en-US" i="1" dirty="0" err="1"/>
              <a:t>DogID</a:t>
            </a:r>
            <a:r>
              <a:rPr lang="en-US" dirty="0"/>
              <a:t>. A rank order of 1 in this field indicates</a:t>
            </a:r>
            <a:endParaRPr lang="en-IN" dirty="0"/>
          </a:p>
        </p:txBody>
      </p:sp>
      <p:sp>
        <p:nvSpPr>
          <p:cNvPr id="5" name="Title 4">
            <a:extLst>
              <a:ext uri="{FF2B5EF4-FFF2-40B4-BE49-F238E27FC236}">
                <a16:creationId xmlns:a16="http://schemas.microsoft.com/office/drawing/2014/main" id="{E7B2885A-9CED-4FCC-AAF4-1B0B613FCB3D}"/>
              </a:ext>
            </a:extLst>
          </p:cNvPr>
          <p:cNvSpPr>
            <a:spLocks noGrp="1"/>
          </p:cNvSpPr>
          <p:nvPr>
            <p:ph type="title"/>
          </p:nvPr>
        </p:nvSpPr>
        <p:spPr>
          <a:xfrm>
            <a:off x="838200" y="50493"/>
            <a:ext cx="10515600" cy="1325563"/>
          </a:xfrm>
        </p:spPr>
        <p:txBody>
          <a:bodyPr>
            <a:normAutofit/>
          </a:bodyPr>
          <a:lstStyle/>
          <a:p>
            <a:pPr algn="ctr"/>
            <a:r>
              <a:rPr lang="en-IN" sz="4000" b="1" dirty="0">
                <a:solidFill>
                  <a:srgbClr val="0070C0"/>
                </a:solidFill>
                <a:latin typeface="+mn-lt"/>
              </a:rPr>
              <a:t>Exercise 1</a:t>
            </a:r>
          </a:p>
        </p:txBody>
      </p:sp>
    </p:spTree>
    <p:extLst>
      <p:ext uri="{BB962C8B-B14F-4D97-AF65-F5344CB8AC3E}">
        <p14:creationId xmlns:p14="http://schemas.microsoft.com/office/powerpoint/2010/main" val="302891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6984ED-1FA8-4D40-8465-06AAC0FEA95B}"/>
              </a:ext>
            </a:extLst>
          </p:cNvPr>
          <p:cNvPicPr>
            <a:picLocks noChangeAspect="1"/>
          </p:cNvPicPr>
          <p:nvPr/>
        </p:nvPicPr>
        <p:blipFill>
          <a:blip r:embed="rId2"/>
          <a:stretch>
            <a:fillRect/>
          </a:stretch>
        </p:blipFill>
        <p:spPr>
          <a:xfrm>
            <a:off x="9545488" y="1494504"/>
            <a:ext cx="2376123" cy="4413851"/>
          </a:xfrm>
          <a:prstGeom prst="rect">
            <a:avLst/>
          </a:prstGeom>
          <a:ln>
            <a:solidFill>
              <a:schemeClr val="tx1"/>
            </a:solidFill>
          </a:ln>
        </p:spPr>
      </p:pic>
      <p:pic>
        <p:nvPicPr>
          <p:cNvPr id="3" name="Picture 2">
            <a:extLst>
              <a:ext uri="{FF2B5EF4-FFF2-40B4-BE49-F238E27FC236}">
                <a16:creationId xmlns:a16="http://schemas.microsoft.com/office/drawing/2014/main" id="{2CF10BA3-2AA9-49B6-AAF2-43233BD5D4F5}"/>
              </a:ext>
            </a:extLst>
          </p:cNvPr>
          <p:cNvPicPr>
            <a:picLocks noChangeAspect="1"/>
          </p:cNvPicPr>
          <p:nvPr/>
        </p:nvPicPr>
        <p:blipFill>
          <a:blip r:embed="rId3"/>
          <a:stretch>
            <a:fillRect/>
          </a:stretch>
        </p:blipFill>
        <p:spPr>
          <a:xfrm>
            <a:off x="290053" y="1056351"/>
            <a:ext cx="9089921" cy="5668769"/>
          </a:xfrm>
          <a:prstGeom prst="rect">
            <a:avLst/>
          </a:prstGeom>
        </p:spPr>
      </p:pic>
      <p:sp>
        <p:nvSpPr>
          <p:cNvPr id="5" name="Title 1">
            <a:extLst>
              <a:ext uri="{FF2B5EF4-FFF2-40B4-BE49-F238E27FC236}">
                <a16:creationId xmlns:a16="http://schemas.microsoft.com/office/drawing/2014/main" id="{4CCBCFC6-1CE4-4C09-AA0A-D2C0CDD3B24D}"/>
              </a:ext>
            </a:extLst>
          </p:cNvPr>
          <p:cNvSpPr txBox="1">
            <a:spLocks/>
          </p:cNvSpPr>
          <p:nvPr/>
        </p:nvSpPr>
        <p:spPr>
          <a:xfrm>
            <a:off x="408040" y="262455"/>
            <a:ext cx="11375919"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latin typeface="+mn-lt"/>
              </a:rPr>
              <a:t>1.3 How to set the advanced options so that the table calculation computes percentages separately for Free Start users vs non-Free Start users?</a:t>
            </a:r>
          </a:p>
          <a:p>
            <a:pPr algn="ctr"/>
            <a:endParaRPr lang="en-US" sz="2100" dirty="0">
              <a:latin typeface="+mn-lt"/>
            </a:endParaRPr>
          </a:p>
        </p:txBody>
      </p:sp>
    </p:spTree>
    <p:extLst>
      <p:ext uri="{BB962C8B-B14F-4D97-AF65-F5344CB8AC3E}">
        <p14:creationId xmlns:p14="http://schemas.microsoft.com/office/powerpoint/2010/main" val="139571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5078313"/>
          </a:xfrm>
          <a:prstGeom prst="rect">
            <a:avLst/>
          </a:prstGeom>
        </p:spPr>
        <p:txBody>
          <a:bodyPr wrap="square">
            <a:spAutoFit/>
          </a:bodyPr>
          <a:lstStyle/>
          <a:p>
            <a:r>
              <a:rPr lang="en-US" dirty="0"/>
              <a:t>In this exercise, we are going to use table calculations to determine how we could use Tableau to dynamically recreate the ranks stored in the </a:t>
            </a:r>
            <a:r>
              <a:rPr lang="en-US" i="1" dirty="0"/>
              <a:t>Rank by </a:t>
            </a:r>
            <a:r>
              <a:rPr lang="en-US" i="1" dirty="0" err="1"/>
              <a:t>DogID</a:t>
            </a:r>
            <a:r>
              <a:rPr lang="en-US" i="1" dirty="0"/>
              <a:t> </a:t>
            </a:r>
            <a:r>
              <a:rPr lang="en-US" dirty="0"/>
              <a:t>and </a:t>
            </a:r>
            <a:r>
              <a:rPr lang="en-US" i="1" dirty="0"/>
              <a:t>Rank by </a:t>
            </a:r>
            <a:r>
              <a:rPr lang="en-US" i="1" dirty="0" err="1"/>
              <a:t>UserID</a:t>
            </a:r>
            <a:r>
              <a:rPr lang="en-US" i="1" dirty="0"/>
              <a:t> </a:t>
            </a:r>
            <a:r>
              <a:rPr lang="en-US" dirty="0"/>
              <a:t>variables. These variables, remember, chronologically rank each test according to its associated time stamp in </a:t>
            </a:r>
            <a:r>
              <a:rPr lang="en-US" i="1" dirty="0"/>
              <a:t>Created At</a:t>
            </a:r>
            <a:r>
              <a:rPr lang="en-US" dirty="0"/>
              <a:t>, and restart the ranking either for every dog or for every customer.</a:t>
            </a:r>
          </a:p>
          <a:p>
            <a:r>
              <a:rPr lang="en-US" dirty="0"/>
              <a:t>To begin, make a group of Dog IDs that only has a few Dog IDs included (randomly choose 4 or 5 </a:t>
            </a:r>
            <a:r>
              <a:rPr lang="en-US" dirty="0" err="1"/>
              <a:t>DogIDs</a:t>
            </a:r>
            <a:r>
              <a:rPr lang="en-US" dirty="0"/>
              <a:t>). Use your new grouped variable and the filter shelf to ensure that you only analyze the data from the few dogs you chose in your workspace. This will make troubleshooting your calculations much faster.</a:t>
            </a:r>
          </a:p>
          <a:p>
            <a:endParaRPr lang="en-US" dirty="0"/>
          </a:p>
          <a:p>
            <a:r>
              <a:rPr lang="en-US" dirty="0"/>
              <a:t>Next, place </a:t>
            </a:r>
            <a:r>
              <a:rPr lang="en-US" i="1" dirty="0"/>
              <a:t>Dog ID </a:t>
            </a:r>
            <a:r>
              <a:rPr lang="en-US" dirty="0"/>
              <a:t>on the rows shelf, followed by </a:t>
            </a:r>
            <a:r>
              <a:rPr lang="en-US" i="1" dirty="0"/>
              <a:t>Test Name </a:t>
            </a:r>
            <a:r>
              <a:rPr lang="en-US" dirty="0"/>
              <a:t>on the right-hand side. Then put </a:t>
            </a:r>
            <a:r>
              <a:rPr lang="en-US" i="1" dirty="0"/>
              <a:t>Created At </a:t>
            </a:r>
            <a:r>
              <a:rPr lang="en-US" dirty="0"/>
              <a:t>on </a:t>
            </a:r>
            <a:r>
              <a:rPr lang="en-US" b="1" dirty="0"/>
              <a:t>Text, </a:t>
            </a:r>
            <a:r>
              <a:rPr lang="en-US" dirty="0"/>
              <a:t>and adjust the variable aggregation so that you get a level of detail that is appropriate for the purpose of the exercise. You should see a table with </a:t>
            </a:r>
            <a:r>
              <a:rPr lang="en-US" i="1" dirty="0"/>
              <a:t>Dog ID </a:t>
            </a:r>
            <a:r>
              <a:rPr lang="en-US" dirty="0"/>
              <a:t>in the left-most column, </a:t>
            </a:r>
            <a:r>
              <a:rPr lang="en-US" i="1" dirty="0"/>
              <a:t>Test Name </a:t>
            </a:r>
            <a:r>
              <a:rPr lang="en-US" dirty="0"/>
              <a:t>in the column to the right of that, and the time the</a:t>
            </a:r>
          </a:p>
          <a:p>
            <a:r>
              <a:rPr lang="en-US" dirty="0"/>
              <a:t>test was created in the right-most column.</a:t>
            </a:r>
          </a:p>
          <a:p>
            <a:endParaRPr lang="en-US" dirty="0"/>
          </a:p>
          <a:p>
            <a:r>
              <a:rPr lang="en-US" dirty="0"/>
              <a:t>Our goal is going to be to create a column between the </a:t>
            </a:r>
            <a:r>
              <a:rPr lang="en-US" i="1" dirty="0"/>
              <a:t>Test Name </a:t>
            </a:r>
            <a:r>
              <a:rPr lang="en-US" dirty="0"/>
              <a:t>and </a:t>
            </a:r>
            <a:r>
              <a:rPr lang="en-US" i="1" dirty="0"/>
              <a:t>Created At </a:t>
            </a:r>
            <a:r>
              <a:rPr lang="en-US" dirty="0"/>
              <a:t>columns that uses a calculation (NOT </a:t>
            </a:r>
            <a:r>
              <a:rPr lang="en-US" i="1" dirty="0"/>
              <a:t>Rank by </a:t>
            </a:r>
            <a:r>
              <a:rPr lang="en-US" i="1" dirty="0" err="1"/>
              <a:t>DogID</a:t>
            </a:r>
            <a:r>
              <a:rPr lang="en-US" i="1" dirty="0"/>
              <a:t> </a:t>
            </a:r>
            <a:r>
              <a:rPr lang="en-US" dirty="0"/>
              <a:t>– that would be cheating!) to indicate the ranked order each test was completed, sorted from 1 to the last test taken. To achieve this, make a calculation that starts with RANK, and then drag the </a:t>
            </a:r>
            <a:r>
              <a:rPr lang="en-US" i="1" dirty="0"/>
              <a:t>Created At </a:t>
            </a:r>
            <a:r>
              <a:rPr lang="en-US" dirty="0"/>
              <a:t>pill from your workspace into the parentheses Tableau automatically inserts in your calculated field. Notice that Tableau will likely insert a date function with the level of detail you specified on the </a:t>
            </a:r>
            <a:r>
              <a:rPr lang="en-US" i="1" dirty="0"/>
              <a:t>Created At </a:t>
            </a:r>
            <a:r>
              <a:rPr lang="en-US" dirty="0"/>
              <a:t>pill in your table. You will need to choose whether the rank should be </a:t>
            </a:r>
            <a:r>
              <a:rPr lang="en-IN" dirty="0"/>
              <a:t>ascending or descending.</a:t>
            </a:r>
          </a:p>
        </p:txBody>
      </p:sp>
      <p:sp>
        <p:nvSpPr>
          <p:cNvPr id="5" name="Title 4">
            <a:extLst>
              <a:ext uri="{FF2B5EF4-FFF2-40B4-BE49-F238E27FC236}">
                <a16:creationId xmlns:a16="http://schemas.microsoft.com/office/drawing/2014/main" id="{E7B2885A-9CED-4FCC-AAF4-1B0B613FCB3D}"/>
              </a:ext>
            </a:extLst>
          </p:cNvPr>
          <p:cNvSpPr>
            <a:spLocks noGrp="1"/>
          </p:cNvSpPr>
          <p:nvPr>
            <p:ph type="title"/>
          </p:nvPr>
        </p:nvSpPr>
        <p:spPr>
          <a:xfrm>
            <a:off x="838200" y="50493"/>
            <a:ext cx="10515600" cy="1325563"/>
          </a:xfrm>
        </p:spPr>
        <p:txBody>
          <a:bodyPr>
            <a:normAutofit/>
          </a:bodyPr>
          <a:lstStyle/>
          <a:p>
            <a:pPr algn="ctr"/>
            <a:r>
              <a:rPr lang="en-IN" sz="4000" b="1" dirty="0">
                <a:solidFill>
                  <a:srgbClr val="0070C0"/>
                </a:solidFill>
                <a:latin typeface="+mn-lt"/>
              </a:rPr>
              <a:t>Exercise 4</a:t>
            </a:r>
          </a:p>
        </p:txBody>
      </p:sp>
    </p:spTree>
    <p:extLst>
      <p:ext uri="{BB962C8B-B14F-4D97-AF65-F5344CB8AC3E}">
        <p14:creationId xmlns:p14="http://schemas.microsoft.com/office/powerpoint/2010/main" val="4169472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2585323"/>
          </a:xfrm>
          <a:prstGeom prst="rect">
            <a:avLst/>
          </a:prstGeom>
        </p:spPr>
        <p:txBody>
          <a:bodyPr wrap="square">
            <a:spAutoFit/>
          </a:bodyPr>
          <a:lstStyle/>
          <a:p>
            <a:r>
              <a:rPr lang="en-US" dirty="0"/>
              <a:t>As you troubleshoot your calculation, think carefully about whether the variables in your calculation need to be aggregated, and if so, how. Also think about what level of detail of the time stamps provided in </a:t>
            </a:r>
            <a:r>
              <a:rPr lang="en-US" i="1" dirty="0"/>
              <a:t>Created At </a:t>
            </a:r>
            <a:r>
              <a:rPr lang="en-US" dirty="0"/>
              <a:t>would be most useful. Once you have a valid calculation, drag it to </a:t>
            </a:r>
            <a:r>
              <a:rPr lang="en-US" b="1" dirty="0"/>
              <a:t>Details</a:t>
            </a:r>
            <a:r>
              <a:rPr lang="en-US" dirty="0"/>
              <a:t>. Then right-click (control-click) to edit the calculation, and navigate to the “Compute Using” screen. Chose the options you think are most appropriate for your goals. Once selected, convert the pill to a dimension and place it in the appropriate place on the Rows shelf. Assess whether your calculation</a:t>
            </a:r>
          </a:p>
          <a:p>
            <a:r>
              <a:rPr lang="en-US" dirty="0"/>
              <a:t>succeeded by comparing your rank to the rank provided in </a:t>
            </a:r>
            <a:r>
              <a:rPr lang="en-US" i="1" dirty="0"/>
              <a:t>Rank by </a:t>
            </a:r>
            <a:r>
              <a:rPr lang="en-US" i="1" dirty="0" err="1"/>
              <a:t>DogID</a:t>
            </a:r>
            <a:r>
              <a:rPr lang="en-US" dirty="0"/>
              <a:t>.</a:t>
            </a:r>
          </a:p>
          <a:p>
            <a:endParaRPr lang="en-US" dirty="0"/>
          </a:p>
          <a:p>
            <a:r>
              <a:rPr lang="en-US" dirty="0"/>
              <a:t>Can you make a similar calculation that ranks the tests completed by each human user, mimicking the information provided in </a:t>
            </a:r>
            <a:r>
              <a:rPr lang="en-US" i="1" dirty="0"/>
              <a:t>Rank by </a:t>
            </a:r>
            <a:r>
              <a:rPr lang="en-US" i="1" dirty="0" err="1"/>
              <a:t>UserID</a:t>
            </a:r>
            <a:r>
              <a:rPr lang="en-US" dirty="0"/>
              <a:t>? Can you figure out how to include both ranks in the same table?</a:t>
            </a:r>
            <a:endParaRPr lang="en-IN" dirty="0"/>
          </a:p>
        </p:txBody>
      </p:sp>
      <p:sp>
        <p:nvSpPr>
          <p:cNvPr id="5" name="Title 4">
            <a:extLst>
              <a:ext uri="{FF2B5EF4-FFF2-40B4-BE49-F238E27FC236}">
                <a16:creationId xmlns:a16="http://schemas.microsoft.com/office/drawing/2014/main" id="{E7B2885A-9CED-4FCC-AAF4-1B0B613FCB3D}"/>
              </a:ext>
            </a:extLst>
          </p:cNvPr>
          <p:cNvSpPr>
            <a:spLocks noGrp="1"/>
          </p:cNvSpPr>
          <p:nvPr>
            <p:ph type="title"/>
          </p:nvPr>
        </p:nvSpPr>
        <p:spPr>
          <a:xfrm>
            <a:off x="838200" y="50493"/>
            <a:ext cx="10515600" cy="1325563"/>
          </a:xfrm>
        </p:spPr>
        <p:txBody>
          <a:bodyPr>
            <a:normAutofit/>
          </a:bodyPr>
          <a:lstStyle/>
          <a:p>
            <a:pPr algn="ctr"/>
            <a:r>
              <a:rPr lang="en-IN" sz="4000" b="1" dirty="0">
                <a:solidFill>
                  <a:srgbClr val="0070C0"/>
                </a:solidFill>
                <a:latin typeface="+mn-lt"/>
              </a:rPr>
              <a:t>Exercise 4</a:t>
            </a:r>
          </a:p>
        </p:txBody>
      </p:sp>
    </p:spTree>
    <p:extLst>
      <p:ext uri="{BB962C8B-B14F-4D97-AF65-F5344CB8AC3E}">
        <p14:creationId xmlns:p14="http://schemas.microsoft.com/office/powerpoint/2010/main" val="2552183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14A976-BFF7-42FE-8DD6-F3BB724DF223}"/>
              </a:ext>
            </a:extLst>
          </p:cNvPr>
          <p:cNvPicPr>
            <a:picLocks noChangeAspect="1"/>
          </p:cNvPicPr>
          <p:nvPr/>
        </p:nvPicPr>
        <p:blipFill>
          <a:blip r:embed="rId2"/>
          <a:stretch>
            <a:fillRect/>
          </a:stretch>
        </p:blipFill>
        <p:spPr>
          <a:xfrm>
            <a:off x="5283225" y="1296011"/>
            <a:ext cx="6717044" cy="5370845"/>
          </a:xfrm>
          <a:prstGeom prst="rect">
            <a:avLst/>
          </a:prstGeom>
        </p:spPr>
      </p:pic>
      <p:sp>
        <p:nvSpPr>
          <p:cNvPr id="4" name="Title 1">
            <a:extLst>
              <a:ext uri="{FF2B5EF4-FFF2-40B4-BE49-F238E27FC236}">
                <a16:creationId xmlns:a16="http://schemas.microsoft.com/office/drawing/2014/main" id="{97A5FBBE-5075-4DF3-B2B9-ABDB8CD0A917}"/>
              </a:ext>
            </a:extLst>
          </p:cNvPr>
          <p:cNvSpPr txBox="1">
            <a:spLocks/>
          </p:cNvSpPr>
          <p:nvPr/>
        </p:nvSpPr>
        <p:spPr>
          <a:xfrm>
            <a:off x="408040" y="262455"/>
            <a:ext cx="11375919"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latin typeface="+mn-lt"/>
              </a:rPr>
              <a:t>1.1 Our goal is to dynamically create the ranks for Dog Id. To achieve this, make a calculation that starts with RANK. (Randomly filter out 5-6 dogs to easily output the interpretation)   </a:t>
            </a:r>
          </a:p>
        </p:txBody>
      </p:sp>
      <p:pic>
        <p:nvPicPr>
          <p:cNvPr id="5" name="Picture 4">
            <a:extLst>
              <a:ext uri="{FF2B5EF4-FFF2-40B4-BE49-F238E27FC236}">
                <a16:creationId xmlns:a16="http://schemas.microsoft.com/office/drawing/2014/main" id="{28F2CA4A-DD8F-4BFC-A38E-0106CB89B00E}"/>
              </a:ext>
            </a:extLst>
          </p:cNvPr>
          <p:cNvPicPr>
            <a:picLocks noChangeAspect="1"/>
          </p:cNvPicPr>
          <p:nvPr/>
        </p:nvPicPr>
        <p:blipFill>
          <a:blip r:embed="rId3"/>
          <a:stretch>
            <a:fillRect/>
          </a:stretch>
        </p:blipFill>
        <p:spPr>
          <a:xfrm>
            <a:off x="107613" y="2462030"/>
            <a:ext cx="5092426" cy="2317340"/>
          </a:xfrm>
          <a:prstGeom prst="rect">
            <a:avLst/>
          </a:prstGeom>
        </p:spPr>
      </p:pic>
      <p:sp>
        <p:nvSpPr>
          <p:cNvPr id="6" name="Oval 5">
            <a:extLst>
              <a:ext uri="{FF2B5EF4-FFF2-40B4-BE49-F238E27FC236}">
                <a16:creationId xmlns:a16="http://schemas.microsoft.com/office/drawing/2014/main" id="{B80272FC-3358-4467-8938-DFDC2A841769}"/>
              </a:ext>
            </a:extLst>
          </p:cNvPr>
          <p:cNvSpPr/>
          <p:nvPr/>
        </p:nvSpPr>
        <p:spPr>
          <a:xfrm>
            <a:off x="1877963" y="2841523"/>
            <a:ext cx="727587" cy="2064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DBF630DC-3767-4CDC-BBFA-227FE8361D45}"/>
              </a:ext>
            </a:extLst>
          </p:cNvPr>
          <p:cNvSpPr/>
          <p:nvPr/>
        </p:nvSpPr>
        <p:spPr>
          <a:xfrm>
            <a:off x="2143434" y="3048000"/>
            <a:ext cx="206476" cy="501445"/>
          </a:xfrm>
          <a:prstGeom prst="downArrow">
            <a:avLst/>
          </a:prstGeom>
          <a:solidFill>
            <a:schemeClr val="bg1"/>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F95A5E7-0F83-4979-AFFD-9336E2631870}"/>
              </a:ext>
            </a:extLst>
          </p:cNvPr>
          <p:cNvSpPr txBox="1"/>
          <p:nvPr/>
        </p:nvSpPr>
        <p:spPr>
          <a:xfrm>
            <a:off x="648928" y="3571539"/>
            <a:ext cx="3205316" cy="584775"/>
          </a:xfrm>
          <a:prstGeom prst="rect">
            <a:avLst/>
          </a:prstGeom>
          <a:noFill/>
          <a:ln w="19050">
            <a:solidFill>
              <a:schemeClr val="tx1"/>
            </a:solidFill>
          </a:ln>
        </p:spPr>
        <p:txBody>
          <a:bodyPr wrap="square" rtlCol="0">
            <a:spAutoFit/>
          </a:bodyPr>
          <a:lstStyle/>
          <a:p>
            <a:pPr algn="ctr"/>
            <a:r>
              <a:rPr lang="en-IN" sz="1600" dirty="0"/>
              <a:t>This can be ‘</a:t>
            </a:r>
            <a:r>
              <a:rPr lang="en-IN" sz="1600" dirty="0" err="1"/>
              <a:t>asc</a:t>
            </a:r>
            <a:r>
              <a:rPr lang="en-IN" sz="1600" dirty="0"/>
              <a:t>’ or ‘</a:t>
            </a:r>
            <a:r>
              <a:rPr lang="en-IN" sz="1600" dirty="0" err="1"/>
              <a:t>desc</a:t>
            </a:r>
            <a:r>
              <a:rPr lang="en-IN" sz="1600" dirty="0"/>
              <a:t>’. I have used ‘</a:t>
            </a:r>
            <a:r>
              <a:rPr lang="en-IN" sz="1600" dirty="0" err="1"/>
              <a:t>asc</a:t>
            </a:r>
            <a:r>
              <a:rPr lang="en-IN" sz="1600" dirty="0"/>
              <a:t>’ for further illustrations</a:t>
            </a:r>
          </a:p>
        </p:txBody>
      </p:sp>
    </p:spTree>
    <p:extLst>
      <p:ext uri="{BB962C8B-B14F-4D97-AF65-F5344CB8AC3E}">
        <p14:creationId xmlns:p14="http://schemas.microsoft.com/office/powerpoint/2010/main" val="2117441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989F6F-530F-41E4-8AA0-71F4545D3BE6}"/>
              </a:ext>
            </a:extLst>
          </p:cNvPr>
          <p:cNvPicPr>
            <a:picLocks noChangeAspect="1"/>
          </p:cNvPicPr>
          <p:nvPr/>
        </p:nvPicPr>
        <p:blipFill>
          <a:blip r:embed="rId2"/>
          <a:stretch>
            <a:fillRect/>
          </a:stretch>
        </p:blipFill>
        <p:spPr>
          <a:xfrm>
            <a:off x="2085523" y="855407"/>
            <a:ext cx="7882671" cy="5828629"/>
          </a:xfrm>
          <a:prstGeom prst="rect">
            <a:avLst/>
          </a:prstGeom>
        </p:spPr>
      </p:pic>
      <p:sp>
        <p:nvSpPr>
          <p:cNvPr id="3" name="Title 1">
            <a:extLst>
              <a:ext uri="{FF2B5EF4-FFF2-40B4-BE49-F238E27FC236}">
                <a16:creationId xmlns:a16="http://schemas.microsoft.com/office/drawing/2014/main" id="{14E5BDBE-0450-42ED-8D3B-978357F8579E}"/>
              </a:ext>
            </a:extLst>
          </p:cNvPr>
          <p:cNvSpPr txBox="1">
            <a:spLocks/>
          </p:cNvSpPr>
          <p:nvPr/>
        </p:nvSpPr>
        <p:spPr>
          <a:xfrm>
            <a:off x="378544" y="252623"/>
            <a:ext cx="11375919"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latin typeface="+mn-lt"/>
              </a:rPr>
              <a:t>1.2 Use the calculation, RANK. Don’t forget to make it DIMENSION (Discrete) in ROW shelf</a:t>
            </a:r>
          </a:p>
        </p:txBody>
      </p:sp>
    </p:spTree>
    <p:extLst>
      <p:ext uri="{BB962C8B-B14F-4D97-AF65-F5344CB8AC3E}">
        <p14:creationId xmlns:p14="http://schemas.microsoft.com/office/powerpoint/2010/main" val="1782313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9A3822-D328-49FC-BB8F-F42DEF168610}"/>
              </a:ext>
            </a:extLst>
          </p:cNvPr>
          <p:cNvPicPr>
            <a:picLocks noChangeAspect="1"/>
          </p:cNvPicPr>
          <p:nvPr/>
        </p:nvPicPr>
        <p:blipFill>
          <a:blip r:embed="rId2"/>
          <a:stretch>
            <a:fillRect/>
          </a:stretch>
        </p:blipFill>
        <p:spPr>
          <a:xfrm>
            <a:off x="2208906" y="1054336"/>
            <a:ext cx="7774187" cy="5675844"/>
          </a:xfrm>
          <a:prstGeom prst="rect">
            <a:avLst/>
          </a:prstGeom>
        </p:spPr>
      </p:pic>
      <p:sp>
        <p:nvSpPr>
          <p:cNvPr id="3" name="Title 1">
            <a:extLst>
              <a:ext uri="{FF2B5EF4-FFF2-40B4-BE49-F238E27FC236}">
                <a16:creationId xmlns:a16="http://schemas.microsoft.com/office/drawing/2014/main" id="{3D4C18BB-642D-4B99-884D-B45CC88D3971}"/>
              </a:ext>
            </a:extLst>
          </p:cNvPr>
          <p:cNvSpPr txBox="1">
            <a:spLocks/>
          </p:cNvSpPr>
          <p:nvPr/>
        </p:nvSpPr>
        <p:spPr>
          <a:xfrm>
            <a:off x="378544" y="252623"/>
            <a:ext cx="11375919"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latin typeface="+mn-lt"/>
              </a:rPr>
              <a:t>1.3.1 Assess whether your calculation succeeded.</a:t>
            </a:r>
          </a:p>
          <a:p>
            <a:pPr algn="ctr"/>
            <a:r>
              <a:rPr lang="en-US" sz="2100" dirty="0">
                <a:latin typeface="+mn-lt"/>
              </a:rPr>
              <a:t>(Method 1 : Bar graph with ‘</a:t>
            </a:r>
            <a:r>
              <a:rPr lang="en-US" sz="2100" dirty="0" err="1">
                <a:latin typeface="+mn-lt"/>
              </a:rPr>
              <a:t>Created_at</a:t>
            </a:r>
            <a:r>
              <a:rPr lang="en-US" sz="2100" dirty="0">
                <a:latin typeface="+mn-lt"/>
              </a:rPr>
              <a:t>’ &amp; ‘Rank (X)’ labels for easy </a:t>
            </a:r>
            <a:r>
              <a:rPr lang="en-US" sz="2100" dirty="0" err="1">
                <a:latin typeface="+mn-lt"/>
              </a:rPr>
              <a:t>assesment</a:t>
            </a:r>
            <a:r>
              <a:rPr lang="en-US" sz="2100" dirty="0">
                <a:latin typeface="+mn-lt"/>
              </a:rPr>
              <a:t> )</a:t>
            </a:r>
          </a:p>
        </p:txBody>
      </p:sp>
    </p:spTree>
    <p:extLst>
      <p:ext uri="{BB962C8B-B14F-4D97-AF65-F5344CB8AC3E}">
        <p14:creationId xmlns:p14="http://schemas.microsoft.com/office/powerpoint/2010/main" val="670308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001D6A-C3DF-44FD-A20B-81B7AC199DFE}"/>
              </a:ext>
            </a:extLst>
          </p:cNvPr>
          <p:cNvPicPr>
            <a:picLocks noChangeAspect="1"/>
          </p:cNvPicPr>
          <p:nvPr/>
        </p:nvPicPr>
        <p:blipFill>
          <a:blip r:embed="rId2"/>
          <a:stretch>
            <a:fillRect/>
          </a:stretch>
        </p:blipFill>
        <p:spPr>
          <a:xfrm>
            <a:off x="1119717" y="1120878"/>
            <a:ext cx="9952566" cy="5484499"/>
          </a:xfrm>
          <a:prstGeom prst="rect">
            <a:avLst/>
          </a:prstGeom>
        </p:spPr>
      </p:pic>
      <p:sp>
        <p:nvSpPr>
          <p:cNvPr id="3" name="Title 1">
            <a:extLst>
              <a:ext uri="{FF2B5EF4-FFF2-40B4-BE49-F238E27FC236}">
                <a16:creationId xmlns:a16="http://schemas.microsoft.com/office/drawing/2014/main" id="{5298E960-AFBD-4FE7-B3E1-7FBAF1923E7D}"/>
              </a:ext>
            </a:extLst>
          </p:cNvPr>
          <p:cNvSpPr txBox="1">
            <a:spLocks/>
          </p:cNvSpPr>
          <p:nvPr/>
        </p:nvSpPr>
        <p:spPr>
          <a:xfrm>
            <a:off x="378544" y="252623"/>
            <a:ext cx="11375919"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latin typeface="+mn-lt"/>
              </a:rPr>
              <a:t>1.3.2 Assess whether your calculation succeeded.</a:t>
            </a:r>
          </a:p>
          <a:p>
            <a:pPr algn="ctr"/>
            <a:r>
              <a:rPr lang="en-US" sz="2100" dirty="0">
                <a:latin typeface="+mn-lt"/>
              </a:rPr>
              <a:t>(Method 2 : Change the shape to ‘Circle’ and flip the axes )</a:t>
            </a:r>
          </a:p>
        </p:txBody>
      </p:sp>
    </p:spTree>
    <p:extLst>
      <p:ext uri="{BB962C8B-B14F-4D97-AF65-F5344CB8AC3E}">
        <p14:creationId xmlns:p14="http://schemas.microsoft.com/office/powerpoint/2010/main" val="85964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5355312"/>
          </a:xfrm>
          <a:prstGeom prst="rect">
            <a:avLst/>
          </a:prstGeom>
        </p:spPr>
        <p:txBody>
          <a:bodyPr wrap="square">
            <a:spAutoFit/>
          </a:bodyPr>
          <a:lstStyle/>
          <a:p>
            <a:pPr>
              <a:tabLst>
                <a:tab pos="11209338" algn="l"/>
                <a:tab pos="11296650" algn="l"/>
              </a:tabLst>
            </a:pPr>
            <a:r>
              <a:rPr lang="en-US" dirty="0"/>
              <a:t>the test described in that row of data was the first test that dog took, a rank order of 5 in this field indicates that the test described in that row of data was the fifth test the dog took, and so on. I computed a similar rank for all the tests associated with a User ID. This rank, stored in </a:t>
            </a:r>
            <a:r>
              <a:rPr lang="en-US" i="1" dirty="0"/>
              <a:t>Rank by </a:t>
            </a:r>
            <a:r>
              <a:rPr lang="en-US" i="1" dirty="0" err="1"/>
              <a:t>UserID</a:t>
            </a:r>
            <a:r>
              <a:rPr lang="en-US" i="1" dirty="0"/>
              <a:t>, </a:t>
            </a:r>
            <a:r>
              <a:rPr lang="en-US" dirty="0"/>
              <a:t>indicates the order of tests used by each human user. When a User ID is only associated with one Dog ID, the values of </a:t>
            </a:r>
            <a:r>
              <a:rPr lang="en-US" i="1" dirty="0"/>
              <a:t>Rank by </a:t>
            </a:r>
            <a:r>
              <a:rPr lang="en-US" i="1" dirty="0" err="1"/>
              <a:t>DogID</a:t>
            </a:r>
            <a:r>
              <a:rPr lang="en-US" i="1" dirty="0"/>
              <a:t> </a:t>
            </a:r>
            <a:r>
              <a:rPr lang="en-US" dirty="0"/>
              <a:t>and </a:t>
            </a:r>
            <a:r>
              <a:rPr lang="en-US" i="1" dirty="0"/>
              <a:t>Rank by </a:t>
            </a:r>
            <a:r>
              <a:rPr lang="en-US" i="1" dirty="0" err="1"/>
              <a:t>UserID</a:t>
            </a:r>
            <a:r>
              <a:rPr lang="en-US" i="1" dirty="0"/>
              <a:t> </a:t>
            </a:r>
            <a:r>
              <a:rPr lang="en-US" dirty="0"/>
              <a:t>in a row of data will be the same. When a User ID is associated with multiple Dog IDs, the values of </a:t>
            </a:r>
            <a:r>
              <a:rPr lang="en-US" i="1" dirty="0"/>
              <a:t>Rank by </a:t>
            </a:r>
            <a:r>
              <a:rPr lang="en-US" i="1" dirty="0" err="1"/>
              <a:t>DogID</a:t>
            </a:r>
            <a:r>
              <a:rPr lang="en-US" i="1" dirty="0"/>
              <a:t> </a:t>
            </a:r>
            <a:r>
              <a:rPr lang="en-US" dirty="0"/>
              <a:t>and </a:t>
            </a:r>
            <a:r>
              <a:rPr lang="en-US" i="1" dirty="0"/>
              <a:t>Rank by </a:t>
            </a:r>
            <a:r>
              <a:rPr lang="en-US" i="1" dirty="0" err="1"/>
              <a:t>UserID</a:t>
            </a:r>
            <a:r>
              <a:rPr lang="en-US" i="1" dirty="0"/>
              <a:t> </a:t>
            </a:r>
            <a:r>
              <a:rPr lang="en-US" dirty="0"/>
              <a:t>in a row of data may differ. You will have to aggregate these variables appropriately to extract the information you want. </a:t>
            </a:r>
          </a:p>
          <a:p>
            <a:endParaRPr lang="en-US" dirty="0"/>
          </a:p>
          <a:p>
            <a:r>
              <a:rPr lang="en-US" dirty="0"/>
              <a:t>The </a:t>
            </a:r>
            <a:r>
              <a:rPr lang="en-US" i="1" dirty="0"/>
              <a:t>Total Tests Completed </a:t>
            </a:r>
            <a:r>
              <a:rPr lang="en-US" dirty="0"/>
              <a:t>variable we used when analyzing the </a:t>
            </a:r>
            <a:r>
              <a:rPr lang="en-US" dirty="0" err="1"/>
              <a:t>dognition_data_aggregated_by_dogid</a:t>
            </a:r>
            <a:r>
              <a:rPr lang="en-US" dirty="0"/>
              <a:t> data set last week was the maximum </a:t>
            </a:r>
            <a:r>
              <a:rPr lang="en-US" i="1" dirty="0"/>
              <a:t>Rank by </a:t>
            </a:r>
            <a:r>
              <a:rPr lang="en-US" i="1" dirty="0" err="1"/>
              <a:t>DogID</a:t>
            </a:r>
            <a:r>
              <a:rPr lang="en-US" i="1" dirty="0"/>
              <a:t> </a:t>
            </a:r>
            <a:r>
              <a:rPr lang="en-US" dirty="0"/>
              <a:t>value associated with each </a:t>
            </a:r>
            <a:r>
              <a:rPr lang="en-US" i="1" dirty="0"/>
              <a:t>Dog ID </a:t>
            </a:r>
            <a:r>
              <a:rPr lang="en-US" dirty="0"/>
              <a:t>in the </a:t>
            </a:r>
            <a:r>
              <a:rPr lang="en-US" dirty="0" err="1"/>
              <a:t>dognition_data_no_aggregation</a:t>
            </a:r>
            <a:r>
              <a:rPr lang="en-US" dirty="0"/>
              <a:t> data set. This</a:t>
            </a:r>
          </a:p>
          <a:p>
            <a:r>
              <a:rPr lang="en-US" dirty="0"/>
              <a:t>week, when we need it, we will have to retrieve the maximum rank value associated with a Dog ID ourselves through the level of aggregation we ask when using </a:t>
            </a:r>
            <a:r>
              <a:rPr lang="en-US" i="1" dirty="0"/>
              <a:t>Rank by </a:t>
            </a:r>
            <a:r>
              <a:rPr lang="en-US" i="1" dirty="0" err="1"/>
              <a:t>DogID</a:t>
            </a:r>
            <a:r>
              <a:rPr lang="en-US" dirty="0"/>
              <a:t>.</a:t>
            </a:r>
          </a:p>
          <a:p>
            <a:endParaRPr lang="en-US" dirty="0"/>
          </a:p>
          <a:p>
            <a:r>
              <a:rPr lang="en-US" dirty="0"/>
              <a:t>To determine when users are dropping out of the </a:t>
            </a:r>
            <a:r>
              <a:rPr lang="en-US" dirty="0" err="1"/>
              <a:t>Dognition</a:t>
            </a:r>
            <a:r>
              <a:rPr lang="en-US" dirty="0"/>
              <a:t> test progression, make a bar graph with </a:t>
            </a:r>
            <a:r>
              <a:rPr lang="en-US" i="1" dirty="0"/>
              <a:t>Rank by </a:t>
            </a:r>
            <a:r>
              <a:rPr lang="en-US" i="1" dirty="0" err="1"/>
              <a:t>DogID</a:t>
            </a:r>
            <a:r>
              <a:rPr lang="en-US" i="1" dirty="0"/>
              <a:t> </a:t>
            </a:r>
            <a:r>
              <a:rPr lang="en-US" dirty="0"/>
              <a:t>as a dimension on the columns shelf and </a:t>
            </a:r>
            <a:r>
              <a:rPr lang="en-US" i="1" dirty="0"/>
              <a:t>Number of Records </a:t>
            </a:r>
            <a:r>
              <a:rPr lang="en-US" dirty="0"/>
              <a:t>on the Rows shelf. Remember, the </a:t>
            </a:r>
            <a:r>
              <a:rPr lang="en-US" dirty="0" err="1"/>
              <a:t>Dognition</a:t>
            </a:r>
            <a:r>
              <a:rPr lang="en-US" dirty="0"/>
              <a:t> tests are organized into subcategories of cognitive abilities and personality attributes the tests are meant to assess (there are 5 subcategories in the first 20 tests comprising the </a:t>
            </a:r>
            <a:r>
              <a:rPr lang="en-US" dirty="0" err="1"/>
              <a:t>Dognition</a:t>
            </a:r>
            <a:r>
              <a:rPr lang="en-US" dirty="0"/>
              <a:t> Assessment). I highly recommend that you place </a:t>
            </a:r>
            <a:r>
              <a:rPr lang="en-US" i="1" dirty="0"/>
              <a:t>Subcategory Name </a:t>
            </a:r>
            <a:r>
              <a:rPr lang="en-US" dirty="0"/>
              <a:t>or </a:t>
            </a:r>
            <a:r>
              <a:rPr lang="en-US" i="1" dirty="0"/>
              <a:t>Test Name </a:t>
            </a:r>
            <a:r>
              <a:rPr lang="en-US" dirty="0"/>
              <a:t>on </a:t>
            </a:r>
            <a:r>
              <a:rPr lang="en-US" b="1" dirty="0"/>
              <a:t>Color</a:t>
            </a:r>
            <a:r>
              <a:rPr lang="en-US" dirty="0"/>
              <a:t>. After which tests do users tend to drop off? Do they drop off in the middle of the tests within a subcategory, or at the end of all the tests associated with a subcategory? What could this </a:t>
            </a:r>
            <a:r>
              <a:rPr lang="en-IN" dirty="0"/>
              <a:t>mean for </a:t>
            </a:r>
            <a:r>
              <a:rPr lang="en-IN" dirty="0" err="1"/>
              <a:t>Dognition</a:t>
            </a:r>
            <a:r>
              <a:rPr lang="en-IN" dirty="0"/>
              <a:t>?</a:t>
            </a:r>
            <a:endParaRPr lang="en-US" dirty="0"/>
          </a:p>
          <a:p>
            <a:pPr>
              <a:tabLst>
                <a:tab pos="11209338" algn="l"/>
                <a:tab pos="11296650" algn="l"/>
              </a:tabLst>
            </a:pPr>
            <a:endParaRPr lang="en-IN" dirty="0"/>
          </a:p>
        </p:txBody>
      </p:sp>
      <p:sp>
        <p:nvSpPr>
          <p:cNvPr id="5" name="Title 4">
            <a:extLst>
              <a:ext uri="{FF2B5EF4-FFF2-40B4-BE49-F238E27FC236}">
                <a16:creationId xmlns:a16="http://schemas.microsoft.com/office/drawing/2014/main" id="{E7B2885A-9CED-4FCC-AAF4-1B0B613FCB3D}"/>
              </a:ext>
            </a:extLst>
          </p:cNvPr>
          <p:cNvSpPr>
            <a:spLocks noGrp="1"/>
          </p:cNvSpPr>
          <p:nvPr>
            <p:ph type="title"/>
          </p:nvPr>
        </p:nvSpPr>
        <p:spPr>
          <a:xfrm>
            <a:off x="838200" y="50493"/>
            <a:ext cx="10515600" cy="1325563"/>
          </a:xfrm>
        </p:spPr>
        <p:txBody>
          <a:bodyPr>
            <a:normAutofit/>
          </a:bodyPr>
          <a:lstStyle/>
          <a:p>
            <a:pPr algn="ctr"/>
            <a:r>
              <a:rPr lang="en-IN" sz="4000" b="1" dirty="0">
                <a:solidFill>
                  <a:srgbClr val="0070C0"/>
                </a:solidFill>
                <a:latin typeface="+mn-lt"/>
              </a:rPr>
              <a:t>Exercise 1</a:t>
            </a:r>
          </a:p>
        </p:txBody>
      </p:sp>
    </p:spTree>
    <p:extLst>
      <p:ext uri="{BB962C8B-B14F-4D97-AF65-F5344CB8AC3E}">
        <p14:creationId xmlns:p14="http://schemas.microsoft.com/office/powerpoint/2010/main" val="407961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369332"/>
          </a:xfrm>
          <a:prstGeom prst="rect">
            <a:avLst/>
          </a:prstGeom>
        </p:spPr>
        <p:txBody>
          <a:bodyPr wrap="square">
            <a:spAutoFit/>
          </a:bodyPr>
          <a:lstStyle/>
          <a:p>
            <a:pPr>
              <a:tabLst>
                <a:tab pos="11209338" algn="l"/>
                <a:tab pos="11296650" algn="l"/>
              </a:tabLst>
            </a:pPr>
            <a:endParaRPr lang="en-IN" dirty="0"/>
          </a:p>
        </p:txBody>
      </p:sp>
      <p:pic>
        <p:nvPicPr>
          <p:cNvPr id="3" name="Picture 2">
            <a:extLst>
              <a:ext uri="{FF2B5EF4-FFF2-40B4-BE49-F238E27FC236}">
                <a16:creationId xmlns:a16="http://schemas.microsoft.com/office/drawing/2014/main" id="{5C86D092-513D-4A70-82D0-5320316B6506}"/>
              </a:ext>
            </a:extLst>
          </p:cNvPr>
          <p:cNvPicPr>
            <a:picLocks noChangeAspect="1"/>
          </p:cNvPicPr>
          <p:nvPr/>
        </p:nvPicPr>
        <p:blipFill>
          <a:blip r:embed="rId2"/>
          <a:stretch>
            <a:fillRect/>
          </a:stretch>
        </p:blipFill>
        <p:spPr>
          <a:xfrm>
            <a:off x="5077072" y="1789775"/>
            <a:ext cx="5924550" cy="3000375"/>
          </a:xfrm>
          <a:prstGeom prst="rect">
            <a:avLst/>
          </a:prstGeom>
        </p:spPr>
      </p:pic>
      <p:sp>
        <p:nvSpPr>
          <p:cNvPr id="7" name="Title 1">
            <a:extLst>
              <a:ext uri="{FF2B5EF4-FFF2-40B4-BE49-F238E27FC236}">
                <a16:creationId xmlns:a16="http://schemas.microsoft.com/office/drawing/2014/main" id="{5C555219-6C4F-4718-A75A-4E68B696E9BB}"/>
              </a:ext>
            </a:extLst>
          </p:cNvPr>
          <p:cNvSpPr txBox="1">
            <a:spLocks/>
          </p:cNvSpPr>
          <p:nvPr/>
        </p:nvSpPr>
        <p:spPr>
          <a:xfrm>
            <a:off x="147481" y="262455"/>
            <a:ext cx="11818373"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100" dirty="0">
                <a:latin typeface="+mn-lt"/>
              </a:rPr>
              <a:t>1. Created a calculated field named “Exclude Test Data” with IF-ELSE logic</a:t>
            </a:r>
          </a:p>
        </p:txBody>
      </p:sp>
      <p:sp>
        <p:nvSpPr>
          <p:cNvPr id="8" name="TextBox 7">
            <a:extLst>
              <a:ext uri="{FF2B5EF4-FFF2-40B4-BE49-F238E27FC236}">
                <a16:creationId xmlns:a16="http://schemas.microsoft.com/office/drawing/2014/main" id="{E92617DA-1B6D-4786-A0C3-4017D9206935}"/>
              </a:ext>
            </a:extLst>
          </p:cNvPr>
          <p:cNvSpPr txBox="1"/>
          <p:nvPr/>
        </p:nvSpPr>
        <p:spPr>
          <a:xfrm>
            <a:off x="717755" y="1691452"/>
            <a:ext cx="3618271" cy="3416320"/>
          </a:xfrm>
          <a:prstGeom prst="rect">
            <a:avLst/>
          </a:prstGeom>
          <a:noFill/>
        </p:spPr>
        <p:txBody>
          <a:bodyPr wrap="square" rtlCol="0">
            <a:spAutoFit/>
          </a:bodyPr>
          <a:lstStyle/>
          <a:p>
            <a:r>
              <a:rPr lang="en-IN" b="1" dirty="0">
                <a:solidFill>
                  <a:srgbClr val="0070C0"/>
                </a:solidFill>
              </a:rPr>
              <a:t>NOTE :</a:t>
            </a:r>
          </a:p>
          <a:p>
            <a:endParaRPr lang="en-IN" dirty="0"/>
          </a:p>
          <a:p>
            <a:pPr marL="342900" indent="-342900">
              <a:buAutoNum type="arabicParenR"/>
            </a:pPr>
            <a:r>
              <a:rPr lang="en-IN" dirty="0"/>
              <a:t>Check the spelling of “Shih Tzu”</a:t>
            </a:r>
          </a:p>
          <a:p>
            <a:pPr marL="342900" indent="-342900">
              <a:buAutoNum type="arabicParenR"/>
            </a:pPr>
            <a:r>
              <a:rPr lang="en-IN" dirty="0"/>
              <a:t>The conditions written for IF fall under ‘Exclude’ category while for ELSE it is ‘Keep’ category.</a:t>
            </a:r>
          </a:p>
          <a:p>
            <a:pPr marL="342900" indent="-342900">
              <a:buAutoNum type="arabicParenR"/>
            </a:pPr>
            <a:endParaRPr lang="en-IN" dirty="0"/>
          </a:p>
          <a:p>
            <a:r>
              <a:rPr lang="en-IN" dirty="0"/>
              <a:t>These 2 points are common mistake because of which when you drag “Exclude Test data” calculation in Filter card, you see either only ‘Keep’ or only ‘Exclude’ category. </a:t>
            </a:r>
          </a:p>
        </p:txBody>
      </p:sp>
    </p:spTree>
    <p:extLst>
      <p:ext uri="{BB962C8B-B14F-4D97-AF65-F5344CB8AC3E}">
        <p14:creationId xmlns:p14="http://schemas.microsoft.com/office/powerpoint/2010/main" val="549459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C3E5D-4FB8-45A5-BD8D-55957B2FAA44}"/>
              </a:ext>
            </a:extLst>
          </p:cNvPr>
          <p:cNvPicPr>
            <a:picLocks noChangeAspect="1"/>
          </p:cNvPicPr>
          <p:nvPr/>
        </p:nvPicPr>
        <p:blipFill>
          <a:blip r:embed="rId2"/>
          <a:stretch>
            <a:fillRect/>
          </a:stretch>
        </p:blipFill>
        <p:spPr>
          <a:xfrm>
            <a:off x="1966400" y="914400"/>
            <a:ext cx="8259199" cy="5766619"/>
          </a:xfrm>
          <a:prstGeom prst="rect">
            <a:avLst/>
          </a:prstGeom>
        </p:spPr>
      </p:pic>
      <p:sp>
        <p:nvSpPr>
          <p:cNvPr id="4" name="Title 1">
            <a:extLst>
              <a:ext uri="{FF2B5EF4-FFF2-40B4-BE49-F238E27FC236}">
                <a16:creationId xmlns:a16="http://schemas.microsoft.com/office/drawing/2014/main" id="{247104D3-621E-429F-B2B7-239A6C4C6B17}"/>
              </a:ext>
            </a:extLst>
          </p:cNvPr>
          <p:cNvSpPr txBox="1">
            <a:spLocks/>
          </p:cNvSpPr>
          <p:nvPr/>
        </p:nvSpPr>
        <p:spPr>
          <a:xfrm>
            <a:off x="147481" y="262455"/>
            <a:ext cx="11818373"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100" dirty="0">
                <a:latin typeface="+mn-lt"/>
              </a:rPr>
              <a:t>2. </a:t>
            </a:r>
            <a:r>
              <a:rPr lang="en-US" sz="2100" dirty="0">
                <a:latin typeface="+mn-lt"/>
              </a:rPr>
              <a:t>Determine when users are dropping out of the </a:t>
            </a:r>
            <a:r>
              <a:rPr lang="en-US" sz="2100" dirty="0" err="1">
                <a:latin typeface="+mn-lt"/>
              </a:rPr>
              <a:t>dognition</a:t>
            </a:r>
            <a:r>
              <a:rPr lang="en-US" sz="2100" dirty="0">
                <a:latin typeface="+mn-lt"/>
              </a:rPr>
              <a:t> test progression? (As guided in exercise 1)</a:t>
            </a:r>
          </a:p>
        </p:txBody>
      </p:sp>
    </p:spTree>
    <p:extLst>
      <p:ext uri="{BB962C8B-B14F-4D97-AF65-F5344CB8AC3E}">
        <p14:creationId xmlns:p14="http://schemas.microsoft.com/office/powerpoint/2010/main" val="359094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0EB6F8-4021-4275-9989-DB7C486FD30E}"/>
              </a:ext>
            </a:extLst>
          </p:cNvPr>
          <p:cNvPicPr>
            <a:picLocks noChangeAspect="1"/>
          </p:cNvPicPr>
          <p:nvPr/>
        </p:nvPicPr>
        <p:blipFill>
          <a:blip r:embed="rId2"/>
          <a:stretch>
            <a:fillRect/>
          </a:stretch>
        </p:blipFill>
        <p:spPr>
          <a:xfrm>
            <a:off x="747251" y="1085484"/>
            <a:ext cx="10717161" cy="5578885"/>
          </a:xfrm>
          <a:prstGeom prst="rect">
            <a:avLst/>
          </a:prstGeom>
        </p:spPr>
      </p:pic>
      <p:sp>
        <p:nvSpPr>
          <p:cNvPr id="3" name="Title 1">
            <a:extLst>
              <a:ext uri="{FF2B5EF4-FFF2-40B4-BE49-F238E27FC236}">
                <a16:creationId xmlns:a16="http://schemas.microsoft.com/office/drawing/2014/main" id="{E3D23D0C-97FA-44E0-9233-151C28103E45}"/>
              </a:ext>
            </a:extLst>
          </p:cNvPr>
          <p:cNvSpPr txBox="1">
            <a:spLocks/>
          </p:cNvSpPr>
          <p:nvPr/>
        </p:nvSpPr>
        <p:spPr>
          <a:xfrm>
            <a:off x="147481" y="262455"/>
            <a:ext cx="11818373"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100" dirty="0">
                <a:latin typeface="+mn-lt"/>
              </a:rPr>
              <a:t>3. How many and which </a:t>
            </a:r>
            <a:r>
              <a:rPr lang="en-IN" sz="2100" dirty="0" err="1">
                <a:latin typeface="+mn-lt"/>
              </a:rPr>
              <a:t>dognition</a:t>
            </a:r>
            <a:r>
              <a:rPr lang="en-IN" sz="2100" dirty="0">
                <a:latin typeface="+mn-lt"/>
              </a:rPr>
              <a:t> tests in specific sub-category have been completed</a:t>
            </a:r>
            <a:r>
              <a:rPr lang="en-US" sz="2100" dirty="0">
                <a:latin typeface="+mn-lt"/>
              </a:rPr>
              <a:t>?</a:t>
            </a:r>
          </a:p>
          <a:p>
            <a:pPr algn="ctr"/>
            <a:r>
              <a:rPr lang="en-US" sz="2100" dirty="0">
                <a:latin typeface="+mn-lt"/>
              </a:rPr>
              <a:t>(5 sub-categories were selected for clear graph visualization) </a:t>
            </a:r>
          </a:p>
        </p:txBody>
      </p:sp>
    </p:spTree>
    <p:extLst>
      <p:ext uri="{BB962C8B-B14F-4D97-AF65-F5344CB8AC3E}">
        <p14:creationId xmlns:p14="http://schemas.microsoft.com/office/powerpoint/2010/main" val="419378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7FA57C-AD02-4557-837C-F1EBA202B69F}"/>
              </a:ext>
            </a:extLst>
          </p:cNvPr>
          <p:cNvPicPr>
            <a:picLocks noChangeAspect="1"/>
          </p:cNvPicPr>
          <p:nvPr/>
        </p:nvPicPr>
        <p:blipFill>
          <a:blip r:embed="rId2"/>
          <a:stretch>
            <a:fillRect/>
          </a:stretch>
        </p:blipFill>
        <p:spPr>
          <a:xfrm>
            <a:off x="1179870" y="959988"/>
            <a:ext cx="9670994" cy="5829188"/>
          </a:xfrm>
          <a:prstGeom prst="rect">
            <a:avLst/>
          </a:prstGeom>
        </p:spPr>
      </p:pic>
      <p:sp>
        <p:nvSpPr>
          <p:cNvPr id="3" name="Title 1">
            <a:extLst>
              <a:ext uri="{FF2B5EF4-FFF2-40B4-BE49-F238E27FC236}">
                <a16:creationId xmlns:a16="http://schemas.microsoft.com/office/drawing/2014/main" id="{C252786E-6456-4246-8525-9AF5A54EC3B2}"/>
              </a:ext>
            </a:extLst>
          </p:cNvPr>
          <p:cNvSpPr txBox="1">
            <a:spLocks/>
          </p:cNvSpPr>
          <p:nvPr/>
        </p:nvSpPr>
        <p:spPr>
          <a:xfrm>
            <a:off x="312655" y="173964"/>
            <a:ext cx="11464416"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100" dirty="0">
                <a:latin typeface="+mn-lt"/>
              </a:rPr>
              <a:t>4. </a:t>
            </a:r>
            <a:r>
              <a:rPr lang="en-US" sz="2100" dirty="0">
                <a:latin typeface="+mn-lt"/>
              </a:rPr>
              <a:t>Do they drop off in the middle of the tests within a subcategory, or at the end of all the tests associated with a subcategory? (Majority says, in the middle of tests within a subcategory)</a:t>
            </a:r>
          </a:p>
        </p:txBody>
      </p:sp>
    </p:spTree>
    <p:extLst>
      <p:ext uri="{BB962C8B-B14F-4D97-AF65-F5344CB8AC3E}">
        <p14:creationId xmlns:p14="http://schemas.microsoft.com/office/powerpoint/2010/main" val="110786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5632311"/>
          </a:xfrm>
          <a:prstGeom prst="rect">
            <a:avLst/>
          </a:prstGeom>
        </p:spPr>
        <p:txBody>
          <a:bodyPr wrap="square">
            <a:spAutoFit/>
          </a:bodyPr>
          <a:lstStyle/>
          <a:p>
            <a:pPr>
              <a:tabLst>
                <a:tab pos="11209338" algn="l"/>
                <a:tab pos="11296650" algn="l"/>
              </a:tabLst>
            </a:pPr>
            <a:r>
              <a:rPr lang="en-US" dirty="0"/>
              <a:t>In order to better target advertisements or reminder emails, it would be useful to know when customers tend to play the </a:t>
            </a:r>
            <a:r>
              <a:rPr lang="en-US" dirty="0" err="1"/>
              <a:t>Dognition</a:t>
            </a:r>
            <a:r>
              <a:rPr lang="en-US" dirty="0"/>
              <a:t> games. To assess this, we can take advantage of the information provided in Created At in the </a:t>
            </a:r>
            <a:r>
              <a:rPr lang="en-US" dirty="0" err="1"/>
              <a:t>dognition_data</a:t>
            </a:r>
            <a:r>
              <a:rPr lang="en-US" dirty="0"/>
              <a:t>_ </a:t>
            </a:r>
            <a:r>
              <a:rPr lang="en-US" dirty="0" err="1"/>
              <a:t>no_aggregation</a:t>
            </a:r>
            <a:r>
              <a:rPr lang="en-US" dirty="0"/>
              <a:t> data set. Created At has a time stamp of every test recorded by a customer (this information was lost when we used the version of the data set that aggregated over Dog ID last week). If we place Created At on the Columns shelf and Number of Records on the Rows shelf, we  an use the full extent of Tableau’s date hierarchy to see when tests are taken most often. During which days of the week are customers most likely to play the games (hint: use the “weekday” level on the date hierarchy)? During which hours of the day are customers most likely to play the games (hint: use the “hour” level on the date hierarchy)?</a:t>
            </a:r>
          </a:p>
          <a:p>
            <a:pPr>
              <a:tabLst>
                <a:tab pos="11209338" algn="l"/>
                <a:tab pos="11296650" algn="l"/>
              </a:tabLst>
            </a:pPr>
            <a:endParaRPr lang="en-US" dirty="0"/>
          </a:p>
          <a:p>
            <a:pPr>
              <a:tabLst>
                <a:tab pos="11209338" algn="l"/>
                <a:tab pos="11296650" algn="l"/>
              </a:tabLst>
            </a:pPr>
            <a:r>
              <a:rPr lang="en-US" dirty="0"/>
              <a:t>Look carefully at your visualizations that display which hours of the day customers are most likely to play games. Does anything look suspicious to you? It should! The data currently make it look like a lot of games are played in the middle of the night, but that doesn’t make sense. If you look at the raw data behind your graphs, you’ll start to get a feeling of what might be going on with this field of data.</a:t>
            </a:r>
          </a:p>
          <a:p>
            <a:pPr>
              <a:tabLst>
                <a:tab pos="11209338" algn="l"/>
                <a:tab pos="11296650" algn="l"/>
              </a:tabLst>
            </a:pPr>
            <a:endParaRPr lang="en-US" dirty="0"/>
          </a:p>
          <a:p>
            <a:r>
              <a:rPr lang="en-US" dirty="0"/>
              <a:t>It should become apparent that the time stamps are provided in “Coordinated Universal Time” (UTC) and do not take time zones or daylight savings into account. Unfortunately, it is not very easy to adjust UTC time stamps for changes in time zones in Tableau. The best way to accomplish such a correction would be to find or assemble a separate data set that would provide a UTC correction for every entry in one of our location-related variables, and then blend that secondary data set with </a:t>
            </a:r>
            <a:r>
              <a:rPr lang="en-US" dirty="0" err="1"/>
              <a:t>dognition_data_no_aggregation</a:t>
            </a:r>
            <a:r>
              <a:rPr lang="en-US" dirty="0"/>
              <a:t> (a process we learned about in Lesson 3 this week).</a:t>
            </a:r>
          </a:p>
          <a:p>
            <a:pPr>
              <a:tabLst>
                <a:tab pos="11209338" algn="l"/>
                <a:tab pos="11296650" algn="l"/>
              </a:tabLst>
            </a:pPr>
            <a:endParaRPr lang="en-IN" dirty="0"/>
          </a:p>
        </p:txBody>
      </p:sp>
      <p:sp>
        <p:nvSpPr>
          <p:cNvPr id="5" name="Title 4">
            <a:extLst>
              <a:ext uri="{FF2B5EF4-FFF2-40B4-BE49-F238E27FC236}">
                <a16:creationId xmlns:a16="http://schemas.microsoft.com/office/drawing/2014/main" id="{E7B2885A-9CED-4FCC-AAF4-1B0B613FCB3D}"/>
              </a:ext>
            </a:extLst>
          </p:cNvPr>
          <p:cNvSpPr>
            <a:spLocks noGrp="1"/>
          </p:cNvSpPr>
          <p:nvPr>
            <p:ph type="title"/>
          </p:nvPr>
        </p:nvSpPr>
        <p:spPr>
          <a:xfrm>
            <a:off x="838200" y="50493"/>
            <a:ext cx="10515600" cy="1325563"/>
          </a:xfrm>
        </p:spPr>
        <p:txBody>
          <a:bodyPr>
            <a:normAutofit/>
          </a:bodyPr>
          <a:lstStyle/>
          <a:p>
            <a:pPr algn="ctr"/>
            <a:r>
              <a:rPr lang="en-IN" sz="4000" b="1" dirty="0">
                <a:solidFill>
                  <a:srgbClr val="0070C0"/>
                </a:solidFill>
                <a:latin typeface="+mn-lt"/>
              </a:rPr>
              <a:t>Exercise 2</a:t>
            </a:r>
          </a:p>
        </p:txBody>
      </p:sp>
    </p:spTree>
    <p:extLst>
      <p:ext uri="{BB962C8B-B14F-4D97-AF65-F5344CB8AC3E}">
        <p14:creationId xmlns:p14="http://schemas.microsoft.com/office/powerpoint/2010/main" val="3098511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4801314"/>
          </a:xfrm>
          <a:prstGeom prst="rect">
            <a:avLst/>
          </a:prstGeom>
        </p:spPr>
        <p:txBody>
          <a:bodyPr wrap="square">
            <a:spAutoFit/>
          </a:bodyPr>
          <a:lstStyle/>
          <a:p>
            <a:r>
              <a:rPr lang="en-US" dirty="0"/>
              <a:t>These data sets are not easy to find, but for the purposes of this course, we have assembled a data set that provides UTC corrections for a collection of United States zip codes. We will use a new method, called joining, to combine this data with the </a:t>
            </a:r>
            <a:r>
              <a:rPr lang="en-US" dirty="0" err="1"/>
              <a:t>dognition_data_no_aggregation</a:t>
            </a:r>
            <a:r>
              <a:rPr lang="en-US" dirty="0"/>
              <a:t> data set. The results of a joining will be easier to work with than the results of data blending in these specific circumstances. To join the zip code correction data with the </a:t>
            </a:r>
            <a:r>
              <a:rPr lang="en-US" dirty="0" err="1"/>
              <a:t>dognition_data_no_aggregation</a:t>
            </a:r>
            <a:r>
              <a:rPr lang="en-US" dirty="0"/>
              <a:t> data set, download a separate file called </a:t>
            </a:r>
            <a:r>
              <a:rPr lang="en-US" dirty="0" err="1"/>
              <a:t>dognition_data_no_aggregation_with_time_zone_correction</a:t>
            </a:r>
            <a:r>
              <a:rPr lang="en-US" dirty="0"/>
              <a:t> from the course website. This excel file will have the original </a:t>
            </a:r>
            <a:r>
              <a:rPr lang="en-US" dirty="0" err="1"/>
              <a:t>dognition_data_no_aggregation</a:t>
            </a:r>
            <a:r>
              <a:rPr lang="en-US" dirty="0"/>
              <a:t> data in one worksheet called “master table,” and the zip code correction data in a separate worksheet called “time zone correction.” Connect to this file with Tableau.</a:t>
            </a:r>
          </a:p>
          <a:p>
            <a:endParaRPr lang="en-US" dirty="0"/>
          </a:p>
          <a:p>
            <a:r>
              <a:rPr lang="en-US" dirty="0"/>
              <a:t>Follow steps in this link to perform LEFT JOIN : </a:t>
            </a:r>
            <a:r>
              <a:rPr lang="en-IN" dirty="0">
                <a:hlinkClick r:id="rId2"/>
              </a:rPr>
              <a:t>https://help.tableau.com/v2020.2/pro/desktop/en-us/joining_tables.htm</a:t>
            </a:r>
            <a:endParaRPr lang="en-US" dirty="0"/>
          </a:p>
          <a:p>
            <a:endParaRPr lang="en-US" dirty="0"/>
          </a:p>
          <a:p>
            <a:r>
              <a:rPr lang="en-US" dirty="0"/>
              <a:t>Then go to a Tableau worksheet. You will see that </a:t>
            </a:r>
            <a:r>
              <a:rPr lang="en-US" i="1" dirty="0"/>
              <a:t>Diff from UTC</a:t>
            </a:r>
            <a:r>
              <a:rPr lang="en-US" dirty="0"/>
              <a:t>, which is the variable we essentially imported through the left join we just implemented, is in its own “</a:t>
            </a:r>
            <a:r>
              <a:rPr lang="en-US" dirty="0" err="1"/>
              <a:t>time_zone_correction</a:t>
            </a:r>
            <a:r>
              <a:rPr lang="en-US" dirty="0"/>
              <a:t>” heading in the variables pane. You can now use this variable as any other variable. We now have what we need to correct </a:t>
            </a:r>
            <a:r>
              <a:rPr lang="en-US" i="1" dirty="0"/>
              <a:t>Created At </a:t>
            </a:r>
            <a:r>
              <a:rPr lang="en-US" dirty="0"/>
              <a:t>for differences in time zone. </a:t>
            </a:r>
          </a:p>
          <a:p>
            <a:endParaRPr lang="en-US" dirty="0"/>
          </a:p>
          <a:p>
            <a:r>
              <a:rPr lang="en-US" dirty="0"/>
              <a:t>Make a new row calculation that will adjust each value of </a:t>
            </a:r>
            <a:r>
              <a:rPr lang="en-US" i="1" dirty="0"/>
              <a:t>Created At </a:t>
            </a:r>
            <a:r>
              <a:rPr lang="en-US" dirty="0"/>
              <a:t>by the correction provided in </a:t>
            </a:r>
            <a:r>
              <a:rPr lang="en-US" i="1" dirty="0"/>
              <a:t>Diff from UTC</a:t>
            </a:r>
            <a:r>
              <a:rPr lang="en-US" dirty="0"/>
              <a:t>. Dates have their own unique functions for adding and subtracting values; I suggest you use the DATEADD function. Type the following formula into your calculated field:  DATEADD('hour',[Diff from UTC],[Created at])</a:t>
            </a:r>
            <a:endParaRPr lang="en-IN" dirty="0"/>
          </a:p>
        </p:txBody>
      </p:sp>
      <p:sp>
        <p:nvSpPr>
          <p:cNvPr id="5" name="Title 4">
            <a:extLst>
              <a:ext uri="{FF2B5EF4-FFF2-40B4-BE49-F238E27FC236}">
                <a16:creationId xmlns:a16="http://schemas.microsoft.com/office/drawing/2014/main" id="{E7B2885A-9CED-4FCC-AAF4-1B0B613FCB3D}"/>
              </a:ext>
            </a:extLst>
          </p:cNvPr>
          <p:cNvSpPr>
            <a:spLocks noGrp="1"/>
          </p:cNvSpPr>
          <p:nvPr>
            <p:ph type="title"/>
          </p:nvPr>
        </p:nvSpPr>
        <p:spPr>
          <a:xfrm>
            <a:off x="838200" y="50493"/>
            <a:ext cx="10515600" cy="1325563"/>
          </a:xfrm>
        </p:spPr>
        <p:txBody>
          <a:bodyPr>
            <a:normAutofit/>
          </a:bodyPr>
          <a:lstStyle/>
          <a:p>
            <a:pPr algn="ctr"/>
            <a:r>
              <a:rPr lang="en-IN" sz="4000" b="1" dirty="0">
                <a:solidFill>
                  <a:srgbClr val="0070C0"/>
                </a:solidFill>
                <a:latin typeface="+mn-lt"/>
              </a:rPr>
              <a:t>Exercise 2</a:t>
            </a:r>
          </a:p>
        </p:txBody>
      </p:sp>
    </p:spTree>
    <p:extLst>
      <p:ext uri="{BB962C8B-B14F-4D97-AF65-F5344CB8AC3E}">
        <p14:creationId xmlns:p14="http://schemas.microsoft.com/office/powerpoint/2010/main" val="793366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3460</Words>
  <Application>Microsoft Office PowerPoint</Application>
  <PresentationFormat>Widescreen</PresentationFormat>
  <Paragraphs>93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Data Visualization &amp; Communication</vt:lpstr>
      <vt:lpstr>Exercise 1</vt:lpstr>
      <vt:lpstr>Exercise 1</vt:lpstr>
      <vt:lpstr>PowerPoint Presentation</vt:lpstr>
      <vt:lpstr>PowerPoint Presentation</vt:lpstr>
      <vt:lpstr>PowerPoint Presentation</vt:lpstr>
      <vt:lpstr>PowerPoint Presentation</vt:lpstr>
      <vt:lpstr>Exercise 2</vt:lpstr>
      <vt:lpstr>Exercise 2</vt:lpstr>
      <vt:lpstr>Exercise 2</vt:lpstr>
      <vt:lpstr>PowerPoint Presentation</vt:lpstr>
      <vt:lpstr>PowerPoint Presentation</vt:lpstr>
      <vt:lpstr>PowerPoint Presentation</vt:lpstr>
      <vt:lpstr>PowerPoint Presentation</vt:lpstr>
      <vt:lpstr>Exercise 3</vt:lpstr>
      <vt:lpstr>Exercise 3</vt:lpstr>
      <vt:lpstr>PowerPoint Presentation</vt:lpstr>
      <vt:lpstr>PowerPoint Presentation</vt:lpstr>
      <vt:lpstr>PowerPoint Presentation</vt:lpstr>
      <vt:lpstr>PowerPoint Presentation</vt:lpstr>
      <vt:lpstr>Exercise 4</vt:lpstr>
      <vt:lpstr>Exercise 4</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&amp; Communication</dc:title>
  <dc:creator>Palak Savlia</dc:creator>
  <cp:lastModifiedBy>Palak Savlia</cp:lastModifiedBy>
  <cp:revision>5</cp:revision>
  <dcterms:created xsi:type="dcterms:W3CDTF">2020-05-20T12:14:15Z</dcterms:created>
  <dcterms:modified xsi:type="dcterms:W3CDTF">2020-05-24T14:59:10Z</dcterms:modified>
</cp:coreProperties>
</file>