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 id="2147483842"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Book Antiqua" panose="020406020503050303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orbel" panose="020B050302020402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Roboto Medium" panose="020B0604020202020204" charset="0"/>
      <p:regular r:id="rId36"/>
      <p:bold r:id="rId37"/>
      <p:italic r:id="rId38"/>
      <p:boldItalic r:id="rId39"/>
    </p:embeddedFont>
    <p:embeddedFont>
      <p:font typeface="Roboto Thin"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744"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br.org/2008/03/the-three-rules-of-employee-e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br.org/2008/02/are-you-using-recognition-effe-1.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87c106647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87c106647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If you give a man a mask, he’ll show you his true colors, heath ledger as the joker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Inspiration for anonymity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881f294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881f294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87c10664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87c10664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https://hbr.org/2008/03/the-three-rules-of-employee-en</a:t>
            </a:r>
            <a:r>
              <a:rPr lang="en"/>
              <a:t> </a:t>
            </a:r>
            <a:endParaRPr/>
          </a:p>
          <a:p>
            <a:pPr marL="0" lvl="0" indent="0" algn="l" rtl="0">
              <a:spcBef>
                <a:spcPts val="0"/>
              </a:spcBef>
              <a:spcAft>
                <a:spcPts val="0"/>
              </a:spcAft>
              <a:buNone/>
            </a:pPr>
            <a:r>
              <a:rPr lang="en" sz="1200" b="1">
                <a:solidFill>
                  <a:srgbClr val="222222"/>
                </a:solidFill>
              </a:rPr>
              <a:t>Communicate</a:t>
            </a:r>
            <a:r>
              <a:rPr lang="en" sz="1200">
                <a:solidFill>
                  <a:srgbClr val="222222"/>
                </a:solidFill>
                <a:highlight>
                  <a:srgbClr val="FFFFFF"/>
                </a:highlight>
              </a:rPr>
              <a:t>. Keep employees in the loop about what is going on. Take time to discuss what is going right as well as what needs to improve. Invite employees contribute suggestions for improvement. Create loops of feedback so people can see how their suggestions are implemented. Management is under no obligation to implement every suggestion from every employee, but keeping people apprised of the status of their suggestions is critical.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881f294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881f294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https://hbr.org/2008/02/are-you-using-recognition-effe-1.html</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5b7d46637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5b7d46637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5b7d46637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5b7d46637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5b7d46637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5b7d4663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4c5f722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4c5f722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73de90e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73de90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87c106647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87c106647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4c5f7224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4c5f7224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Employee Engagement Definitions (and citations) </a:t>
            </a:r>
            <a:endParaRPr/>
          </a:p>
          <a:p>
            <a:pPr marL="0" lvl="0" indent="0" algn="l" rtl="0">
              <a:lnSpc>
                <a:spcPct val="115000"/>
              </a:lnSpc>
              <a:spcBef>
                <a:spcPts val="0"/>
              </a:spcBef>
              <a:spcAft>
                <a:spcPts val="0"/>
              </a:spcAft>
              <a:buClr>
                <a:schemeClr val="dk1"/>
              </a:buClr>
              <a:buSzPts val="1100"/>
              <a:buFont typeface="Arial"/>
              <a:buNone/>
            </a:pPr>
            <a:r>
              <a:rPr lang="en" sz="1800" b="1">
                <a:solidFill>
                  <a:schemeClr val="dk2"/>
                </a:solidFill>
              </a:rPr>
              <a:t>Employee engagement</a:t>
            </a:r>
            <a:r>
              <a:rPr lang="en" sz="1800">
                <a:solidFill>
                  <a:schemeClr val="dk2"/>
                </a:solidFill>
              </a:rPr>
              <a:t> is the extent to which </a:t>
            </a:r>
            <a:r>
              <a:rPr lang="en" sz="1800" b="1">
                <a:solidFill>
                  <a:schemeClr val="dk2"/>
                </a:solidFill>
              </a:rPr>
              <a:t>employees</a:t>
            </a:r>
            <a:r>
              <a:rPr lang="en" sz="1800">
                <a:solidFill>
                  <a:schemeClr val="dk2"/>
                </a:solidFill>
              </a:rPr>
              <a:t> feel </a:t>
            </a:r>
            <a:r>
              <a:rPr lang="en" sz="1800" b="1">
                <a:solidFill>
                  <a:schemeClr val="dk2"/>
                </a:solidFill>
              </a:rPr>
              <a:t>passionate </a:t>
            </a:r>
            <a:r>
              <a:rPr lang="en" sz="1800">
                <a:solidFill>
                  <a:schemeClr val="dk2"/>
                </a:solidFill>
              </a:rPr>
              <a:t>about their jobs, are committed to the organization, and put discretionary effort into their work (Custom Insights 2018)</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 sz="1800">
                <a:solidFill>
                  <a:schemeClr val="dk2"/>
                </a:solidFill>
              </a:rPr>
              <a:t>OR</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 sz="1800" b="1">
                <a:solidFill>
                  <a:schemeClr val="dk2"/>
                </a:solidFill>
              </a:rPr>
              <a:t>Employee engagement</a:t>
            </a:r>
            <a:r>
              <a:rPr lang="en" sz="1800">
                <a:solidFill>
                  <a:schemeClr val="dk2"/>
                </a:solidFill>
              </a:rPr>
              <a:t> is the level of commitment, </a:t>
            </a:r>
            <a:r>
              <a:rPr lang="en" sz="1800" b="1">
                <a:solidFill>
                  <a:schemeClr val="dk2"/>
                </a:solidFill>
              </a:rPr>
              <a:t>passion</a:t>
            </a:r>
            <a:r>
              <a:rPr lang="en" sz="1800">
                <a:solidFill>
                  <a:schemeClr val="dk2"/>
                </a:solidFill>
              </a:rPr>
              <a:t>, and loyalty a worker has toward their work and company. The more engaged an </a:t>
            </a:r>
            <a:r>
              <a:rPr lang="en" sz="1800" b="1">
                <a:solidFill>
                  <a:schemeClr val="dk2"/>
                </a:solidFill>
              </a:rPr>
              <a:t>employee</a:t>
            </a:r>
            <a:r>
              <a:rPr lang="en" sz="1800">
                <a:solidFill>
                  <a:schemeClr val="dk2"/>
                </a:solidFill>
              </a:rPr>
              <a:t> is, the more work they'll put forth (Kapple 2018)</a:t>
            </a: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87c106647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87c106647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87c106647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87c106647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87c106647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87c106647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87c10664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87c10664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84F7D"/>
              </a:buClr>
              <a:buSzPts val="1200"/>
              <a:buAutoNum type="arabicPeriod"/>
            </a:pPr>
            <a:endParaRPr sz="1200">
              <a:solidFill>
                <a:srgbClr val="284F7D"/>
              </a:solidFill>
            </a:endParaRPr>
          </a:p>
          <a:p>
            <a:pPr marL="0" lvl="0" indent="0" algn="l" rtl="0">
              <a:lnSpc>
                <a:spcPct val="115000"/>
              </a:lnSpc>
              <a:spcBef>
                <a:spcPts val="1600"/>
              </a:spcBef>
              <a:spcAft>
                <a:spcPts val="0"/>
              </a:spcAft>
              <a:buClr>
                <a:schemeClr val="dk1"/>
              </a:buClr>
              <a:buSzPts val="1100"/>
              <a:buFont typeface="Arial"/>
              <a:buNone/>
            </a:pPr>
            <a:endParaRPr sz="1200">
              <a:solidFill>
                <a:srgbClr val="284F7D"/>
              </a:solidFill>
            </a:endParaRPr>
          </a:p>
          <a:p>
            <a:pPr marL="0" lvl="0" indent="0" algn="l" rtl="0">
              <a:spcBef>
                <a:spcPts val="16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0"/>
            <a:ext cx="35850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4108825" y="636500"/>
            <a:ext cx="1944900" cy="57900"/>
          </a:xfrm>
          <a:prstGeom prst="rect">
            <a:avLst/>
          </a:pr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88425" y="636500"/>
            <a:ext cx="2789700" cy="57900"/>
          </a:xfrm>
          <a:prstGeom prst="rect">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308775" y="770525"/>
            <a:ext cx="2866800" cy="3753600"/>
          </a:xfrm>
          <a:prstGeom prst="rect">
            <a:avLst/>
          </a:prstGeom>
          <a:noFill/>
        </p:spPr>
        <p:txBody>
          <a:bodyPr spcFirstLastPara="1" wrap="square" lIns="91425" tIns="91425" rIns="91425" bIns="91425" anchor="t" anchorCtr="0"/>
          <a:lstStyle>
            <a:lvl1pPr lvl="0" algn="l" rtl="0">
              <a:lnSpc>
                <a:spcPct val="100000"/>
              </a:lnSpc>
              <a:spcBef>
                <a:spcPts val="0"/>
              </a:spcBef>
              <a:spcAft>
                <a:spcPts val="0"/>
              </a:spcAft>
              <a:buClr>
                <a:srgbClr val="FFFFFF"/>
              </a:buClr>
              <a:buSzPts val="2800"/>
              <a:buNone/>
              <a:defRPr sz="2800" b="1">
                <a:solidFill>
                  <a:srgbClr val="FFFFFF"/>
                </a:solidFill>
              </a:defRPr>
            </a:lvl1pPr>
            <a:lvl2pPr lvl="1" algn="l" rtl="0">
              <a:lnSpc>
                <a:spcPct val="100000"/>
              </a:lnSpc>
              <a:spcBef>
                <a:spcPts val="0"/>
              </a:spcBef>
              <a:spcAft>
                <a:spcPts val="0"/>
              </a:spcAft>
              <a:buClr>
                <a:srgbClr val="FFFFFF"/>
              </a:buClr>
              <a:buSzPts val="2800"/>
              <a:buNone/>
              <a:defRPr sz="2800" b="1">
                <a:solidFill>
                  <a:srgbClr val="FFFFFF"/>
                </a:solidFill>
              </a:defRPr>
            </a:lvl2pPr>
            <a:lvl3pPr lvl="2" algn="l" rtl="0">
              <a:lnSpc>
                <a:spcPct val="100000"/>
              </a:lnSpc>
              <a:spcBef>
                <a:spcPts val="0"/>
              </a:spcBef>
              <a:spcAft>
                <a:spcPts val="0"/>
              </a:spcAft>
              <a:buClr>
                <a:srgbClr val="FFFFFF"/>
              </a:buClr>
              <a:buSzPts val="2800"/>
              <a:buNone/>
              <a:defRPr sz="2800" b="1">
                <a:solidFill>
                  <a:srgbClr val="FFFFFF"/>
                </a:solidFill>
              </a:defRPr>
            </a:lvl3pPr>
            <a:lvl4pPr lvl="3" algn="l" rtl="0">
              <a:lnSpc>
                <a:spcPct val="100000"/>
              </a:lnSpc>
              <a:spcBef>
                <a:spcPts val="0"/>
              </a:spcBef>
              <a:spcAft>
                <a:spcPts val="0"/>
              </a:spcAft>
              <a:buClr>
                <a:srgbClr val="FFFFFF"/>
              </a:buClr>
              <a:buSzPts val="2800"/>
              <a:buNone/>
              <a:defRPr sz="2800" b="1">
                <a:solidFill>
                  <a:srgbClr val="FFFFFF"/>
                </a:solidFill>
              </a:defRPr>
            </a:lvl4pPr>
            <a:lvl5pPr lvl="4" algn="l" rtl="0">
              <a:lnSpc>
                <a:spcPct val="100000"/>
              </a:lnSpc>
              <a:spcBef>
                <a:spcPts val="0"/>
              </a:spcBef>
              <a:spcAft>
                <a:spcPts val="0"/>
              </a:spcAft>
              <a:buClr>
                <a:srgbClr val="FFFFFF"/>
              </a:buClr>
              <a:buSzPts val="2800"/>
              <a:buNone/>
              <a:defRPr sz="2800" b="1">
                <a:solidFill>
                  <a:srgbClr val="FFFFFF"/>
                </a:solidFill>
              </a:defRPr>
            </a:lvl5pPr>
            <a:lvl6pPr lvl="5" algn="l" rtl="0">
              <a:lnSpc>
                <a:spcPct val="100000"/>
              </a:lnSpc>
              <a:spcBef>
                <a:spcPts val="0"/>
              </a:spcBef>
              <a:spcAft>
                <a:spcPts val="0"/>
              </a:spcAft>
              <a:buClr>
                <a:srgbClr val="FFFFFF"/>
              </a:buClr>
              <a:buSzPts val="2800"/>
              <a:buNone/>
              <a:defRPr sz="2800" b="1">
                <a:solidFill>
                  <a:srgbClr val="FFFFFF"/>
                </a:solidFill>
              </a:defRPr>
            </a:lvl6pPr>
            <a:lvl7pPr lvl="6" algn="l" rtl="0">
              <a:lnSpc>
                <a:spcPct val="100000"/>
              </a:lnSpc>
              <a:spcBef>
                <a:spcPts val="0"/>
              </a:spcBef>
              <a:spcAft>
                <a:spcPts val="0"/>
              </a:spcAft>
              <a:buClr>
                <a:srgbClr val="FFFFFF"/>
              </a:buClr>
              <a:buSzPts val="2800"/>
              <a:buNone/>
              <a:defRPr sz="2800" b="1">
                <a:solidFill>
                  <a:srgbClr val="FFFFFF"/>
                </a:solidFill>
              </a:defRPr>
            </a:lvl7pPr>
            <a:lvl8pPr lvl="7" algn="l" rtl="0">
              <a:lnSpc>
                <a:spcPct val="100000"/>
              </a:lnSpc>
              <a:spcBef>
                <a:spcPts val="0"/>
              </a:spcBef>
              <a:spcAft>
                <a:spcPts val="0"/>
              </a:spcAft>
              <a:buClr>
                <a:srgbClr val="FFFFFF"/>
              </a:buClr>
              <a:buSzPts val="2800"/>
              <a:buNone/>
              <a:defRPr sz="2800" b="1">
                <a:solidFill>
                  <a:srgbClr val="FFFFFF"/>
                </a:solidFill>
              </a:defRPr>
            </a:lvl8pPr>
            <a:lvl9pPr lvl="8" algn="l" rtl="0">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56" name="Google Shape;56;p13"/>
          <p:cNvSpPr txBox="1">
            <a:spLocks noGrp="1"/>
          </p:cNvSpPr>
          <p:nvPr>
            <p:ph type="body" idx="1"/>
          </p:nvPr>
        </p:nvSpPr>
        <p:spPr>
          <a:xfrm>
            <a:off x="4022850" y="770525"/>
            <a:ext cx="4919400" cy="3811800"/>
          </a:xfrm>
          <a:prstGeom prst="rect">
            <a:avLst/>
          </a:prstGeom>
          <a:noFill/>
        </p:spPr>
        <p:txBody>
          <a:bodyPr spcFirstLastPara="1" wrap="square" lIns="91425" tIns="91425" rIns="91425" bIns="91425" anchor="t" anchorCtr="0"/>
          <a:lstStyle>
            <a:lvl1pPr marL="457200" lvl="0" indent="-317500" algn="l" rtl="0">
              <a:lnSpc>
                <a:spcPct val="115000"/>
              </a:lnSpc>
              <a:spcBef>
                <a:spcPts val="0"/>
              </a:spcBef>
              <a:spcAft>
                <a:spcPts val="0"/>
              </a:spcAft>
              <a:buClr>
                <a:srgbClr val="434343"/>
              </a:buClr>
              <a:buSzPts val="1400"/>
              <a:buChar char="●"/>
              <a:defRPr sz="1400">
                <a:solidFill>
                  <a:srgbClr val="434343"/>
                </a:solidFill>
              </a:defRPr>
            </a:lvl1pPr>
            <a:lvl2pPr marL="914400" lvl="1" indent="-304800" algn="l" rtl="0">
              <a:lnSpc>
                <a:spcPct val="115000"/>
              </a:lnSpc>
              <a:spcBef>
                <a:spcPts val="1600"/>
              </a:spcBef>
              <a:spcAft>
                <a:spcPts val="0"/>
              </a:spcAft>
              <a:buClr>
                <a:srgbClr val="434343"/>
              </a:buClr>
              <a:buSzPts val="1200"/>
              <a:buChar char="○"/>
              <a:defRPr sz="1200">
                <a:solidFill>
                  <a:srgbClr val="434343"/>
                </a:solidFill>
              </a:defRPr>
            </a:lvl2pPr>
            <a:lvl3pPr marL="1371600" lvl="2" indent="-304800" algn="l" rtl="0">
              <a:lnSpc>
                <a:spcPct val="115000"/>
              </a:lnSpc>
              <a:spcBef>
                <a:spcPts val="1600"/>
              </a:spcBef>
              <a:spcAft>
                <a:spcPts val="0"/>
              </a:spcAft>
              <a:buClr>
                <a:srgbClr val="434343"/>
              </a:buClr>
              <a:buSzPts val="1200"/>
              <a:buChar char="■"/>
              <a:defRPr sz="1200">
                <a:solidFill>
                  <a:srgbClr val="434343"/>
                </a:solidFill>
              </a:defRPr>
            </a:lvl3pPr>
            <a:lvl4pPr marL="1828800" lvl="3" indent="-304800" algn="l" rtl="0">
              <a:lnSpc>
                <a:spcPct val="115000"/>
              </a:lnSpc>
              <a:spcBef>
                <a:spcPts val="1600"/>
              </a:spcBef>
              <a:spcAft>
                <a:spcPts val="0"/>
              </a:spcAft>
              <a:buClr>
                <a:srgbClr val="434343"/>
              </a:buClr>
              <a:buSzPts val="1200"/>
              <a:buChar char="●"/>
              <a:defRPr sz="1200">
                <a:solidFill>
                  <a:srgbClr val="434343"/>
                </a:solidFill>
              </a:defRPr>
            </a:lvl4pPr>
            <a:lvl5pPr marL="2286000" lvl="4" indent="-304800" algn="l" rtl="0">
              <a:lnSpc>
                <a:spcPct val="115000"/>
              </a:lnSpc>
              <a:spcBef>
                <a:spcPts val="1600"/>
              </a:spcBef>
              <a:spcAft>
                <a:spcPts val="0"/>
              </a:spcAft>
              <a:buClr>
                <a:srgbClr val="434343"/>
              </a:buClr>
              <a:buSzPts val="1200"/>
              <a:buChar char="○"/>
              <a:defRPr sz="1200">
                <a:solidFill>
                  <a:srgbClr val="434343"/>
                </a:solidFill>
              </a:defRPr>
            </a:lvl5pPr>
            <a:lvl6pPr marL="2743200" lvl="5" indent="-304800" algn="l" rtl="0">
              <a:lnSpc>
                <a:spcPct val="115000"/>
              </a:lnSpc>
              <a:spcBef>
                <a:spcPts val="1600"/>
              </a:spcBef>
              <a:spcAft>
                <a:spcPts val="0"/>
              </a:spcAft>
              <a:buClr>
                <a:srgbClr val="434343"/>
              </a:buClr>
              <a:buSzPts val="1200"/>
              <a:buChar char="■"/>
              <a:defRPr sz="1200">
                <a:solidFill>
                  <a:srgbClr val="434343"/>
                </a:solidFill>
              </a:defRPr>
            </a:lvl6pPr>
            <a:lvl7pPr marL="3200400" lvl="6" indent="-304800" algn="l" rtl="0">
              <a:lnSpc>
                <a:spcPct val="115000"/>
              </a:lnSpc>
              <a:spcBef>
                <a:spcPts val="1600"/>
              </a:spcBef>
              <a:spcAft>
                <a:spcPts val="0"/>
              </a:spcAft>
              <a:buClr>
                <a:srgbClr val="434343"/>
              </a:buClr>
              <a:buSzPts val="1200"/>
              <a:buChar char="●"/>
              <a:defRPr sz="1200">
                <a:solidFill>
                  <a:srgbClr val="434343"/>
                </a:solidFill>
              </a:defRPr>
            </a:lvl7pPr>
            <a:lvl8pPr marL="3657600" lvl="7" indent="-304800" algn="l" rtl="0">
              <a:lnSpc>
                <a:spcPct val="115000"/>
              </a:lnSpc>
              <a:spcBef>
                <a:spcPts val="1600"/>
              </a:spcBef>
              <a:spcAft>
                <a:spcPts val="0"/>
              </a:spcAft>
              <a:buClr>
                <a:srgbClr val="434343"/>
              </a:buClr>
              <a:buSzPts val="1200"/>
              <a:buChar char="○"/>
              <a:defRPr sz="1200">
                <a:solidFill>
                  <a:srgbClr val="434343"/>
                </a:solidFill>
              </a:defRPr>
            </a:lvl8pPr>
            <a:lvl9pPr marL="4114800" lvl="8" indent="-304800" algn="l" rtl="0">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66666"/>
                </a:solidFill>
              </a:defRPr>
            </a:lvl1pPr>
            <a:lvl2pPr lvl="1" algn="r" rtl="0">
              <a:lnSpc>
                <a:spcPct val="100000"/>
              </a:lnSpc>
              <a:spcAft>
                <a:spcPts val="0"/>
              </a:spcAft>
              <a:buNone/>
              <a:defRPr sz="1000">
                <a:solidFill>
                  <a:srgbClr val="666666"/>
                </a:solidFill>
              </a:defRPr>
            </a:lvl2pPr>
            <a:lvl3pPr lvl="2" algn="r" rtl="0">
              <a:lnSpc>
                <a:spcPct val="100000"/>
              </a:lnSpc>
              <a:spcAft>
                <a:spcPts val="0"/>
              </a:spcAft>
              <a:buNone/>
              <a:defRPr sz="1000">
                <a:solidFill>
                  <a:srgbClr val="666666"/>
                </a:solidFill>
              </a:defRPr>
            </a:lvl3pPr>
            <a:lvl4pPr lvl="3" algn="r" rtl="0">
              <a:lnSpc>
                <a:spcPct val="100000"/>
              </a:lnSpc>
              <a:spcAft>
                <a:spcPts val="0"/>
              </a:spcAft>
              <a:buNone/>
              <a:defRPr sz="1000">
                <a:solidFill>
                  <a:srgbClr val="666666"/>
                </a:solidFill>
              </a:defRPr>
            </a:lvl4pPr>
            <a:lvl5pPr lvl="4" algn="r" rtl="0">
              <a:lnSpc>
                <a:spcPct val="100000"/>
              </a:lnSpc>
              <a:spcAft>
                <a:spcPts val="0"/>
              </a:spcAft>
              <a:buNone/>
              <a:defRPr sz="1000">
                <a:solidFill>
                  <a:srgbClr val="666666"/>
                </a:solidFill>
              </a:defRPr>
            </a:lvl5pPr>
            <a:lvl6pPr lvl="5" algn="r" rtl="0">
              <a:lnSpc>
                <a:spcPct val="100000"/>
              </a:lnSpc>
              <a:spcAft>
                <a:spcPts val="0"/>
              </a:spcAft>
              <a:buNone/>
              <a:defRPr sz="1000">
                <a:solidFill>
                  <a:srgbClr val="666666"/>
                </a:solidFill>
              </a:defRPr>
            </a:lvl6pPr>
            <a:lvl7pPr lvl="6" algn="r" rtl="0">
              <a:lnSpc>
                <a:spcPct val="100000"/>
              </a:lnSpc>
              <a:spcAft>
                <a:spcPts val="0"/>
              </a:spcAft>
              <a:buNone/>
              <a:defRPr sz="1000">
                <a:solidFill>
                  <a:srgbClr val="666666"/>
                </a:solidFill>
              </a:defRPr>
            </a:lvl7pPr>
            <a:lvl8pPr lvl="7" algn="r" rtl="0">
              <a:lnSpc>
                <a:spcPct val="100000"/>
              </a:lnSpc>
              <a:spcAft>
                <a:spcPts val="0"/>
              </a:spcAft>
              <a:buNone/>
              <a:defRPr sz="1000">
                <a:solidFill>
                  <a:srgbClr val="666666"/>
                </a:solidFill>
              </a:defRPr>
            </a:lvl8pPr>
            <a:lvl9pPr lvl="8" algn="r" rtl="0">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14"/>
          <p:cNvGrpSpPr/>
          <p:nvPr/>
        </p:nvGrpSpPr>
        <p:grpSpPr>
          <a:xfrm>
            <a:off x="0" y="0"/>
            <a:ext cx="9144000" cy="1277100"/>
            <a:chOff x="0" y="0"/>
            <a:chExt cx="9144000" cy="1277100"/>
          </a:xfrm>
        </p:grpSpPr>
        <p:sp>
          <p:nvSpPr>
            <p:cNvPr id="61" name="Google Shape;61;p14"/>
            <p:cNvSpPr/>
            <p:nvPr/>
          </p:nvSpPr>
          <p:spPr>
            <a:xfrm>
              <a:off x="0" y="0"/>
              <a:ext cx="9144000" cy="1277100"/>
            </a:xfrm>
            <a:prstGeom prst="rect">
              <a:avLst/>
            </a:prstGeom>
            <a:solidFill>
              <a:srgbClr val="28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8620200"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8477400"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4"/>
          <p:cNvSpPr txBox="1">
            <a:spLocks noGrp="1"/>
          </p:cNvSpPr>
          <p:nvPr>
            <p:ph type="title"/>
          </p:nvPr>
        </p:nvSpPr>
        <p:spPr>
          <a:xfrm>
            <a:off x="311700" y="478025"/>
            <a:ext cx="8054100" cy="640800"/>
          </a:xfrm>
          <a:prstGeom prst="rect">
            <a:avLst/>
          </a:prstGeom>
          <a:noFill/>
        </p:spPr>
        <p:txBody>
          <a:bodyPr spcFirstLastPara="1" wrap="square" lIns="91425" tIns="91425" rIns="91425" bIns="91425" anchor="ctr" anchorCtr="0"/>
          <a:lstStyle>
            <a:lvl1pPr lvl="0" algn="l" rtl="0">
              <a:lnSpc>
                <a:spcPct val="100000"/>
              </a:lnSpc>
              <a:spcBef>
                <a:spcPts val="0"/>
              </a:spcBef>
              <a:spcAft>
                <a:spcPts val="0"/>
              </a:spcAft>
              <a:buNone/>
              <a:defRPr sz="2400">
                <a:solidFill>
                  <a:srgbClr val="FFFFFF"/>
                </a:solidFill>
              </a:defRPr>
            </a:lvl1pPr>
            <a:lvl2pPr lvl="1" algn="l" rtl="0">
              <a:lnSpc>
                <a:spcPct val="100000"/>
              </a:lnSpc>
              <a:spcBef>
                <a:spcPts val="0"/>
              </a:spcBef>
              <a:spcAft>
                <a:spcPts val="0"/>
              </a:spcAft>
              <a:buNone/>
              <a:defRPr sz="2400">
                <a:solidFill>
                  <a:srgbClr val="FFFFFF"/>
                </a:solidFill>
              </a:defRPr>
            </a:lvl2pPr>
            <a:lvl3pPr lvl="2" algn="l" rtl="0">
              <a:lnSpc>
                <a:spcPct val="100000"/>
              </a:lnSpc>
              <a:spcBef>
                <a:spcPts val="0"/>
              </a:spcBef>
              <a:spcAft>
                <a:spcPts val="0"/>
              </a:spcAft>
              <a:buNone/>
              <a:defRPr sz="2400">
                <a:solidFill>
                  <a:srgbClr val="FFFFFF"/>
                </a:solidFill>
              </a:defRPr>
            </a:lvl3pPr>
            <a:lvl4pPr lvl="3" algn="l" rtl="0">
              <a:lnSpc>
                <a:spcPct val="100000"/>
              </a:lnSpc>
              <a:spcBef>
                <a:spcPts val="0"/>
              </a:spcBef>
              <a:spcAft>
                <a:spcPts val="0"/>
              </a:spcAft>
              <a:buNone/>
              <a:defRPr sz="2400">
                <a:solidFill>
                  <a:srgbClr val="FFFFFF"/>
                </a:solidFill>
              </a:defRPr>
            </a:lvl4pPr>
            <a:lvl5pPr lvl="4" algn="l" rtl="0">
              <a:lnSpc>
                <a:spcPct val="100000"/>
              </a:lnSpc>
              <a:spcBef>
                <a:spcPts val="0"/>
              </a:spcBef>
              <a:spcAft>
                <a:spcPts val="0"/>
              </a:spcAft>
              <a:buNone/>
              <a:defRPr sz="2400">
                <a:solidFill>
                  <a:srgbClr val="FFFFFF"/>
                </a:solidFill>
              </a:defRPr>
            </a:lvl5pPr>
            <a:lvl6pPr lvl="5" algn="l" rtl="0">
              <a:lnSpc>
                <a:spcPct val="100000"/>
              </a:lnSpc>
              <a:spcBef>
                <a:spcPts val="0"/>
              </a:spcBef>
              <a:spcAft>
                <a:spcPts val="0"/>
              </a:spcAft>
              <a:buNone/>
              <a:defRPr sz="2400">
                <a:solidFill>
                  <a:srgbClr val="FFFFFF"/>
                </a:solidFill>
              </a:defRPr>
            </a:lvl6pPr>
            <a:lvl7pPr lvl="6" algn="l" rtl="0">
              <a:lnSpc>
                <a:spcPct val="100000"/>
              </a:lnSpc>
              <a:spcBef>
                <a:spcPts val="0"/>
              </a:spcBef>
              <a:spcAft>
                <a:spcPts val="0"/>
              </a:spcAft>
              <a:buNone/>
              <a:defRPr sz="2400">
                <a:solidFill>
                  <a:srgbClr val="FFFFFF"/>
                </a:solidFill>
              </a:defRPr>
            </a:lvl7pPr>
            <a:lvl8pPr lvl="7" algn="l" rtl="0">
              <a:lnSpc>
                <a:spcPct val="100000"/>
              </a:lnSpc>
              <a:spcBef>
                <a:spcPts val="0"/>
              </a:spcBef>
              <a:spcAft>
                <a:spcPts val="0"/>
              </a:spcAft>
              <a:buNone/>
              <a:defRPr sz="2400">
                <a:solidFill>
                  <a:srgbClr val="FFFFFF"/>
                </a:solidFill>
              </a:defRPr>
            </a:lvl8pPr>
            <a:lvl9pPr lvl="8" algn="l" rtl="0">
              <a:lnSpc>
                <a:spcPct val="100000"/>
              </a:lnSpc>
              <a:spcBef>
                <a:spcPts val="0"/>
              </a:spcBef>
              <a:spcAft>
                <a:spcPts val="0"/>
              </a:spcAft>
              <a:buNone/>
              <a:defRPr sz="2400">
                <a:solidFill>
                  <a:srgbClr val="FFFFFF"/>
                </a:solidFill>
              </a:defRPr>
            </a:lvl9pPr>
          </a:lstStyle>
          <a:p>
            <a:endParaRPr/>
          </a:p>
        </p:txBody>
      </p:sp>
      <p:sp>
        <p:nvSpPr>
          <p:cNvPr id="65" name="Google Shape;65;p14"/>
          <p:cNvSpPr txBox="1">
            <a:spLocks noGrp="1"/>
          </p:cNvSpPr>
          <p:nvPr>
            <p:ph type="body" idx="1"/>
          </p:nvPr>
        </p:nvSpPr>
        <p:spPr>
          <a:xfrm>
            <a:off x="311700" y="1507025"/>
            <a:ext cx="3999900" cy="3152700"/>
          </a:xfrm>
          <a:prstGeom prst="rect">
            <a:avLst/>
          </a:prstGeom>
          <a:noFill/>
        </p:spPr>
        <p:txBody>
          <a:bodyPr spcFirstLastPara="1" wrap="square" lIns="91425" tIns="91425" rIns="91425" bIns="91425" anchor="t" anchorCtr="0"/>
          <a:lstStyle>
            <a:lvl1pPr marL="457200" lvl="0" indent="-304800" algn="l" rtl="0">
              <a:lnSpc>
                <a:spcPct val="115000"/>
              </a:lnSpc>
              <a:spcBef>
                <a:spcPts val="0"/>
              </a:spcBef>
              <a:spcAft>
                <a:spcPts val="0"/>
              </a:spcAft>
              <a:buClr>
                <a:srgbClr val="284F7D"/>
              </a:buClr>
              <a:buSzPts val="1200"/>
              <a:buChar char="●"/>
              <a:defRPr sz="1200">
                <a:solidFill>
                  <a:srgbClr val="284F7D"/>
                </a:solidFill>
              </a:defRPr>
            </a:lvl1pPr>
            <a:lvl2pPr marL="914400" lvl="1" indent="-292100" algn="l" rtl="0">
              <a:lnSpc>
                <a:spcPct val="115000"/>
              </a:lnSpc>
              <a:spcBef>
                <a:spcPts val="1600"/>
              </a:spcBef>
              <a:spcAft>
                <a:spcPts val="0"/>
              </a:spcAft>
              <a:buClr>
                <a:srgbClr val="284F7D"/>
              </a:buClr>
              <a:buSzPts val="1000"/>
              <a:buChar char="○"/>
              <a:defRPr sz="1000">
                <a:solidFill>
                  <a:srgbClr val="284F7D"/>
                </a:solidFill>
              </a:defRPr>
            </a:lvl2pPr>
            <a:lvl3pPr marL="1371600" lvl="2" indent="-292100" algn="l" rtl="0">
              <a:lnSpc>
                <a:spcPct val="115000"/>
              </a:lnSpc>
              <a:spcBef>
                <a:spcPts val="1600"/>
              </a:spcBef>
              <a:spcAft>
                <a:spcPts val="0"/>
              </a:spcAft>
              <a:buClr>
                <a:srgbClr val="284F7D"/>
              </a:buClr>
              <a:buSzPts val="1000"/>
              <a:buChar char="■"/>
              <a:defRPr sz="1000">
                <a:solidFill>
                  <a:srgbClr val="284F7D"/>
                </a:solidFill>
              </a:defRPr>
            </a:lvl3pPr>
            <a:lvl4pPr marL="1828800" lvl="3" indent="-292100" algn="l" rtl="0">
              <a:lnSpc>
                <a:spcPct val="115000"/>
              </a:lnSpc>
              <a:spcBef>
                <a:spcPts val="1600"/>
              </a:spcBef>
              <a:spcAft>
                <a:spcPts val="0"/>
              </a:spcAft>
              <a:buClr>
                <a:srgbClr val="284F7D"/>
              </a:buClr>
              <a:buSzPts val="1000"/>
              <a:buChar char="●"/>
              <a:defRPr sz="1000">
                <a:solidFill>
                  <a:srgbClr val="284F7D"/>
                </a:solidFill>
              </a:defRPr>
            </a:lvl4pPr>
            <a:lvl5pPr marL="2286000" lvl="4" indent="-292100" algn="l" rtl="0">
              <a:lnSpc>
                <a:spcPct val="115000"/>
              </a:lnSpc>
              <a:spcBef>
                <a:spcPts val="1600"/>
              </a:spcBef>
              <a:spcAft>
                <a:spcPts val="0"/>
              </a:spcAft>
              <a:buClr>
                <a:srgbClr val="284F7D"/>
              </a:buClr>
              <a:buSzPts val="1000"/>
              <a:buChar char="○"/>
              <a:defRPr sz="1000">
                <a:solidFill>
                  <a:srgbClr val="284F7D"/>
                </a:solidFill>
              </a:defRPr>
            </a:lvl5pPr>
            <a:lvl6pPr marL="2743200" lvl="5" indent="-292100" algn="l" rtl="0">
              <a:lnSpc>
                <a:spcPct val="115000"/>
              </a:lnSpc>
              <a:spcBef>
                <a:spcPts val="1600"/>
              </a:spcBef>
              <a:spcAft>
                <a:spcPts val="0"/>
              </a:spcAft>
              <a:buClr>
                <a:srgbClr val="284F7D"/>
              </a:buClr>
              <a:buSzPts val="1000"/>
              <a:buChar char="■"/>
              <a:defRPr sz="1000">
                <a:solidFill>
                  <a:srgbClr val="284F7D"/>
                </a:solidFill>
              </a:defRPr>
            </a:lvl6pPr>
            <a:lvl7pPr marL="3200400" lvl="6" indent="-292100" algn="l" rtl="0">
              <a:lnSpc>
                <a:spcPct val="115000"/>
              </a:lnSpc>
              <a:spcBef>
                <a:spcPts val="1600"/>
              </a:spcBef>
              <a:spcAft>
                <a:spcPts val="0"/>
              </a:spcAft>
              <a:buClr>
                <a:srgbClr val="284F7D"/>
              </a:buClr>
              <a:buSzPts val="1000"/>
              <a:buChar char="●"/>
              <a:defRPr sz="1000">
                <a:solidFill>
                  <a:srgbClr val="284F7D"/>
                </a:solidFill>
              </a:defRPr>
            </a:lvl7pPr>
            <a:lvl8pPr marL="3657600" lvl="7" indent="-292100" algn="l" rtl="0">
              <a:lnSpc>
                <a:spcPct val="115000"/>
              </a:lnSpc>
              <a:spcBef>
                <a:spcPts val="1600"/>
              </a:spcBef>
              <a:spcAft>
                <a:spcPts val="0"/>
              </a:spcAft>
              <a:buClr>
                <a:srgbClr val="284F7D"/>
              </a:buClr>
              <a:buSzPts val="1000"/>
              <a:buChar char="○"/>
              <a:defRPr sz="1000">
                <a:solidFill>
                  <a:srgbClr val="284F7D"/>
                </a:solidFill>
              </a:defRPr>
            </a:lvl8pPr>
            <a:lvl9pPr marL="4114800" lvl="8" indent="-292100" algn="l" rtl="0">
              <a:lnSpc>
                <a:spcPct val="115000"/>
              </a:lnSpc>
              <a:spcBef>
                <a:spcPts val="1600"/>
              </a:spcBef>
              <a:spcAft>
                <a:spcPts val="1600"/>
              </a:spcAft>
              <a:buClr>
                <a:srgbClr val="284F7D"/>
              </a:buClr>
              <a:buSzPts val="1000"/>
              <a:buChar char="■"/>
              <a:defRPr sz="1000">
                <a:solidFill>
                  <a:srgbClr val="284F7D"/>
                </a:solidFill>
              </a:defRPr>
            </a:lvl9pPr>
          </a:lstStyle>
          <a:p>
            <a:endParaRPr/>
          </a:p>
        </p:txBody>
      </p:sp>
      <p:sp>
        <p:nvSpPr>
          <p:cNvPr id="66" name="Google Shape;66;p14"/>
          <p:cNvSpPr txBox="1">
            <a:spLocks noGrp="1"/>
          </p:cNvSpPr>
          <p:nvPr>
            <p:ph type="body" idx="2"/>
          </p:nvPr>
        </p:nvSpPr>
        <p:spPr>
          <a:xfrm>
            <a:off x="4832400" y="1507025"/>
            <a:ext cx="3999900" cy="3152700"/>
          </a:xfrm>
          <a:prstGeom prst="rect">
            <a:avLst/>
          </a:prstGeom>
          <a:noFill/>
        </p:spPr>
        <p:txBody>
          <a:bodyPr spcFirstLastPara="1" wrap="square" lIns="91425" tIns="91425" rIns="91425" bIns="91425" anchor="t" anchorCtr="0"/>
          <a:lstStyle>
            <a:lvl1pPr marL="457200" lvl="0" indent="-304800" algn="l" rtl="0">
              <a:lnSpc>
                <a:spcPct val="115000"/>
              </a:lnSpc>
              <a:spcBef>
                <a:spcPts val="0"/>
              </a:spcBef>
              <a:spcAft>
                <a:spcPts val="0"/>
              </a:spcAft>
              <a:buClr>
                <a:srgbClr val="284F7D"/>
              </a:buClr>
              <a:buSzPts val="1200"/>
              <a:buChar char="●"/>
              <a:defRPr sz="1200">
                <a:solidFill>
                  <a:srgbClr val="284F7D"/>
                </a:solidFill>
              </a:defRPr>
            </a:lvl1pPr>
            <a:lvl2pPr marL="914400" lvl="1" indent="-292100" algn="l" rtl="0">
              <a:lnSpc>
                <a:spcPct val="115000"/>
              </a:lnSpc>
              <a:spcBef>
                <a:spcPts val="1600"/>
              </a:spcBef>
              <a:spcAft>
                <a:spcPts val="0"/>
              </a:spcAft>
              <a:buClr>
                <a:srgbClr val="284F7D"/>
              </a:buClr>
              <a:buSzPts val="1000"/>
              <a:buChar char="○"/>
              <a:defRPr sz="1000">
                <a:solidFill>
                  <a:srgbClr val="284F7D"/>
                </a:solidFill>
              </a:defRPr>
            </a:lvl2pPr>
            <a:lvl3pPr marL="1371600" lvl="2" indent="-292100" algn="l" rtl="0">
              <a:lnSpc>
                <a:spcPct val="115000"/>
              </a:lnSpc>
              <a:spcBef>
                <a:spcPts val="1600"/>
              </a:spcBef>
              <a:spcAft>
                <a:spcPts val="0"/>
              </a:spcAft>
              <a:buClr>
                <a:srgbClr val="284F7D"/>
              </a:buClr>
              <a:buSzPts val="1000"/>
              <a:buChar char="■"/>
              <a:defRPr sz="1000">
                <a:solidFill>
                  <a:srgbClr val="284F7D"/>
                </a:solidFill>
              </a:defRPr>
            </a:lvl3pPr>
            <a:lvl4pPr marL="1828800" lvl="3" indent="-292100" algn="l" rtl="0">
              <a:lnSpc>
                <a:spcPct val="115000"/>
              </a:lnSpc>
              <a:spcBef>
                <a:spcPts val="1600"/>
              </a:spcBef>
              <a:spcAft>
                <a:spcPts val="0"/>
              </a:spcAft>
              <a:buClr>
                <a:srgbClr val="284F7D"/>
              </a:buClr>
              <a:buSzPts val="1000"/>
              <a:buChar char="●"/>
              <a:defRPr sz="1000">
                <a:solidFill>
                  <a:srgbClr val="284F7D"/>
                </a:solidFill>
              </a:defRPr>
            </a:lvl4pPr>
            <a:lvl5pPr marL="2286000" lvl="4" indent="-292100" algn="l" rtl="0">
              <a:lnSpc>
                <a:spcPct val="115000"/>
              </a:lnSpc>
              <a:spcBef>
                <a:spcPts val="1600"/>
              </a:spcBef>
              <a:spcAft>
                <a:spcPts val="0"/>
              </a:spcAft>
              <a:buClr>
                <a:srgbClr val="284F7D"/>
              </a:buClr>
              <a:buSzPts val="1000"/>
              <a:buChar char="○"/>
              <a:defRPr sz="1000">
                <a:solidFill>
                  <a:srgbClr val="284F7D"/>
                </a:solidFill>
              </a:defRPr>
            </a:lvl5pPr>
            <a:lvl6pPr marL="2743200" lvl="5" indent="-292100" algn="l" rtl="0">
              <a:lnSpc>
                <a:spcPct val="115000"/>
              </a:lnSpc>
              <a:spcBef>
                <a:spcPts val="1600"/>
              </a:spcBef>
              <a:spcAft>
                <a:spcPts val="0"/>
              </a:spcAft>
              <a:buClr>
                <a:srgbClr val="284F7D"/>
              </a:buClr>
              <a:buSzPts val="1000"/>
              <a:buChar char="■"/>
              <a:defRPr sz="1000">
                <a:solidFill>
                  <a:srgbClr val="284F7D"/>
                </a:solidFill>
              </a:defRPr>
            </a:lvl6pPr>
            <a:lvl7pPr marL="3200400" lvl="6" indent="-292100" algn="l" rtl="0">
              <a:lnSpc>
                <a:spcPct val="115000"/>
              </a:lnSpc>
              <a:spcBef>
                <a:spcPts val="1600"/>
              </a:spcBef>
              <a:spcAft>
                <a:spcPts val="0"/>
              </a:spcAft>
              <a:buClr>
                <a:srgbClr val="284F7D"/>
              </a:buClr>
              <a:buSzPts val="1000"/>
              <a:buChar char="●"/>
              <a:defRPr sz="1000">
                <a:solidFill>
                  <a:srgbClr val="284F7D"/>
                </a:solidFill>
              </a:defRPr>
            </a:lvl7pPr>
            <a:lvl8pPr marL="3657600" lvl="7" indent="-292100" algn="l" rtl="0">
              <a:lnSpc>
                <a:spcPct val="115000"/>
              </a:lnSpc>
              <a:spcBef>
                <a:spcPts val="1600"/>
              </a:spcBef>
              <a:spcAft>
                <a:spcPts val="0"/>
              </a:spcAft>
              <a:buClr>
                <a:srgbClr val="284F7D"/>
              </a:buClr>
              <a:buSzPts val="1000"/>
              <a:buChar char="○"/>
              <a:defRPr sz="1000">
                <a:solidFill>
                  <a:srgbClr val="284F7D"/>
                </a:solidFill>
              </a:defRPr>
            </a:lvl8pPr>
            <a:lvl9pPr marL="4114800" lvl="8" indent="-292100" algn="l" rtl="0">
              <a:lnSpc>
                <a:spcPct val="115000"/>
              </a:lnSpc>
              <a:spcBef>
                <a:spcPts val="1600"/>
              </a:spcBef>
              <a:spcAft>
                <a:spcPts val="1600"/>
              </a:spcAft>
              <a:buClr>
                <a:srgbClr val="284F7D"/>
              </a:buClr>
              <a:buSzPts val="1000"/>
              <a:buChar char="■"/>
              <a:defRPr sz="1000">
                <a:solidFill>
                  <a:srgbClr val="284F7D"/>
                </a:solidFill>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574400" y="0"/>
            <a:ext cx="4569600" cy="51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844700" y="1040701"/>
            <a:ext cx="4031700" cy="3062100"/>
          </a:xfrm>
          <a:prstGeom prst="rect">
            <a:avLst/>
          </a:prstGeom>
          <a:solidFill>
            <a:schemeClr val="accent2"/>
          </a:solidFill>
          <a:ln w="9525" cap="flat" cmpd="sng">
            <a:solidFill>
              <a:srgbClr val="BDBDBD"/>
            </a:solidFill>
            <a:prstDash val="solid"/>
            <a:miter lim="8000"/>
            <a:headEnd type="none" w="sm" len="sm"/>
            <a:tailEnd type="none" w="sm" len="sm"/>
          </a:ln>
          <a:effectLst>
            <a:outerShdw blurRad="50800" dist="38100" dir="5400000" algn="t" rotWithShape="0">
              <a:srgbClr val="000000">
                <a:alpha val="298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291875" y="406900"/>
            <a:ext cx="3978000" cy="13887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Clr>
                <a:schemeClr val="dk1"/>
              </a:buClr>
              <a:buSzPts val="3000"/>
              <a:buNone/>
              <a:defRPr sz="3000" b="1">
                <a:solidFill>
                  <a:schemeClr val="accent2"/>
                </a:solidFill>
              </a:defRPr>
            </a:lvl1pPr>
            <a:lvl2pPr lvl="1" algn="l" rtl="0">
              <a:lnSpc>
                <a:spcPct val="100000"/>
              </a:lnSpc>
              <a:spcBef>
                <a:spcPts val="0"/>
              </a:spcBef>
              <a:spcAft>
                <a:spcPts val="0"/>
              </a:spcAft>
              <a:buClr>
                <a:schemeClr val="dk1"/>
              </a:buClr>
              <a:buSzPts val="3000"/>
              <a:buNone/>
              <a:defRPr sz="3000" b="1">
                <a:solidFill>
                  <a:schemeClr val="accent2"/>
                </a:solidFill>
              </a:defRPr>
            </a:lvl2pPr>
            <a:lvl3pPr lvl="2" algn="l" rtl="0">
              <a:lnSpc>
                <a:spcPct val="100000"/>
              </a:lnSpc>
              <a:spcBef>
                <a:spcPts val="0"/>
              </a:spcBef>
              <a:spcAft>
                <a:spcPts val="0"/>
              </a:spcAft>
              <a:buClr>
                <a:schemeClr val="dk1"/>
              </a:buClr>
              <a:buSzPts val="3000"/>
              <a:buNone/>
              <a:defRPr sz="3000" b="1">
                <a:solidFill>
                  <a:schemeClr val="accent2"/>
                </a:solidFill>
              </a:defRPr>
            </a:lvl3pPr>
            <a:lvl4pPr lvl="3" algn="l" rtl="0">
              <a:lnSpc>
                <a:spcPct val="100000"/>
              </a:lnSpc>
              <a:spcBef>
                <a:spcPts val="0"/>
              </a:spcBef>
              <a:spcAft>
                <a:spcPts val="0"/>
              </a:spcAft>
              <a:buClr>
                <a:schemeClr val="dk1"/>
              </a:buClr>
              <a:buSzPts val="3000"/>
              <a:buNone/>
              <a:defRPr sz="3000" b="1">
                <a:solidFill>
                  <a:schemeClr val="accent2"/>
                </a:solidFill>
              </a:defRPr>
            </a:lvl4pPr>
            <a:lvl5pPr lvl="4" algn="l" rtl="0">
              <a:lnSpc>
                <a:spcPct val="100000"/>
              </a:lnSpc>
              <a:spcBef>
                <a:spcPts val="0"/>
              </a:spcBef>
              <a:spcAft>
                <a:spcPts val="0"/>
              </a:spcAft>
              <a:buClr>
                <a:schemeClr val="dk1"/>
              </a:buClr>
              <a:buSzPts val="3000"/>
              <a:buNone/>
              <a:defRPr sz="3000" b="1">
                <a:solidFill>
                  <a:schemeClr val="accent2"/>
                </a:solidFill>
              </a:defRPr>
            </a:lvl5pPr>
            <a:lvl6pPr lvl="5" algn="l" rtl="0">
              <a:lnSpc>
                <a:spcPct val="100000"/>
              </a:lnSpc>
              <a:spcBef>
                <a:spcPts val="0"/>
              </a:spcBef>
              <a:spcAft>
                <a:spcPts val="0"/>
              </a:spcAft>
              <a:buClr>
                <a:schemeClr val="dk1"/>
              </a:buClr>
              <a:buSzPts val="3000"/>
              <a:buNone/>
              <a:defRPr sz="3000" b="1">
                <a:solidFill>
                  <a:schemeClr val="accent2"/>
                </a:solidFill>
              </a:defRPr>
            </a:lvl6pPr>
            <a:lvl7pPr lvl="6" algn="l" rtl="0">
              <a:lnSpc>
                <a:spcPct val="100000"/>
              </a:lnSpc>
              <a:spcBef>
                <a:spcPts val="0"/>
              </a:spcBef>
              <a:spcAft>
                <a:spcPts val="0"/>
              </a:spcAft>
              <a:buClr>
                <a:schemeClr val="dk1"/>
              </a:buClr>
              <a:buSzPts val="3000"/>
              <a:buNone/>
              <a:defRPr sz="3000" b="1">
                <a:solidFill>
                  <a:schemeClr val="accent2"/>
                </a:solidFill>
              </a:defRPr>
            </a:lvl7pPr>
            <a:lvl8pPr lvl="7" algn="l" rtl="0">
              <a:lnSpc>
                <a:spcPct val="100000"/>
              </a:lnSpc>
              <a:spcBef>
                <a:spcPts val="0"/>
              </a:spcBef>
              <a:spcAft>
                <a:spcPts val="0"/>
              </a:spcAft>
              <a:buClr>
                <a:schemeClr val="dk1"/>
              </a:buClr>
              <a:buSzPts val="3000"/>
              <a:buNone/>
              <a:defRPr sz="3000" b="1">
                <a:solidFill>
                  <a:schemeClr val="accent2"/>
                </a:solidFill>
              </a:defRPr>
            </a:lvl8pPr>
            <a:lvl9pPr lvl="8" algn="l" rtl="0">
              <a:lnSpc>
                <a:spcPct val="100000"/>
              </a:lnSpc>
              <a:spcBef>
                <a:spcPts val="0"/>
              </a:spcBef>
              <a:spcAft>
                <a:spcPts val="0"/>
              </a:spcAft>
              <a:buClr>
                <a:schemeClr val="dk1"/>
              </a:buClr>
              <a:buSzPts val="3000"/>
              <a:buNone/>
              <a:defRPr sz="3000" b="1">
                <a:solidFill>
                  <a:schemeClr val="accent2"/>
                </a:solidFill>
              </a:defRPr>
            </a:lvl9pPr>
          </a:lstStyle>
          <a:p>
            <a:endParaRPr/>
          </a:p>
        </p:txBody>
      </p:sp>
      <p:sp>
        <p:nvSpPr>
          <p:cNvPr id="73" name="Google Shape;73;p15"/>
          <p:cNvSpPr txBox="1">
            <a:spLocks noGrp="1"/>
          </p:cNvSpPr>
          <p:nvPr>
            <p:ph type="body" idx="1"/>
          </p:nvPr>
        </p:nvSpPr>
        <p:spPr>
          <a:xfrm>
            <a:off x="291950" y="1854951"/>
            <a:ext cx="3978000" cy="2577000"/>
          </a:xfrm>
          <a:prstGeom prst="rect">
            <a:avLst/>
          </a:prstGeom>
          <a:noFill/>
        </p:spPr>
        <p:txBody>
          <a:bodyPr spcFirstLastPara="1" wrap="square" lIns="91425" tIns="91425" rIns="91425" bIns="91425" anchor="t"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74" name="Google Shape;74;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425339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652639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620044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74120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47904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159172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2415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276632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599558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646764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459384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7708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492024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828192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9950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65930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828338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p14:dur="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9/14/2019</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174366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mc:AlternateContent xmlns:mc="http://schemas.openxmlformats.org/markup-compatibility/2006" xmlns:p14="http://schemas.microsoft.com/office/powerpoint/2010/main">
    <mc:Choice Requires="p14">
      <p:transition p14:dur="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www.forbes.com/sites/mikekappel/2018/01/04/how-to-establish-a-culture-of-employee-engagement/#22238b548dc4" TargetMode="External"/><Relationship Id="rId3" Type="http://schemas.openxmlformats.org/officeDocument/2006/relationships/hyperlink" Target="https://hbr.org/2008/03/the-three-rules-of-employee-en" TargetMode="External"/><Relationship Id="rId7" Type="http://schemas.openxmlformats.org/officeDocument/2006/relationships/hyperlink" Target="https://news.gallup.com/poll/241649/employee-engagement-rise.aspx"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hbr.org/2014/06/proven-ways-to-earn-your-employees-trust" TargetMode="External"/><Relationship Id="rId5" Type="http://schemas.openxmlformats.org/officeDocument/2006/relationships/hyperlink" Target="https://www.forbes.com/sites/forbescoachescouncil/2017/04/28/12-ways-managers-can-establish-a-trusting-relationship-with-employees/#4e056cc9c297" TargetMode="External"/><Relationship Id="rId4" Type="http://schemas.openxmlformats.org/officeDocument/2006/relationships/hyperlink" Target="https://www.custominsight.com/employee-engagement-survey/what-is-employee-engagement.asp" TargetMode="External"/><Relationship Id="rId9" Type="http://schemas.openxmlformats.org/officeDocument/2006/relationships/hyperlink" Target="https://www.wired.com/insights/2014/10/meritocrac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lumOff val="90000"/>
              </a:schemeClr>
            </a:gs>
            <a:gs pos="74000">
              <a:schemeClr val="tx2">
                <a:lumMod val="25000"/>
                <a:lumOff val="75000"/>
              </a:schemeClr>
            </a:gs>
            <a:gs pos="83000">
              <a:schemeClr val="tx2">
                <a:lumMod val="50000"/>
                <a:lumOff val="50000"/>
              </a:schemeClr>
            </a:gs>
            <a:gs pos="100000">
              <a:srgbClr val="92D050"/>
            </a:gs>
          </a:gsLst>
          <a:lin ang="5400000" scaled="1"/>
        </a:gra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2221143" y="-100065"/>
            <a:ext cx="6430967" cy="19621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i="1" dirty="0">
                <a:latin typeface="Book Antiqua" panose="02040602050305030304" pitchFamily="18" charset="0"/>
                <a:ea typeface="Calibri"/>
                <a:cs typeface="Calibri"/>
                <a:sym typeface="Calibri"/>
              </a:rPr>
              <a:t>Employee Engagement Improvement</a:t>
            </a:r>
            <a:endParaRPr i="1" dirty="0">
              <a:latin typeface="Book Antiqua" panose="02040602050305030304" pitchFamily="18" charset="0"/>
              <a:ea typeface="Calibri"/>
              <a:cs typeface="Calibri"/>
              <a:sym typeface="Calibri"/>
            </a:endParaRPr>
          </a:p>
        </p:txBody>
      </p:sp>
      <p:sp>
        <p:nvSpPr>
          <p:cNvPr id="80" name="Google Shape;80;p16"/>
          <p:cNvSpPr txBox="1">
            <a:spLocks noGrp="1"/>
          </p:cNvSpPr>
          <p:nvPr>
            <p:ph type="subTitle" idx="1"/>
          </p:nvPr>
        </p:nvSpPr>
        <p:spPr>
          <a:xfrm>
            <a:off x="1176326" y="1785718"/>
            <a:ext cx="8520600" cy="221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latin typeface="Book Antiqua" panose="02040602050305030304" pitchFamily="18" charset="0"/>
              </a:rPr>
              <a:t>Albert Karam</a:t>
            </a:r>
            <a:br>
              <a:rPr lang="en" sz="2500" dirty="0">
                <a:latin typeface="Book Antiqua" panose="02040602050305030304" pitchFamily="18" charset="0"/>
              </a:rPr>
            </a:br>
            <a:r>
              <a:rPr lang="en" sz="2500" dirty="0">
                <a:latin typeface="Book Antiqua" panose="02040602050305030304" pitchFamily="18" charset="0"/>
              </a:rPr>
              <a:t>Raunak Kshatriya</a:t>
            </a:r>
            <a:br>
              <a:rPr lang="en" sz="2500" dirty="0">
                <a:latin typeface="Book Antiqua" panose="02040602050305030304" pitchFamily="18" charset="0"/>
              </a:rPr>
            </a:br>
            <a:r>
              <a:rPr lang="en" sz="2500" dirty="0">
                <a:latin typeface="Book Antiqua" panose="02040602050305030304" pitchFamily="18" charset="0"/>
              </a:rPr>
              <a:t>Quang Lam</a:t>
            </a:r>
            <a:br>
              <a:rPr lang="en" sz="2500" dirty="0">
                <a:latin typeface="Book Antiqua" panose="02040602050305030304" pitchFamily="18" charset="0"/>
              </a:rPr>
            </a:br>
            <a:r>
              <a:rPr lang="en" sz="2500" dirty="0">
                <a:latin typeface="Book Antiqua" panose="02040602050305030304" pitchFamily="18" charset="0"/>
              </a:rPr>
              <a:t>Palakk Shrivastava</a:t>
            </a:r>
            <a:br>
              <a:rPr lang="en" sz="2500" dirty="0">
                <a:latin typeface="Book Antiqua" panose="02040602050305030304" pitchFamily="18" charset="0"/>
              </a:rPr>
            </a:br>
            <a:r>
              <a:rPr lang="en" sz="2500" dirty="0">
                <a:latin typeface="Book Antiqua" panose="02040602050305030304" pitchFamily="18" charset="0"/>
              </a:rPr>
              <a:t>Rohan Bhagi</a:t>
            </a:r>
            <a:endParaRPr sz="2500" dirty="0">
              <a:latin typeface="Book Antiqua" panose="02040602050305030304" pitchFamily="18" charset="0"/>
            </a:endParaRPr>
          </a:p>
        </p:txBody>
      </p:sp>
      <p:sp>
        <p:nvSpPr>
          <p:cNvPr id="81" name="Google Shape;81;p16"/>
          <p:cNvSpPr txBox="1"/>
          <p:nvPr/>
        </p:nvSpPr>
        <p:spPr>
          <a:xfrm>
            <a:off x="4985960" y="152856"/>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259" name="Google Shape;259;p25"/>
          <p:cNvSpPr/>
          <p:nvPr/>
        </p:nvSpPr>
        <p:spPr>
          <a:xfrm>
            <a:off x="4283054" y="0"/>
            <a:ext cx="2513700" cy="3936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260" name="Google Shape;260;p25"/>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261" name="Google Shape;261;p25"/>
          <p:cNvSpPr/>
          <p:nvPr/>
        </p:nvSpPr>
        <p:spPr>
          <a:xfrm>
            <a:off x="2238898"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262" name="Google Shape;262;p25"/>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263" name="Google Shape;263;p25"/>
          <p:cNvSpPr/>
          <p:nvPr/>
        </p:nvSpPr>
        <p:spPr>
          <a:xfrm>
            <a:off x="0" y="393700"/>
            <a:ext cx="2513700" cy="3201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Survey Results</a:t>
            </a:r>
            <a:endParaRPr>
              <a:solidFill>
                <a:srgbClr val="FFFFFF"/>
              </a:solidFill>
              <a:latin typeface="Roboto"/>
              <a:ea typeface="Roboto"/>
              <a:cs typeface="Roboto"/>
              <a:sym typeface="Roboto"/>
            </a:endParaRPr>
          </a:p>
        </p:txBody>
      </p:sp>
      <p:sp>
        <p:nvSpPr>
          <p:cNvPr id="264" name="Google Shape;264;p25"/>
          <p:cNvSpPr/>
          <p:nvPr/>
        </p:nvSpPr>
        <p:spPr>
          <a:xfrm>
            <a:off x="2201250" y="393600"/>
            <a:ext cx="2697300" cy="320100"/>
          </a:xfrm>
          <a:prstGeom prst="chevron">
            <a:avLst>
              <a:gd name="adj" fmla="val 50000"/>
            </a:avLst>
          </a:prstGeom>
          <a:solidFill>
            <a:srgbClr val="3D85C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 to Solution</a:t>
            </a:r>
            <a:endParaRPr b="1">
              <a:solidFill>
                <a:srgbClr val="FFFFFF"/>
              </a:solidFill>
              <a:latin typeface="Roboto"/>
              <a:ea typeface="Roboto"/>
              <a:cs typeface="Roboto"/>
              <a:sym typeface="Roboto"/>
            </a:endParaRPr>
          </a:p>
        </p:txBody>
      </p:sp>
      <p:sp>
        <p:nvSpPr>
          <p:cNvPr id="265" name="Google Shape;265;p25"/>
          <p:cNvSpPr txBox="1">
            <a:spLocks noGrp="1"/>
          </p:cNvSpPr>
          <p:nvPr>
            <p:ph type="body" idx="1"/>
          </p:nvPr>
        </p:nvSpPr>
        <p:spPr>
          <a:xfrm>
            <a:off x="420150" y="1589900"/>
            <a:ext cx="2697300" cy="315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We analyzed the survey results from 2017 and 2018 and found that highest percentage of disagree/strongly disagree were in the category 3 questions: </a:t>
            </a:r>
            <a:r>
              <a:rPr lang="en" b="1">
                <a:solidFill>
                  <a:srgbClr val="1155CC"/>
                </a:solidFill>
              </a:rPr>
              <a:t>Employee to Organization Relation. </a:t>
            </a:r>
            <a:endParaRPr b="1">
              <a:solidFill>
                <a:srgbClr val="1155CC"/>
              </a:solidFill>
            </a:endParaRPr>
          </a:p>
          <a:p>
            <a:pPr marL="0" lvl="0" indent="0" algn="just" rtl="0">
              <a:spcBef>
                <a:spcPts val="1600"/>
              </a:spcBef>
              <a:spcAft>
                <a:spcPts val="0"/>
              </a:spcAft>
              <a:buNone/>
            </a:pPr>
            <a:r>
              <a:rPr lang="en"/>
              <a:t>There is a digression between Management and the Employees and potential for an improvement of the culture.</a:t>
            </a:r>
            <a:endParaRPr/>
          </a:p>
          <a:p>
            <a:pPr marL="0" lvl="0" indent="0" algn="just" rtl="0">
              <a:spcBef>
                <a:spcPts val="1600"/>
              </a:spcBef>
              <a:spcAft>
                <a:spcPts val="1600"/>
              </a:spcAft>
              <a:buNone/>
            </a:pPr>
            <a:endParaRPr/>
          </a:p>
        </p:txBody>
      </p:sp>
      <p:pic>
        <p:nvPicPr>
          <p:cNvPr id="266" name="Google Shape;266;p25"/>
          <p:cNvPicPr preferRelativeResize="0"/>
          <p:nvPr/>
        </p:nvPicPr>
        <p:blipFill>
          <a:blip r:embed="rId3">
            <a:alphaModFix/>
          </a:blip>
          <a:stretch>
            <a:fillRect/>
          </a:stretch>
        </p:blipFill>
        <p:spPr>
          <a:xfrm>
            <a:off x="3991225" y="1506325"/>
            <a:ext cx="4746249" cy="3156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sldNum" idx="12"/>
          </p:nvPr>
        </p:nvSpPr>
        <p:spPr>
          <a:xfrm>
            <a:off x="8381695" y="46628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grpSp>
        <p:nvGrpSpPr>
          <p:cNvPr id="272" name="Google Shape;272;p26"/>
          <p:cNvGrpSpPr/>
          <p:nvPr/>
        </p:nvGrpSpPr>
        <p:grpSpPr>
          <a:xfrm>
            <a:off x="213683" y="495858"/>
            <a:ext cx="8515699" cy="1402451"/>
            <a:chOff x="1593000" y="2322568"/>
            <a:chExt cx="6509976" cy="643503"/>
          </a:xfrm>
        </p:grpSpPr>
        <p:sp>
          <p:nvSpPr>
            <p:cNvPr id="273" name="Google Shape;273;p26"/>
            <p:cNvSpPr/>
            <p:nvPr/>
          </p:nvSpPr>
          <p:spPr>
            <a:xfrm>
              <a:off x="3728376" y="2322571"/>
              <a:ext cx="4374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3882898" y="1553352"/>
              <a:ext cx="643358" cy="2181790"/>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800">
                  <a:solidFill>
                    <a:srgbClr val="FFFFFF"/>
                  </a:solidFill>
                  <a:latin typeface="Roboto Medium"/>
                  <a:ea typeface="Roboto Medium"/>
                  <a:cs typeface="Roboto Medium"/>
                  <a:sym typeface="Roboto Medium"/>
                </a:rPr>
                <a:t>Solution</a:t>
              </a:r>
              <a:endParaRPr sz="2800">
                <a:solidFill>
                  <a:srgbClr val="FFFFFF"/>
                </a:solidFill>
                <a:latin typeface="Roboto"/>
                <a:ea typeface="Roboto"/>
                <a:cs typeface="Roboto"/>
                <a:sym typeface="Roboto"/>
              </a:endParaRPr>
            </a:p>
          </p:txBody>
        </p:sp>
        <p:sp>
          <p:nvSpPr>
            <p:cNvPr id="277" name="Google Shape;277;p2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Thin"/>
                  <a:ea typeface="Roboto Thin"/>
                  <a:cs typeface="Roboto Thin"/>
                  <a:sym typeface="Roboto Thin"/>
                </a:rPr>
                <a:t>01</a:t>
              </a:r>
              <a:endParaRPr sz="2800">
                <a:solidFill>
                  <a:srgbClr val="FFFFFF"/>
                </a:solidFill>
                <a:latin typeface="Roboto Thin"/>
                <a:ea typeface="Roboto Thin"/>
                <a:cs typeface="Roboto Thin"/>
                <a:sym typeface="Roboto Thin"/>
              </a:endParaRPr>
            </a:p>
          </p:txBody>
        </p:sp>
        <p:sp>
          <p:nvSpPr>
            <p:cNvPr id="279" name="Google Shape;279;p26"/>
            <p:cNvSpPr/>
            <p:nvPr/>
          </p:nvSpPr>
          <p:spPr>
            <a:xfrm>
              <a:off x="5083045" y="2323750"/>
              <a:ext cx="22758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2800">
                  <a:solidFill>
                    <a:srgbClr val="A72A1E"/>
                  </a:solidFill>
                  <a:latin typeface="Roboto"/>
                  <a:ea typeface="Roboto"/>
                  <a:cs typeface="Roboto"/>
                  <a:sym typeface="Roboto"/>
                </a:rPr>
                <a:t>Building Trust</a:t>
              </a:r>
              <a:endParaRPr sz="2800">
                <a:solidFill>
                  <a:srgbClr val="A72A1E"/>
                </a:solidFill>
                <a:latin typeface="Roboto"/>
                <a:ea typeface="Roboto"/>
                <a:cs typeface="Roboto"/>
                <a:sym typeface="Roboto"/>
              </a:endParaRPr>
            </a:p>
          </p:txBody>
        </p:sp>
      </p:grpSp>
      <p:sp>
        <p:nvSpPr>
          <p:cNvPr id="280" name="Google Shape;280;p26"/>
          <p:cNvSpPr txBox="1"/>
          <p:nvPr/>
        </p:nvSpPr>
        <p:spPr>
          <a:xfrm>
            <a:off x="213620" y="1944875"/>
            <a:ext cx="5116800" cy="2718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A72A1E"/>
              </a:buClr>
              <a:buSzPts val="1600"/>
              <a:buFont typeface="Roboto"/>
              <a:buChar char="●"/>
            </a:pPr>
            <a:r>
              <a:rPr lang="en" sz="1600">
                <a:solidFill>
                  <a:srgbClr val="A72A1E"/>
                </a:solidFill>
                <a:latin typeface="Roboto"/>
                <a:ea typeface="Roboto"/>
                <a:cs typeface="Roboto"/>
                <a:sym typeface="Roboto"/>
              </a:rPr>
              <a:t>Take blame, give credit: Increase accountability and praise. (HBR 2014)</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 sz="1600">
                <a:solidFill>
                  <a:srgbClr val="A72A1E"/>
                </a:solidFill>
                <a:latin typeface="Roboto"/>
                <a:ea typeface="Roboto"/>
                <a:cs typeface="Roboto"/>
                <a:sym typeface="Roboto"/>
              </a:rPr>
              <a:t>Emphasize what you have in common - help ensure goals are aligned. (HBR 2014)</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 sz="1600">
                <a:solidFill>
                  <a:srgbClr val="A72A1E"/>
                </a:solidFill>
                <a:latin typeface="Roboto"/>
                <a:ea typeface="Roboto"/>
                <a:cs typeface="Roboto"/>
                <a:sym typeface="Roboto"/>
              </a:rPr>
              <a:t>Encourage over Command: Offer freedom by minimizing micromanagement of employees. (Forbes 2017)</a:t>
            </a:r>
            <a:endParaRPr sz="1600">
              <a:solidFill>
                <a:srgbClr val="A72A1E"/>
              </a:solidFill>
              <a:latin typeface="Roboto"/>
              <a:ea typeface="Roboto"/>
              <a:cs typeface="Roboto"/>
              <a:sym typeface="Roboto"/>
            </a:endParaRPr>
          </a:p>
          <a:p>
            <a:pPr marL="457200" lvl="0" indent="-330200" algn="l" rtl="0">
              <a:lnSpc>
                <a:spcPct val="115000"/>
              </a:lnSpc>
              <a:spcBef>
                <a:spcPts val="0"/>
              </a:spcBef>
              <a:spcAft>
                <a:spcPts val="0"/>
              </a:spcAft>
              <a:buClr>
                <a:srgbClr val="A72A1E"/>
              </a:buClr>
              <a:buSzPts val="1600"/>
              <a:buFont typeface="Roboto"/>
              <a:buChar char="●"/>
            </a:pPr>
            <a:r>
              <a:rPr lang="en" sz="1600">
                <a:solidFill>
                  <a:srgbClr val="A72A1E"/>
                </a:solidFill>
                <a:latin typeface="Roboto"/>
                <a:ea typeface="Roboto"/>
                <a:cs typeface="Roboto"/>
                <a:sym typeface="Roboto"/>
              </a:rPr>
              <a:t>Provide an opportunity to manage their own activities. (Forbes 2017)</a:t>
            </a:r>
            <a:endParaRPr sz="1600">
              <a:solidFill>
                <a:srgbClr val="A72A1E"/>
              </a:solidFill>
              <a:latin typeface="Roboto"/>
              <a:ea typeface="Roboto"/>
              <a:cs typeface="Roboto"/>
              <a:sym typeface="Roboto"/>
            </a:endParaRPr>
          </a:p>
        </p:txBody>
      </p:sp>
      <p:sp>
        <p:nvSpPr>
          <p:cNvPr id="281" name="Google Shape;281;p26"/>
          <p:cNvSpPr/>
          <p:nvPr/>
        </p:nvSpPr>
        <p:spPr>
          <a:xfrm>
            <a:off x="4283054" y="0"/>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282" name="Google Shape;282;p26"/>
          <p:cNvSpPr/>
          <p:nvPr/>
        </p:nvSpPr>
        <p:spPr>
          <a:xfrm>
            <a:off x="0" y="126"/>
            <a:ext cx="2697300" cy="393600"/>
          </a:xfrm>
          <a:prstGeom prst="homePlat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283" name="Google Shape;283;p26"/>
          <p:cNvSpPr/>
          <p:nvPr/>
        </p:nvSpPr>
        <p:spPr>
          <a:xfrm>
            <a:off x="2238898" y="0"/>
            <a:ext cx="2513700" cy="3936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284" name="Google Shape;284;p26"/>
          <p:cNvSpPr/>
          <p:nvPr/>
        </p:nvSpPr>
        <p:spPr>
          <a:xfrm>
            <a:off x="6507565" y="125"/>
            <a:ext cx="2513700" cy="3936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Solution</a:t>
            </a:r>
            <a:endParaRPr b="1">
              <a:solidFill>
                <a:srgbClr val="FFFFFF"/>
              </a:solidFill>
              <a:latin typeface="Roboto"/>
              <a:ea typeface="Roboto"/>
              <a:cs typeface="Roboto"/>
              <a:sym typeface="Roboto"/>
            </a:endParaRPr>
          </a:p>
        </p:txBody>
      </p:sp>
      <p:pic>
        <p:nvPicPr>
          <p:cNvPr id="285" name="Google Shape;285;p26"/>
          <p:cNvPicPr preferRelativeResize="0"/>
          <p:nvPr/>
        </p:nvPicPr>
        <p:blipFill>
          <a:blip r:embed="rId3">
            <a:alphaModFix/>
          </a:blip>
          <a:stretch>
            <a:fillRect/>
          </a:stretch>
        </p:blipFill>
        <p:spPr>
          <a:xfrm>
            <a:off x="5330425" y="2000425"/>
            <a:ext cx="3199550" cy="269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sldNum" idx="12"/>
          </p:nvPr>
        </p:nvSpPr>
        <p:spPr>
          <a:xfrm>
            <a:off x="8381695" y="46628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grpSp>
        <p:nvGrpSpPr>
          <p:cNvPr id="291" name="Google Shape;291;p27"/>
          <p:cNvGrpSpPr/>
          <p:nvPr/>
        </p:nvGrpSpPr>
        <p:grpSpPr>
          <a:xfrm>
            <a:off x="213683" y="467600"/>
            <a:ext cx="8515699" cy="1402459"/>
            <a:chOff x="1593000" y="2322564"/>
            <a:chExt cx="6509976" cy="643507"/>
          </a:xfrm>
        </p:grpSpPr>
        <p:sp>
          <p:nvSpPr>
            <p:cNvPr id="292" name="Google Shape;292;p27"/>
            <p:cNvSpPr/>
            <p:nvPr/>
          </p:nvSpPr>
          <p:spPr>
            <a:xfrm>
              <a:off x="3728376" y="2322571"/>
              <a:ext cx="4374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rot="-5400000">
              <a:off x="3639307" y="1796930"/>
              <a:ext cx="643365" cy="1694633"/>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800">
                  <a:solidFill>
                    <a:srgbClr val="FFFFFF"/>
                  </a:solidFill>
                  <a:latin typeface="Roboto Medium"/>
                  <a:ea typeface="Roboto Medium"/>
                  <a:cs typeface="Roboto Medium"/>
                  <a:sym typeface="Roboto Medium"/>
                </a:rPr>
                <a:t>Solution</a:t>
              </a:r>
              <a:endParaRPr sz="2800">
                <a:solidFill>
                  <a:srgbClr val="FFFFFF"/>
                </a:solidFill>
                <a:latin typeface="Roboto"/>
                <a:ea typeface="Roboto"/>
                <a:cs typeface="Roboto"/>
                <a:sym typeface="Roboto"/>
              </a:endParaRPr>
            </a:p>
          </p:txBody>
        </p:sp>
        <p:sp>
          <p:nvSpPr>
            <p:cNvPr id="296" name="Google Shape;296;p2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Thin"/>
                  <a:ea typeface="Roboto Thin"/>
                  <a:cs typeface="Roboto Thin"/>
                  <a:sym typeface="Roboto Thin"/>
                </a:rPr>
                <a:t>02</a:t>
              </a:r>
              <a:endParaRPr sz="2800">
                <a:solidFill>
                  <a:srgbClr val="FFFFFF"/>
                </a:solidFill>
                <a:latin typeface="Roboto Thin"/>
                <a:ea typeface="Roboto Thin"/>
                <a:cs typeface="Roboto Thin"/>
                <a:sym typeface="Roboto Thin"/>
              </a:endParaRPr>
            </a:p>
          </p:txBody>
        </p:sp>
        <p:sp>
          <p:nvSpPr>
            <p:cNvPr id="298" name="Google Shape;298;p27"/>
            <p:cNvSpPr/>
            <p:nvPr/>
          </p:nvSpPr>
          <p:spPr>
            <a:xfrm>
              <a:off x="4808306" y="2323746"/>
              <a:ext cx="25506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2800">
                  <a:solidFill>
                    <a:srgbClr val="A72A1E"/>
                  </a:solidFill>
                  <a:latin typeface="Roboto"/>
                  <a:ea typeface="Roboto"/>
                  <a:cs typeface="Roboto"/>
                  <a:sym typeface="Roboto"/>
                </a:rPr>
                <a:t>Communication</a:t>
              </a:r>
              <a:endParaRPr sz="2800">
                <a:solidFill>
                  <a:srgbClr val="A72A1E"/>
                </a:solidFill>
                <a:latin typeface="Roboto"/>
                <a:ea typeface="Roboto"/>
                <a:cs typeface="Roboto"/>
                <a:sym typeface="Roboto"/>
              </a:endParaRPr>
            </a:p>
          </p:txBody>
        </p:sp>
      </p:grpSp>
      <p:sp>
        <p:nvSpPr>
          <p:cNvPr id="299" name="Google Shape;299;p27"/>
          <p:cNvSpPr txBox="1"/>
          <p:nvPr/>
        </p:nvSpPr>
        <p:spPr>
          <a:xfrm>
            <a:off x="213625" y="1687750"/>
            <a:ext cx="8515800" cy="297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900">
              <a:solidFill>
                <a:srgbClr val="A72A1E"/>
              </a:solidFill>
              <a:latin typeface="Roboto"/>
              <a:ea typeface="Roboto"/>
              <a:cs typeface="Roboto"/>
              <a:sym typeface="Roboto"/>
            </a:endParaRPr>
          </a:p>
          <a:p>
            <a:pPr marL="457200" lvl="0" indent="-349250" algn="l" rtl="0">
              <a:lnSpc>
                <a:spcPct val="115000"/>
              </a:lnSpc>
              <a:spcBef>
                <a:spcPts val="0"/>
              </a:spcBef>
              <a:spcAft>
                <a:spcPts val="0"/>
              </a:spcAft>
              <a:buClr>
                <a:srgbClr val="A72A1E"/>
              </a:buClr>
              <a:buSzPts val="1900"/>
              <a:buFont typeface="Roboto"/>
              <a:buChar char="●"/>
            </a:pPr>
            <a:r>
              <a:rPr lang="en" sz="1900">
                <a:solidFill>
                  <a:srgbClr val="A72A1E"/>
                </a:solidFill>
                <a:latin typeface="Roboto"/>
                <a:ea typeface="Roboto"/>
                <a:cs typeface="Roboto"/>
                <a:sym typeface="Roboto"/>
              </a:rPr>
              <a:t>Keep a quarterly log of employee accomplishments to track progress, providing more frequent feedback.</a:t>
            </a:r>
            <a:endParaRPr sz="1900">
              <a:solidFill>
                <a:srgbClr val="A72A1E"/>
              </a:solidFill>
              <a:latin typeface="Roboto"/>
              <a:ea typeface="Roboto"/>
              <a:cs typeface="Roboto"/>
              <a:sym typeface="Roboto"/>
            </a:endParaRPr>
          </a:p>
          <a:p>
            <a:pPr marL="457200" lvl="0" indent="-349250" algn="l" rtl="0">
              <a:lnSpc>
                <a:spcPct val="115000"/>
              </a:lnSpc>
              <a:spcBef>
                <a:spcPts val="0"/>
              </a:spcBef>
              <a:spcAft>
                <a:spcPts val="0"/>
              </a:spcAft>
              <a:buClr>
                <a:srgbClr val="A72A1E"/>
              </a:buClr>
              <a:buSzPts val="1900"/>
              <a:buFont typeface="Roboto"/>
              <a:buChar char="●"/>
            </a:pPr>
            <a:r>
              <a:rPr lang="en" sz="1900">
                <a:solidFill>
                  <a:srgbClr val="A72A1E"/>
                </a:solidFill>
                <a:latin typeface="Roboto"/>
                <a:ea typeface="Roboto"/>
                <a:cs typeface="Roboto"/>
                <a:sym typeface="Roboto"/>
              </a:rPr>
              <a:t>Create a “KUDOS” column in the department newsletter</a:t>
            </a:r>
            <a:endParaRPr sz="1900">
              <a:solidFill>
                <a:srgbClr val="A72A1E"/>
              </a:solidFill>
              <a:latin typeface="Roboto"/>
              <a:ea typeface="Roboto"/>
              <a:cs typeface="Roboto"/>
              <a:sym typeface="Roboto"/>
            </a:endParaRPr>
          </a:p>
          <a:p>
            <a:pPr marL="457200" lvl="0" indent="-349250" algn="l" rtl="0">
              <a:lnSpc>
                <a:spcPct val="115000"/>
              </a:lnSpc>
              <a:spcBef>
                <a:spcPts val="0"/>
              </a:spcBef>
              <a:spcAft>
                <a:spcPts val="0"/>
              </a:spcAft>
              <a:buClr>
                <a:srgbClr val="A72A1E"/>
              </a:buClr>
              <a:buSzPts val="1900"/>
              <a:buFont typeface="Roboto"/>
              <a:buChar char="●"/>
            </a:pPr>
            <a:r>
              <a:rPr lang="en" sz="1900">
                <a:solidFill>
                  <a:srgbClr val="A72A1E"/>
                </a:solidFill>
                <a:highlight>
                  <a:srgbClr val="FFFFFF"/>
                </a:highlight>
                <a:latin typeface="Roboto"/>
                <a:ea typeface="Roboto"/>
                <a:cs typeface="Roboto"/>
                <a:sym typeface="Roboto"/>
              </a:rPr>
              <a:t>“Create loops of feedback so people can see how their suggestions are implemented” (Baldoni 2008)</a:t>
            </a:r>
            <a:endParaRPr sz="1900">
              <a:solidFill>
                <a:srgbClr val="A72A1E"/>
              </a:solidFill>
              <a:latin typeface="Roboto"/>
              <a:ea typeface="Roboto"/>
              <a:cs typeface="Roboto"/>
              <a:sym typeface="Roboto"/>
            </a:endParaRPr>
          </a:p>
        </p:txBody>
      </p:sp>
      <p:sp>
        <p:nvSpPr>
          <p:cNvPr id="300" name="Google Shape;300;p27"/>
          <p:cNvSpPr/>
          <p:nvPr/>
        </p:nvSpPr>
        <p:spPr>
          <a:xfrm>
            <a:off x="4283054" y="0"/>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301" name="Google Shape;301;p27"/>
          <p:cNvSpPr/>
          <p:nvPr/>
        </p:nvSpPr>
        <p:spPr>
          <a:xfrm>
            <a:off x="0" y="126"/>
            <a:ext cx="2697300" cy="393600"/>
          </a:xfrm>
          <a:prstGeom prst="homePlat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302" name="Google Shape;302;p27"/>
          <p:cNvSpPr/>
          <p:nvPr/>
        </p:nvSpPr>
        <p:spPr>
          <a:xfrm>
            <a:off x="2238898" y="0"/>
            <a:ext cx="2513700" cy="3936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303" name="Google Shape;303;p27"/>
          <p:cNvSpPr/>
          <p:nvPr/>
        </p:nvSpPr>
        <p:spPr>
          <a:xfrm>
            <a:off x="6507565" y="125"/>
            <a:ext cx="2513700" cy="3936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Solution</a:t>
            </a:r>
            <a:endParaRPr b="1">
              <a:solidFill>
                <a:srgbClr val="FFFFFF"/>
              </a:solidFill>
              <a:latin typeface="Roboto"/>
              <a:ea typeface="Roboto"/>
              <a:cs typeface="Roboto"/>
              <a:sym typeface="Roboto"/>
            </a:endParaRPr>
          </a:p>
        </p:txBody>
      </p:sp>
      <p:pic>
        <p:nvPicPr>
          <p:cNvPr id="304" name="Google Shape;304;p27"/>
          <p:cNvPicPr preferRelativeResize="0"/>
          <p:nvPr/>
        </p:nvPicPr>
        <p:blipFill>
          <a:blip r:embed="rId3">
            <a:alphaModFix/>
          </a:blip>
          <a:stretch>
            <a:fillRect/>
          </a:stretch>
        </p:blipFill>
        <p:spPr>
          <a:xfrm>
            <a:off x="4513175" y="3552526"/>
            <a:ext cx="2513701" cy="1503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grpSp>
        <p:nvGrpSpPr>
          <p:cNvPr id="310" name="Google Shape;310;p28"/>
          <p:cNvGrpSpPr/>
          <p:nvPr/>
        </p:nvGrpSpPr>
        <p:grpSpPr>
          <a:xfrm>
            <a:off x="192345" y="449288"/>
            <a:ext cx="8529437" cy="1398068"/>
            <a:chOff x="1593000" y="2322568"/>
            <a:chExt cx="5957975" cy="643500"/>
          </a:xfrm>
        </p:grpSpPr>
        <p:sp>
          <p:nvSpPr>
            <p:cNvPr id="311" name="Google Shape;311;p28"/>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800">
                  <a:solidFill>
                    <a:srgbClr val="FFFFFF"/>
                  </a:solidFill>
                  <a:latin typeface="Roboto Medium"/>
                  <a:ea typeface="Roboto Medium"/>
                  <a:cs typeface="Roboto Medium"/>
                  <a:sym typeface="Roboto Medium"/>
                </a:rPr>
                <a:t>Solution</a:t>
              </a:r>
              <a:endParaRPr sz="2800">
                <a:solidFill>
                  <a:srgbClr val="FFFFFF"/>
                </a:solidFill>
                <a:latin typeface="Roboto"/>
                <a:ea typeface="Roboto"/>
                <a:cs typeface="Roboto"/>
                <a:sym typeface="Roboto"/>
              </a:endParaRPr>
            </a:p>
          </p:txBody>
        </p:sp>
        <p:sp>
          <p:nvSpPr>
            <p:cNvPr id="315" name="Google Shape;315;p28"/>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Thin"/>
                  <a:ea typeface="Roboto Thin"/>
                  <a:cs typeface="Roboto Thin"/>
                  <a:sym typeface="Roboto Thin"/>
                </a:rPr>
                <a:t>03</a:t>
              </a:r>
              <a:endParaRPr sz="2800">
                <a:solidFill>
                  <a:srgbClr val="FFFFFF"/>
                </a:solidFill>
                <a:latin typeface="Roboto Thin"/>
                <a:ea typeface="Roboto Thin"/>
                <a:cs typeface="Roboto Thin"/>
                <a:sym typeface="Roboto Thin"/>
              </a:endParaRPr>
            </a:p>
          </p:txBody>
        </p:sp>
        <p:sp>
          <p:nvSpPr>
            <p:cNvPr id="317" name="Google Shape;317;p2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457200" algn="l" rtl="0">
                <a:lnSpc>
                  <a:spcPct val="115000"/>
                </a:lnSpc>
                <a:spcBef>
                  <a:spcPts val="0"/>
                </a:spcBef>
                <a:spcAft>
                  <a:spcPts val="0"/>
                </a:spcAft>
                <a:buNone/>
              </a:pPr>
              <a:r>
                <a:rPr lang="en" sz="2800">
                  <a:solidFill>
                    <a:srgbClr val="A72A1E"/>
                  </a:solidFill>
                  <a:latin typeface="Roboto"/>
                  <a:ea typeface="Roboto"/>
                  <a:cs typeface="Roboto"/>
                  <a:sym typeface="Roboto"/>
                </a:rPr>
                <a:t>Recognition</a:t>
              </a:r>
              <a:endParaRPr sz="2800">
                <a:solidFill>
                  <a:srgbClr val="A72A1E"/>
                </a:solidFill>
                <a:latin typeface="Roboto"/>
                <a:ea typeface="Roboto"/>
                <a:cs typeface="Roboto"/>
                <a:sym typeface="Roboto"/>
              </a:endParaRPr>
            </a:p>
          </p:txBody>
        </p:sp>
      </p:grpSp>
      <p:sp>
        <p:nvSpPr>
          <p:cNvPr id="318" name="Google Shape;318;p28"/>
          <p:cNvSpPr txBox="1"/>
          <p:nvPr/>
        </p:nvSpPr>
        <p:spPr>
          <a:xfrm>
            <a:off x="522650" y="1902925"/>
            <a:ext cx="3760500" cy="251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A72A1E"/>
                </a:solidFill>
                <a:latin typeface="Roboto"/>
                <a:ea typeface="Roboto"/>
                <a:cs typeface="Roboto"/>
                <a:sym typeface="Roboto"/>
              </a:rPr>
              <a:t>INTERNAL</a:t>
            </a:r>
            <a:endParaRPr sz="1500" b="1">
              <a:solidFill>
                <a:srgbClr val="A72A1E"/>
              </a:solidFill>
              <a:latin typeface="Roboto"/>
              <a:ea typeface="Roboto"/>
              <a:cs typeface="Roboto"/>
              <a:sym typeface="Roboto"/>
            </a:endParaRPr>
          </a:p>
          <a:p>
            <a:pPr marL="457200" lvl="0" indent="-323850" algn="l" rtl="0">
              <a:lnSpc>
                <a:spcPct val="115000"/>
              </a:lnSpc>
              <a:spcBef>
                <a:spcPts val="0"/>
              </a:spcBef>
              <a:spcAft>
                <a:spcPts val="0"/>
              </a:spcAft>
              <a:buClr>
                <a:srgbClr val="A72A1E"/>
              </a:buClr>
              <a:buSzPts val="1500"/>
              <a:buFont typeface="Roboto"/>
              <a:buChar char="●"/>
            </a:pPr>
            <a:r>
              <a:rPr lang="en" sz="1500">
                <a:solidFill>
                  <a:srgbClr val="A72A1E"/>
                </a:solidFill>
                <a:latin typeface="Roboto"/>
                <a:ea typeface="Roboto"/>
                <a:cs typeface="Roboto"/>
                <a:sym typeface="Roboto"/>
              </a:rPr>
              <a:t>Meritocracy (Whitehurst 2014)</a:t>
            </a:r>
            <a:endParaRPr sz="1500">
              <a:solidFill>
                <a:srgbClr val="A72A1E"/>
              </a:solidFill>
              <a:latin typeface="Roboto"/>
              <a:ea typeface="Roboto"/>
              <a:cs typeface="Roboto"/>
              <a:sym typeface="Roboto"/>
            </a:endParaRPr>
          </a:p>
          <a:p>
            <a:pPr marL="914400" lvl="1" indent="-323850" algn="l" rtl="0">
              <a:lnSpc>
                <a:spcPct val="115000"/>
              </a:lnSpc>
              <a:spcBef>
                <a:spcPts val="0"/>
              </a:spcBef>
              <a:spcAft>
                <a:spcPts val="0"/>
              </a:spcAft>
              <a:buClr>
                <a:srgbClr val="A72A1E"/>
              </a:buClr>
              <a:buSzPts val="1500"/>
              <a:buFont typeface="Roboto"/>
              <a:buChar char="○"/>
            </a:pPr>
            <a:r>
              <a:rPr lang="en">
                <a:solidFill>
                  <a:srgbClr val="A72A1E"/>
                </a:solidFill>
                <a:latin typeface="Roboto"/>
                <a:ea typeface="Roboto"/>
                <a:cs typeface="Roboto"/>
                <a:sym typeface="Roboto"/>
              </a:rPr>
              <a:t>Recognize employees based on their accomplishments and achievements more frequently and positively</a:t>
            </a:r>
            <a:endParaRPr sz="1500">
              <a:solidFill>
                <a:srgbClr val="A72A1E"/>
              </a:solidFill>
              <a:latin typeface="Roboto"/>
              <a:ea typeface="Roboto"/>
              <a:cs typeface="Roboto"/>
              <a:sym typeface="Roboto"/>
            </a:endParaRPr>
          </a:p>
        </p:txBody>
      </p:sp>
      <p:sp>
        <p:nvSpPr>
          <p:cNvPr id="319" name="Google Shape;319;p28"/>
          <p:cNvSpPr/>
          <p:nvPr/>
        </p:nvSpPr>
        <p:spPr>
          <a:xfrm>
            <a:off x="4283054" y="0"/>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320" name="Google Shape;320;p28"/>
          <p:cNvSpPr/>
          <p:nvPr/>
        </p:nvSpPr>
        <p:spPr>
          <a:xfrm>
            <a:off x="0" y="126"/>
            <a:ext cx="2697300" cy="393600"/>
          </a:xfrm>
          <a:prstGeom prst="homePlat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321" name="Google Shape;321;p28"/>
          <p:cNvSpPr/>
          <p:nvPr/>
        </p:nvSpPr>
        <p:spPr>
          <a:xfrm>
            <a:off x="2238898" y="0"/>
            <a:ext cx="2513700" cy="3936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322" name="Google Shape;322;p28"/>
          <p:cNvSpPr/>
          <p:nvPr/>
        </p:nvSpPr>
        <p:spPr>
          <a:xfrm>
            <a:off x="6507565" y="125"/>
            <a:ext cx="2513700" cy="3936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Solution</a:t>
            </a:r>
            <a:endParaRPr b="1">
              <a:solidFill>
                <a:srgbClr val="FFFFFF"/>
              </a:solidFill>
              <a:latin typeface="Roboto"/>
              <a:ea typeface="Roboto"/>
              <a:cs typeface="Roboto"/>
              <a:sym typeface="Roboto"/>
            </a:endParaRPr>
          </a:p>
        </p:txBody>
      </p:sp>
      <p:sp>
        <p:nvSpPr>
          <p:cNvPr id="323" name="Google Shape;323;p28"/>
          <p:cNvSpPr txBox="1"/>
          <p:nvPr/>
        </p:nvSpPr>
        <p:spPr>
          <a:xfrm>
            <a:off x="4711950" y="1946075"/>
            <a:ext cx="3760500" cy="251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A72A1E"/>
                </a:solidFill>
                <a:latin typeface="Roboto"/>
                <a:ea typeface="Roboto"/>
                <a:cs typeface="Roboto"/>
                <a:sym typeface="Roboto"/>
              </a:rPr>
              <a:t>EXTERNAL</a:t>
            </a:r>
            <a:endParaRPr sz="1500" b="1">
              <a:solidFill>
                <a:srgbClr val="A72A1E"/>
              </a:solidFill>
              <a:latin typeface="Roboto"/>
              <a:ea typeface="Roboto"/>
              <a:cs typeface="Roboto"/>
              <a:sym typeface="Roboto"/>
            </a:endParaRPr>
          </a:p>
          <a:p>
            <a:pPr marL="457200" lvl="0" indent="-323850" algn="l" rtl="0">
              <a:lnSpc>
                <a:spcPct val="115000"/>
              </a:lnSpc>
              <a:spcBef>
                <a:spcPts val="0"/>
              </a:spcBef>
              <a:spcAft>
                <a:spcPts val="0"/>
              </a:spcAft>
              <a:buClr>
                <a:srgbClr val="A72A1E"/>
              </a:buClr>
              <a:buSzPts val="1500"/>
              <a:buFont typeface="Roboto"/>
              <a:buChar char="●"/>
            </a:pPr>
            <a:r>
              <a:rPr lang="en" sz="1500">
                <a:solidFill>
                  <a:srgbClr val="A72A1E"/>
                </a:solidFill>
                <a:latin typeface="Roboto"/>
                <a:ea typeface="Roboto"/>
                <a:cs typeface="Roboto"/>
                <a:sym typeface="Roboto"/>
              </a:rPr>
              <a:t>Take to social media postings on individual and company accomplishments</a:t>
            </a:r>
            <a:endParaRPr sz="1500">
              <a:solidFill>
                <a:srgbClr val="A72A1E"/>
              </a:solidFill>
              <a:latin typeface="Roboto"/>
              <a:ea typeface="Roboto"/>
              <a:cs typeface="Roboto"/>
              <a:sym typeface="Roboto"/>
            </a:endParaRPr>
          </a:p>
          <a:p>
            <a:pPr marL="457200" lvl="0" indent="-323850" algn="l" rtl="0">
              <a:lnSpc>
                <a:spcPct val="115000"/>
              </a:lnSpc>
              <a:spcBef>
                <a:spcPts val="0"/>
              </a:spcBef>
              <a:spcAft>
                <a:spcPts val="0"/>
              </a:spcAft>
              <a:buClr>
                <a:srgbClr val="A72A1E"/>
              </a:buClr>
              <a:buSzPts val="1500"/>
              <a:buFont typeface="Roboto"/>
              <a:buChar char="●"/>
            </a:pPr>
            <a:r>
              <a:rPr lang="en" sz="1500">
                <a:solidFill>
                  <a:srgbClr val="A72A1E"/>
                </a:solidFill>
                <a:latin typeface="Roboto"/>
                <a:ea typeface="Roboto"/>
                <a:cs typeface="Roboto"/>
                <a:sym typeface="Roboto"/>
              </a:rPr>
              <a:t>Review and comment on the research papers published by employees and leaders</a:t>
            </a:r>
            <a:endParaRPr sz="1500">
              <a:solidFill>
                <a:srgbClr val="A72A1E"/>
              </a:solidFill>
              <a:latin typeface="Roboto"/>
              <a:ea typeface="Roboto"/>
              <a:cs typeface="Roboto"/>
              <a:sym typeface="Roboto"/>
            </a:endParaRPr>
          </a:p>
          <a:p>
            <a:pPr marL="457200" lvl="0" indent="0" algn="l" rtl="0">
              <a:lnSpc>
                <a:spcPct val="115000"/>
              </a:lnSpc>
              <a:spcBef>
                <a:spcPts val="0"/>
              </a:spcBef>
              <a:spcAft>
                <a:spcPts val="0"/>
              </a:spcAft>
              <a:buNone/>
            </a:pPr>
            <a:endParaRPr sz="1500">
              <a:solidFill>
                <a:srgbClr val="A72A1E"/>
              </a:solidFill>
              <a:latin typeface="Roboto"/>
              <a:ea typeface="Roboto"/>
              <a:cs typeface="Roboto"/>
              <a:sym typeface="Roboto"/>
            </a:endParaRPr>
          </a:p>
        </p:txBody>
      </p:sp>
      <p:pic>
        <p:nvPicPr>
          <p:cNvPr id="324" name="Google Shape;324;p28"/>
          <p:cNvPicPr preferRelativeResize="0"/>
          <p:nvPr/>
        </p:nvPicPr>
        <p:blipFill>
          <a:blip r:embed="rId3">
            <a:alphaModFix/>
          </a:blip>
          <a:stretch>
            <a:fillRect/>
          </a:stretch>
        </p:blipFill>
        <p:spPr>
          <a:xfrm>
            <a:off x="722717" y="3521075"/>
            <a:ext cx="1348025" cy="1288125"/>
          </a:xfrm>
          <a:prstGeom prst="rect">
            <a:avLst/>
          </a:prstGeom>
          <a:noFill/>
          <a:ln>
            <a:noFill/>
          </a:ln>
        </p:spPr>
      </p:pic>
      <p:pic>
        <p:nvPicPr>
          <p:cNvPr id="325" name="Google Shape;325;p28"/>
          <p:cNvPicPr preferRelativeResize="0"/>
          <p:nvPr/>
        </p:nvPicPr>
        <p:blipFill>
          <a:blip r:embed="rId4">
            <a:alphaModFix/>
          </a:blip>
          <a:stretch>
            <a:fillRect/>
          </a:stretch>
        </p:blipFill>
        <p:spPr>
          <a:xfrm>
            <a:off x="5284523" y="3855375"/>
            <a:ext cx="1900802" cy="128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311700" y="176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31" name="Google Shape;331;p29"/>
          <p:cNvSpPr txBox="1">
            <a:spLocks noGrp="1"/>
          </p:cNvSpPr>
          <p:nvPr>
            <p:ph type="body" idx="1"/>
          </p:nvPr>
        </p:nvSpPr>
        <p:spPr>
          <a:xfrm>
            <a:off x="311700" y="748800"/>
            <a:ext cx="8520600" cy="43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666666"/>
                </a:solidFill>
                <a:latin typeface="Times New Roman"/>
                <a:ea typeface="Times New Roman"/>
                <a:cs typeface="Times New Roman"/>
                <a:sym typeface="Times New Roman"/>
              </a:rPr>
              <a:t>Baldoni, John. March 26, 2008. HBR. </a:t>
            </a:r>
            <a:r>
              <a:rPr lang="en" sz="1200" u="sng">
                <a:solidFill>
                  <a:srgbClr val="666666"/>
                </a:solidFill>
                <a:latin typeface="Times New Roman"/>
                <a:ea typeface="Times New Roman"/>
                <a:cs typeface="Times New Roman"/>
                <a:sym typeface="Times New Roman"/>
                <a:hlinkClick r:id="rId3"/>
              </a:rPr>
              <a:t>https://hbr.org/2008/03/the-three-rules-of-employee-en</a:t>
            </a:r>
            <a:r>
              <a:rPr lang="en" sz="1200">
                <a:solidFill>
                  <a:srgbClr val="666666"/>
                </a:solidFill>
                <a:latin typeface="Times New Roman"/>
                <a:ea typeface="Times New Roman"/>
                <a:cs typeface="Times New Roman"/>
                <a:sym typeface="Times New Roman"/>
              </a:rPr>
              <a:t>. Date Access. 12/03/2018. </a:t>
            </a:r>
            <a:br>
              <a:rPr lang="en" sz="1200">
                <a:solidFill>
                  <a:srgbClr val="666666"/>
                </a:solidFill>
                <a:latin typeface="Times New Roman"/>
                <a:ea typeface="Times New Roman"/>
                <a:cs typeface="Times New Roman"/>
                <a:sym typeface="Times New Roman"/>
              </a:rPr>
            </a:b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Custom Insights 2018, </a:t>
            </a:r>
            <a:r>
              <a:rPr lang="en" sz="1200">
                <a:solidFill>
                  <a:srgbClr val="666666"/>
                </a:solidFill>
                <a:highlight>
                  <a:srgbClr val="FFFFFF"/>
                </a:highlight>
                <a:latin typeface="Times New Roman"/>
                <a:ea typeface="Times New Roman"/>
                <a:cs typeface="Times New Roman"/>
                <a:sym typeface="Times New Roman"/>
              </a:rPr>
              <a:t>What is Employee Satisfaction?, </a:t>
            </a:r>
            <a:br>
              <a:rPr lang="en" sz="1200">
                <a:solidFill>
                  <a:srgbClr val="666666"/>
                </a:solidFill>
                <a:highlight>
                  <a:srgbClr val="FFFFFF"/>
                </a:highlight>
                <a:latin typeface="Times New Roman"/>
                <a:ea typeface="Times New Roman"/>
                <a:cs typeface="Times New Roman"/>
                <a:sym typeface="Times New Roman"/>
              </a:rPr>
            </a:br>
            <a:r>
              <a:rPr lang="en" sz="1200">
                <a:solidFill>
                  <a:srgbClr val="666666"/>
                </a:solidFill>
                <a:highlight>
                  <a:srgbClr val="FFFFFF"/>
                </a:highlight>
                <a:latin typeface="Times New Roman"/>
                <a:ea typeface="Times New Roman"/>
                <a:cs typeface="Times New Roman"/>
                <a:sym typeface="Times New Roman"/>
              </a:rPr>
              <a:t>	</a:t>
            </a:r>
            <a:r>
              <a:rPr lang="en" sz="1200" u="sng">
                <a:solidFill>
                  <a:srgbClr val="666666"/>
                </a:solidFill>
                <a:latin typeface="Times New Roman"/>
                <a:ea typeface="Times New Roman"/>
                <a:cs typeface="Times New Roman"/>
                <a:sym typeface="Times New Roman"/>
                <a:hlinkClick r:id="rId4"/>
              </a:rPr>
              <a:t>https://www.custominsight.com/employee-engagement-survey/what-is-employee-engagement.asp</a:t>
            </a:r>
            <a:r>
              <a:rPr lang="en" sz="1200">
                <a:solidFill>
                  <a:srgbClr val="666666"/>
                </a:solidFill>
                <a:latin typeface="Times New Roman"/>
                <a:ea typeface="Times New Roman"/>
                <a:cs typeface="Times New Roman"/>
                <a:sym typeface="Times New Roman"/>
              </a:rPr>
              <a:t>, Date Accessed </a:t>
            </a: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	11/06/2018.</a:t>
            </a:r>
            <a:br>
              <a:rPr lang="en" sz="1200">
                <a:solidFill>
                  <a:srgbClr val="666666"/>
                </a:solidFill>
                <a:latin typeface="Times New Roman"/>
                <a:ea typeface="Times New Roman"/>
                <a:cs typeface="Times New Roman"/>
                <a:sym typeface="Times New Roman"/>
              </a:rPr>
            </a:b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Forbes, Forbes Coaches Council. April 28, 2017. 12 Ways Managers Can Establish A Trusting Relationship With Employees. </a:t>
            </a: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	</a:t>
            </a:r>
            <a:r>
              <a:rPr lang="en" sz="1200" u="sng">
                <a:solidFill>
                  <a:srgbClr val="666666"/>
                </a:solidFill>
                <a:latin typeface="Times New Roman"/>
                <a:ea typeface="Times New Roman"/>
                <a:cs typeface="Times New Roman"/>
                <a:sym typeface="Times New Roman"/>
                <a:hlinkClick r:id="rId5"/>
              </a:rPr>
              <a:t>https://www.forbes.com/sites/forbescoachescouncil/2017/04/28/12-ways-managers-can-establish-</a:t>
            </a:r>
            <a:br>
              <a:rPr lang="en" sz="1200" u="sng">
                <a:solidFill>
                  <a:srgbClr val="666666"/>
                </a:solidFill>
                <a:latin typeface="Times New Roman"/>
                <a:ea typeface="Times New Roman"/>
                <a:cs typeface="Times New Roman"/>
                <a:sym typeface="Times New Roman"/>
                <a:hlinkClick r:id="rId5"/>
              </a:rPr>
            </a:br>
            <a:r>
              <a:rPr lang="en" sz="1200" u="sng">
                <a:solidFill>
                  <a:srgbClr val="666666"/>
                </a:solidFill>
                <a:latin typeface="Times New Roman"/>
                <a:ea typeface="Times New Roman"/>
                <a:cs typeface="Times New Roman"/>
                <a:sym typeface="Times New Roman"/>
                <a:hlinkClick r:id="rId5"/>
              </a:rPr>
              <a:t>	a-trusting-relationship-with-employees/#4e056cc9c297</a:t>
            </a:r>
            <a:r>
              <a:rPr lang="en" sz="1200">
                <a:solidFill>
                  <a:srgbClr val="666666"/>
                </a:solidFill>
                <a:latin typeface="Times New Roman"/>
                <a:ea typeface="Times New Roman"/>
                <a:cs typeface="Times New Roman"/>
                <a:sym typeface="Times New Roman"/>
              </a:rPr>
              <a:t> .  Date Accessed 12/02/2018.</a:t>
            </a:r>
            <a:br>
              <a:rPr lang="en" sz="1200">
                <a:solidFill>
                  <a:srgbClr val="666666"/>
                </a:solidFill>
                <a:latin typeface="Times New Roman"/>
                <a:ea typeface="Times New Roman"/>
                <a:cs typeface="Times New Roman"/>
                <a:sym typeface="Times New Roman"/>
              </a:rPr>
            </a:b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HBR, Carolyn O’Hara. June 27, 2014. Proven Ways to Earn Your Employees Trust.  </a:t>
            </a: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	</a:t>
            </a:r>
            <a:r>
              <a:rPr lang="en" sz="1200" u="sng">
                <a:solidFill>
                  <a:srgbClr val="666666"/>
                </a:solidFill>
                <a:latin typeface="Times New Roman"/>
                <a:ea typeface="Times New Roman"/>
                <a:cs typeface="Times New Roman"/>
                <a:sym typeface="Times New Roman"/>
                <a:hlinkClick r:id="rId6"/>
              </a:rPr>
              <a:t>https://hbr.org/2014/06/proven-ways-to-earn-your-employees-trust</a:t>
            </a:r>
            <a:r>
              <a:rPr lang="en" sz="1200">
                <a:solidFill>
                  <a:srgbClr val="666666"/>
                </a:solidFill>
                <a:latin typeface="Times New Roman"/>
                <a:ea typeface="Times New Roman"/>
                <a:cs typeface="Times New Roman"/>
                <a:sym typeface="Times New Roman"/>
              </a:rPr>
              <a:t>. Date Accessed 12/02/2018.</a:t>
            </a:r>
            <a:endParaRPr sz="1200">
              <a:solidFill>
                <a:srgbClr val="666666"/>
              </a:solidFill>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en" sz="1200">
                <a:solidFill>
                  <a:srgbClr val="666666"/>
                </a:solidFill>
                <a:latin typeface="Times New Roman"/>
                <a:ea typeface="Times New Roman"/>
                <a:cs typeface="Times New Roman"/>
                <a:sym typeface="Times New Roman"/>
              </a:rPr>
              <a:t>Harter, Jim August 26, 2018, Employee Engagement on the Rise in the U.S., </a:t>
            </a: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	</a:t>
            </a:r>
            <a:r>
              <a:rPr lang="en" sz="1200" u="sng">
                <a:solidFill>
                  <a:srgbClr val="666666"/>
                </a:solidFill>
                <a:latin typeface="Times New Roman"/>
                <a:ea typeface="Times New Roman"/>
                <a:cs typeface="Times New Roman"/>
                <a:sym typeface="Times New Roman"/>
                <a:hlinkClick r:id="rId7"/>
              </a:rPr>
              <a:t>https://news.gallup.com/poll/241649/employee-engagement-rise.aspx</a:t>
            </a:r>
            <a:r>
              <a:rPr lang="en" sz="1200">
                <a:solidFill>
                  <a:srgbClr val="666666"/>
                </a:solidFill>
                <a:latin typeface="Times New Roman"/>
                <a:ea typeface="Times New Roman"/>
                <a:cs typeface="Times New Roman"/>
                <a:sym typeface="Times New Roman"/>
              </a:rPr>
              <a:t>, Date Accessed 11/06/2018.</a:t>
            </a:r>
            <a:endParaRPr sz="1200">
              <a:solidFill>
                <a:srgbClr val="666666"/>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 sz="1200">
                <a:solidFill>
                  <a:srgbClr val="666666"/>
                </a:solidFill>
                <a:latin typeface="Times New Roman"/>
                <a:ea typeface="Times New Roman"/>
                <a:cs typeface="Times New Roman"/>
                <a:sym typeface="Times New Roman"/>
              </a:rPr>
              <a:t>Kapple, Mike, January 04, 2018, Forbes Contributor, How To Establish A Culture Of Employee Engagement,</a:t>
            </a:r>
            <a:endParaRPr sz="1200">
              <a:solidFill>
                <a:srgbClr val="666666"/>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1200" u="sng">
                <a:solidFill>
                  <a:srgbClr val="666666"/>
                </a:solidFill>
                <a:latin typeface="Times New Roman"/>
                <a:ea typeface="Times New Roman"/>
                <a:cs typeface="Times New Roman"/>
                <a:sym typeface="Times New Roman"/>
                <a:hlinkClick r:id="rId8"/>
              </a:rPr>
              <a:t>https://www.forbes.com/sites/mikekappel/2018/01/04/how-to-establish-a-culture-of-employee-engagement/</a:t>
            </a:r>
            <a:br>
              <a:rPr lang="en" sz="1200" u="sng">
                <a:solidFill>
                  <a:srgbClr val="666666"/>
                </a:solidFill>
                <a:latin typeface="Times New Roman"/>
                <a:ea typeface="Times New Roman"/>
                <a:cs typeface="Times New Roman"/>
                <a:sym typeface="Times New Roman"/>
                <a:hlinkClick r:id="rId8"/>
              </a:rPr>
            </a:br>
            <a:r>
              <a:rPr lang="en" sz="1200" u="sng">
                <a:solidFill>
                  <a:srgbClr val="666666"/>
                </a:solidFill>
                <a:latin typeface="Times New Roman"/>
                <a:ea typeface="Times New Roman"/>
                <a:cs typeface="Times New Roman"/>
                <a:sym typeface="Times New Roman"/>
                <a:hlinkClick r:id="rId8"/>
              </a:rPr>
              <a:t>	#22238b548dc4</a:t>
            </a:r>
            <a:r>
              <a:rPr lang="en" sz="1200">
                <a:solidFill>
                  <a:srgbClr val="666666"/>
                </a:solidFill>
                <a:latin typeface="Times New Roman"/>
                <a:ea typeface="Times New Roman"/>
                <a:cs typeface="Times New Roman"/>
                <a:sym typeface="Times New Roman"/>
              </a:rPr>
              <a:t> , Date Accessed 11/06/2018.</a:t>
            </a:r>
            <a:br>
              <a:rPr lang="en" sz="1200">
                <a:solidFill>
                  <a:srgbClr val="666666"/>
                </a:solidFill>
                <a:latin typeface="Times New Roman"/>
                <a:ea typeface="Times New Roman"/>
                <a:cs typeface="Times New Roman"/>
                <a:sym typeface="Times New Roman"/>
              </a:rPr>
            </a:b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Whitehurst, Jim. October 2014. Wired. Meritocracy: The Workplace Culture that Breeds Success. </a:t>
            </a:r>
            <a:br>
              <a:rPr lang="en" sz="1200">
                <a:solidFill>
                  <a:srgbClr val="666666"/>
                </a:solidFill>
                <a:latin typeface="Times New Roman"/>
                <a:ea typeface="Times New Roman"/>
                <a:cs typeface="Times New Roman"/>
                <a:sym typeface="Times New Roman"/>
              </a:rPr>
            </a:br>
            <a:r>
              <a:rPr lang="en" sz="1200">
                <a:solidFill>
                  <a:srgbClr val="666666"/>
                </a:solidFill>
                <a:latin typeface="Times New Roman"/>
                <a:ea typeface="Times New Roman"/>
                <a:cs typeface="Times New Roman"/>
                <a:sym typeface="Times New Roman"/>
              </a:rPr>
              <a:t>	</a:t>
            </a:r>
            <a:r>
              <a:rPr lang="en" sz="1200" u="sng">
                <a:solidFill>
                  <a:srgbClr val="666666"/>
                </a:solidFill>
                <a:latin typeface="Times New Roman"/>
                <a:ea typeface="Times New Roman"/>
                <a:cs typeface="Times New Roman"/>
                <a:sym typeface="Times New Roman"/>
                <a:hlinkClick r:id="rId9"/>
              </a:rPr>
              <a:t>https://www.wired.com/insights/2014/10/meritocracy/</a:t>
            </a:r>
            <a:r>
              <a:rPr lang="en" sz="1200">
                <a:solidFill>
                  <a:srgbClr val="666666"/>
                </a:solidFill>
                <a:latin typeface="Times New Roman"/>
                <a:ea typeface="Times New Roman"/>
                <a:cs typeface="Times New Roman"/>
                <a:sym typeface="Times New Roman"/>
              </a:rPr>
              <a:t> Date Accessed 12/03/2018. </a:t>
            </a:r>
            <a:br>
              <a:rPr lang="en" sz="1300">
                <a:solidFill>
                  <a:srgbClr val="666666"/>
                </a:solidFill>
                <a:latin typeface="Times New Roman"/>
                <a:ea typeface="Times New Roman"/>
                <a:cs typeface="Times New Roman"/>
                <a:sym typeface="Times New Roman"/>
              </a:rPr>
            </a:br>
            <a:br>
              <a:rPr lang="en" sz="1200">
                <a:solidFill>
                  <a:srgbClr val="666666"/>
                </a:solidFill>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
        <p:nvSpPr>
          <p:cNvPr id="332" name="Google Shape;33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How Engaged are Employees in the US?</a:t>
            </a:r>
            <a:endParaRPr>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sp>
        <p:nvSpPr>
          <p:cNvPr id="343" name="Google Shape;343;p31"/>
          <p:cNvSpPr txBox="1">
            <a:spLocks noGrp="1"/>
          </p:cNvSpPr>
          <p:nvPr>
            <p:ph type="body" idx="1"/>
          </p:nvPr>
        </p:nvSpPr>
        <p:spPr>
          <a:xfrm>
            <a:off x="311700" y="1152475"/>
            <a:ext cx="353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Results based on a random sample of 30,628 full- and part-time U.S. employees working for an employer from January to June 2018.</a:t>
            </a:r>
            <a:endParaRPr/>
          </a:p>
          <a:p>
            <a:pPr marL="0" lvl="0" indent="0" algn="l" rtl="0">
              <a:spcBef>
                <a:spcPts val="1600"/>
              </a:spcBef>
              <a:spcAft>
                <a:spcPts val="0"/>
              </a:spcAft>
              <a:buClr>
                <a:schemeClr val="dk1"/>
              </a:buClr>
              <a:buSzPts val="1100"/>
              <a:buFont typeface="Arial"/>
              <a:buNone/>
            </a:pPr>
            <a:r>
              <a:rPr lang="en"/>
              <a:t>“Organizations and teams with higher employee engagement and lower active disengagement perform at higher levels.”</a:t>
            </a:r>
            <a:endParaRPr/>
          </a:p>
          <a:p>
            <a:pPr marL="0" lvl="0" indent="0" algn="l" rtl="0">
              <a:spcBef>
                <a:spcPts val="1600"/>
              </a:spcBef>
              <a:spcAft>
                <a:spcPts val="0"/>
              </a:spcAft>
              <a:buClr>
                <a:schemeClr val="dk1"/>
              </a:buClr>
              <a:buSzPts val="1100"/>
              <a:buFont typeface="Arial"/>
              <a:buNone/>
            </a:pPr>
            <a:r>
              <a:rPr lang="en"/>
              <a:t>(Harter 2018)</a:t>
            </a:r>
            <a:br>
              <a:rPr lang="en"/>
            </a:br>
            <a:endParaRPr/>
          </a:p>
          <a:p>
            <a:pPr marL="0" lvl="0" indent="0" algn="l" rtl="0">
              <a:spcBef>
                <a:spcPts val="1600"/>
              </a:spcBef>
              <a:spcAft>
                <a:spcPts val="1600"/>
              </a:spcAft>
              <a:buNone/>
            </a:pPr>
            <a:endParaRPr/>
          </a:p>
        </p:txBody>
      </p:sp>
      <p:pic>
        <p:nvPicPr>
          <p:cNvPr id="344" name="Google Shape;344;p31" title="Points scored"/>
          <p:cNvPicPr preferRelativeResize="0"/>
          <p:nvPr/>
        </p:nvPicPr>
        <p:blipFill>
          <a:blip r:embed="rId3">
            <a:alphaModFix/>
          </a:blip>
          <a:stretch>
            <a:fillRect/>
          </a:stretch>
        </p:blipFill>
        <p:spPr>
          <a:xfrm>
            <a:off x="3764725" y="1367875"/>
            <a:ext cx="5176824" cy="3200999"/>
          </a:xfrm>
          <a:prstGeom prst="rect">
            <a:avLst/>
          </a:prstGeom>
          <a:noFill/>
          <a:ln>
            <a:noFill/>
          </a:ln>
        </p:spPr>
      </p:pic>
      <p:sp>
        <p:nvSpPr>
          <p:cNvPr id="345" name="Google Shape;3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l="4865" r="4874"/>
          <a:stretch/>
        </p:blipFill>
        <p:spPr>
          <a:xfrm>
            <a:off x="5244250" y="1386100"/>
            <a:ext cx="3232598" cy="2384201"/>
          </a:xfrm>
          <a:prstGeom prst="rect">
            <a:avLst/>
          </a:prstGeom>
          <a:noFill/>
          <a:ln w="76200" cap="flat" cmpd="dbl">
            <a:solidFill>
              <a:schemeClr val="lt1"/>
            </a:solidFill>
            <a:prstDash val="solid"/>
            <a:miter lim="8000"/>
            <a:headEnd type="none" w="sm" len="sm"/>
            <a:tailEnd type="none" w="sm" len="sm"/>
          </a:ln>
        </p:spPr>
      </p:pic>
      <p:sp>
        <p:nvSpPr>
          <p:cNvPr id="87" name="Google Shape;87;p17"/>
          <p:cNvSpPr txBox="1">
            <a:spLocks noGrp="1"/>
          </p:cNvSpPr>
          <p:nvPr>
            <p:ph type="title"/>
          </p:nvPr>
        </p:nvSpPr>
        <p:spPr>
          <a:xfrm>
            <a:off x="291875" y="406900"/>
            <a:ext cx="3978000" cy="138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Company Overview</a:t>
            </a:r>
            <a:endParaRPr/>
          </a:p>
        </p:txBody>
      </p:sp>
      <p:sp>
        <p:nvSpPr>
          <p:cNvPr id="88" name="Google Shape;88;p17"/>
          <p:cNvSpPr txBox="1">
            <a:spLocks noGrp="1"/>
          </p:cNvSpPr>
          <p:nvPr>
            <p:ph type="body" idx="1"/>
          </p:nvPr>
        </p:nvSpPr>
        <p:spPr>
          <a:xfrm>
            <a:off x="291950" y="1854951"/>
            <a:ext cx="3978000" cy="25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Non Profit Research and Development Company in Healthcare</a:t>
            </a:r>
            <a:endParaRPr/>
          </a:p>
          <a:p>
            <a:pPr marL="0" lvl="0" indent="0" algn="l" rtl="0">
              <a:spcBef>
                <a:spcPts val="1600"/>
              </a:spcBef>
              <a:spcAft>
                <a:spcPts val="0"/>
              </a:spcAft>
              <a:buNone/>
            </a:pPr>
            <a:endParaRPr/>
          </a:p>
          <a:p>
            <a:pPr marL="0" lvl="0" indent="0" algn="l" rtl="0">
              <a:spcBef>
                <a:spcPts val="1600"/>
              </a:spcBef>
              <a:spcAft>
                <a:spcPts val="0"/>
              </a:spcAft>
              <a:buNone/>
            </a:pPr>
            <a:r>
              <a:rPr lang="en"/>
              <a:t>Goal: Use machine learning and AI to help patient outcomes </a:t>
            </a:r>
            <a:endParaRPr/>
          </a:p>
          <a:p>
            <a:pPr marL="0" lvl="0" indent="0" algn="l" rtl="0">
              <a:spcBef>
                <a:spcPts val="1600"/>
              </a:spcBef>
              <a:spcAft>
                <a:spcPts val="0"/>
              </a:spcAft>
              <a:buNone/>
            </a:pPr>
            <a:endParaRPr/>
          </a:p>
          <a:p>
            <a:pPr marL="0" lvl="0" indent="0" algn="l" rtl="0">
              <a:spcBef>
                <a:spcPts val="1600"/>
              </a:spcBef>
              <a:spcAft>
                <a:spcPts val="0"/>
              </a:spcAft>
              <a:buNone/>
            </a:pPr>
            <a:r>
              <a:rPr lang="en"/>
              <a:t>Size: 40-50 employees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90" name="Google Shape;90;p17"/>
          <p:cNvSpPr/>
          <p:nvPr/>
        </p:nvSpPr>
        <p:spPr>
          <a:xfrm>
            <a:off x="4283054"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91" name="Google Shape;91;p17"/>
          <p:cNvSpPr/>
          <p:nvPr/>
        </p:nvSpPr>
        <p:spPr>
          <a:xfrm>
            <a:off x="0" y="126"/>
            <a:ext cx="2697300" cy="3936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Background</a:t>
            </a:r>
            <a:endParaRPr b="1">
              <a:solidFill>
                <a:srgbClr val="FFFFFF"/>
              </a:solidFill>
              <a:latin typeface="Roboto"/>
              <a:ea typeface="Roboto"/>
              <a:cs typeface="Roboto"/>
              <a:sym typeface="Roboto"/>
            </a:endParaRPr>
          </a:p>
        </p:txBody>
      </p:sp>
      <p:sp>
        <p:nvSpPr>
          <p:cNvPr id="92" name="Google Shape;92;p17"/>
          <p:cNvSpPr/>
          <p:nvPr/>
        </p:nvSpPr>
        <p:spPr>
          <a:xfrm>
            <a:off x="2238898" y="0"/>
            <a:ext cx="2513700" cy="3936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93" name="Google Shape;93;p17"/>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pic>
        <p:nvPicPr>
          <p:cNvPr id="99" name="Google Shape;99;p18"/>
          <p:cNvPicPr preferRelativeResize="0"/>
          <p:nvPr/>
        </p:nvPicPr>
        <p:blipFill>
          <a:blip r:embed="rId3">
            <a:alphaModFix/>
          </a:blip>
          <a:stretch>
            <a:fillRect/>
          </a:stretch>
        </p:blipFill>
        <p:spPr>
          <a:xfrm>
            <a:off x="289900" y="1404525"/>
            <a:ext cx="2904550" cy="2670850"/>
          </a:xfrm>
          <a:prstGeom prst="rect">
            <a:avLst/>
          </a:prstGeom>
          <a:noFill/>
          <a:ln>
            <a:noFill/>
          </a:ln>
        </p:spPr>
      </p:pic>
      <p:pic>
        <p:nvPicPr>
          <p:cNvPr id="100" name="Google Shape;100;p18"/>
          <p:cNvPicPr preferRelativeResize="0"/>
          <p:nvPr/>
        </p:nvPicPr>
        <p:blipFill>
          <a:blip r:embed="rId3">
            <a:alphaModFix/>
          </a:blip>
          <a:stretch>
            <a:fillRect/>
          </a:stretch>
        </p:blipFill>
        <p:spPr>
          <a:xfrm>
            <a:off x="3987500" y="1404525"/>
            <a:ext cx="2904550" cy="2670850"/>
          </a:xfrm>
          <a:prstGeom prst="rect">
            <a:avLst/>
          </a:prstGeom>
          <a:noFill/>
          <a:ln>
            <a:noFill/>
          </a:ln>
        </p:spPr>
      </p:pic>
      <p:sp>
        <p:nvSpPr>
          <p:cNvPr id="101" name="Google Shape;101;p18"/>
          <p:cNvSpPr txBox="1">
            <a:spLocks noGrp="1"/>
          </p:cNvSpPr>
          <p:nvPr>
            <p:ph type="body" idx="1"/>
          </p:nvPr>
        </p:nvSpPr>
        <p:spPr>
          <a:xfrm>
            <a:off x="5073475" y="2262300"/>
            <a:ext cx="1914900" cy="61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2018</a:t>
            </a:r>
            <a:endParaRPr b="1"/>
          </a:p>
        </p:txBody>
      </p:sp>
      <p:sp>
        <p:nvSpPr>
          <p:cNvPr id="102" name="Google Shape;102;p18"/>
          <p:cNvSpPr txBox="1">
            <a:spLocks noGrp="1"/>
          </p:cNvSpPr>
          <p:nvPr>
            <p:ph type="body" idx="1"/>
          </p:nvPr>
        </p:nvSpPr>
        <p:spPr>
          <a:xfrm>
            <a:off x="1367325" y="2337875"/>
            <a:ext cx="1914900" cy="61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2017</a:t>
            </a:r>
            <a:endParaRPr b="1"/>
          </a:p>
        </p:txBody>
      </p:sp>
      <p:sp>
        <p:nvSpPr>
          <p:cNvPr id="103" name="Google Shape;103;p18"/>
          <p:cNvSpPr txBox="1">
            <a:spLocks noGrp="1"/>
          </p:cNvSpPr>
          <p:nvPr>
            <p:ph type="title"/>
          </p:nvPr>
        </p:nvSpPr>
        <p:spPr>
          <a:xfrm>
            <a:off x="1745900" y="713900"/>
            <a:ext cx="55749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Employee</a:t>
            </a:r>
            <a:r>
              <a:rPr lang="en">
                <a:solidFill>
                  <a:srgbClr val="000000"/>
                </a:solidFill>
              </a:rPr>
              <a:t> Engagement</a:t>
            </a:r>
            <a:endParaRPr>
              <a:solidFill>
                <a:srgbClr val="000000"/>
              </a:solidFill>
            </a:endParaRPr>
          </a:p>
        </p:txBody>
      </p:sp>
      <p:sp>
        <p:nvSpPr>
          <p:cNvPr id="104" name="Google Shape;104;p18"/>
          <p:cNvSpPr/>
          <p:nvPr/>
        </p:nvSpPr>
        <p:spPr>
          <a:xfrm>
            <a:off x="4283054"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105" name="Google Shape;105;p18"/>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106" name="Google Shape;106;p18"/>
          <p:cNvSpPr/>
          <p:nvPr/>
        </p:nvSpPr>
        <p:spPr>
          <a:xfrm>
            <a:off x="2238898" y="0"/>
            <a:ext cx="2513700" cy="3936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107" name="Google Shape;107;p18"/>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108" name="Google Shape;108;p18"/>
          <p:cNvSpPr/>
          <p:nvPr/>
        </p:nvSpPr>
        <p:spPr>
          <a:xfrm>
            <a:off x="4445235" y="393600"/>
            <a:ext cx="24276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Ask</a:t>
            </a:r>
            <a:endParaRPr>
              <a:solidFill>
                <a:srgbClr val="FFFFFF"/>
              </a:solidFill>
              <a:latin typeface="Roboto"/>
              <a:ea typeface="Roboto"/>
              <a:cs typeface="Roboto"/>
              <a:sym typeface="Roboto"/>
            </a:endParaRPr>
          </a:p>
        </p:txBody>
      </p:sp>
      <p:sp>
        <p:nvSpPr>
          <p:cNvPr id="109" name="Google Shape;109;p18"/>
          <p:cNvSpPr/>
          <p:nvPr/>
        </p:nvSpPr>
        <p:spPr>
          <a:xfrm>
            <a:off x="9125" y="393700"/>
            <a:ext cx="2904600" cy="320100"/>
          </a:xfrm>
          <a:prstGeom prst="homePlate">
            <a:avLst>
              <a:gd name="adj" fmla="val 50000"/>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The Situation</a:t>
            </a:r>
            <a:endParaRPr b="1">
              <a:solidFill>
                <a:srgbClr val="FFFFFF"/>
              </a:solidFill>
              <a:latin typeface="Roboto"/>
              <a:ea typeface="Roboto"/>
              <a:cs typeface="Roboto"/>
              <a:sym typeface="Roboto"/>
            </a:endParaRPr>
          </a:p>
        </p:txBody>
      </p:sp>
      <p:sp>
        <p:nvSpPr>
          <p:cNvPr id="110" name="Google Shape;110;p18"/>
          <p:cNvSpPr/>
          <p:nvPr/>
        </p:nvSpPr>
        <p:spPr>
          <a:xfrm>
            <a:off x="2471044" y="393600"/>
            <a:ext cx="2427600" cy="3201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Previous Approach</a:t>
            </a:r>
            <a:endParaRPr>
              <a:solidFill>
                <a:srgbClr val="FFFFFF"/>
              </a:solidFill>
              <a:latin typeface="Roboto"/>
              <a:ea typeface="Roboto"/>
              <a:cs typeface="Roboto"/>
              <a:sym typeface="Roboto"/>
            </a:endParaRPr>
          </a:p>
        </p:txBody>
      </p:sp>
      <p:sp>
        <p:nvSpPr>
          <p:cNvPr id="111" name="Google Shape;111;p18"/>
          <p:cNvSpPr/>
          <p:nvPr/>
        </p:nvSpPr>
        <p:spPr>
          <a:xfrm>
            <a:off x="6593610" y="393702"/>
            <a:ext cx="2427600" cy="3201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Framed Question</a:t>
            </a:r>
            <a:endParaRPr>
              <a:solidFill>
                <a:srgbClr val="FFFFFF"/>
              </a:solidFill>
              <a:latin typeface="Roboto"/>
              <a:ea typeface="Roboto"/>
              <a:cs typeface="Roboto"/>
              <a:sym typeface="Roboto"/>
            </a:endParaRPr>
          </a:p>
        </p:txBody>
      </p:sp>
      <p:sp>
        <p:nvSpPr>
          <p:cNvPr id="112" name="Google Shape;112;p18"/>
          <p:cNvSpPr txBox="1"/>
          <p:nvPr/>
        </p:nvSpPr>
        <p:spPr>
          <a:xfrm>
            <a:off x="7320800" y="1839775"/>
            <a:ext cx="1660800" cy="22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 same 40 Question Survey was given to all employees at a &gt;95% participation rate </a:t>
            </a:r>
            <a:endParaRPr dirty="0"/>
          </a:p>
        </p:txBody>
      </p:sp>
      <p:sp>
        <p:nvSpPr>
          <p:cNvPr id="113" name="Google Shape;113;p18"/>
          <p:cNvSpPr/>
          <p:nvPr/>
        </p:nvSpPr>
        <p:spPr>
          <a:xfrm>
            <a:off x="-782200" y="1311875"/>
            <a:ext cx="8103000" cy="26709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4283054" y="-325"/>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115" name="Google Shape;115;p18"/>
          <p:cNvSpPr/>
          <p:nvPr/>
        </p:nvSpPr>
        <p:spPr>
          <a:xfrm>
            <a:off x="0" y="-199"/>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116" name="Google Shape;116;p18"/>
          <p:cNvSpPr/>
          <p:nvPr/>
        </p:nvSpPr>
        <p:spPr>
          <a:xfrm>
            <a:off x="2238898" y="-325"/>
            <a:ext cx="2513700" cy="3936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790475" y="887125"/>
            <a:ext cx="6842700" cy="79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 </a:t>
            </a:r>
            <a:r>
              <a:rPr lang="en" dirty="0">
                <a:solidFill>
                  <a:srgbClr val="000000"/>
                </a:solidFill>
              </a:rPr>
              <a:t>Satisfaction   </a:t>
            </a:r>
            <a:r>
              <a:rPr lang="en" dirty="0">
                <a:solidFill>
                  <a:srgbClr val="434343"/>
                </a:solidFill>
              </a:rPr>
              <a:t>≠   </a:t>
            </a:r>
            <a:r>
              <a:rPr lang="en" dirty="0">
                <a:solidFill>
                  <a:srgbClr val="F3F3F3"/>
                </a:solidFill>
              </a:rPr>
              <a:t>Engagement</a:t>
            </a:r>
            <a:endParaRPr dirty="0">
              <a:solidFill>
                <a:srgbClr val="F3F3F3"/>
              </a:solidFill>
            </a:endParaRPr>
          </a:p>
        </p:txBody>
      </p:sp>
      <p:sp>
        <p:nvSpPr>
          <p:cNvPr id="122" name="Google Shape;122;p19"/>
          <p:cNvSpPr txBox="1">
            <a:spLocks noGrp="1"/>
          </p:cNvSpPr>
          <p:nvPr>
            <p:ph type="body" idx="1"/>
          </p:nvPr>
        </p:nvSpPr>
        <p:spPr>
          <a:xfrm>
            <a:off x="305050" y="1681526"/>
            <a:ext cx="3978000" cy="25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222222"/>
                </a:solidFill>
                <a:highlight>
                  <a:srgbClr val="FFFFFF"/>
                </a:highlight>
              </a:rPr>
              <a:t>Employee satisfaction or job satisfaction is, quite simply, how content or satisfied employees are with their jobs. </a:t>
            </a:r>
            <a:r>
              <a:rPr lang="en" sz="1800" dirty="0">
                <a:solidFill>
                  <a:schemeClr val="dk1"/>
                </a:solidFill>
              </a:rPr>
              <a:t>(Custom Insights 2018)</a:t>
            </a:r>
            <a:endParaRPr sz="1800" dirty="0">
              <a:solidFill>
                <a:srgbClr val="222222"/>
              </a:solidFill>
              <a:highlight>
                <a:srgbClr val="FFFFFF"/>
              </a:highlight>
            </a:endParaRPr>
          </a:p>
          <a:p>
            <a:pPr marL="0" lvl="0" indent="0" algn="l" rtl="0">
              <a:spcBef>
                <a:spcPts val="1600"/>
              </a:spcBef>
              <a:spcAft>
                <a:spcPts val="0"/>
              </a:spcAft>
              <a:buClr>
                <a:schemeClr val="dk1"/>
              </a:buClr>
              <a:buSzPts val="1100"/>
              <a:buFont typeface="Arial"/>
              <a:buNone/>
            </a:pPr>
            <a:r>
              <a:rPr lang="en" sz="1800" dirty="0">
                <a:solidFill>
                  <a:srgbClr val="222222"/>
                </a:solidFill>
                <a:highlight>
                  <a:srgbClr val="FFFFFF"/>
                </a:highlight>
              </a:rPr>
              <a:t>Satisfaction doesn't mean high performance or engagement. </a:t>
            </a:r>
            <a:r>
              <a:rPr lang="en" sz="1800" dirty="0">
                <a:solidFill>
                  <a:srgbClr val="000000"/>
                </a:solidFill>
              </a:rPr>
              <a:t> (Custom Insights 2018)</a:t>
            </a:r>
            <a:endParaRPr sz="1800" dirty="0">
              <a:solidFill>
                <a:srgbClr val="000000"/>
              </a:solidFill>
            </a:endParaRPr>
          </a:p>
          <a:p>
            <a:pPr marL="0" lvl="0" indent="0" algn="l" rtl="0">
              <a:spcBef>
                <a:spcPts val="1600"/>
              </a:spcBef>
              <a:spcAft>
                <a:spcPts val="1600"/>
              </a:spcAft>
              <a:buClr>
                <a:schemeClr val="dk1"/>
              </a:buClr>
              <a:buSzPts val="1100"/>
              <a:buFont typeface="Arial"/>
              <a:buNone/>
            </a:pPr>
            <a:endParaRPr dirty="0"/>
          </a:p>
        </p:txBody>
      </p:sp>
      <p:sp>
        <p:nvSpPr>
          <p:cNvPr id="123" name="Google Shape;12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124" name="Google Shape;124;p19"/>
          <p:cNvSpPr txBox="1"/>
          <p:nvPr/>
        </p:nvSpPr>
        <p:spPr>
          <a:xfrm>
            <a:off x="5041900" y="1621350"/>
            <a:ext cx="3648300" cy="233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dirty="0">
                <a:solidFill>
                  <a:srgbClr val="FF9900"/>
                </a:solidFill>
              </a:rPr>
              <a:t>Employee engagement</a:t>
            </a:r>
            <a:r>
              <a:rPr lang="en" sz="1800" dirty="0">
                <a:solidFill>
                  <a:srgbClr val="FF9900"/>
                </a:solidFill>
              </a:rPr>
              <a:t> is the level of commitment, </a:t>
            </a:r>
            <a:r>
              <a:rPr lang="en" sz="1800" b="1" dirty="0">
                <a:solidFill>
                  <a:srgbClr val="FF9900"/>
                </a:solidFill>
              </a:rPr>
              <a:t>passion</a:t>
            </a:r>
            <a:r>
              <a:rPr lang="en" sz="1800" dirty="0">
                <a:solidFill>
                  <a:srgbClr val="FF9900"/>
                </a:solidFill>
              </a:rPr>
              <a:t>, and loyalty a worker has toward their work and company. The more engaged an </a:t>
            </a:r>
            <a:r>
              <a:rPr lang="en" sz="1800" b="1" dirty="0">
                <a:solidFill>
                  <a:srgbClr val="FF9900"/>
                </a:solidFill>
              </a:rPr>
              <a:t>employee</a:t>
            </a:r>
            <a:r>
              <a:rPr lang="en" sz="1800" dirty="0">
                <a:solidFill>
                  <a:srgbClr val="FF9900"/>
                </a:solidFill>
              </a:rPr>
              <a:t> is, the more work they'll put forth (Kapple 2018)</a:t>
            </a:r>
            <a:endParaRPr dirty="0">
              <a:solidFill>
                <a:srgbClr val="FF9900"/>
              </a:solidFill>
            </a:endParaRPr>
          </a:p>
        </p:txBody>
      </p:sp>
      <p:sp>
        <p:nvSpPr>
          <p:cNvPr id="125" name="Google Shape;125;p19"/>
          <p:cNvSpPr txBox="1"/>
          <p:nvPr/>
        </p:nvSpPr>
        <p:spPr>
          <a:xfrm>
            <a:off x="223150" y="71025"/>
            <a:ext cx="234900" cy="4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9"/>
          <p:cNvSpPr/>
          <p:nvPr/>
        </p:nvSpPr>
        <p:spPr>
          <a:xfrm>
            <a:off x="6507575" y="125"/>
            <a:ext cx="2567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127" name="Google Shape;127;p19"/>
          <p:cNvSpPr/>
          <p:nvPr/>
        </p:nvSpPr>
        <p:spPr>
          <a:xfrm>
            <a:off x="6593600" y="393700"/>
            <a:ext cx="2427600" cy="3201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Framed Question</a:t>
            </a:r>
            <a:endParaRPr>
              <a:solidFill>
                <a:srgbClr val="FFFFFF"/>
              </a:solidFill>
              <a:latin typeface="Roboto"/>
              <a:ea typeface="Roboto"/>
              <a:cs typeface="Roboto"/>
              <a:sym typeface="Roboto"/>
            </a:endParaRPr>
          </a:p>
        </p:txBody>
      </p:sp>
      <p:sp>
        <p:nvSpPr>
          <p:cNvPr id="128" name="Google Shape;128;p19"/>
          <p:cNvSpPr/>
          <p:nvPr/>
        </p:nvSpPr>
        <p:spPr>
          <a:xfrm>
            <a:off x="4283054" y="-325"/>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129" name="Google Shape;129;p19"/>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130" name="Google Shape;130;p19"/>
          <p:cNvSpPr/>
          <p:nvPr/>
        </p:nvSpPr>
        <p:spPr>
          <a:xfrm>
            <a:off x="2238898" y="-325"/>
            <a:ext cx="2513700" cy="3936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131" name="Google Shape;131;p19"/>
          <p:cNvSpPr txBox="1"/>
          <p:nvPr/>
        </p:nvSpPr>
        <p:spPr>
          <a:xfrm>
            <a:off x="23525" y="364600"/>
            <a:ext cx="1995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9"/>
          <p:cNvSpPr/>
          <p:nvPr/>
        </p:nvSpPr>
        <p:spPr>
          <a:xfrm>
            <a:off x="4445225" y="393600"/>
            <a:ext cx="23514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Ask</a:t>
            </a:r>
            <a:endParaRPr>
              <a:solidFill>
                <a:srgbClr val="FFFFFF"/>
              </a:solidFill>
              <a:latin typeface="Roboto"/>
              <a:ea typeface="Roboto"/>
              <a:cs typeface="Roboto"/>
              <a:sym typeface="Roboto"/>
            </a:endParaRPr>
          </a:p>
        </p:txBody>
      </p:sp>
      <p:sp>
        <p:nvSpPr>
          <p:cNvPr id="133" name="Google Shape;133;p19"/>
          <p:cNvSpPr/>
          <p:nvPr/>
        </p:nvSpPr>
        <p:spPr>
          <a:xfrm>
            <a:off x="9125" y="393700"/>
            <a:ext cx="2904600" cy="320100"/>
          </a:xfrm>
          <a:prstGeom prst="homePlate">
            <a:avLst>
              <a:gd name="adj" fmla="val 50000"/>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The Situation</a:t>
            </a:r>
            <a:endParaRPr b="1">
              <a:solidFill>
                <a:srgbClr val="FFFFFF"/>
              </a:solidFill>
              <a:latin typeface="Roboto"/>
              <a:ea typeface="Roboto"/>
              <a:cs typeface="Roboto"/>
              <a:sym typeface="Roboto"/>
            </a:endParaRPr>
          </a:p>
        </p:txBody>
      </p:sp>
      <p:sp>
        <p:nvSpPr>
          <p:cNvPr id="134" name="Google Shape;134;p19"/>
          <p:cNvSpPr/>
          <p:nvPr/>
        </p:nvSpPr>
        <p:spPr>
          <a:xfrm>
            <a:off x="2471044" y="393600"/>
            <a:ext cx="2427600" cy="3201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Previous Approach</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311700" y="725225"/>
            <a:ext cx="8054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Previous Approach After 2017 Survey</a:t>
            </a:r>
            <a:endParaRPr b="1"/>
          </a:p>
        </p:txBody>
      </p:sp>
      <p:sp>
        <p:nvSpPr>
          <p:cNvPr id="140" name="Google Shape;14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41" name="Google Shape;141;p20"/>
          <p:cNvSpPr/>
          <p:nvPr/>
        </p:nvSpPr>
        <p:spPr>
          <a:xfrm>
            <a:off x="4283054"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142" name="Google Shape;142;p20"/>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143" name="Google Shape;143;p20"/>
          <p:cNvSpPr/>
          <p:nvPr/>
        </p:nvSpPr>
        <p:spPr>
          <a:xfrm>
            <a:off x="2238898" y="0"/>
            <a:ext cx="2513700" cy="3936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The Problem</a:t>
            </a:r>
            <a:endParaRPr b="1">
              <a:solidFill>
                <a:srgbClr val="FFFFFF"/>
              </a:solidFill>
              <a:latin typeface="Roboto"/>
              <a:ea typeface="Roboto"/>
              <a:cs typeface="Roboto"/>
              <a:sym typeface="Roboto"/>
            </a:endParaRPr>
          </a:p>
        </p:txBody>
      </p:sp>
      <p:sp>
        <p:nvSpPr>
          <p:cNvPr id="144" name="Google Shape;144;p20"/>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145" name="Google Shape;145;p20"/>
          <p:cNvSpPr/>
          <p:nvPr/>
        </p:nvSpPr>
        <p:spPr>
          <a:xfrm>
            <a:off x="4445235" y="393600"/>
            <a:ext cx="24276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Ask</a:t>
            </a:r>
            <a:endParaRPr>
              <a:solidFill>
                <a:srgbClr val="FFFFFF"/>
              </a:solidFill>
              <a:latin typeface="Roboto"/>
              <a:ea typeface="Roboto"/>
              <a:cs typeface="Roboto"/>
              <a:sym typeface="Roboto"/>
            </a:endParaRPr>
          </a:p>
        </p:txBody>
      </p:sp>
      <p:sp>
        <p:nvSpPr>
          <p:cNvPr id="146" name="Google Shape;146;p20"/>
          <p:cNvSpPr/>
          <p:nvPr/>
        </p:nvSpPr>
        <p:spPr>
          <a:xfrm>
            <a:off x="0" y="393700"/>
            <a:ext cx="2913600" cy="3201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Situation</a:t>
            </a:r>
            <a:endParaRPr>
              <a:solidFill>
                <a:srgbClr val="FFFFFF"/>
              </a:solidFill>
              <a:latin typeface="Roboto"/>
              <a:ea typeface="Roboto"/>
              <a:cs typeface="Roboto"/>
              <a:sym typeface="Roboto"/>
            </a:endParaRPr>
          </a:p>
        </p:txBody>
      </p:sp>
      <p:sp>
        <p:nvSpPr>
          <p:cNvPr id="147" name="Google Shape;147;p20"/>
          <p:cNvSpPr/>
          <p:nvPr/>
        </p:nvSpPr>
        <p:spPr>
          <a:xfrm>
            <a:off x="2471044" y="393600"/>
            <a:ext cx="2427600" cy="320100"/>
          </a:xfrm>
          <a:prstGeom prst="chevron">
            <a:avLst>
              <a:gd name="adj" fmla="val 50000"/>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Previous Approach</a:t>
            </a:r>
            <a:endParaRPr b="1">
              <a:solidFill>
                <a:srgbClr val="FFFFFF"/>
              </a:solidFill>
              <a:latin typeface="Roboto"/>
              <a:ea typeface="Roboto"/>
              <a:cs typeface="Roboto"/>
              <a:sym typeface="Roboto"/>
            </a:endParaRPr>
          </a:p>
        </p:txBody>
      </p:sp>
      <p:sp>
        <p:nvSpPr>
          <p:cNvPr id="148" name="Google Shape;148;p20"/>
          <p:cNvSpPr/>
          <p:nvPr/>
        </p:nvSpPr>
        <p:spPr>
          <a:xfrm>
            <a:off x="6593610" y="393702"/>
            <a:ext cx="2427600" cy="3201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Framed Question</a:t>
            </a:r>
            <a:endParaRPr>
              <a:solidFill>
                <a:srgbClr val="FFFFFF"/>
              </a:solidFill>
              <a:latin typeface="Roboto"/>
              <a:ea typeface="Roboto"/>
              <a:cs typeface="Roboto"/>
              <a:sym typeface="Roboto"/>
            </a:endParaRPr>
          </a:p>
        </p:txBody>
      </p:sp>
      <p:grpSp>
        <p:nvGrpSpPr>
          <p:cNvPr id="149" name="Google Shape;149;p20"/>
          <p:cNvGrpSpPr/>
          <p:nvPr/>
        </p:nvGrpSpPr>
        <p:grpSpPr>
          <a:xfrm>
            <a:off x="2037531" y="1334013"/>
            <a:ext cx="3917996" cy="3250404"/>
            <a:chOff x="2896116" y="549513"/>
            <a:chExt cx="3484581" cy="3165258"/>
          </a:xfrm>
        </p:grpSpPr>
        <p:sp>
          <p:nvSpPr>
            <p:cNvPr id="150" name="Google Shape;150;p20"/>
            <p:cNvSpPr/>
            <p:nvPr/>
          </p:nvSpPr>
          <p:spPr>
            <a:xfrm rot="15003412">
              <a:off x="4402119" y="2623913"/>
              <a:ext cx="771357" cy="771357"/>
            </a:xfrm>
            <a:prstGeom prst="ellips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rot="-6598839">
              <a:off x="2896116" y="2515484"/>
              <a:ext cx="1199287" cy="1199287"/>
            </a:xfrm>
            <a:prstGeom prst="ellips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rot="-6598620">
              <a:off x="4699116" y="549513"/>
              <a:ext cx="1681581" cy="1681581"/>
            </a:xfrm>
            <a:prstGeom prst="ellips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6597701">
              <a:off x="3358675" y="981143"/>
              <a:ext cx="274172" cy="274172"/>
            </a:xfrm>
            <a:prstGeom prst="ellips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0"/>
          <p:cNvGrpSpPr/>
          <p:nvPr/>
        </p:nvGrpSpPr>
        <p:grpSpPr>
          <a:xfrm>
            <a:off x="4773188" y="2845798"/>
            <a:ext cx="2374650" cy="2211019"/>
            <a:chOff x="4650253" y="1779541"/>
            <a:chExt cx="2440200" cy="2440200"/>
          </a:xfrm>
        </p:grpSpPr>
        <p:sp>
          <p:nvSpPr>
            <p:cNvPr id="155" name="Google Shape;155;p20"/>
            <p:cNvSpPr/>
            <p:nvPr/>
          </p:nvSpPr>
          <p:spPr>
            <a:xfrm>
              <a:off x="4650253" y="1779541"/>
              <a:ext cx="2440200" cy="2440200"/>
            </a:xfrm>
            <a:prstGeom prst="ellipse">
              <a:avLst/>
            </a:prstGeom>
            <a:solidFill>
              <a:srgbClr val="1D7E7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p:nvPr/>
          </p:nvSpPr>
          <p:spPr>
            <a:xfrm>
              <a:off x="4948040" y="2430490"/>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Creating Employee Engagement Committee</a:t>
              </a:r>
              <a:endParaRPr b="1" dirty="0">
                <a:solidFill>
                  <a:srgbClr val="FFFFFF"/>
                </a:solidFill>
                <a:latin typeface="Roboto"/>
                <a:ea typeface="Roboto"/>
                <a:cs typeface="Roboto"/>
                <a:sym typeface="Roboto"/>
              </a:endParaRPr>
            </a:p>
          </p:txBody>
        </p:sp>
      </p:grpSp>
      <p:grpSp>
        <p:nvGrpSpPr>
          <p:cNvPr id="157" name="Google Shape;157;p20"/>
          <p:cNvGrpSpPr/>
          <p:nvPr/>
        </p:nvGrpSpPr>
        <p:grpSpPr>
          <a:xfrm>
            <a:off x="2596044" y="1941458"/>
            <a:ext cx="1641784" cy="1509513"/>
            <a:chOff x="3107085" y="1123484"/>
            <a:chExt cx="1423800" cy="1423800"/>
          </a:xfrm>
        </p:grpSpPr>
        <p:sp>
          <p:nvSpPr>
            <p:cNvPr id="158" name="Google Shape;158;p20"/>
            <p:cNvSpPr/>
            <p:nvPr/>
          </p:nvSpPr>
          <p:spPr>
            <a:xfrm>
              <a:off x="3107085" y="1123484"/>
              <a:ext cx="1423800" cy="1423800"/>
            </a:xfrm>
            <a:prstGeom prst="ellipse">
              <a:avLst/>
            </a:prstGeom>
            <a:solidFill>
              <a:srgbClr val="1D7E7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p:nvPr/>
          </p:nvSpPr>
          <p:spPr>
            <a:xfrm>
              <a:off x="3346817" y="13424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FFFFFF"/>
                  </a:solidFill>
                  <a:latin typeface="Roboto"/>
                  <a:ea typeface="Roboto"/>
                  <a:cs typeface="Roboto"/>
                  <a:sym typeface="Roboto"/>
                </a:rPr>
                <a:t>Virtual Friday’s</a:t>
              </a:r>
              <a:endParaRPr sz="1200" b="1" dirty="0">
                <a:solidFill>
                  <a:srgbClr val="FFFFFF"/>
                </a:solidFill>
                <a:latin typeface="Roboto"/>
                <a:ea typeface="Roboto"/>
                <a:cs typeface="Roboto"/>
                <a:sym typeface="Roboto"/>
              </a:endParaRPr>
            </a:p>
          </p:txBody>
        </p:sp>
      </p:grpSp>
      <p:sp>
        <p:nvSpPr>
          <p:cNvPr id="160" name="Google Shape;160;p20"/>
          <p:cNvSpPr txBox="1"/>
          <p:nvPr/>
        </p:nvSpPr>
        <p:spPr>
          <a:xfrm>
            <a:off x="4356704" y="1567060"/>
            <a:ext cx="1465500" cy="10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FFFFFF"/>
                </a:solidFill>
                <a:latin typeface="Roboto"/>
                <a:ea typeface="Roboto"/>
                <a:cs typeface="Roboto"/>
                <a:sym typeface="Roboto"/>
              </a:rPr>
              <a:t>Raising the Bar Award (Monthly Recognition)</a:t>
            </a:r>
            <a:endParaRPr sz="1200" b="1" dirty="0">
              <a:solidFill>
                <a:srgbClr val="FFFFFF"/>
              </a:solidFill>
              <a:latin typeface="Roboto"/>
              <a:ea typeface="Roboto"/>
              <a:cs typeface="Roboto"/>
              <a:sym typeface="Roboto"/>
            </a:endParaRPr>
          </a:p>
        </p:txBody>
      </p:sp>
      <p:sp>
        <p:nvSpPr>
          <p:cNvPr id="161" name="Google Shape;161;p20"/>
          <p:cNvSpPr txBox="1"/>
          <p:nvPr/>
        </p:nvSpPr>
        <p:spPr>
          <a:xfrm>
            <a:off x="2252886" y="3429419"/>
            <a:ext cx="1116000" cy="10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Benefits Training</a:t>
            </a:r>
            <a:endParaRPr sz="1200" b="1">
              <a:solidFill>
                <a:srgbClr val="FFFFFF"/>
              </a:solidFill>
              <a:latin typeface="Roboto"/>
              <a:ea typeface="Roboto"/>
              <a:cs typeface="Roboto"/>
              <a:sym typeface="Roboto"/>
            </a:endParaRPr>
          </a:p>
        </p:txBody>
      </p:sp>
      <p:grpSp>
        <p:nvGrpSpPr>
          <p:cNvPr id="162" name="Google Shape;162;p20"/>
          <p:cNvGrpSpPr/>
          <p:nvPr/>
        </p:nvGrpSpPr>
        <p:grpSpPr>
          <a:xfrm>
            <a:off x="222140" y="2837267"/>
            <a:ext cx="1641783" cy="1509513"/>
            <a:chOff x="3490737" y="1374053"/>
            <a:chExt cx="1423800" cy="1423800"/>
          </a:xfrm>
        </p:grpSpPr>
        <p:sp>
          <p:nvSpPr>
            <p:cNvPr id="163" name="Google Shape;163;p20"/>
            <p:cNvSpPr/>
            <p:nvPr/>
          </p:nvSpPr>
          <p:spPr>
            <a:xfrm>
              <a:off x="3490737" y="1374053"/>
              <a:ext cx="1423800" cy="1423800"/>
            </a:xfrm>
            <a:prstGeom prst="ellipse">
              <a:avLst/>
            </a:prstGeom>
            <a:solidFill>
              <a:srgbClr val="1D7E7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txBox="1"/>
            <p:nvPr/>
          </p:nvSpPr>
          <p:spPr>
            <a:xfrm>
              <a:off x="3530196" y="1567117"/>
              <a:ext cx="13437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FFFFFF"/>
                  </a:solidFill>
                  <a:latin typeface="Roboto"/>
                  <a:ea typeface="Roboto"/>
                  <a:cs typeface="Roboto"/>
                  <a:sym typeface="Roboto"/>
                </a:rPr>
                <a:t>Additional Paid Holidays</a:t>
              </a:r>
              <a:endParaRPr sz="1200" b="1" dirty="0">
                <a:solidFill>
                  <a:srgbClr val="FFFFFF"/>
                </a:solidFill>
                <a:latin typeface="Roboto"/>
                <a:ea typeface="Roboto"/>
                <a:cs typeface="Roboto"/>
                <a:sym typeface="Roboto"/>
              </a:endParaRPr>
            </a:p>
          </p:txBody>
        </p:sp>
      </p:grpSp>
      <p:sp>
        <p:nvSpPr>
          <p:cNvPr id="165" name="Google Shape;165;p20"/>
          <p:cNvSpPr/>
          <p:nvPr/>
        </p:nvSpPr>
        <p:spPr>
          <a:xfrm rot="-6694521">
            <a:off x="1348649" y="1621046"/>
            <a:ext cx="1284929" cy="1370374"/>
          </a:xfrm>
          <a:prstGeom prst="ellipse">
            <a:avLst/>
          </a:prstGeom>
          <a:solidFill>
            <a:srgbClr val="83E3D9"/>
          </a:solidFill>
          <a:ln>
            <a:noFill/>
          </a:ln>
          <a:effectLst>
            <a:outerShdw blurRad="57150" dist="19050" dir="5400000" algn="bl" rotWithShape="0">
              <a:srgbClr val="CCCCC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txBox="1"/>
          <p:nvPr/>
        </p:nvSpPr>
        <p:spPr>
          <a:xfrm>
            <a:off x="1355044" y="1694816"/>
            <a:ext cx="1116000" cy="10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FFFFFF"/>
                </a:solidFill>
                <a:latin typeface="Roboto"/>
                <a:ea typeface="Roboto"/>
                <a:cs typeface="Roboto"/>
                <a:sym typeface="Roboto"/>
              </a:rPr>
              <a:t>Monthly Newsletter</a:t>
            </a:r>
            <a:endParaRPr sz="1200" b="1" dirty="0">
              <a:solidFill>
                <a:srgbClr val="FFFFFF"/>
              </a:solidFill>
              <a:latin typeface="Roboto"/>
              <a:ea typeface="Roboto"/>
              <a:cs typeface="Roboto"/>
              <a:sym typeface="Roboto"/>
            </a:endParaRPr>
          </a:p>
        </p:txBody>
      </p:sp>
      <p:sp>
        <p:nvSpPr>
          <p:cNvPr id="167" name="Google Shape;167;p20"/>
          <p:cNvSpPr/>
          <p:nvPr/>
        </p:nvSpPr>
        <p:spPr>
          <a:xfrm rot="-6693881">
            <a:off x="1672107" y="4411789"/>
            <a:ext cx="674191" cy="718912"/>
          </a:xfrm>
          <a:prstGeom prst="ellipse">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grpSp>
        <p:nvGrpSpPr>
          <p:cNvPr id="173" name="Google Shape;173;p21"/>
          <p:cNvGrpSpPr/>
          <p:nvPr/>
        </p:nvGrpSpPr>
        <p:grpSpPr>
          <a:xfrm>
            <a:off x="716963" y="1392082"/>
            <a:ext cx="3339000" cy="3339000"/>
            <a:chOff x="2902488" y="902232"/>
            <a:chExt cx="3339000" cy="3339000"/>
          </a:xfrm>
        </p:grpSpPr>
        <p:sp>
          <p:nvSpPr>
            <p:cNvPr id="174" name="Google Shape;174;p21"/>
            <p:cNvSpPr/>
            <p:nvPr/>
          </p:nvSpPr>
          <p:spPr>
            <a:xfrm rot="-5400000">
              <a:off x="2902488" y="902232"/>
              <a:ext cx="3339000" cy="3339000"/>
            </a:xfrm>
            <a:prstGeom prst="ellipse">
              <a:avLst/>
            </a:prstGeom>
            <a:noFill/>
            <a:ln w="19050" cap="flat" cmpd="sng">
              <a:solidFill>
                <a:srgbClr val="1D7E7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123875" y="1123625"/>
              <a:ext cx="2896500" cy="2896200"/>
            </a:xfrm>
            <a:prstGeom prst="pie">
              <a:avLst>
                <a:gd name="adj1" fmla="val 2689583"/>
                <a:gd name="adj2" fmla="val 13510993"/>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1"/>
          <p:cNvGrpSpPr/>
          <p:nvPr/>
        </p:nvGrpSpPr>
        <p:grpSpPr>
          <a:xfrm>
            <a:off x="1478513" y="2153632"/>
            <a:ext cx="1815900" cy="1815900"/>
            <a:chOff x="3664038" y="1663782"/>
            <a:chExt cx="1815900" cy="1815900"/>
          </a:xfrm>
        </p:grpSpPr>
        <p:sp>
          <p:nvSpPr>
            <p:cNvPr id="177" name="Google Shape;177;p21"/>
            <p:cNvSpPr/>
            <p:nvPr/>
          </p:nvSpPr>
          <p:spPr>
            <a:xfrm>
              <a:off x="3664038" y="1663782"/>
              <a:ext cx="1815900" cy="1815900"/>
            </a:xfrm>
            <a:prstGeom prst="ellipse">
              <a:avLst/>
            </a:prstGeom>
            <a:solidFill>
              <a:srgbClr val="1B786E"/>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latin typeface="Roboto"/>
                  <a:ea typeface="Roboto"/>
                  <a:cs typeface="Roboto"/>
                  <a:sym typeface="Roboto"/>
                </a:rPr>
                <a:t>What Can We Do Better?</a:t>
              </a:r>
              <a:endParaRPr b="1">
                <a:solidFill>
                  <a:srgbClr val="FFFFFF"/>
                </a:solidFill>
                <a:latin typeface="Roboto"/>
                <a:ea typeface="Roboto"/>
                <a:cs typeface="Roboto"/>
                <a:sym typeface="Roboto"/>
              </a:endParaRPr>
            </a:p>
          </p:txBody>
        </p:sp>
      </p:grpSp>
      <p:grpSp>
        <p:nvGrpSpPr>
          <p:cNvPr id="179" name="Google Shape;179;p21"/>
          <p:cNvGrpSpPr/>
          <p:nvPr/>
        </p:nvGrpSpPr>
        <p:grpSpPr>
          <a:xfrm>
            <a:off x="674348" y="1343821"/>
            <a:ext cx="1068600" cy="1068600"/>
            <a:chOff x="2859873" y="853971"/>
            <a:chExt cx="1068600" cy="1068600"/>
          </a:xfrm>
        </p:grpSpPr>
        <p:sp>
          <p:nvSpPr>
            <p:cNvPr id="180" name="Google Shape;180;p21"/>
            <p:cNvSpPr/>
            <p:nvPr/>
          </p:nvSpPr>
          <p:spPr>
            <a:xfrm>
              <a:off x="2859873" y="853971"/>
              <a:ext cx="1068600" cy="1068600"/>
            </a:xfrm>
            <a:prstGeom prst="ellips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txBox="1"/>
            <p:nvPr/>
          </p:nvSpPr>
          <p:spPr>
            <a:xfrm>
              <a:off x="3012800" y="1022200"/>
              <a:ext cx="8055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Roboto"/>
                  <a:ea typeface="Roboto"/>
                  <a:cs typeface="Roboto"/>
                  <a:sym typeface="Roboto"/>
                </a:rPr>
                <a:t>Examine the Survey</a:t>
              </a:r>
              <a:endParaRPr sz="1000" b="1">
                <a:solidFill>
                  <a:srgbClr val="FFFFFF"/>
                </a:solidFill>
                <a:latin typeface="Roboto"/>
                <a:ea typeface="Roboto"/>
                <a:cs typeface="Roboto"/>
                <a:sym typeface="Roboto"/>
              </a:endParaRPr>
            </a:p>
          </p:txBody>
        </p:sp>
      </p:grpSp>
      <p:grpSp>
        <p:nvGrpSpPr>
          <p:cNvPr id="182" name="Google Shape;182;p21"/>
          <p:cNvGrpSpPr/>
          <p:nvPr/>
        </p:nvGrpSpPr>
        <p:grpSpPr>
          <a:xfrm>
            <a:off x="3028923" y="3724128"/>
            <a:ext cx="1068600" cy="1068600"/>
            <a:chOff x="5214448" y="3234278"/>
            <a:chExt cx="1068600" cy="1068600"/>
          </a:xfrm>
        </p:grpSpPr>
        <p:sp>
          <p:nvSpPr>
            <p:cNvPr id="183" name="Google Shape;183;p21"/>
            <p:cNvSpPr/>
            <p:nvPr/>
          </p:nvSpPr>
          <p:spPr>
            <a:xfrm>
              <a:off x="5214448" y="3234278"/>
              <a:ext cx="1068600" cy="1068600"/>
            </a:xfrm>
            <a:prstGeom prst="ellips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txBox="1"/>
            <p:nvPr/>
          </p:nvSpPr>
          <p:spPr>
            <a:xfrm>
              <a:off x="5367375" y="3402500"/>
              <a:ext cx="8742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Roboto"/>
                  <a:ea typeface="Roboto"/>
                  <a:cs typeface="Roboto"/>
                  <a:sym typeface="Roboto"/>
                </a:rPr>
                <a:t>3rd Party Perspective</a:t>
              </a:r>
              <a:endParaRPr sz="1000" b="1">
                <a:solidFill>
                  <a:srgbClr val="FFFFFF"/>
                </a:solidFill>
                <a:latin typeface="Roboto"/>
                <a:ea typeface="Roboto"/>
                <a:cs typeface="Roboto"/>
                <a:sym typeface="Roboto"/>
              </a:endParaRPr>
            </a:p>
          </p:txBody>
        </p:sp>
      </p:grpSp>
      <p:pic>
        <p:nvPicPr>
          <p:cNvPr id="185" name="Google Shape;185;p21"/>
          <p:cNvPicPr preferRelativeResize="0"/>
          <p:nvPr/>
        </p:nvPicPr>
        <p:blipFill rotWithShape="1">
          <a:blip r:embed="rId3">
            <a:alphaModFix/>
          </a:blip>
          <a:srcRect b="8096"/>
          <a:stretch/>
        </p:blipFill>
        <p:spPr>
          <a:xfrm>
            <a:off x="5691325" y="1577901"/>
            <a:ext cx="2781125" cy="2769050"/>
          </a:xfrm>
          <a:prstGeom prst="rect">
            <a:avLst/>
          </a:prstGeom>
          <a:noFill/>
          <a:ln>
            <a:noFill/>
          </a:ln>
        </p:spPr>
      </p:pic>
      <p:sp>
        <p:nvSpPr>
          <p:cNvPr id="186" name="Google Shape;186;p21"/>
          <p:cNvSpPr txBox="1">
            <a:spLocks noGrp="1"/>
          </p:cNvSpPr>
          <p:nvPr>
            <p:ph type="title"/>
          </p:nvPr>
        </p:nvSpPr>
        <p:spPr>
          <a:xfrm>
            <a:off x="311700" y="725225"/>
            <a:ext cx="8054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The Ask</a:t>
            </a:r>
            <a:endParaRPr b="1"/>
          </a:p>
        </p:txBody>
      </p:sp>
      <p:sp>
        <p:nvSpPr>
          <p:cNvPr id="187" name="Google Shape;187;p21"/>
          <p:cNvSpPr/>
          <p:nvPr/>
        </p:nvSpPr>
        <p:spPr>
          <a:xfrm>
            <a:off x="4283054"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188" name="Google Shape;188;p21"/>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189" name="Google Shape;189;p21"/>
          <p:cNvSpPr/>
          <p:nvPr/>
        </p:nvSpPr>
        <p:spPr>
          <a:xfrm>
            <a:off x="2238898" y="0"/>
            <a:ext cx="2513700" cy="3936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The Problem</a:t>
            </a:r>
            <a:endParaRPr b="1">
              <a:solidFill>
                <a:srgbClr val="FFFFFF"/>
              </a:solidFill>
              <a:latin typeface="Roboto"/>
              <a:ea typeface="Roboto"/>
              <a:cs typeface="Roboto"/>
              <a:sym typeface="Roboto"/>
            </a:endParaRPr>
          </a:p>
        </p:txBody>
      </p:sp>
      <p:sp>
        <p:nvSpPr>
          <p:cNvPr id="190" name="Google Shape;190;p21"/>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191" name="Google Shape;191;p21"/>
          <p:cNvSpPr/>
          <p:nvPr/>
        </p:nvSpPr>
        <p:spPr>
          <a:xfrm>
            <a:off x="4445235" y="393600"/>
            <a:ext cx="2427600" cy="320100"/>
          </a:xfrm>
          <a:prstGeom prst="chevron">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The Ask</a:t>
            </a:r>
            <a:endParaRPr b="1">
              <a:solidFill>
                <a:srgbClr val="FFFFFF"/>
              </a:solidFill>
              <a:latin typeface="Roboto"/>
              <a:ea typeface="Roboto"/>
              <a:cs typeface="Roboto"/>
              <a:sym typeface="Roboto"/>
            </a:endParaRPr>
          </a:p>
        </p:txBody>
      </p:sp>
      <p:sp>
        <p:nvSpPr>
          <p:cNvPr id="192" name="Google Shape;192;p21"/>
          <p:cNvSpPr/>
          <p:nvPr/>
        </p:nvSpPr>
        <p:spPr>
          <a:xfrm>
            <a:off x="0" y="393700"/>
            <a:ext cx="2913600" cy="3201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Situation</a:t>
            </a:r>
            <a:endParaRPr>
              <a:solidFill>
                <a:srgbClr val="FFFFFF"/>
              </a:solidFill>
              <a:latin typeface="Roboto"/>
              <a:ea typeface="Roboto"/>
              <a:cs typeface="Roboto"/>
              <a:sym typeface="Roboto"/>
            </a:endParaRPr>
          </a:p>
        </p:txBody>
      </p:sp>
      <p:sp>
        <p:nvSpPr>
          <p:cNvPr id="193" name="Google Shape;193;p21"/>
          <p:cNvSpPr/>
          <p:nvPr/>
        </p:nvSpPr>
        <p:spPr>
          <a:xfrm>
            <a:off x="2471044" y="393600"/>
            <a:ext cx="24276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Previous Approach</a:t>
            </a:r>
            <a:endParaRPr>
              <a:solidFill>
                <a:srgbClr val="FFFFFF"/>
              </a:solidFill>
              <a:latin typeface="Roboto"/>
              <a:ea typeface="Roboto"/>
              <a:cs typeface="Roboto"/>
              <a:sym typeface="Roboto"/>
            </a:endParaRPr>
          </a:p>
        </p:txBody>
      </p:sp>
      <p:sp>
        <p:nvSpPr>
          <p:cNvPr id="194" name="Google Shape;194;p21"/>
          <p:cNvSpPr/>
          <p:nvPr/>
        </p:nvSpPr>
        <p:spPr>
          <a:xfrm>
            <a:off x="6593610" y="393702"/>
            <a:ext cx="2427600" cy="3201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Framed Question</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200" name="Google Shape;200;p22"/>
          <p:cNvSpPr/>
          <p:nvPr/>
        </p:nvSpPr>
        <p:spPr>
          <a:xfrm>
            <a:off x="4283054"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a:t>
            </a:r>
            <a:endParaRPr>
              <a:solidFill>
                <a:srgbClr val="FFFFFF"/>
              </a:solidFill>
              <a:latin typeface="Roboto"/>
              <a:ea typeface="Roboto"/>
              <a:cs typeface="Roboto"/>
              <a:sym typeface="Roboto"/>
            </a:endParaRPr>
          </a:p>
        </p:txBody>
      </p:sp>
      <p:sp>
        <p:nvSpPr>
          <p:cNvPr id="201" name="Google Shape;201;p22"/>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202" name="Google Shape;202;p22"/>
          <p:cNvSpPr/>
          <p:nvPr/>
        </p:nvSpPr>
        <p:spPr>
          <a:xfrm>
            <a:off x="2238898" y="0"/>
            <a:ext cx="2513700" cy="393600"/>
          </a:xfrm>
          <a:prstGeom prst="chevron">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The Problem</a:t>
            </a:r>
            <a:endParaRPr b="1">
              <a:solidFill>
                <a:srgbClr val="FFFFFF"/>
              </a:solidFill>
              <a:latin typeface="Roboto"/>
              <a:ea typeface="Roboto"/>
              <a:cs typeface="Roboto"/>
              <a:sym typeface="Roboto"/>
            </a:endParaRPr>
          </a:p>
        </p:txBody>
      </p:sp>
      <p:sp>
        <p:nvSpPr>
          <p:cNvPr id="203" name="Google Shape;203;p22"/>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204" name="Google Shape;204;p22"/>
          <p:cNvSpPr/>
          <p:nvPr/>
        </p:nvSpPr>
        <p:spPr>
          <a:xfrm>
            <a:off x="4445235" y="393600"/>
            <a:ext cx="2427600" cy="3201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Ask</a:t>
            </a:r>
            <a:endParaRPr>
              <a:solidFill>
                <a:srgbClr val="FFFFFF"/>
              </a:solidFill>
              <a:latin typeface="Roboto"/>
              <a:ea typeface="Roboto"/>
              <a:cs typeface="Roboto"/>
              <a:sym typeface="Roboto"/>
            </a:endParaRPr>
          </a:p>
        </p:txBody>
      </p:sp>
      <p:sp>
        <p:nvSpPr>
          <p:cNvPr id="205" name="Google Shape;205;p22"/>
          <p:cNvSpPr/>
          <p:nvPr/>
        </p:nvSpPr>
        <p:spPr>
          <a:xfrm>
            <a:off x="0" y="393700"/>
            <a:ext cx="2913600" cy="3201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Situation</a:t>
            </a:r>
            <a:endParaRPr>
              <a:solidFill>
                <a:srgbClr val="FFFFFF"/>
              </a:solidFill>
              <a:latin typeface="Roboto"/>
              <a:ea typeface="Roboto"/>
              <a:cs typeface="Roboto"/>
              <a:sym typeface="Roboto"/>
            </a:endParaRPr>
          </a:p>
        </p:txBody>
      </p:sp>
      <p:sp>
        <p:nvSpPr>
          <p:cNvPr id="206" name="Google Shape;206;p22"/>
          <p:cNvSpPr/>
          <p:nvPr/>
        </p:nvSpPr>
        <p:spPr>
          <a:xfrm>
            <a:off x="2471044" y="393600"/>
            <a:ext cx="24276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Previous Approach</a:t>
            </a:r>
            <a:endParaRPr>
              <a:solidFill>
                <a:srgbClr val="FFFFFF"/>
              </a:solidFill>
              <a:latin typeface="Roboto"/>
              <a:ea typeface="Roboto"/>
              <a:cs typeface="Roboto"/>
              <a:sym typeface="Roboto"/>
            </a:endParaRPr>
          </a:p>
        </p:txBody>
      </p:sp>
      <p:sp>
        <p:nvSpPr>
          <p:cNvPr id="207" name="Google Shape;207;p22"/>
          <p:cNvSpPr/>
          <p:nvPr/>
        </p:nvSpPr>
        <p:spPr>
          <a:xfrm>
            <a:off x="6593610" y="393702"/>
            <a:ext cx="2427600" cy="320100"/>
          </a:xfrm>
          <a:prstGeom prst="chevron">
            <a:avLst>
              <a:gd name="adj" fmla="val 50000"/>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Framed Question</a:t>
            </a:r>
            <a:endParaRPr b="1">
              <a:solidFill>
                <a:srgbClr val="FFFFFF"/>
              </a:solidFill>
              <a:latin typeface="Roboto"/>
              <a:ea typeface="Roboto"/>
              <a:cs typeface="Roboto"/>
              <a:sym typeface="Roboto"/>
            </a:endParaRPr>
          </a:p>
        </p:txBody>
      </p:sp>
      <p:sp>
        <p:nvSpPr>
          <p:cNvPr id="208" name="Google Shape;208;p22"/>
          <p:cNvSpPr/>
          <p:nvPr/>
        </p:nvSpPr>
        <p:spPr>
          <a:xfrm>
            <a:off x="3300425" y="154364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22"/>
          <p:cNvGrpSpPr/>
          <p:nvPr/>
        </p:nvGrpSpPr>
        <p:grpSpPr>
          <a:xfrm>
            <a:off x="623791" y="1693025"/>
            <a:ext cx="2698499" cy="669600"/>
            <a:chOff x="913969" y="1315125"/>
            <a:chExt cx="2698499" cy="669600"/>
          </a:xfrm>
        </p:grpSpPr>
        <p:cxnSp>
          <p:nvCxnSpPr>
            <p:cNvPr id="210" name="Google Shape;210;p22"/>
            <p:cNvCxnSpPr/>
            <p:nvPr/>
          </p:nvCxnSpPr>
          <p:spPr>
            <a:xfrm>
              <a:off x="3178969" y="1638300"/>
              <a:ext cx="433500" cy="252300"/>
            </a:xfrm>
            <a:prstGeom prst="straightConnector1">
              <a:avLst/>
            </a:prstGeom>
            <a:noFill/>
            <a:ln w="19050" cap="flat" cmpd="sng">
              <a:solidFill>
                <a:srgbClr val="65F0AD"/>
              </a:solidFill>
              <a:prstDash val="solid"/>
              <a:round/>
              <a:headEnd type="oval" w="med" len="med"/>
              <a:tailEnd type="none" w="sm" len="sm"/>
            </a:ln>
          </p:spPr>
        </p:cxnSp>
        <p:sp>
          <p:nvSpPr>
            <p:cNvPr id="211" name="Google Shape;211;p22"/>
            <p:cNvSpPr txBox="1"/>
            <p:nvPr/>
          </p:nvSpPr>
          <p:spPr>
            <a:xfrm>
              <a:off x="913969" y="1315125"/>
              <a:ext cx="22620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500">
                  <a:latin typeface="Roboto"/>
                  <a:ea typeface="Roboto"/>
                  <a:cs typeface="Roboto"/>
                  <a:sym typeface="Roboto"/>
                </a:rPr>
                <a:t>Recognition</a:t>
              </a:r>
              <a:endParaRPr sz="1500">
                <a:latin typeface="Roboto"/>
                <a:ea typeface="Roboto"/>
                <a:cs typeface="Roboto"/>
                <a:sym typeface="Roboto"/>
              </a:endParaRPr>
            </a:p>
            <a:p>
              <a:pPr marL="0" lvl="0" indent="0" algn="r" rtl="0">
                <a:lnSpc>
                  <a:spcPct val="115000"/>
                </a:lnSpc>
                <a:spcBef>
                  <a:spcPts val="0"/>
                </a:spcBef>
                <a:spcAft>
                  <a:spcPts val="0"/>
                </a:spcAft>
                <a:buNone/>
              </a:pPr>
              <a:endParaRPr sz="600">
                <a:latin typeface="Roboto"/>
                <a:ea typeface="Roboto"/>
                <a:cs typeface="Roboto"/>
                <a:sym typeface="Roboto"/>
              </a:endParaRPr>
            </a:p>
            <a:p>
              <a:pPr marL="0" lvl="0" indent="0" algn="r" rtl="0">
                <a:lnSpc>
                  <a:spcPct val="115000"/>
                </a:lnSpc>
                <a:spcBef>
                  <a:spcPts val="0"/>
                </a:spcBef>
                <a:spcAft>
                  <a:spcPts val="0"/>
                </a:spcAft>
                <a:buNone/>
              </a:pPr>
              <a:r>
                <a:rPr lang="en" sz="1200" b="1">
                  <a:latin typeface="Roboto"/>
                  <a:ea typeface="Roboto"/>
                  <a:cs typeface="Roboto"/>
                  <a:sym typeface="Roboto"/>
                </a:rPr>
                <a:t>Internal and External Recognition based on Meritocracy</a:t>
              </a:r>
              <a:endParaRPr sz="1200" b="1">
                <a:latin typeface="Roboto"/>
                <a:ea typeface="Roboto"/>
                <a:cs typeface="Roboto"/>
                <a:sym typeface="Roboto"/>
              </a:endParaRPr>
            </a:p>
          </p:txBody>
        </p:sp>
      </p:grpSp>
      <p:grpSp>
        <p:nvGrpSpPr>
          <p:cNvPr id="212" name="Google Shape;212;p22"/>
          <p:cNvGrpSpPr/>
          <p:nvPr/>
        </p:nvGrpSpPr>
        <p:grpSpPr>
          <a:xfrm>
            <a:off x="5520244" y="1693025"/>
            <a:ext cx="2872406" cy="669600"/>
            <a:chOff x="5517319" y="1315125"/>
            <a:chExt cx="2872406" cy="669600"/>
          </a:xfrm>
        </p:grpSpPr>
        <p:cxnSp>
          <p:nvCxnSpPr>
            <p:cNvPr id="213" name="Google Shape;213;p22"/>
            <p:cNvCxnSpPr/>
            <p:nvPr/>
          </p:nvCxnSpPr>
          <p:spPr>
            <a:xfrm flipH="1">
              <a:off x="5517319" y="1638300"/>
              <a:ext cx="433500" cy="252300"/>
            </a:xfrm>
            <a:prstGeom prst="straightConnector1">
              <a:avLst/>
            </a:prstGeom>
            <a:noFill/>
            <a:ln w="19050" cap="flat" cmpd="sng">
              <a:solidFill>
                <a:srgbClr val="085631"/>
              </a:solidFill>
              <a:prstDash val="solid"/>
              <a:round/>
              <a:headEnd type="oval" w="med" len="med"/>
              <a:tailEnd type="none" w="sm" len="sm"/>
            </a:ln>
          </p:spPr>
        </p:cxnSp>
        <p:sp>
          <p:nvSpPr>
            <p:cNvPr id="214" name="Google Shape;214;p22"/>
            <p:cNvSpPr txBox="1"/>
            <p:nvPr/>
          </p:nvSpPr>
          <p:spPr>
            <a:xfrm>
              <a:off x="5962125" y="1315125"/>
              <a:ext cx="24276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latin typeface="Roboto"/>
                  <a:ea typeface="Roboto"/>
                  <a:cs typeface="Roboto"/>
                  <a:sym typeface="Roboto"/>
                </a:rPr>
                <a:t>Trust</a:t>
              </a:r>
              <a:endParaRPr sz="1500">
                <a:latin typeface="Roboto"/>
                <a:ea typeface="Roboto"/>
                <a:cs typeface="Roboto"/>
                <a:sym typeface="Roboto"/>
              </a:endParaRPr>
            </a:p>
            <a:p>
              <a:pPr marL="0" lvl="0" indent="0" algn="l" rtl="0">
                <a:lnSpc>
                  <a:spcPct val="115000"/>
                </a:lnSpc>
                <a:spcBef>
                  <a:spcPts val="0"/>
                </a:spcBef>
                <a:spcAft>
                  <a:spcPts val="0"/>
                </a:spcAft>
                <a:buNone/>
              </a:pPr>
              <a:endParaRPr sz="600">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Are there opportunities to improve trust in both directions?</a:t>
              </a:r>
              <a:endParaRPr sz="1200" b="1">
                <a:latin typeface="Roboto"/>
                <a:ea typeface="Roboto"/>
                <a:cs typeface="Roboto"/>
                <a:sym typeface="Roboto"/>
              </a:endParaRPr>
            </a:p>
          </p:txBody>
        </p:sp>
      </p:grpSp>
      <p:grpSp>
        <p:nvGrpSpPr>
          <p:cNvPr id="215" name="Google Shape;215;p22"/>
          <p:cNvGrpSpPr/>
          <p:nvPr/>
        </p:nvGrpSpPr>
        <p:grpSpPr>
          <a:xfrm>
            <a:off x="2386475" y="3913040"/>
            <a:ext cx="4886100" cy="1143785"/>
            <a:chOff x="2383550" y="3535140"/>
            <a:chExt cx="4886100" cy="1143785"/>
          </a:xfrm>
        </p:grpSpPr>
        <p:cxnSp>
          <p:nvCxnSpPr>
            <p:cNvPr id="216" name="Google Shape;216;p22"/>
            <p:cNvCxnSpPr/>
            <p:nvPr/>
          </p:nvCxnSpPr>
          <p:spPr>
            <a:xfrm rot="10800000">
              <a:off x="4556399" y="3535140"/>
              <a:ext cx="0" cy="460500"/>
            </a:xfrm>
            <a:prstGeom prst="straightConnector1">
              <a:avLst/>
            </a:prstGeom>
            <a:noFill/>
            <a:ln w="19050" cap="flat" cmpd="sng">
              <a:solidFill>
                <a:srgbClr val="0E9453"/>
              </a:solidFill>
              <a:prstDash val="solid"/>
              <a:round/>
              <a:headEnd type="oval" w="med" len="med"/>
              <a:tailEnd type="none" w="sm" len="sm"/>
            </a:ln>
          </p:spPr>
        </p:cxnSp>
        <p:sp>
          <p:nvSpPr>
            <p:cNvPr id="217" name="Google Shape;217;p22"/>
            <p:cNvSpPr txBox="1"/>
            <p:nvPr/>
          </p:nvSpPr>
          <p:spPr>
            <a:xfrm>
              <a:off x="2383550" y="4009325"/>
              <a:ext cx="48861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a:latin typeface="Roboto"/>
                  <a:ea typeface="Roboto"/>
                  <a:cs typeface="Roboto"/>
                  <a:sym typeface="Roboto"/>
                </a:rPr>
                <a:t>Communication</a:t>
              </a:r>
              <a:endParaRPr sz="600">
                <a:latin typeface="Roboto"/>
                <a:ea typeface="Roboto"/>
                <a:cs typeface="Roboto"/>
                <a:sym typeface="Roboto"/>
              </a:endParaRPr>
            </a:p>
            <a:p>
              <a:pPr marL="0" lvl="0" indent="0" algn="ctr" rtl="0">
                <a:lnSpc>
                  <a:spcPct val="115000"/>
                </a:lnSpc>
                <a:spcBef>
                  <a:spcPts val="0"/>
                </a:spcBef>
                <a:spcAft>
                  <a:spcPts val="0"/>
                </a:spcAft>
                <a:buNone/>
              </a:pPr>
              <a:r>
                <a:rPr lang="en" sz="1200" b="1">
                  <a:latin typeface="Roboto"/>
                  <a:ea typeface="Roboto"/>
                  <a:cs typeface="Roboto"/>
                  <a:sym typeface="Roboto"/>
                </a:rPr>
                <a:t>While there were previous improvements, can we provide more effective communication solutions?</a:t>
              </a:r>
              <a:endParaRPr sz="1200" b="1">
                <a:latin typeface="Roboto"/>
                <a:ea typeface="Roboto"/>
                <a:cs typeface="Roboto"/>
                <a:sym typeface="Roboto"/>
              </a:endParaRPr>
            </a:p>
          </p:txBody>
        </p:sp>
      </p:grpSp>
      <p:sp>
        <p:nvSpPr>
          <p:cNvPr id="218" name="Google Shape;218;p22"/>
          <p:cNvSpPr txBox="1"/>
          <p:nvPr/>
        </p:nvSpPr>
        <p:spPr>
          <a:xfrm>
            <a:off x="3848709" y="24343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Improve Employee - Senior Management Relationship</a:t>
            </a:r>
            <a:endParaRPr sz="1200"/>
          </a:p>
        </p:txBody>
      </p:sp>
      <p:sp>
        <p:nvSpPr>
          <p:cNvPr id="219" name="Google Shape;219;p22"/>
          <p:cNvSpPr/>
          <p:nvPr/>
        </p:nvSpPr>
        <p:spPr>
          <a:xfrm rot="1800047">
            <a:off x="3222768" y="1464334"/>
            <a:ext cx="2690936" cy="2690936"/>
          </a:xfrm>
          <a:prstGeom prst="blockArc">
            <a:avLst>
              <a:gd name="adj1" fmla="val 14414370"/>
              <a:gd name="adj2" fmla="val 694"/>
              <a:gd name="adj3" fmla="val 9562"/>
            </a:avLst>
          </a:prstGeom>
          <a:solidFill>
            <a:srgbClr val="08563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rot="-1800047" flipH="1">
            <a:off x="3224881" y="1464334"/>
            <a:ext cx="2690936" cy="2690936"/>
          </a:xfrm>
          <a:prstGeom prst="blockArc">
            <a:avLst>
              <a:gd name="adj1" fmla="val 14348563"/>
              <a:gd name="adj2" fmla="val 21472873"/>
              <a:gd name="adj3" fmla="val 9381"/>
            </a:avLst>
          </a:prstGeom>
          <a:solidFill>
            <a:srgbClr val="65F0AD"/>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8100000">
            <a:off x="4385640" y="1405293"/>
            <a:ext cx="363170" cy="363170"/>
          </a:xfrm>
          <a:prstGeom prst="rtTriangle">
            <a:avLst/>
          </a:prstGeom>
          <a:solidFill>
            <a:srgbClr val="65F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rot="-9000757" flipH="1">
            <a:off x="3223878" y="1462708"/>
            <a:ext cx="2690226" cy="2690226"/>
          </a:xfrm>
          <a:prstGeom prst="blockArc">
            <a:avLst>
              <a:gd name="adj1" fmla="val 14316164"/>
              <a:gd name="adj2" fmla="val 21502663"/>
              <a:gd name="adj3" fmla="val 9415"/>
            </a:avLst>
          </a:prstGeom>
          <a:solidFill>
            <a:srgbClr val="0E945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rot="-1027861">
            <a:off x="5488799" y="3227732"/>
            <a:ext cx="312672" cy="312672"/>
          </a:xfrm>
          <a:prstGeom prst="rtTriangle">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rot="6359841">
            <a:off x="3318726" y="3225662"/>
            <a:ext cx="363580" cy="363580"/>
          </a:xfrm>
          <a:prstGeom prst="rtTriangle">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0" y="1558400"/>
            <a:ext cx="8054100" cy="6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txBox="1">
            <a:spLocks noGrp="1"/>
          </p:cNvSpPr>
          <p:nvPr>
            <p:ph type="body" idx="1"/>
          </p:nvPr>
        </p:nvSpPr>
        <p:spPr>
          <a:xfrm>
            <a:off x="311700" y="1327550"/>
            <a:ext cx="8472300" cy="3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Examining the results of both surveys we identified 3 main categories of questions -</a:t>
            </a:r>
            <a:endParaRPr sz="1400" b="1"/>
          </a:p>
          <a:p>
            <a:pPr marL="0" lvl="0" indent="0" algn="l" rtl="0">
              <a:spcBef>
                <a:spcPts val="1600"/>
              </a:spcBef>
              <a:spcAft>
                <a:spcPts val="0"/>
              </a:spcAft>
              <a:buNone/>
            </a:pPr>
            <a:r>
              <a:rPr lang="en"/>
              <a:t>   </a:t>
            </a:r>
            <a:endParaRPr/>
          </a:p>
          <a:p>
            <a:pPr marL="457200" lvl="0" indent="-304800" algn="l" rtl="0">
              <a:spcBef>
                <a:spcPts val="1600"/>
              </a:spcBef>
              <a:spcAft>
                <a:spcPts val="0"/>
              </a:spcAft>
              <a:buClr>
                <a:srgbClr val="38761D"/>
              </a:buClr>
              <a:buSzPts val="1200"/>
              <a:buAutoNum type="arabicPeriod"/>
            </a:pPr>
            <a:r>
              <a:rPr lang="en" b="1" i="1">
                <a:solidFill>
                  <a:srgbClr val="38761D"/>
                </a:solidFill>
              </a:rPr>
              <a:t>Employee Growth </a:t>
            </a:r>
            <a:endParaRPr b="1" i="1">
              <a:solidFill>
                <a:srgbClr val="38761D"/>
              </a:solidFill>
            </a:endParaRPr>
          </a:p>
          <a:p>
            <a:pPr marL="457200" lvl="0" indent="0" algn="l" rtl="0">
              <a:spcBef>
                <a:spcPts val="1600"/>
              </a:spcBef>
              <a:spcAft>
                <a:spcPts val="0"/>
              </a:spcAft>
              <a:buNone/>
            </a:pPr>
            <a:r>
              <a:rPr lang="en"/>
              <a:t>   </a:t>
            </a:r>
            <a:endParaRPr/>
          </a:p>
          <a:p>
            <a:pPr marL="0" lvl="0" indent="0" algn="l" rtl="0">
              <a:spcBef>
                <a:spcPts val="1600"/>
              </a:spcBef>
              <a:spcAft>
                <a:spcPts val="0"/>
              </a:spcAft>
              <a:buNone/>
            </a:pPr>
            <a:r>
              <a:rPr lang="en"/>
              <a:t>                                                                                                                   </a:t>
            </a:r>
            <a:r>
              <a:rPr lang="en" b="1" i="1">
                <a:solidFill>
                  <a:srgbClr val="FF9900"/>
                </a:solidFill>
              </a:rPr>
              <a:t>2.    Employee to Employee Relations</a:t>
            </a:r>
            <a:endParaRPr b="1" i="1">
              <a:solidFill>
                <a:srgbClr val="FF9900"/>
              </a:solidFill>
            </a:endParaRPr>
          </a:p>
          <a:p>
            <a:pPr marL="0" lvl="0" indent="0" algn="l" rtl="0">
              <a:spcBef>
                <a:spcPts val="1600"/>
              </a:spcBef>
              <a:spcAft>
                <a:spcPts val="0"/>
              </a:spcAft>
              <a:buNone/>
            </a:pPr>
            <a:endParaRPr/>
          </a:p>
          <a:p>
            <a:pPr marL="0" lvl="0" indent="0" algn="l" rtl="0">
              <a:spcBef>
                <a:spcPts val="1600"/>
              </a:spcBef>
              <a:spcAft>
                <a:spcPts val="0"/>
              </a:spcAft>
              <a:buNone/>
            </a:pPr>
            <a:r>
              <a:rPr lang="en" b="1" i="1">
                <a:solidFill>
                  <a:srgbClr val="FF9900"/>
                </a:solidFill>
              </a:rPr>
              <a:t>  </a:t>
            </a:r>
            <a:endParaRPr b="1" i="1">
              <a:solidFill>
                <a:srgbClr val="FF9900"/>
              </a:solidFill>
            </a:endParaRPr>
          </a:p>
          <a:p>
            <a:pPr marL="0" lvl="0" indent="0" algn="l" rtl="0">
              <a:spcBef>
                <a:spcPts val="1600"/>
              </a:spcBef>
              <a:spcAft>
                <a:spcPts val="1600"/>
              </a:spcAft>
              <a:buNone/>
            </a:pPr>
            <a:r>
              <a:rPr lang="en" b="1" i="1">
                <a:solidFill>
                  <a:srgbClr val="1155CC"/>
                </a:solidFill>
              </a:rPr>
              <a:t>3.  Employee to Organization Relations </a:t>
            </a:r>
            <a:r>
              <a:rPr lang="en" b="1" i="1">
                <a:solidFill>
                  <a:srgbClr val="FF9900"/>
                </a:solidFill>
              </a:rPr>
              <a:t>      </a:t>
            </a:r>
            <a:endParaRPr b="1" i="1">
              <a:solidFill>
                <a:srgbClr val="FF9900"/>
              </a:solidFill>
            </a:endParaRPr>
          </a:p>
        </p:txBody>
      </p:sp>
      <p:sp>
        <p:nvSpPr>
          <p:cNvPr id="231" name="Google Shape;23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232" name="Google Shape;232;p23"/>
          <p:cNvSpPr/>
          <p:nvPr/>
        </p:nvSpPr>
        <p:spPr>
          <a:xfrm>
            <a:off x="4283054" y="0"/>
            <a:ext cx="2513700" cy="3936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233" name="Google Shape;233;p23"/>
          <p:cNvSpPr/>
          <p:nvPr/>
        </p:nvSpPr>
        <p:spPr>
          <a:xfrm>
            <a:off x="0" y="1"/>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234" name="Google Shape;234;p23"/>
          <p:cNvSpPr/>
          <p:nvPr/>
        </p:nvSpPr>
        <p:spPr>
          <a:xfrm>
            <a:off x="2238898"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235" name="Google Shape;235;p23"/>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236" name="Google Shape;236;p23"/>
          <p:cNvSpPr/>
          <p:nvPr/>
        </p:nvSpPr>
        <p:spPr>
          <a:xfrm>
            <a:off x="0" y="393700"/>
            <a:ext cx="2513700" cy="320100"/>
          </a:xfrm>
          <a:prstGeom prst="homePlate">
            <a:avLst>
              <a:gd name="adj" fmla="val 50000"/>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Survey Results</a:t>
            </a:r>
            <a:endParaRPr b="1">
              <a:solidFill>
                <a:srgbClr val="FFFFFF"/>
              </a:solidFill>
              <a:latin typeface="Roboto"/>
              <a:ea typeface="Roboto"/>
              <a:cs typeface="Roboto"/>
              <a:sym typeface="Roboto"/>
            </a:endParaRPr>
          </a:p>
        </p:txBody>
      </p:sp>
      <p:sp>
        <p:nvSpPr>
          <p:cNvPr id="237" name="Google Shape;237;p23"/>
          <p:cNvSpPr/>
          <p:nvPr/>
        </p:nvSpPr>
        <p:spPr>
          <a:xfrm>
            <a:off x="2201250" y="393600"/>
            <a:ext cx="26973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 to Solution</a:t>
            </a:r>
            <a:endParaRPr>
              <a:solidFill>
                <a:srgbClr val="FFFFFF"/>
              </a:solidFill>
              <a:latin typeface="Roboto"/>
              <a:ea typeface="Roboto"/>
              <a:cs typeface="Roboto"/>
              <a:sym typeface="Roboto"/>
            </a:endParaRPr>
          </a:p>
        </p:txBody>
      </p:sp>
      <p:pic>
        <p:nvPicPr>
          <p:cNvPr id="238" name="Google Shape;238;p23"/>
          <p:cNvPicPr preferRelativeResize="0"/>
          <p:nvPr/>
        </p:nvPicPr>
        <p:blipFill>
          <a:blip r:embed="rId3">
            <a:alphaModFix/>
          </a:blip>
          <a:stretch>
            <a:fillRect/>
          </a:stretch>
        </p:blipFill>
        <p:spPr>
          <a:xfrm>
            <a:off x="2918275" y="1927825"/>
            <a:ext cx="4808750" cy="894050"/>
          </a:xfrm>
          <a:prstGeom prst="rect">
            <a:avLst/>
          </a:prstGeom>
          <a:noFill/>
          <a:ln w="19050" cap="flat" cmpd="sng">
            <a:solidFill>
              <a:srgbClr val="38761D"/>
            </a:solidFill>
            <a:prstDash val="solid"/>
            <a:round/>
            <a:headEnd type="none" w="sm" len="sm"/>
            <a:tailEnd type="none" w="sm" len="sm"/>
          </a:ln>
        </p:spPr>
      </p:pic>
      <p:pic>
        <p:nvPicPr>
          <p:cNvPr id="239" name="Google Shape;239;p23"/>
          <p:cNvPicPr preferRelativeResize="0"/>
          <p:nvPr/>
        </p:nvPicPr>
        <p:blipFill>
          <a:blip r:embed="rId4">
            <a:alphaModFix/>
          </a:blip>
          <a:stretch>
            <a:fillRect/>
          </a:stretch>
        </p:blipFill>
        <p:spPr>
          <a:xfrm>
            <a:off x="562600" y="2964625"/>
            <a:ext cx="4554024" cy="894040"/>
          </a:xfrm>
          <a:prstGeom prst="rect">
            <a:avLst/>
          </a:prstGeom>
          <a:noFill/>
          <a:ln w="19050" cap="flat" cmpd="sng">
            <a:solidFill>
              <a:srgbClr val="FF9900"/>
            </a:solidFill>
            <a:prstDash val="solid"/>
            <a:round/>
            <a:headEnd type="none" w="sm" len="sm"/>
            <a:tailEnd type="none" w="sm" len="sm"/>
          </a:ln>
        </p:spPr>
      </p:pic>
      <p:pic>
        <p:nvPicPr>
          <p:cNvPr id="240" name="Google Shape;240;p23"/>
          <p:cNvPicPr preferRelativeResize="0"/>
          <p:nvPr/>
        </p:nvPicPr>
        <p:blipFill>
          <a:blip r:embed="rId5">
            <a:alphaModFix/>
          </a:blip>
          <a:stretch>
            <a:fillRect/>
          </a:stretch>
        </p:blipFill>
        <p:spPr>
          <a:xfrm>
            <a:off x="3487625" y="4036000"/>
            <a:ext cx="5401974" cy="894050"/>
          </a:xfrm>
          <a:prstGeom prst="rect">
            <a:avLst/>
          </a:prstGeom>
          <a:noFill/>
          <a:ln w="28575" cap="flat" cmpd="sng">
            <a:solidFill>
              <a:srgbClr val="1155CC"/>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pic>
        <p:nvPicPr>
          <p:cNvPr id="246" name="Google Shape;246;p24"/>
          <p:cNvPicPr preferRelativeResize="0"/>
          <p:nvPr/>
        </p:nvPicPr>
        <p:blipFill>
          <a:blip r:embed="rId3">
            <a:alphaModFix/>
          </a:blip>
          <a:stretch>
            <a:fillRect/>
          </a:stretch>
        </p:blipFill>
        <p:spPr>
          <a:xfrm>
            <a:off x="427950" y="1295300"/>
            <a:ext cx="8288102" cy="2716876"/>
          </a:xfrm>
          <a:prstGeom prst="rect">
            <a:avLst/>
          </a:prstGeom>
          <a:noFill/>
          <a:ln>
            <a:noFill/>
          </a:ln>
        </p:spPr>
      </p:pic>
      <p:pic>
        <p:nvPicPr>
          <p:cNvPr id="247" name="Google Shape;247;p24"/>
          <p:cNvPicPr preferRelativeResize="0"/>
          <p:nvPr/>
        </p:nvPicPr>
        <p:blipFill>
          <a:blip r:embed="rId4">
            <a:alphaModFix/>
          </a:blip>
          <a:stretch>
            <a:fillRect/>
          </a:stretch>
        </p:blipFill>
        <p:spPr>
          <a:xfrm>
            <a:off x="2153150" y="4037900"/>
            <a:ext cx="4837675" cy="942725"/>
          </a:xfrm>
          <a:prstGeom prst="rect">
            <a:avLst/>
          </a:prstGeom>
          <a:noFill/>
          <a:ln>
            <a:noFill/>
          </a:ln>
        </p:spPr>
      </p:pic>
      <p:sp>
        <p:nvSpPr>
          <p:cNvPr id="248" name="Google Shape;248;p24"/>
          <p:cNvSpPr/>
          <p:nvPr/>
        </p:nvSpPr>
        <p:spPr>
          <a:xfrm>
            <a:off x="4283054" y="0"/>
            <a:ext cx="2513700" cy="3936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249" name="Google Shape;249;p24"/>
          <p:cNvSpPr/>
          <p:nvPr/>
        </p:nvSpPr>
        <p:spPr>
          <a:xfrm>
            <a:off x="0" y="126"/>
            <a:ext cx="2697300" cy="393600"/>
          </a:xfrm>
          <a:prstGeom prst="homePlat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Background</a:t>
            </a:r>
            <a:endParaRPr>
              <a:solidFill>
                <a:srgbClr val="FFFFFF"/>
              </a:solidFill>
              <a:latin typeface="Roboto"/>
              <a:ea typeface="Roboto"/>
              <a:cs typeface="Roboto"/>
              <a:sym typeface="Roboto"/>
            </a:endParaRPr>
          </a:p>
        </p:txBody>
      </p:sp>
      <p:sp>
        <p:nvSpPr>
          <p:cNvPr id="250" name="Google Shape;250;p24"/>
          <p:cNvSpPr/>
          <p:nvPr/>
        </p:nvSpPr>
        <p:spPr>
          <a:xfrm>
            <a:off x="2238898" y="0"/>
            <a:ext cx="2513700" cy="3936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The Problem</a:t>
            </a:r>
            <a:endParaRPr>
              <a:solidFill>
                <a:srgbClr val="FFFFFF"/>
              </a:solidFill>
              <a:latin typeface="Roboto"/>
              <a:ea typeface="Roboto"/>
              <a:cs typeface="Roboto"/>
              <a:sym typeface="Roboto"/>
            </a:endParaRPr>
          </a:p>
        </p:txBody>
      </p:sp>
      <p:sp>
        <p:nvSpPr>
          <p:cNvPr id="251" name="Google Shape;251;p24"/>
          <p:cNvSpPr/>
          <p:nvPr/>
        </p:nvSpPr>
        <p:spPr>
          <a:xfrm>
            <a:off x="6507565" y="125"/>
            <a:ext cx="2513700" cy="3936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Solution</a:t>
            </a:r>
            <a:endParaRPr>
              <a:solidFill>
                <a:srgbClr val="FFFFFF"/>
              </a:solidFill>
              <a:latin typeface="Roboto"/>
              <a:ea typeface="Roboto"/>
              <a:cs typeface="Roboto"/>
              <a:sym typeface="Roboto"/>
            </a:endParaRPr>
          </a:p>
        </p:txBody>
      </p:sp>
      <p:sp>
        <p:nvSpPr>
          <p:cNvPr id="252" name="Google Shape;252;p24"/>
          <p:cNvSpPr/>
          <p:nvPr/>
        </p:nvSpPr>
        <p:spPr>
          <a:xfrm>
            <a:off x="0" y="393700"/>
            <a:ext cx="2513700" cy="320100"/>
          </a:xfrm>
          <a:prstGeom prst="homePlate">
            <a:avLst>
              <a:gd name="adj" fmla="val 50000"/>
            </a:avLst>
          </a:prstGeom>
          <a:solidFill>
            <a:srgbClr val="0B53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Survey Results</a:t>
            </a:r>
            <a:endParaRPr b="1">
              <a:solidFill>
                <a:srgbClr val="FFFFFF"/>
              </a:solidFill>
              <a:latin typeface="Roboto"/>
              <a:ea typeface="Roboto"/>
              <a:cs typeface="Roboto"/>
              <a:sym typeface="Roboto"/>
            </a:endParaRPr>
          </a:p>
        </p:txBody>
      </p:sp>
      <p:sp>
        <p:nvSpPr>
          <p:cNvPr id="253" name="Google Shape;253;p24"/>
          <p:cNvSpPr/>
          <p:nvPr/>
        </p:nvSpPr>
        <p:spPr>
          <a:xfrm>
            <a:off x="2201250" y="393600"/>
            <a:ext cx="2697300" cy="3201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Approach to Solution</a:t>
            </a:r>
            <a:endParaRPr>
              <a:solidFill>
                <a:srgbClr val="FFFFFF"/>
              </a:solidFill>
              <a:latin typeface="Roboto"/>
              <a:ea typeface="Roboto"/>
              <a:cs typeface="Roboto"/>
              <a:sym typeface="Roboto"/>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27969</TotalTime>
  <Words>864</Words>
  <Application>Microsoft Office PowerPoint</Application>
  <PresentationFormat>On-screen Show (16:9)</PresentationFormat>
  <Paragraphs>180</Paragraphs>
  <Slides>16</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Roboto Thin</vt:lpstr>
      <vt:lpstr>Corbel</vt:lpstr>
      <vt:lpstr>Book Antiqua</vt:lpstr>
      <vt:lpstr>Times New Roman</vt:lpstr>
      <vt:lpstr>Arial</vt:lpstr>
      <vt:lpstr>Roboto</vt:lpstr>
      <vt:lpstr>Calibri</vt:lpstr>
      <vt:lpstr>Roboto Medium</vt:lpstr>
      <vt:lpstr>Simple Light</vt:lpstr>
      <vt:lpstr>Parallax</vt:lpstr>
      <vt:lpstr>Employee Engagement Improvement</vt:lpstr>
      <vt:lpstr>Company Overview</vt:lpstr>
      <vt:lpstr>Employee Engagement</vt:lpstr>
      <vt:lpstr> Satisfaction   ≠   Engagement</vt:lpstr>
      <vt:lpstr>Previous Approach After 2017 Survey</vt:lpstr>
      <vt:lpstr>The 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Appendix</vt:lpstr>
      <vt:lpstr>How Engaged are Employees in the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Engagement Improvement</dc:title>
  <dc:creator>Palakk Shrivastava</dc:creator>
  <cp:lastModifiedBy>Palakk Shrivastava</cp:lastModifiedBy>
  <cp:revision>6</cp:revision>
  <dcterms:modified xsi:type="dcterms:W3CDTF">2019-09-29T06:00:47Z</dcterms:modified>
</cp:coreProperties>
</file>