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79" r:id="rId2"/>
    <p:sldId id="257" r:id="rId3"/>
    <p:sldId id="274" r:id="rId4"/>
    <p:sldId id="275" r:id="rId5"/>
    <p:sldId id="276" r:id="rId6"/>
    <p:sldId id="280" r:id="rId7"/>
    <p:sldId id="28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ivastava, Palakk" initials="S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22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96" autoAdjust="0"/>
    <p:restoredTop sz="94660"/>
  </p:normalViewPr>
  <p:slideViewPr>
    <p:cSldViewPr snapToGrid="0">
      <p:cViewPr>
        <p:scale>
          <a:sx n="68" d="100"/>
          <a:sy n="68" d="100"/>
        </p:scale>
        <p:origin x="3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02T05:46:16.4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  <inkml:brush xml:id="br1">
      <inkml:brushProperty name="width" value="0.35" units="cm"/>
      <inkml:brushProperty name="height" value="0.35" units="cm"/>
      <inkml:brushProperty name="color" value="#FF0066"/>
      <inkml:brushProperty name="ignorePressure" value="1"/>
    </inkml:brush>
  </inkml:definitions>
  <inkml:trace contextRef="#ctx0" brushRef="#br0">2418 1,'0'0</inkml:trace>
  <inkml:trace contextRef="#ctx0" brushRef="#br1" timeOffset="29840.836">80 3518,'3591'0,"-1359"0,-1452 0,2989 0,-281 0,233 0,7613 0,-11306 0</inkml:trace>
  <inkml:trace contextRef="#ctx0" brushRef="#br1" timeOffset="111960.975">29050 271,'0'3090,"0"-3067</inkml:trace>
  <inkml:trace contextRef="#ctx0" brushRef="#br1" timeOffset="132484.89">1 140,'0'3249,"0"-3226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02T05:48:49.226"/>
    </inkml:context>
    <inkml:brush xml:id="br0">
      <inkml:brushProperty name="width" value="0.35" units="cm"/>
      <inkml:brushProperty name="height" value="0.35" units="cm"/>
      <inkml:brushProperty name="color" value="#FF0066"/>
      <inkml:brushProperty name="ignorePressure" value="1"/>
    </inkml:brush>
  </inkml:definitions>
  <inkml:trace contextRef="#ctx0" brushRef="#br0">0 0,'12435'0,"-7593"0,6996 0,-14753 0,4965 0,-1947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02T05:48:50.526"/>
    </inkml:context>
    <inkml:brush xml:id="br0">
      <inkml:brushProperty name="width" value="0.35" units="cm"/>
      <inkml:brushProperty name="height" value="0.35" units="cm"/>
      <inkml:brushProperty name="color" value="#FF0066"/>
      <inkml:brushProperty name="ignorePressure" value="1"/>
    </inkml:brush>
  </inkml:definitions>
  <inkml:trace contextRef="#ctx0" brushRef="#br0">784 0,'-761'0,"738"0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C6343-F2DC-4891-A2C0-81050D4803B0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0C81F-0E0E-4D96-9575-6463D594D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42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A392943-23E3-4C48-9579-656B63012976}" type="datetime1">
              <a:rPr lang="en-US" smtClean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153A-CFE9-4296-A4BB-E9B819CB188E}" type="datetime1">
              <a:rPr lang="en-US" smtClean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BE85-5200-4D1B-8CF1-E1F4A40BEC6F}" type="datetime1">
              <a:rPr lang="en-US" smtClean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E310-7307-4E92-8AF9-B55819D74F25}" type="datetime1">
              <a:rPr lang="en-US" smtClean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4163-3929-49A8-83D7-CF66D5CA5F32}" type="datetime1">
              <a:rPr lang="en-US" smtClean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D18C-D93F-482D-A74B-07D0BCBAD212}" type="datetime1">
              <a:rPr lang="en-US" smtClean="0"/>
              <a:t>5/1/2019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17EA-5342-43D1-8CAC-A542A33F2274}" type="datetime1">
              <a:rPr lang="en-US" smtClean="0"/>
              <a:t>5/1/2019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20FB-7F8A-4D16-AD57-BB590C914305}" type="datetime1">
              <a:rPr lang="en-US" smtClean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356C-F35F-4500-A45E-42581F4CA3A5}" type="datetime1">
              <a:rPr lang="en-US" smtClean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A7132-D3B7-486B-83C5-9A149D2280EE}" type="datetime1">
              <a:rPr lang="en-US" smtClean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301B-2254-4E80-809C-E7188C5C7270}" type="datetime1">
              <a:rPr lang="en-US" smtClean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1AC7-B5F6-4BDC-ACCD-FCAA43ABAA80}" type="datetime1">
              <a:rPr lang="en-US" smtClean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1E94-F74D-4DB6-8D37-2BD606704163}" type="datetime1">
              <a:rPr lang="en-US" smtClean="0"/>
              <a:t>5/1/2019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A8444-4929-4324-9A17-2677FA55D760}" type="datetime1">
              <a:rPr lang="en-US" smtClean="0"/>
              <a:t>5/1/2019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0AE1-EAD5-4540-B5B9-B7F7A6AE98A0}" type="datetime1">
              <a:rPr lang="en-US" smtClean="0"/>
              <a:t>5/1/2019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8809C-8892-4998-814A-3F25A75A3149}" type="datetime1">
              <a:rPr lang="en-US" smtClean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0D17-CBE8-43B7-95CE-09623F212CAB}" type="datetime1">
              <a:rPr lang="en-US" smtClean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D584F-9083-4F3D-A129-53539287DE51}" type="datetime1">
              <a:rPr lang="en-US" smtClean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customXml" Target="../ink/ink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BBE90-16F3-4C03-A24E-ED50E403A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blurry image of a blue sky&#10;&#10;Description generated with high confidence">
            <a:extLst>
              <a:ext uri="{FF2B5EF4-FFF2-40B4-BE49-F238E27FC236}">
                <a16:creationId xmlns:a16="http://schemas.microsoft.com/office/drawing/2014/main" id="{B0E4B93F-0214-4697-B693-A797AC8A0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8620"/>
            <a:ext cx="12192000" cy="6876620"/>
          </a:xfrm>
          <a:effectLst>
            <a:outerShdw dist="50800" dir="5400000" algn="ctr" rotWithShape="0">
              <a:srgbClr val="000000"/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182EA-1B0C-4725-8F76-3937A4E94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FD9549-16B8-4FAA-B05A-B0062CEBD944}"/>
              </a:ext>
            </a:extLst>
          </p:cNvPr>
          <p:cNvSpPr txBox="1"/>
          <p:nvPr/>
        </p:nvSpPr>
        <p:spPr>
          <a:xfrm>
            <a:off x="666130" y="6404394"/>
            <a:ext cx="111497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Ravi Kant |  Alok </a:t>
            </a:r>
            <a:r>
              <a:rPr lang="en-US" sz="2400" b="1" dirty="0" err="1"/>
              <a:t>Sheth</a:t>
            </a:r>
            <a:r>
              <a:rPr lang="en-US" sz="2400" b="1" dirty="0"/>
              <a:t>  | Shreyas </a:t>
            </a:r>
            <a:r>
              <a:rPr lang="en-US" sz="2400" b="1" dirty="0" err="1"/>
              <a:t>Telkar</a:t>
            </a:r>
            <a:r>
              <a:rPr lang="en-US" sz="2400" b="1" dirty="0"/>
              <a:t>  |  </a:t>
            </a:r>
            <a:r>
              <a:rPr lang="en-US" sz="2400" b="1" dirty="0" err="1"/>
              <a:t>Sameena</a:t>
            </a:r>
            <a:r>
              <a:rPr lang="en-US" sz="2400" b="1" dirty="0"/>
              <a:t> Sheikh   |   </a:t>
            </a:r>
            <a:r>
              <a:rPr lang="en-US" sz="2400" b="1" dirty="0" err="1"/>
              <a:t>Palakk</a:t>
            </a:r>
            <a:r>
              <a:rPr lang="en-US" sz="2400" b="1" dirty="0"/>
              <a:t> Shrivastava</a:t>
            </a:r>
          </a:p>
          <a:p>
            <a:r>
              <a:rPr lang="en-US" sz="2800" b="1" dirty="0"/>
              <a:t> </a:t>
            </a:r>
          </a:p>
          <a:p>
            <a:endParaRPr lang="en-US" sz="2800" b="1" dirty="0"/>
          </a:p>
          <a:p>
            <a:endParaRPr lang="en-US" sz="28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9D84B1-92FD-4555-BB3F-9496E4E020EB}"/>
              </a:ext>
            </a:extLst>
          </p:cNvPr>
          <p:cNvSpPr/>
          <p:nvPr/>
        </p:nvSpPr>
        <p:spPr>
          <a:xfrm>
            <a:off x="-1144590" y="3015884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        GOOGLE ONLINE MARKETING CHALLENGE </a:t>
            </a:r>
            <a:br>
              <a:rPr lang="en-US" sz="2800" dirty="0"/>
            </a:br>
            <a:r>
              <a:rPr lang="en-US" sz="2800" dirty="0"/>
              <a:t>          POST - CAMPAIGN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5EBFA8-B81E-4BC9-A1FC-4703266E7B72}"/>
              </a:ext>
            </a:extLst>
          </p:cNvPr>
          <p:cNvSpPr txBox="1"/>
          <p:nvPr/>
        </p:nvSpPr>
        <p:spPr>
          <a:xfrm>
            <a:off x="3480620" y="3832107"/>
            <a:ext cx="43360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C000"/>
                </a:solidFill>
              </a:rPr>
              <a:t>SAN FRANCISCO YOUTH THEATRE</a:t>
            </a:r>
          </a:p>
        </p:txBody>
      </p:sp>
      <p:pic>
        <p:nvPicPr>
          <p:cNvPr id="17" name="Picture 16" descr="A drawing of a face&#10;&#10;Description generated with high confidence">
            <a:extLst>
              <a:ext uri="{FF2B5EF4-FFF2-40B4-BE49-F238E27FC236}">
                <a16:creationId xmlns:a16="http://schemas.microsoft.com/office/drawing/2014/main" id="{7F22CB81-1C13-4866-9AAE-A0665233178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45342" cy="107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2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39CE8-5B58-4CAC-9FA1-B545779D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Google Shape;90;p17">
            <a:extLst>
              <a:ext uri="{FF2B5EF4-FFF2-40B4-BE49-F238E27FC236}">
                <a16:creationId xmlns:a16="http://schemas.microsoft.com/office/drawing/2014/main" id="{2F82DDC1-94E3-4449-BFBF-56A2FC72366E}"/>
              </a:ext>
            </a:extLst>
          </p:cNvPr>
          <p:cNvSpPr/>
          <p:nvPr/>
        </p:nvSpPr>
        <p:spPr>
          <a:xfrm>
            <a:off x="6212260" y="0"/>
            <a:ext cx="2403835" cy="706884"/>
          </a:xfrm>
          <a:prstGeom prst="chevron">
            <a:avLst>
              <a:gd name="adj" fmla="val 50000"/>
            </a:avLst>
          </a:prstGeom>
          <a:solidFill>
            <a:schemeClr val="tx1">
              <a:lumMod val="6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91;p17">
            <a:extLst>
              <a:ext uri="{FF2B5EF4-FFF2-40B4-BE49-F238E27FC236}">
                <a16:creationId xmlns:a16="http://schemas.microsoft.com/office/drawing/2014/main" id="{D092856C-F662-4D5A-8785-B0AB45422F43}"/>
              </a:ext>
            </a:extLst>
          </p:cNvPr>
          <p:cNvSpPr/>
          <p:nvPr/>
        </p:nvSpPr>
        <p:spPr>
          <a:xfrm>
            <a:off x="1489435" y="126"/>
            <a:ext cx="2403835" cy="706884"/>
          </a:xfrm>
          <a:prstGeom prst="homePlate">
            <a:avLst>
              <a:gd name="adj" fmla="val 50000"/>
            </a:avLst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Campaign Overview</a:t>
            </a:r>
            <a:endParaRPr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92;p17">
            <a:extLst>
              <a:ext uri="{FF2B5EF4-FFF2-40B4-BE49-F238E27FC236}">
                <a16:creationId xmlns:a16="http://schemas.microsoft.com/office/drawing/2014/main" id="{8345C7DA-2067-4E6B-99C0-EF460E87E980}"/>
              </a:ext>
            </a:extLst>
          </p:cNvPr>
          <p:cNvSpPr/>
          <p:nvPr/>
        </p:nvSpPr>
        <p:spPr>
          <a:xfrm>
            <a:off x="3676452" y="0"/>
            <a:ext cx="2752627" cy="706884"/>
          </a:xfrm>
          <a:prstGeom prst="chevron">
            <a:avLst>
              <a:gd name="adj" fmla="val 50000"/>
            </a:avLst>
          </a:prstGeom>
          <a:solidFill>
            <a:schemeClr val="tx1">
              <a:lumMod val="6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Campaign Strategy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93;p17">
            <a:extLst>
              <a:ext uri="{FF2B5EF4-FFF2-40B4-BE49-F238E27FC236}">
                <a16:creationId xmlns:a16="http://schemas.microsoft.com/office/drawing/2014/main" id="{53A83449-BA30-47D7-8C9B-E71A87EDA961}"/>
              </a:ext>
            </a:extLst>
          </p:cNvPr>
          <p:cNvSpPr/>
          <p:nvPr/>
        </p:nvSpPr>
        <p:spPr>
          <a:xfrm>
            <a:off x="8388284" y="0"/>
            <a:ext cx="2905027" cy="706759"/>
          </a:xfrm>
          <a:prstGeom prst="chevron">
            <a:avLst>
              <a:gd name="adj" fmla="val 50000"/>
            </a:avLst>
          </a:prstGeom>
          <a:solidFill>
            <a:schemeClr val="tx1">
              <a:lumMod val="6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Recommendations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98BF20-CE63-4411-A57B-FC37371F8B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55561" y="1723314"/>
            <a:ext cx="4250955" cy="181822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C70E863-A51E-4ADC-9F30-4FF7EC8377DB}"/>
              </a:ext>
            </a:extLst>
          </p:cNvPr>
          <p:cNvSpPr/>
          <p:nvPr/>
        </p:nvSpPr>
        <p:spPr>
          <a:xfrm>
            <a:off x="1415844" y="3616869"/>
            <a:ext cx="9763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San Francisco Youth theatre is a performing arts organization based in San Francisco, California, dedicated to creating cutting-edge theater for children and youth.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69EF52-5A74-4A72-A1B6-F73518A8C480}"/>
              </a:ext>
            </a:extLst>
          </p:cNvPr>
          <p:cNvSpPr/>
          <p:nvPr/>
        </p:nvSpPr>
        <p:spPr>
          <a:xfrm>
            <a:off x="1415844" y="4437747"/>
            <a:ext cx="924232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The target for SF Youth theatre AdWords campaign was to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increase awareness about the theatre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for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more viewership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and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boost traffic to the official website.</a:t>
            </a:r>
          </a:p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We created, </a:t>
            </a:r>
            <a:r>
              <a:rPr lang="en-US" b="1" dirty="0">
                <a:latin typeface="Calibri" panose="020F0502020204030204" pitchFamily="34" charset="0"/>
              </a:rPr>
              <a:t>2 Campaigns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en-US" b="1" dirty="0">
                <a:latin typeface="Calibri" panose="020F0502020204030204" pitchFamily="34" charset="0"/>
              </a:rPr>
              <a:t>6 ad groups </a:t>
            </a:r>
            <a:r>
              <a:rPr lang="en-US" dirty="0">
                <a:latin typeface="Calibri" panose="020F0502020204030204" pitchFamily="34" charset="0"/>
              </a:rPr>
              <a:t>with </a:t>
            </a:r>
            <a:r>
              <a:rPr lang="en-US" b="1" dirty="0">
                <a:latin typeface="Calibri" panose="020F0502020204030204" pitchFamily="34" charset="0"/>
              </a:rPr>
              <a:t>203 Keywords </a:t>
            </a:r>
            <a:r>
              <a:rPr lang="en-US" dirty="0">
                <a:latin typeface="Calibri" panose="020F0502020204030204" pitchFamily="34" charset="0"/>
              </a:rPr>
              <a:t>and run the campaign for 25 days,</a:t>
            </a:r>
          </a:p>
          <a:p>
            <a:r>
              <a:rPr lang="en-US" dirty="0">
                <a:latin typeface="Calibri" panose="020F0502020204030204" pitchFamily="34" charset="0"/>
              </a:rPr>
              <a:t>April 2 – April 26 on Google Search Network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/>
              <a:t>Initial goals set as the Key Performing Indicators for the account were to reach a minimum CTR of 5.0% (Google standard) and increase the impressions.</a:t>
            </a:r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E57D41-875E-49FD-8966-D133202614A7}"/>
              </a:ext>
            </a:extLst>
          </p:cNvPr>
          <p:cNvSpPr/>
          <p:nvPr/>
        </p:nvSpPr>
        <p:spPr>
          <a:xfrm>
            <a:off x="3869436" y="979566"/>
            <a:ext cx="4223204" cy="706884"/>
          </a:xfrm>
          <a:prstGeom prst="roundRect">
            <a:avLst/>
          </a:prstGeom>
          <a:solidFill>
            <a:srgbClr val="92D05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b="1" dirty="0"/>
              <a:t>SFYT </a:t>
            </a:r>
            <a:r>
              <a:rPr lang="en-US" dirty="0"/>
              <a:t>ADWORDS ACCOUNT</a:t>
            </a:r>
          </a:p>
        </p:txBody>
      </p:sp>
    </p:spTree>
    <p:extLst>
      <p:ext uri="{BB962C8B-B14F-4D97-AF65-F5344CB8AC3E}">
        <p14:creationId xmlns:p14="http://schemas.microsoft.com/office/powerpoint/2010/main" val="2608263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39CE8-5B58-4CAC-9FA1-B545779D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8" name="Google Shape;90;p17">
            <a:extLst>
              <a:ext uri="{FF2B5EF4-FFF2-40B4-BE49-F238E27FC236}">
                <a16:creationId xmlns:a16="http://schemas.microsoft.com/office/drawing/2014/main" id="{96F206FB-118C-42E0-A5C5-44B73B48EB5F}"/>
              </a:ext>
            </a:extLst>
          </p:cNvPr>
          <p:cNvSpPr/>
          <p:nvPr/>
        </p:nvSpPr>
        <p:spPr>
          <a:xfrm>
            <a:off x="6143434" y="117987"/>
            <a:ext cx="2403835" cy="706884"/>
          </a:xfrm>
          <a:prstGeom prst="chevron">
            <a:avLst>
              <a:gd name="adj" fmla="val 50000"/>
            </a:avLst>
          </a:prstGeom>
          <a:solidFill>
            <a:schemeClr val="tx1">
              <a:lumMod val="6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91;p17">
            <a:extLst>
              <a:ext uri="{FF2B5EF4-FFF2-40B4-BE49-F238E27FC236}">
                <a16:creationId xmlns:a16="http://schemas.microsoft.com/office/drawing/2014/main" id="{036DB8FD-E0A5-4F59-A05D-D2BA55C8175B}"/>
              </a:ext>
            </a:extLst>
          </p:cNvPr>
          <p:cNvSpPr/>
          <p:nvPr/>
        </p:nvSpPr>
        <p:spPr>
          <a:xfrm>
            <a:off x="1420609" y="118113"/>
            <a:ext cx="2403835" cy="706884"/>
          </a:xfrm>
          <a:prstGeom prst="homePlate">
            <a:avLst>
              <a:gd name="adj" fmla="val 50000"/>
            </a:avLst>
          </a:prstGeom>
          <a:solidFill>
            <a:schemeClr val="tx1">
              <a:lumMod val="6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Campaign</a:t>
            </a:r>
            <a:r>
              <a:rPr lang="en-US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92;p17">
            <a:extLst>
              <a:ext uri="{FF2B5EF4-FFF2-40B4-BE49-F238E27FC236}">
                <a16:creationId xmlns:a16="http://schemas.microsoft.com/office/drawing/2014/main" id="{C34EA805-0E7B-4BB1-869E-20BE63DF4157}"/>
              </a:ext>
            </a:extLst>
          </p:cNvPr>
          <p:cNvSpPr/>
          <p:nvPr/>
        </p:nvSpPr>
        <p:spPr>
          <a:xfrm>
            <a:off x="3607626" y="117987"/>
            <a:ext cx="2752627" cy="706884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Campaign Strategy</a:t>
            </a:r>
            <a:endParaRPr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93;p17">
            <a:extLst>
              <a:ext uri="{FF2B5EF4-FFF2-40B4-BE49-F238E27FC236}">
                <a16:creationId xmlns:a16="http://schemas.microsoft.com/office/drawing/2014/main" id="{2391626A-1F24-420C-BE35-4F4B4B1CAC84}"/>
              </a:ext>
            </a:extLst>
          </p:cNvPr>
          <p:cNvSpPr/>
          <p:nvPr/>
        </p:nvSpPr>
        <p:spPr>
          <a:xfrm>
            <a:off x="8319458" y="117987"/>
            <a:ext cx="2905027" cy="706759"/>
          </a:xfrm>
          <a:prstGeom prst="chevron">
            <a:avLst>
              <a:gd name="adj" fmla="val 50000"/>
            </a:avLst>
          </a:prstGeom>
          <a:solidFill>
            <a:schemeClr val="tx1">
              <a:lumMod val="6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Recommendations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28F19D3F-E566-4F22-8BAC-5E2B0E6837C7}"/>
              </a:ext>
            </a:extLst>
          </p:cNvPr>
          <p:cNvSpPr>
            <a:spLocks/>
          </p:cNvSpPr>
          <p:nvPr/>
        </p:nvSpPr>
        <p:spPr bwMode="auto">
          <a:xfrm>
            <a:off x="2850639" y="2609707"/>
            <a:ext cx="5237134" cy="2350246"/>
          </a:xfrm>
          <a:custGeom>
            <a:avLst/>
            <a:gdLst/>
            <a:ahLst/>
            <a:cxnLst>
              <a:cxn ang="0">
                <a:pos x="1208" y="0"/>
              </a:cxn>
              <a:cxn ang="0">
                <a:pos x="1504" y="597"/>
              </a:cxn>
              <a:cxn ang="0">
                <a:pos x="295" y="1329"/>
              </a:cxn>
              <a:cxn ang="0">
                <a:pos x="0" y="732"/>
              </a:cxn>
              <a:cxn ang="0">
                <a:pos x="1208" y="0"/>
              </a:cxn>
            </a:cxnLst>
            <a:rect l="0" t="0" r="r" b="b"/>
            <a:pathLst>
              <a:path w="1504" h="1329">
                <a:moveTo>
                  <a:pt x="1208" y="0"/>
                </a:moveTo>
                <a:lnTo>
                  <a:pt x="1504" y="597"/>
                </a:lnTo>
                <a:lnTo>
                  <a:pt x="295" y="1329"/>
                </a:lnTo>
                <a:lnTo>
                  <a:pt x="0" y="732"/>
                </a:lnTo>
                <a:lnTo>
                  <a:pt x="1208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Freeform 122">
            <a:extLst>
              <a:ext uri="{FF2B5EF4-FFF2-40B4-BE49-F238E27FC236}">
                <a16:creationId xmlns:a16="http://schemas.microsoft.com/office/drawing/2014/main" id="{3AACFC28-399C-4633-9B82-47BC8839E128}"/>
              </a:ext>
            </a:extLst>
          </p:cNvPr>
          <p:cNvSpPr>
            <a:spLocks/>
          </p:cNvSpPr>
          <p:nvPr/>
        </p:nvSpPr>
        <p:spPr bwMode="auto">
          <a:xfrm>
            <a:off x="1877961" y="1325151"/>
            <a:ext cx="4743321" cy="2350246"/>
          </a:xfrm>
          <a:custGeom>
            <a:avLst/>
            <a:gdLst/>
            <a:ahLst/>
            <a:cxnLst>
              <a:cxn ang="0">
                <a:pos x="1208" y="0"/>
              </a:cxn>
              <a:cxn ang="0">
                <a:pos x="1504" y="597"/>
              </a:cxn>
              <a:cxn ang="0">
                <a:pos x="295" y="1329"/>
              </a:cxn>
              <a:cxn ang="0">
                <a:pos x="0" y="732"/>
              </a:cxn>
              <a:cxn ang="0">
                <a:pos x="1208" y="0"/>
              </a:cxn>
            </a:cxnLst>
            <a:rect l="0" t="0" r="r" b="b"/>
            <a:pathLst>
              <a:path w="1504" h="1329">
                <a:moveTo>
                  <a:pt x="1208" y="0"/>
                </a:moveTo>
                <a:lnTo>
                  <a:pt x="1504" y="597"/>
                </a:lnTo>
                <a:lnTo>
                  <a:pt x="295" y="1329"/>
                </a:lnTo>
                <a:lnTo>
                  <a:pt x="0" y="732"/>
                </a:lnTo>
                <a:lnTo>
                  <a:pt x="1208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Freeform 12">
            <a:extLst>
              <a:ext uri="{FF2B5EF4-FFF2-40B4-BE49-F238E27FC236}">
                <a16:creationId xmlns:a16="http://schemas.microsoft.com/office/drawing/2014/main" id="{D4511696-A802-42A2-8B17-A0434C949CA2}"/>
              </a:ext>
            </a:extLst>
          </p:cNvPr>
          <p:cNvSpPr>
            <a:spLocks/>
          </p:cNvSpPr>
          <p:nvPr/>
        </p:nvSpPr>
        <p:spPr bwMode="auto">
          <a:xfrm>
            <a:off x="658761" y="1325152"/>
            <a:ext cx="5962522" cy="105575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6" y="0"/>
              </a:cxn>
              <a:cxn ang="0">
                <a:pos x="2202" y="597"/>
              </a:cxn>
              <a:cxn ang="0">
                <a:pos x="295" y="597"/>
              </a:cxn>
              <a:cxn ang="0">
                <a:pos x="0" y="0"/>
              </a:cxn>
            </a:cxnLst>
            <a:rect l="0" t="0" r="r" b="b"/>
            <a:pathLst>
              <a:path w="2202" h="597">
                <a:moveTo>
                  <a:pt x="0" y="0"/>
                </a:moveTo>
                <a:lnTo>
                  <a:pt x="1906" y="0"/>
                </a:lnTo>
                <a:lnTo>
                  <a:pt x="2202" y="597"/>
                </a:lnTo>
                <a:lnTo>
                  <a:pt x="295" y="59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2" tIns="91416" rIns="914162" bIns="91416" numCol="1" anchor="ctr" anchorCtr="1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dirty="0">
                <a:solidFill>
                  <a:schemeClr val="bg1"/>
                </a:solidFill>
              </a:rPr>
              <a:t>Campaign 1 was launched with 3 ad groups and 6 ads with sitelinks, around 50 keyword.</a:t>
            </a:r>
          </a:p>
          <a:p>
            <a:pPr lvl="0">
              <a:defRPr/>
            </a:pPr>
            <a:r>
              <a:rPr lang="en-US" dirty="0">
                <a:solidFill>
                  <a:schemeClr val="bg1"/>
                </a:solidFill>
              </a:rPr>
              <a:t>Budget: $100, Maximized CPC 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12EB3ECA-75A1-46B2-AF00-9F630537E775}"/>
              </a:ext>
            </a:extLst>
          </p:cNvPr>
          <p:cNvSpPr>
            <a:spLocks/>
          </p:cNvSpPr>
          <p:nvPr/>
        </p:nvSpPr>
        <p:spPr bwMode="auto">
          <a:xfrm>
            <a:off x="4680155" y="3910018"/>
            <a:ext cx="4768719" cy="2350246"/>
          </a:xfrm>
          <a:custGeom>
            <a:avLst/>
            <a:gdLst/>
            <a:ahLst/>
            <a:cxnLst>
              <a:cxn ang="0">
                <a:pos x="1208" y="0"/>
              </a:cxn>
              <a:cxn ang="0">
                <a:pos x="1504" y="597"/>
              </a:cxn>
              <a:cxn ang="0">
                <a:pos x="295" y="1329"/>
              </a:cxn>
              <a:cxn ang="0">
                <a:pos x="0" y="732"/>
              </a:cxn>
              <a:cxn ang="0">
                <a:pos x="1208" y="0"/>
              </a:cxn>
            </a:cxnLst>
            <a:rect l="0" t="0" r="r" b="b"/>
            <a:pathLst>
              <a:path w="1504" h="1329">
                <a:moveTo>
                  <a:pt x="1208" y="0"/>
                </a:moveTo>
                <a:lnTo>
                  <a:pt x="1504" y="597"/>
                </a:lnTo>
                <a:lnTo>
                  <a:pt x="295" y="1329"/>
                </a:lnTo>
                <a:lnTo>
                  <a:pt x="0" y="732"/>
                </a:lnTo>
                <a:lnTo>
                  <a:pt x="1208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2399"/>
          </a:p>
        </p:txBody>
      </p:sp>
      <p:sp>
        <p:nvSpPr>
          <p:cNvPr id="42" name="Freeform 12">
            <a:extLst>
              <a:ext uri="{FF2B5EF4-FFF2-40B4-BE49-F238E27FC236}">
                <a16:creationId xmlns:a16="http://schemas.microsoft.com/office/drawing/2014/main" id="{FAD6F909-1D1D-4272-9AA6-872FD613AA71}"/>
              </a:ext>
            </a:extLst>
          </p:cNvPr>
          <p:cNvSpPr>
            <a:spLocks/>
          </p:cNvSpPr>
          <p:nvPr/>
        </p:nvSpPr>
        <p:spPr bwMode="auto">
          <a:xfrm>
            <a:off x="1877962" y="2623759"/>
            <a:ext cx="6209812" cy="105575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6" y="0"/>
              </a:cxn>
              <a:cxn ang="0">
                <a:pos x="2202" y="597"/>
              </a:cxn>
              <a:cxn ang="0">
                <a:pos x="295" y="597"/>
              </a:cxn>
              <a:cxn ang="0">
                <a:pos x="0" y="0"/>
              </a:cxn>
            </a:cxnLst>
            <a:rect l="0" t="0" r="r" b="b"/>
            <a:pathLst>
              <a:path w="2202" h="597">
                <a:moveTo>
                  <a:pt x="0" y="0"/>
                </a:moveTo>
                <a:lnTo>
                  <a:pt x="1906" y="0"/>
                </a:lnTo>
                <a:lnTo>
                  <a:pt x="2202" y="597"/>
                </a:lnTo>
                <a:lnTo>
                  <a:pt x="295" y="59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2" tIns="91416" rIns="914162" bIns="91416" numCol="1" anchor="ctr" anchorCtr="1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dirty="0">
                <a:solidFill>
                  <a:schemeClr val="bg1"/>
                </a:solidFill>
                <a:latin typeface="+mj-lt"/>
              </a:rPr>
              <a:t>Campaign 1 started accumulating data, </a:t>
            </a:r>
            <a:r>
              <a:rPr lang="en-US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added keywords (64 total)</a:t>
            </a:r>
          </a:p>
          <a:p>
            <a:pPr lvl="0">
              <a:defRPr/>
            </a:pPr>
            <a:r>
              <a:rPr lang="en-US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Impressions:61, Click: 2, CTR : 1.64%</a:t>
            </a:r>
          </a:p>
        </p:txBody>
      </p:sp>
      <p:sp>
        <p:nvSpPr>
          <p:cNvPr id="43" name="Freeform 12">
            <a:extLst>
              <a:ext uri="{FF2B5EF4-FFF2-40B4-BE49-F238E27FC236}">
                <a16:creationId xmlns:a16="http://schemas.microsoft.com/office/drawing/2014/main" id="{928090EC-BA95-4330-9E54-4167E02B2E1C}"/>
              </a:ext>
            </a:extLst>
          </p:cNvPr>
          <p:cNvSpPr>
            <a:spLocks/>
          </p:cNvSpPr>
          <p:nvPr/>
        </p:nvSpPr>
        <p:spPr bwMode="auto">
          <a:xfrm>
            <a:off x="2850640" y="3928185"/>
            <a:ext cx="6763093" cy="103176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6" y="0"/>
              </a:cxn>
              <a:cxn ang="0">
                <a:pos x="2202" y="597"/>
              </a:cxn>
              <a:cxn ang="0">
                <a:pos x="295" y="597"/>
              </a:cxn>
              <a:cxn ang="0">
                <a:pos x="0" y="0"/>
              </a:cxn>
            </a:cxnLst>
            <a:rect l="0" t="0" r="r" b="b"/>
            <a:pathLst>
              <a:path w="2202" h="597">
                <a:moveTo>
                  <a:pt x="0" y="0"/>
                </a:moveTo>
                <a:lnTo>
                  <a:pt x="1906" y="0"/>
                </a:lnTo>
                <a:lnTo>
                  <a:pt x="2202" y="597"/>
                </a:lnTo>
                <a:lnTo>
                  <a:pt x="295" y="59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2" tIns="91416" rIns="914162" bIns="91416" numCol="1" anchor="ctr" anchorCtr="1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Launched Campaign 2, 3 ad groups long tail keywords, Ads created for upcoming play;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283 Impression, CTR: 3.53%, Avg CPC: $1.63, Clicks 10</a:t>
            </a:r>
            <a:endParaRPr lang="en-US" dirty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44" name="Freeform 12">
            <a:extLst>
              <a:ext uri="{FF2B5EF4-FFF2-40B4-BE49-F238E27FC236}">
                <a16:creationId xmlns:a16="http://schemas.microsoft.com/office/drawing/2014/main" id="{219C9C9D-E41B-42A3-83EF-53E800B7D1D2}"/>
              </a:ext>
            </a:extLst>
          </p:cNvPr>
          <p:cNvSpPr>
            <a:spLocks/>
          </p:cNvSpPr>
          <p:nvPr/>
        </p:nvSpPr>
        <p:spPr bwMode="auto">
          <a:xfrm>
            <a:off x="4680155" y="5208625"/>
            <a:ext cx="6853084" cy="105575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6" y="0"/>
              </a:cxn>
              <a:cxn ang="0">
                <a:pos x="2202" y="597"/>
              </a:cxn>
              <a:cxn ang="0">
                <a:pos x="295" y="597"/>
              </a:cxn>
              <a:cxn ang="0">
                <a:pos x="0" y="0"/>
              </a:cxn>
            </a:cxnLst>
            <a:rect l="0" t="0" r="r" b="b"/>
            <a:pathLst>
              <a:path w="2202" h="597">
                <a:moveTo>
                  <a:pt x="0" y="0"/>
                </a:moveTo>
                <a:lnTo>
                  <a:pt x="1906" y="0"/>
                </a:lnTo>
                <a:lnTo>
                  <a:pt x="2202" y="597"/>
                </a:lnTo>
                <a:lnTo>
                  <a:pt x="295" y="59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2" tIns="91416" rIns="914162" bIns="91416" numCol="1" anchor="ctr" anchorCtr="1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Optimization: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Budget,bid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strategy was not changed, alternate keyword added, continued monitoring, removing low performing keywords, total 16 ads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054E366-BC3B-45F6-8671-803C609F1262}"/>
              </a:ext>
            </a:extLst>
          </p:cNvPr>
          <p:cNvSpPr/>
          <p:nvPr/>
        </p:nvSpPr>
        <p:spPr>
          <a:xfrm>
            <a:off x="6584872" y="1756857"/>
            <a:ext cx="19623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</a:rPr>
              <a:t>Week 1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</a:rPr>
              <a:t> ( April 2 – April 6)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64504BD-29C9-456D-A3B0-56A03055F4AE}"/>
              </a:ext>
            </a:extLst>
          </p:cNvPr>
          <p:cNvSpPr/>
          <p:nvPr/>
        </p:nvSpPr>
        <p:spPr>
          <a:xfrm>
            <a:off x="79593" y="3087540"/>
            <a:ext cx="3204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spcBef>
                <a:spcPts val="0"/>
              </a:spcBef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 2</a:t>
            </a:r>
          </a:p>
          <a:p>
            <a:pPr marL="457200" marR="0">
              <a:spcBef>
                <a:spcPts val="0"/>
              </a:spcBef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 April 7 – April 13)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C062D73-02C4-4528-BA13-78021A716358}"/>
              </a:ext>
            </a:extLst>
          </p:cNvPr>
          <p:cNvSpPr/>
          <p:nvPr/>
        </p:nvSpPr>
        <p:spPr>
          <a:xfrm>
            <a:off x="9610597" y="4313622"/>
            <a:ext cx="20906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</a:rPr>
              <a:t>Week 3 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</a:rPr>
              <a:t>(April 14 – April 20)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0D629B7-1835-400E-A807-F9336E4DED9A}"/>
              </a:ext>
            </a:extLst>
          </p:cNvPr>
          <p:cNvSpPr/>
          <p:nvPr/>
        </p:nvSpPr>
        <p:spPr>
          <a:xfrm>
            <a:off x="3204302" y="5632100"/>
            <a:ext cx="20906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</a:rPr>
              <a:t>Week 4 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</a:rPr>
              <a:t>(April 21 – April 26)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39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39CE8-5B58-4CAC-9FA1-B545779D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9" name="Google Shape;90;p17">
            <a:extLst>
              <a:ext uri="{FF2B5EF4-FFF2-40B4-BE49-F238E27FC236}">
                <a16:creationId xmlns:a16="http://schemas.microsoft.com/office/drawing/2014/main" id="{BA9BC268-531F-4C12-9C9F-CDB064CEB320}"/>
              </a:ext>
            </a:extLst>
          </p:cNvPr>
          <p:cNvSpPr/>
          <p:nvPr/>
        </p:nvSpPr>
        <p:spPr>
          <a:xfrm>
            <a:off x="6143434" y="117987"/>
            <a:ext cx="2403835" cy="706884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91;p17">
            <a:extLst>
              <a:ext uri="{FF2B5EF4-FFF2-40B4-BE49-F238E27FC236}">
                <a16:creationId xmlns:a16="http://schemas.microsoft.com/office/drawing/2014/main" id="{B33076FB-CCCD-4B63-8BDE-8278C1EC75D1}"/>
              </a:ext>
            </a:extLst>
          </p:cNvPr>
          <p:cNvSpPr/>
          <p:nvPr/>
        </p:nvSpPr>
        <p:spPr>
          <a:xfrm>
            <a:off x="1420609" y="118113"/>
            <a:ext cx="2403835" cy="706884"/>
          </a:xfrm>
          <a:prstGeom prst="homePlate">
            <a:avLst>
              <a:gd name="adj" fmla="val 50000"/>
            </a:avLst>
          </a:prstGeom>
          <a:solidFill>
            <a:schemeClr val="tx1">
              <a:lumMod val="6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Campaign</a:t>
            </a:r>
            <a:r>
              <a:rPr lang="en-US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92;p17">
            <a:extLst>
              <a:ext uri="{FF2B5EF4-FFF2-40B4-BE49-F238E27FC236}">
                <a16:creationId xmlns:a16="http://schemas.microsoft.com/office/drawing/2014/main" id="{3EBF8CC0-A11E-4DC5-BA70-6E050A2E44A7}"/>
              </a:ext>
            </a:extLst>
          </p:cNvPr>
          <p:cNvSpPr/>
          <p:nvPr/>
        </p:nvSpPr>
        <p:spPr>
          <a:xfrm>
            <a:off x="3607626" y="117987"/>
            <a:ext cx="2752627" cy="706884"/>
          </a:xfrm>
          <a:prstGeom prst="chevron">
            <a:avLst>
              <a:gd name="adj" fmla="val 50000"/>
            </a:avLst>
          </a:prstGeom>
          <a:solidFill>
            <a:schemeClr val="tx1">
              <a:lumMod val="6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Campaign</a:t>
            </a:r>
            <a:r>
              <a:rPr lang="en-US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Strategy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93;p17">
            <a:extLst>
              <a:ext uri="{FF2B5EF4-FFF2-40B4-BE49-F238E27FC236}">
                <a16:creationId xmlns:a16="http://schemas.microsoft.com/office/drawing/2014/main" id="{057A665F-2712-46F0-AC15-0B20A313991D}"/>
              </a:ext>
            </a:extLst>
          </p:cNvPr>
          <p:cNvSpPr/>
          <p:nvPr/>
        </p:nvSpPr>
        <p:spPr>
          <a:xfrm>
            <a:off x="8319458" y="117987"/>
            <a:ext cx="2905027" cy="706759"/>
          </a:xfrm>
          <a:prstGeom prst="chevron">
            <a:avLst>
              <a:gd name="adj" fmla="val 50000"/>
            </a:avLst>
          </a:prstGeom>
          <a:solidFill>
            <a:schemeClr val="tx1">
              <a:lumMod val="6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Recommendations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82B241-AA97-4405-B5D6-AC220AFA39B3}"/>
              </a:ext>
            </a:extLst>
          </p:cNvPr>
          <p:cNvCxnSpPr>
            <a:cxnSpLocks/>
          </p:cNvCxnSpPr>
          <p:nvPr/>
        </p:nvCxnSpPr>
        <p:spPr>
          <a:xfrm>
            <a:off x="5656082" y="1121790"/>
            <a:ext cx="0" cy="46097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6E3EAE8-106B-45F0-9C8B-BA4B58639610}"/>
              </a:ext>
            </a:extLst>
          </p:cNvPr>
          <p:cNvSpPr txBox="1"/>
          <p:nvPr/>
        </p:nvSpPr>
        <p:spPr>
          <a:xfrm>
            <a:off x="1249893" y="1282371"/>
            <a:ext cx="392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PRE-CAMPAIGN</a:t>
            </a:r>
            <a:r>
              <a:rPr lang="en-US" dirty="0"/>
              <a:t> (Q1 2016 – Q1 2019)</a:t>
            </a:r>
          </a:p>
          <a:p>
            <a:r>
              <a:rPr lang="en-US" dirty="0"/>
              <a:t>                                 36 months	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154E7C-B11F-4C27-BB2D-8752C74FF8EE}"/>
              </a:ext>
            </a:extLst>
          </p:cNvPr>
          <p:cNvSpPr txBox="1"/>
          <p:nvPr/>
        </p:nvSpPr>
        <p:spPr>
          <a:xfrm>
            <a:off x="6020836" y="1246507"/>
            <a:ext cx="4297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POST-CAMPAIGN</a:t>
            </a:r>
            <a:r>
              <a:rPr lang="en-US" dirty="0"/>
              <a:t> (April 2, 2019 - April 26)</a:t>
            </a:r>
          </a:p>
          <a:p>
            <a:r>
              <a:rPr lang="en-US" dirty="0"/>
              <a:t>                   25 days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4768B5-ECD0-4678-8536-0F8ADDA7A2CA}"/>
              </a:ext>
            </a:extLst>
          </p:cNvPr>
          <p:cNvSpPr txBox="1"/>
          <p:nvPr/>
        </p:nvSpPr>
        <p:spPr>
          <a:xfrm>
            <a:off x="1233333" y="2097088"/>
            <a:ext cx="4422749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5"/>
              </a:spcBef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           CTR</a:t>
            </a:r>
            <a:r>
              <a:rPr lang="en-US" dirty="0"/>
              <a:t> :  2.11%</a:t>
            </a:r>
          </a:p>
          <a:p>
            <a:pPr>
              <a:spcBef>
                <a:spcPts val="125"/>
              </a:spcBef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IMPRESSIONS</a:t>
            </a:r>
            <a:r>
              <a:rPr lang="en-US" dirty="0"/>
              <a:t> : Avg. 173/ month (6.75k total)</a:t>
            </a:r>
          </a:p>
          <a:p>
            <a:pPr>
              <a:spcBef>
                <a:spcPts val="125"/>
              </a:spcBef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      CLICKS</a:t>
            </a:r>
            <a:r>
              <a:rPr lang="en-US" dirty="0"/>
              <a:t> : Avg. 4 / month (141 total) </a:t>
            </a:r>
          </a:p>
          <a:p>
            <a:pPr>
              <a:spcBef>
                <a:spcPts val="125"/>
              </a:spcBef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   Avg</a:t>
            </a:r>
            <a:r>
              <a:rPr lang="en-US" dirty="0"/>
              <a:t>.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CPC</a:t>
            </a:r>
            <a:r>
              <a:rPr lang="en-US" dirty="0"/>
              <a:t> : $1.99</a:t>
            </a:r>
          </a:p>
          <a:p>
            <a:pPr>
              <a:spcBef>
                <a:spcPts val="125"/>
              </a:spcBef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        COST </a:t>
            </a:r>
            <a:r>
              <a:rPr lang="en-US" dirty="0"/>
              <a:t>: $213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CBE899-CD72-4838-8545-2FF33B86E230}"/>
              </a:ext>
            </a:extLst>
          </p:cNvPr>
          <p:cNvSpPr/>
          <p:nvPr/>
        </p:nvSpPr>
        <p:spPr>
          <a:xfrm>
            <a:off x="6159129" y="2010735"/>
            <a:ext cx="6096000" cy="15286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25"/>
              </a:spcBef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          CTR</a:t>
            </a:r>
            <a:r>
              <a:rPr lang="en-US" dirty="0"/>
              <a:t> : </a:t>
            </a:r>
            <a:r>
              <a:rPr lang="en-US" b="1" dirty="0"/>
              <a:t>5.84%</a:t>
            </a:r>
          </a:p>
          <a:p>
            <a:pPr>
              <a:spcBef>
                <a:spcPts val="125"/>
              </a:spcBef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IMPRESSIONS</a:t>
            </a:r>
            <a:r>
              <a:rPr lang="en-US" dirty="0"/>
              <a:t> : </a:t>
            </a:r>
            <a:r>
              <a:rPr lang="en-US" b="1" dirty="0"/>
              <a:t>482</a:t>
            </a:r>
          </a:p>
          <a:p>
            <a:pPr>
              <a:spcBef>
                <a:spcPts val="125"/>
              </a:spcBef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      CLICKS</a:t>
            </a:r>
            <a:r>
              <a:rPr lang="en-US" dirty="0"/>
              <a:t> : </a:t>
            </a:r>
            <a:r>
              <a:rPr lang="en-US" b="1" dirty="0"/>
              <a:t>28</a:t>
            </a:r>
          </a:p>
          <a:p>
            <a:pPr>
              <a:spcBef>
                <a:spcPts val="125"/>
              </a:spcBef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   Avg</a:t>
            </a:r>
            <a:r>
              <a:rPr lang="en-US" dirty="0"/>
              <a:t>.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CPC</a:t>
            </a:r>
            <a:r>
              <a:rPr lang="en-US" dirty="0"/>
              <a:t> : </a:t>
            </a:r>
            <a:r>
              <a:rPr lang="en-US" b="1" dirty="0"/>
              <a:t>$1.64</a:t>
            </a:r>
          </a:p>
          <a:p>
            <a:pPr>
              <a:spcBef>
                <a:spcPts val="125"/>
              </a:spcBef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        COST</a:t>
            </a:r>
            <a:r>
              <a:rPr lang="en-US" dirty="0"/>
              <a:t> : </a:t>
            </a:r>
            <a:r>
              <a:rPr lang="en-US" b="1" dirty="0"/>
              <a:t>$45.79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78BEDAC-30F9-4DBE-B455-A13C78E6702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44338" y="3680447"/>
            <a:ext cx="4234319" cy="20510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E1D2A32-5F85-4B8E-8A0F-C591DEAE2A2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509" y="3632798"/>
            <a:ext cx="4845464" cy="209869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2A8E11F-2424-454B-99DC-79413547F3B6}"/>
              </a:ext>
            </a:extLst>
          </p:cNvPr>
          <p:cNvSpPr/>
          <p:nvPr/>
        </p:nvSpPr>
        <p:spPr>
          <a:xfrm>
            <a:off x="1374104" y="5918376"/>
            <a:ext cx="94406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CTR of 5.81% was a 275% increase from initial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 The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final click totals of 28 was achieved, which was a 600% increase and impressions increased by 180%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578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39CE8-5B58-4CAC-9FA1-B545779D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1835C5-D00B-40F1-8B93-7D60A585B272}"/>
              </a:ext>
            </a:extLst>
          </p:cNvPr>
          <p:cNvSpPr txBox="1"/>
          <p:nvPr/>
        </p:nvSpPr>
        <p:spPr>
          <a:xfrm>
            <a:off x="1008669" y="1411769"/>
            <a:ext cx="107277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/>
              <a:t>COVERSION TRACKING</a:t>
            </a:r>
          </a:p>
          <a:p>
            <a:r>
              <a:rPr lang="en-US" dirty="0"/>
              <a:t>       Check conversion tags set up at the website level. They have not been set-up optimally and thus there is no conversion tracking in the account currently. This can be updated by the web developer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   UPDATE LANDING PAGES</a:t>
            </a:r>
            <a:endParaRPr lang="en-US" sz="2800" b="1" dirty="0"/>
          </a:p>
          <a:p>
            <a:r>
              <a:rPr lang="en-US" sz="2400" b="1" dirty="0"/>
              <a:t>       </a:t>
            </a:r>
            <a:r>
              <a:rPr lang="en-US" dirty="0"/>
              <a:t>The quality score of the website had been low due to low CTR. The landing pages also have the information about the bygone plays in the landing pages.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ADD REVIEW </a:t>
            </a:r>
          </a:p>
          <a:p>
            <a:r>
              <a:rPr lang="en-US" sz="2000" dirty="0"/>
              <a:t> </a:t>
            </a:r>
            <a:r>
              <a:rPr lang="en-US" dirty="0"/>
              <a:t>Since, it’s a creative theatre, a lot of viewership depends on the reviews and more visibility on social media. There is no reviews in the organic search. Thus, they can invite viewers to write a review as a promotion strategy</a:t>
            </a:r>
            <a:endParaRPr lang="en-US" sz="2000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KEEP RUNNING </a:t>
            </a:r>
            <a:r>
              <a:rPr lang="en-US" b="1" dirty="0" err="1"/>
              <a:t>AdMAG_UTD</a:t>
            </a:r>
            <a:r>
              <a:rPr lang="en-US" b="1" dirty="0"/>
              <a:t> Campaigns</a:t>
            </a:r>
          </a:p>
          <a:p>
            <a:r>
              <a:rPr lang="en-US" sz="2000" dirty="0"/>
              <a:t>          </a:t>
            </a:r>
            <a:r>
              <a:rPr lang="en-US" dirty="0"/>
              <a:t>We would suggest SFYT to keep running our successful Campaign 2</a:t>
            </a:r>
          </a:p>
        </p:txBody>
      </p:sp>
      <p:sp>
        <p:nvSpPr>
          <p:cNvPr id="8" name="Google Shape;90;p17">
            <a:extLst>
              <a:ext uri="{FF2B5EF4-FFF2-40B4-BE49-F238E27FC236}">
                <a16:creationId xmlns:a16="http://schemas.microsoft.com/office/drawing/2014/main" id="{8E7D48AB-E467-45AE-849A-7B8A50BEF8C8}"/>
              </a:ext>
            </a:extLst>
          </p:cNvPr>
          <p:cNvSpPr/>
          <p:nvPr/>
        </p:nvSpPr>
        <p:spPr>
          <a:xfrm>
            <a:off x="6039739" y="64289"/>
            <a:ext cx="2403835" cy="706884"/>
          </a:xfrm>
          <a:prstGeom prst="chevron">
            <a:avLst>
              <a:gd name="adj" fmla="val 50000"/>
            </a:avLst>
          </a:prstGeom>
          <a:solidFill>
            <a:schemeClr val="tx1">
              <a:lumMod val="6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91;p17">
            <a:extLst>
              <a:ext uri="{FF2B5EF4-FFF2-40B4-BE49-F238E27FC236}">
                <a16:creationId xmlns:a16="http://schemas.microsoft.com/office/drawing/2014/main" id="{DDFB05A7-A6B2-4595-A1A8-6238E642A9B1}"/>
              </a:ext>
            </a:extLst>
          </p:cNvPr>
          <p:cNvSpPr/>
          <p:nvPr/>
        </p:nvSpPr>
        <p:spPr>
          <a:xfrm>
            <a:off x="1316914" y="64415"/>
            <a:ext cx="2403835" cy="706884"/>
          </a:xfrm>
          <a:prstGeom prst="homePlate">
            <a:avLst>
              <a:gd name="adj" fmla="val 50000"/>
            </a:avLst>
          </a:prstGeom>
          <a:solidFill>
            <a:schemeClr val="tx1">
              <a:lumMod val="6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Campaign</a:t>
            </a:r>
            <a:r>
              <a:rPr lang="en-US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92;p17">
            <a:extLst>
              <a:ext uri="{FF2B5EF4-FFF2-40B4-BE49-F238E27FC236}">
                <a16:creationId xmlns:a16="http://schemas.microsoft.com/office/drawing/2014/main" id="{C6E432EA-100B-49AE-8E6D-E93647ACA57D}"/>
              </a:ext>
            </a:extLst>
          </p:cNvPr>
          <p:cNvSpPr/>
          <p:nvPr/>
        </p:nvSpPr>
        <p:spPr>
          <a:xfrm>
            <a:off x="3503931" y="64289"/>
            <a:ext cx="2752627" cy="706884"/>
          </a:xfrm>
          <a:prstGeom prst="chevron">
            <a:avLst>
              <a:gd name="adj" fmla="val 50000"/>
            </a:avLst>
          </a:prstGeom>
          <a:solidFill>
            <a:schemeClr val="tx1">
              <a:lumMod val="6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Campaign</a:t>
            </a:r>
            <a:r>
              <a:rPr lang="en-US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Strategy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93;p17">
            <a:extLst>
              <a:ext uri="{FF2B5EF4-FFF2-40B4-BE49-F238E27FC236}">
                <a16:creationId xmlns:a16="http://schemas.microsoft.com/office/drawing/2014/main" id="{6D238672-6EB4-4996-A63F-5E56077C2A61}"/>
              </a:ext>
            </a:extLst>
          </p:cNvPr>
          <p:cNvSpPr/>
          <p:nvPr/>
        </p:nvSpPr>
        <p:spPr>
          <a:xfrm>
            <a:off x="8215763" y="64289"/>
            <a:ext cx="2905027" cy="706759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Recommendations</a:t>
            </a:r>
            <a:endParaRPr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58675F-153B-40DE-BF53-56A4D0EF9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290" y="5782634"/>
            <a:ext cx="4630450" cy="84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22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1CFBC-5D63-46C6-A13B-366B4C98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376" y="171362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HIGHLIGHTS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A</a:t>
            </a:r>
            <a:br>
              <a:rPr lang="en-US" b="1" dirty="0"/>
            </a:br>
            <a:r>
              <a:rPr lang="en-US" b="1" dirty="0"/>
              <a:t>D </a:t>
            </a:r>
            <a:br>
              <a:rPr lang="en-US" b="1" dirty="0"/>
            </a:br>
            <a:r>
              <a:rPr lang="en-US" b="1" dirty="0">
                <a:solidFill>
                  <a:srgbClr val="FFC000"/>
                </a:solidFill>
              </a:rPr>
              <a:t>T</a:t>
            </a:r>
            <a:br>
              <a:rPr lang="en-US" b="1" dirty="0">
                <a:solidFill>
                  <a:srgbClr val="FFC000"/>
                </a:solidFill>
              </a:rPr>
            </a:br>
            <a:r>
              <a:rPr lang="en-US" b="1" dirty="0">
                <a:solidFill>
                  <a:srgbClr val="FFC000"/>
                </a:solidFill>
              </a:rPr>
              <a:t>O</a:t>
            </a:r>
            <a:br>
              <a:rPr lang="en-US" b="1" dirty="0">
                <a:solidFill>
                  <a:srgbClr val="FFC000"/>
                </a:solidFill>
              </a:rPr>
            </a:br>
            <a:r>
              <a:rPr lang="en-US" b="1" dirty="0">
                <a:solidFill>
                  <a:srgbClr val="FFC000"/>
                </a:solidFill>
              </a:rPr>
              <a:t>P</a:t>
            </a:r>
            <a:r>
              <a:rPr lang="en-US" b="1" dirty="0"/>
              <a:t>                        </a:t>
            </a:r>
            <a:r>
              <a:rPr lang="en-US" b="1" dirty="0" err="1">
                <a:solidFill>
                  <a:srgbClr val="FFC000"/>
                </a:solidFill>
              </a:rPr>
              <a:t>P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/>
              <a:t>K E Y W O R D 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EEC7DA-237F-48D3-8D1D-B519AD1B9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F23C48-2164-43FE-9755-125E686E3E5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94" y="910647"/>
            <a:ext cx="5533533" cy="34822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0A84976-FFEE-4542-B187-A82010795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44203"/>
              </p:ext>
            </p:extLst>
          </p:nvPr>
        </p:nvGraphicFramePr>
        <p:xfrm>
          <a:off x="6292375" y="3085047"/>
          <a:ext cx="5835190" cy="3326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4205">
                  <a:extLst>
                    <a:ext uri="{9D8B030D-6E8A-4147-A177-3AD203B41FA5}">
                      <a16:colId xmlns:a16="http://schemas.microsoft.com/office/drawing/2014/main" val="3894841004"/>
                    </a:ext>
                  </a:extLst>
                </a:gridCol>
                <a:gridCol w="453453">
                  <a:extLst>
                    <a:ext uri="{9D8B030D-6E8A-4147-A177-3AD203B41FA5}">
                      <a16:colId xmlns:a16="http://schemas.microsoft.com/office/drawing/2014/main" val="4130955585"/>
                    </a:ext>
                  </a:extLst>
                </a:gridCol>
                <a:gridCol w="754798">
                  <a:extLst>
                    <a:ext uri="{9D8B030D-6E8A-4147-A177-3AD203B41FA5}">
                      <a16:colId xmlns:a16="http://schemas.microsoft.com/office/drawing/2014/main" val="48309807"/>
                    </a:ext>
                  </a:extLst>
                </a:gridCol>
                <a:gridCol w="502242">
                  <a:extLst>
                    <a:ext uri="{9D8B030D-6E8A-4147-A177-3AD203B41FA5}">
                      <a16:colId xmlns:a16="http://schemas.microsoft.com/office/drawing/2014/main" val="3817979098"/>
                    </a:ext>
                  </a:extLst>
                </a:gridCol>
                <a:gridCol w="453453">
                  <a:extLst>
                    <a:ext uri="{9D8B030D-6E8A-4147-A177-3AD203B41FA5}">
                      <a16:colId xmlns:a16="http://schemas.microsoft.com/office/drawing/2014/main" val="2837664423"/>
                    </a:ext>
                  </a:extLst>
                </a:gridCol>
                <a:gridCol w="529220">
                  <a:extLst>
                    <a:ext uri="{9D8B030D-6E8A-4147-A177-3AD203B41FA5}">
                      <a16:colId xmlns:a16="http://schemas.microsoft.com/office/drawing/2014/main" val="2152417327"/>
                    </a:ext>
                  </a:extLst>
                </a:gridCol>
                <a:gridCol w="642869">
                  <a:extLst>
                    <a:ext uri="{9D8B030D-6E8A-4147-A177-3AD203B41FA5}">
                      <a16:colId xmlns:a16="http://schemas.microsoft.com/office/drawing/2014/main" val="2129074005"/>
                    </a:ext>
                  </a:extLst>
                </a:gridCol>
                <a:gridCol w="476412">
                  <a:extLst>
                    <a:ext uri="{9D8B030D-6E8A-4147-A177-3AD203B41FA5}">
                      <a16:colId xmlns:a16="http://schemas.microsoft.com/office/drawing/2014/main" val="3480272013"/>
                    </a:ext>
                  </a:extLst>
                </a:gridCol>
                <a:gridCol w="888538">
                  <a:extLst>
                    <a:ext uri="{9D8B030D-6E8A-4147-A177-3AD203B41FA5}">
                      <a16:colId xmlns:a16="http://schemas.microsoft.com/office/drawing/2014/main" val="1834228501"/>
                    </a:ext>
                  </a:extLst>
                </a:gridCol>
              </a:tblGrid>
              <a:tr h="55435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Search keyword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Clicks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Impressions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CTR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Avg. CPC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Cost (USD)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Avg. position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Avg. CPM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Quality Score (/10)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23608167"/>
                  </a:ext>
                </a:extLst>
              </a:tr>
              <a:tr h="55435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shows in san </a:t>
                      </a:r>
                      <a:r>
                        <a:rPr lang="en-US" sz="1100" dirty="0" err="1">
                          <a:effectLst/>
                        </a:rPr>
                        <a:t>francisco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2.70%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$1.97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53.24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92491301"/>
                  </a:ext>
                </a:extLst>
              </a:tr>
              <a:tr h="55435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plays in san francisco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9.68%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$1.96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5.88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189.68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28415163"/>
                  </a:ext>
                </a:extLst>
              </a:tr>
              <a:tr h="55435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sf performances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14.81%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$1.72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6.89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255.19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84432004"/>
                  </a:ext>
                </a:extLst>
              </a:tr>
              <a:tr h="55435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san francisco theater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8.70%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$1.93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3.86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4.74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167.83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11954118"/>
                  </a:ext>
                </a:extLst>
              </a:tr>
              <a:tr h="55435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musicals in san francisco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10.53%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$1.92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3.83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4.63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201.58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-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6917643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BB6859B-E76B-4E05-8694-52AC94523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544409"/>
              </p:ext>
            </p:extLst>
          </p:nvPr>
        </p:nvGraphicFramePr>
        <p:xfrm>
          <a:off x="2290137" y="4673151"/>
          <a:ext cx="3733589" cy="17380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9342">
                  <a:extLst>
                    <a:ext uri="{9D8B030D-6E8A-4147-A177-3AD203B41FA5}">
                      <a16:colId xmlns:a16="http://schemas.microsoft.com/office/drawing/2014/main" val="4011934352"/>
                    </a:ext>
                  </a:extLst>
                </a:gridCol>
                <a:gridCol w="1053867">
                  <a:extLst>
                    <a:ext uri="{9D8B030D-6E8A-4147-A177-3AD203B41FA5}">
                      <a16:colId xmlns:a16="http://schemas.microsoft.com/office/drawing/2014/main" val="1618413448"/>
                    </a:ext>
                  </a:extLst>
                </a:gridCol>
                <a:gridCol w="775709">
                  <a:extLst>
                    <a:ext uri="{9D8B030D-6E8A-4147-A177-3AD203B41FA5}">
                      <a16:colId xmlns:a16="http://schemas.microsoft.com/office/drawing/2014/main" val="2361708063"/>
                    </a:ext>
                  </a:extLst>
                </a:gridCol>
                <a:gridCol w="634671">
                  <a:extLst>
                    <a:ext uri="{9D8B030D-6E8A-4147-A177-3AD203B41FA5}">
                      <a16:colId xmlns:a16="http://schemas.microsoft.com/office/drawing/2014/main" val="2434049313"/>
                    </a:ext>
                  </a:extLst>
                </a:gridCol>
              </a:tblGrid>
              <a:tr h="43186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Device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Impressions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CTR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Clicks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7690259"/>
                  </a:ext>
                </a:extLst>
              </a:tr>
              <a:tr h="4424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Tablets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2.63%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8582688"/>
                  </a:ext>
                </a:extLst>
              </a:tr>
              <a:tr h="43186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Mobile phones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2.37%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5248234"/>
                  </a:ext>
                </a:extLst>
              </a:tr>
              <a:tr h="43186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Computers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233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9.44%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2444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80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E75B14-CE5F-4E36-AE2F-E082B62DB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80B264-3399-4FEB-846E-0179E8943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933" y="1524949"/>
            <a:ext cx="10416620" cy="11145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6C1A5D-3961-4327-9449-D1F29B217FB5}"/>
              </a:ext>
            </a:extLst>
          </p:cNvPr>
          <p:cNvSpPr txBox="1"/>
          <p:nvPr/>
        </p:nvSpPr>
        <p:spPr>
          <a:xfrm>
            <a:off x="4223208" y="395926"/>
            <a:ext cx="35125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Forte" panose="03060902040502070203" pitchFamily="66" charset="0"/>
                <a:cs typeface="Arabic Typesetting" panose="020B0604020202020204" pitchFamily="66" charset="-78"/>
              </a:rPr>
              <a:t>Happy Client!!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B680F52-29CB-4367-8B14-1F1194E0C9C8}"/>
                  </a:ext>
                </a:extLst>
              </p14:cNvPr>
              <p14:cNvContentPartPr/>
              <p14:nvPr/>
            </p14:nvContentPartPr>
            <p14:xfrm>
              <a:off x="1102402" y="1448198"/>
              <a:ext cx="10458000" cy="12668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B680F52-29CB-4367-8B14-1F1194E0C9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9762" y="1435598"/>
                <a:ext cx="10583640" cy="13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9489B92-3264-4987-9063-47EBF41011AA}"/>
                  </a:ext>
                </a:extLst>
              </p14:cNvPr>
              <p14:cNvContentPartPr/>
              <p14:nvPr/>
            </p14:nvContentPartPr>
            <p14:xfrm>
              <a:off x="1102762" y="1444238"/>
              <a:ext cx="1048176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9489B92-3264-4987-9063-47EBF41011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39762" y="1381238"/>
                <a:ext cx="106074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114BFB2-F602-4394-BABF-A682F3A95B21}"/>
                  </a:ext>
                </a:extLst>
              </p14:cNvPr>
              <p14:cNvContentPartPr/>
              <p14:nvPr/>
            </p14:nvContentPartPr>
            <p14:xfrm>
              <a:off x="11294002" y="1444238"/>
              <a:ext cx="28260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114BFB2-F602-4394-BABF-A682F3A95B2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231002" y="1381238"/>
                <a:ext cx="40824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289BA5C8-C7C1-479B-94A3-AFADF2D8047D}"/>
              </a:ext>
            </a:extLst>
          </p:cNvPr>
          <p:cNvSpPr/>
          <p:nvPr/>
        </p:nvSpPr>
        <p:spPr>
          <a:xfrm>
            <a:off x="4084359" y="3791324"/>
            <a:ext cx="423648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QUESTIONS?</a:t>
            </a:r>
            <a:endParaRPr lang="en-US" b="1" dirty="0">
              <a:latin typeface="Calibri" panose="020F0502020204030204" pitchFamily="34" charset="0"/>
              <a:ea typeface="Arial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1880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4547</TotalTime>
  <Words>681</Words>
  <Application>Microsoft Office PowerPoint</Application>
  <PresentationFormat>Widescreen</PresentationFormat>
  <Paragraphs>148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Arabic Typesetting</vt:lpstr>
      <vt:lpstr>Arial</vt:lpstr>
      <vt:lpstr>Calibri</vt:lpstr>
      <vt:lpstr>Forte</vt:lpstr>
      <vt:lpstr>Roboto</vt:lpstr>
      <vt:lpstr>Times New Roman</vt:lpstr>
      <vt:lpstr>Trebuchet MS</vt:lpstr>
      <vt:lpstr>Tw Cen MT</vt:lpstr>
      <vt:lpstr>Wingdings</vt:lpstr>
      <vt:lpstr>Circuit</vt:lpstr>
      <vt:lpstr>PowerPoint Presentation</vt:lpstr>
      <vt:lpstr>  </vt:lpstr>
      <vt:lpstr>  </vt:lpstr>
      <vt:lpstr>  </vt:lpstr>
      <vt:lpstr>  </vt:lpstr>
      <vt:lpstr>   HIGHLIGHTS  A D  T O P                        P K E Y W O R D 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 Important! So What?</dc:title>
  <dc:creator>Shrivastava, Palakk</dc:creator>
  <cp:lastModifiedBy>Shrivastava, Palakk</cp:lastModifiedBy>
  <cp:revision>110</cp:revision>
  <dcterms:created xsi:type="dcterms:W3CDTF">2019-03-23T01:37:43Z</dcterms:created>
  <dcterms:modified xsi:type="dcterms:W3CDTF">2019-05-02T06:11:30Z</dcterms:modified>
</cp:coreProperties>
</file>