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3" r:id="rId4"/>
    <p:sldId id="259" r:id="rId5"/>
    <p:sldId id="260" r:id="rId6"/>
    <p:sldId id="261" r:id="rId7"/>
    <p:sldId id="262" r:id="rId8"/>
    <p:sldId id="264"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
      <p:font typeface="Roboto Slab" pitchFamily="2"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55968F9-FB0C-4DB5-8CCD-8DFC1A0F87DB}">
          <p14:sldIdLst>
            <p14:sldId id="256"/>
            <p14:sldId id="257"/>
            <p14:sldId id="263"/>
            <p14:sldId id="259"/>
          </p14:sldIdLst>
        </p14:section>
        <p14:section name="Untitled Section" id="{CD74162B-20AC-4C8D-AC45-85AA4CE27DD2}">
          <p14:sldIdLst>
            <p14:sldId id="260"/>
            <p14:sldId id="261"/>
            <p14:sldId id="262"/>
            <p14:sldId id="264"/>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584E98-F22C-4E6F-8C55-6CFEC2229C57}">
  <a:tblStyle styleId="{2E584E98-F22C-4E6F-8C55-6CFEC2229C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294" autoAdjust="0"/>
  </p:normalViewPr>
  <p:slideViewPr>
    <p:cSldViewPr snapToGrid="0">
      <p:cViewPr varScale="1">
        <p:scale>
          <a:sx n="97" d="100"/>
          <a:sy n="97" d="100"/>
        </p:scale>
        <p:origin x="119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16fb96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16fb96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16fb96bf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16fb96bf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16fb96bf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16fb96bf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16fb96b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16fb96b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b="1" dirty="0"/>
              <a:t>AI-Powered Collections Strategy</a:t>
            </a:r>
            <a:endParaRPr sz="3000"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None/>
            </a:pPr>
            <a:r>
              <a:rPr lang="en"/>
              <a:t>Leveraging Agentic AI for Scalable, Fair, and Effective Debt Management at Geldium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78062"/>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How the System Works</a:t>
            </a:r>
            <a:endParaRPr dirty="0"/>
          </a:p>
        </p:txBody>
      </p:sp>
      <p:sp>
        <p:nvSpPr>
          <p:cNvPr id="70" name="Google Shape;70;p14"/>
          <p:cNvSpPr txBox="1">
            <a:spLocks noGrp="1"/>
          </p:cNvSpPr>
          <p:nvPr>
            <p:ph type="body" idx="1"/>
          </p:nvPr>
        </p:nvSpPr>
        <p:spPr>
          <a:xfrm>
            <a:off x="195210" y="1243173"/>
            <a:ext cx="8491590" cy="3564801"/>
          </a:xfrm>
          <a:prstGeom prst="rect">
            <a:avLst/>
          </a:prstGeom>
        </p:spPr>
        <p:txBody>
          <a:bodyPr spcFirstLastPara="1" wrap="square" lIns="91425" tIns="91425" rIns="91425" bIns="91425" anchor="t" anchorCtr="0">
            <a:noAutofit/>
          </a:bodyPr>
          <a:lstStyle/>
          <a:p>
            <a:pPr marL="114300" indent="0">
              <a:buNone/>
            </a:pPr>
            <a:r>
              <a:rPr lang="en-GB" sz="1600" b="1" dirty="0"/>
              <a:t>Inputs </a:t>
            </a:r>
            <a:r>
              <a:rPr lang="en-GB" sz="1600" dirty="0"/>
              <a:t>: Customer data collection (</a:t>
            </a:r>
            <a:r>
              <a:rPr lang="en-IN" sz="1600" dirty="0"/>
              <a:t>Age, location, employment status, </a:t>
            </a:r>
            <a:r>
              <a:rPr lang="en-US" sz="1600" dirty="0"/>
              <a:t>Past payment behavior, missed payments, current debt levels vs. credit limits, response to past outreach, app usage, internal or third-party credit risk assessments)</a:t>
            </a:r>
          </a:p>
          <a:p>
            <a:pPr marL="114300" indent="0">
              <a:buNone/>
            </a:pPr>
            <a:r>
              <a:rPr lang="en-GB" sz="1600" b="1" dirty="0"/>
              <a:t>Decision Logic </a:t>
            </a:r>
            <a:r>
              <a:rPr lang="en-GB" sz="1600" dirty="0"/>
              <a:t>: </a:t>
            </a:r>
            <a:r>
              <a:rPr lang="en-US" sz="1600" dirty="0"/>
              <a:t>Combine business rules (e.g., legal review for 90+ days overdue) with model-generated risk scores to prioritize outreach and ensure compliance.</a:t>
            </a:r>
            <a:r>
              <a:rPr lang="en-GB" sz="1600" dirty="0"/>
              <a:t>          </a:t>
            </a:r>
          </a:p>
          <a:p>
            <a:pPr marL="114300" indent="0">
              <a:buNone/>
            </a:pPr>
            <a:r>
              <a:rPr lang="en-GB" sz="1600" b="1" dirty="0"/>
              <a:t>Actions </a:t>
            </a:r>
            <a:r>
              <a:rPr lang="en-GB" sz="1600" dirty="0"/>
              <a:t>: Low-to-medium risk -- </a:t>
            </a:r>
            <a:r>
              <a:rPr lang="en-US" sz="1600" dirty="0"/>
              <a:t>Send payment reminders or gentle nudges via SMS, email, or app.                       </a:t>
            </a:r>
          </a:p>
          <a:p>
            <a:pPr marL="114300" indent="0">
              <a:buNone/>
            </a:pPr>
            <a:r>
              <a:rPr lang="en-US" sz="1600" dirty="0"/>
              <a:t>High-risk – Offer structured payment plans or financial counseling.</a:t>
            </a:r>
          </a:p>
          <a:p>
            <a:pPr marL="114300" indent="0">
              <a:buNone/>
            </a:pPr>
            <a:r>
              <a:rPr lang="en-IN" sz="1600" dirty="0"/>
              <a:t>Extreme risk - </a:t>
            </a:r>
            <a:r>
              <a:rPr lang="en-US" sz="1600" dirty="0"/>
              <a:t>Escalate to collections team for immediate follow-up.</a:t>
            </a:r>
          </a:p>
          <a:p>
            <a:pPr marL="114300" indent="0">
              <a:buNone/>
            </a:pPr>
            <a:r>
              <a:rPr lang="en-GB" sz="1600" b="1" dirty="0"/>
              <a:t>Learning Loop </a:t>
            </a:r>
            <a:r>
              <a:rPr lang="en-GB" sz="1600" dirty="0"/>
              <a:t>: </a:t>
            </a:r>
            <a:r>
              <a:rPr lang="en-US" sz="1600" dirty="0"/>
              <a:t>Track outcomes such as payment completions, response rates, and engagement. This data goes back to the model to improve prediction history and refine intervention strategies over time.</a:t>
            </a:r>
            <a:endParaRPr lang="en-GB"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FBCA-79F2-ACBA-7FA8-67BCF81A0B01}"/>
              </a:ext>
            </a:extLst>
          </p:cNvPr>
          <p:cNvSpPr>
            <a:spLocks noGrp="1"/>
          </p:cNvSpPr>
          <p:nvPr>
            <p:ph type="title"/>
          </p:nvPr>
        </p:nvSpPr>
        <p:spPr>
          <a:xfrm>
            <a:off x="387900" y="574775"/>
            <a:ext cx="8368200" cy="569349"/>
          </a:xfrm>
        </p:spPr>
        <p:txBody>
          <a:bodyPr>
            <a:normAutofit fontScale="90000"/>
          </a:bodyPr>
          <a:lstStyle/>
          <a:p>
            <a:br>
              <a:rPr lang="en-US" dirty="0"/>
            </a:br>
            <a:r>
              <a:rPr lang="en-US" b="1" dirty="0"/>
              <a:t>AI Collections System – Workflow</a:t>
            </a:r>
            <a:endParaRPr lang="en-IN" dirty="0"/>
          </a:p>
        </p:txBody>
      </p:sp>
      <p:sp>
        <p:nvSpPr>
          <p:cNvPr id="3" name="Text Placeholder 2">
            <a:extLst>
              <a:ext uri="{FF2B5EF4-FFF2-40B4-BE49-F238E27FC236}">
                <a16:creationId xmlns:a16="http://schemas.microsoft.com/office/drawing/2014/main" id="{0738A583-052C-CBCD-CEE7-885436CDBDD4}"/>
              </a:ext>
            </a:extLst>
          </p:cNvPr>
          <p:cNvSpPr>
            <a:spLocks noGrp="1"/>
          </p:cNvSpPr>
          <p:nvPr>
            <p:ph type="body" idx="1"/>
          </p:nvPr>
        </p:nvSpPr>
        <p:spPr/>
        <p:txBody>
          <a:bodyPr>
            <a:normAutofit/>
          </a:bodyPr>
          <a:lstStyle/>
          <a:p>
            <a:r>
              <a:rPr lang="en-US" b="1" dirty="0"/>
              <a:t>Customer Data Collection</a:t>
            </a:r>
            <a:endParaRPr lang="en-US" dirty="0"/>
          </a:p>
          <a:p>
            <a:pPr lvl="1"/>
            <a:r>
              <a:rPr lang="en-US" dirty="0"/>
              <a:t>Gather demographics, repayment history, credit utilization, income, and account activity.</a:t>
            </a:r>
          </a:p>
          <a:p>
            <a:r>
              <a:rPr lang="en-US" b="1" dirty="0"/>
              <a:t>Decision-Making</a:t>
            </a:r>
            <a:endParaRPr lang="en-US" dirty="0"/>
          </a:p>
          <a:p>
            <a:pPr lvl="1"/>
            <a:r>
              <a:rPr lang="en-US" dirty="0"/>
              <a:t>Apply business rules + AI model predictions to assess delinquency risk.</a:t>
            </a:r>
          </a:p>
          <a:p>
            <a:r>
              <a:rPr lang="en-US" b="1" dirty="0"/>
              <a:t>Action Triggers</a:t>
            </a:r>
            <a:endParaRPr lang="en-US" dirty="0"/>
          </a:p>
          <a:p>
            <a:pPr lvl="1"/>
            <a:r>
              <a:rPr lang="en-US" dirty="0"/>
              <a:t>Automated: Payment reminders, due-date alerts.</a:t>
            </a:r>
          </a:p>
          <a:p>
            <a:pPr lvl="1"/>
            <a:r>
              <a:rPr lang="en-US" dirty="0"/>
              <a:t>Human-reviewed: Hardship plan offers, escalations.</a:t>
            </a:r>
          </a:p>
          <a:p>
            <a:r>
              <a:rPr lang="en-US" b="1" dirty="0"/>
              <a:t>Learning &amp; Improvement</a:t>
            </a:r>
            <a:endParaRPr lang="en-US" dirty="0"/>
          </a:p>
          <a:p>
            <a:pPr lvl="1"/>
            <a:r>
              <a:rPr lang="en-US" dirty="0"/>
              <a:t>Track repayment outcomes, outreach effectiveness, and fairness metrics.</a:t>
            </a:r>
          </a:p>
          <a:p>
            <a:pPr lvl="1"/>
            <a:r>
              <a:rPr lang="en-US" dirty="0"/>
              <a:t>Retrain models periodically to improve accuracy and reduce bias.</a:t>
            </a:r>
          </a:p>
          <a:p>
            <a:endParaRPr lang="en-IN" dirty="0"/>
          </a:p>
        </p:txBody>
      </p:sp>
    </p:spTree>
    <p:extLst>
      <p:ext uri="{BB962C8B-B14F-4D97-AF65-F5344CB8AC3E}">
        <p14:creationId xmlns:p14="http://schemas.microsoft.com/office/powerpoint/2010/main" val="175369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Role of Agentic AI</a:t>
            </a:r>
            <a:endParaRPr dirty="0"/>
          </a:p>
        </p:txBody>
      </p:sp>
      <p:sp>
        <p:nvSpPr>
          <p:cNvPr id="82" name="Google Shape;82;p16"/>
          <p:cNvSpPr txBox="1">
            <a:spLocks noGrp="1"/>
          </p:cNvSpPr>
          <p:nvPr>
            <p:ph type="body" idx="1"/>
          </p:nvPr>
        </p:nvSpPr>
        <p:spPr>
          <a:xfrm>
            <a:off x="387900" y="1144125"/>
            <a:ext cx="8368200" cy="3684729"/>
          </a:xfrm>
          <a:prstGeom prst="rect">
            <a:avLst/>
          </a:prstGeom>
        </p:spPr>
        <p:txBody>
          <a:bodyPr spcFirstLastPara="1" wrap="square" lIns="91425" tIns="91425" rIns="91425" bIns="91425" anchor="t" anchorCtr="0">
            <a:normAutofit/>
          </a:bodyPr>
          <a:lstStyle/>
          <a:p>
            <a:pPr marL="114300" indent="0">
              <a:buClr>
                <a:schemeClr val="tx1"/>
              </a:buClr>
              <a:buNone/>
            </a:pPr>
            <a:endParaRPr lang="en-US" sz="1600" dirty="0"/>
          </a:p>
          <a:p>
            <a:pPr marL="114300" indent="0">
              <a:buClr>
                <a:schemeClr val="tx1"/>
              </a:buClr>
              <a:buNone/>
            </a:pPr>
            <a:endParaRPr lang="en-US" sz="1600" dirty="0"/>
          </a:p>
          <a:p>
            <a:pPr marL="114300" indent="0">
              <a:buClr>
                <a:schemeClr val="tx1"/>
              </a:buClr>
              <a:buNone/>
            </a:pPr>
            <a:endParaRPr lang="en-GB" sz="1600" dirty="0"/>
          </a:p>
        </p:txBody>
      </p:sp>
      <p:graphicFrame>
        <p:nvGraphicFramePr>
          <p:cNvPr id="4" name="Table 3">
            <a:extLst>
              <a:ext uri="{FF2B5EF4-FFF2-40B4-BE49-F238E27FC236}">
                <a16:creationId xmlns:a16="http://schemas.microsoft.com/office/drawing/2014/main" id="{F5833838-0EE9-27E4-0540-7851C414511B}"/>
              </a:ext>
            </a:extLst>
          </p:cNvPr>
          <p:cNvGraphicFramePr>
            <a:graphicFrameLocks noGrp="1"/>
          </p:cNvGraphicFramePr>
          <p:nvPr>
            <p:extLst>
              <p:ext uri="{D42A27DB-BD31-4B8C-83A1-F6EECF244321}">
                <p14:modId xmlns:p14="http://schemas.microsoft.com/office/powerpoint/2010/main" val="3046146334"/>
              </p:ext>
            </p:extLst>
          </p:nvPr>
        </p:nvGraphicFramePr>
        <p:xfrm>
          <a:off x="1017637" y="1453016"/>
          <a:ext cx="7615086" cy="2377440"/>
        </p:xfrm>
        <a:graphic>
          <a:graphicData uri="http://schemas.openxmlformats.org/drawingml/2006/table">
            <a:tbl>
              <a:tblPr firstRow="1" bandRow="1">
                <a:tableStyleId>{2E584E98-F22C-4E6F-8C55-6CFEC2229C57}</a:tableStyleId>
              </a:tblPr>
              <a:tblGrid>
                <a:gridCol w="3807543">
                  <a:extLst>
                    <a:ext uri="{9D8B030D-6E8A-4147-A177-3AD203B41FA5}">
                      <a16:colId xmlns:a16="http://schemas.microsoft.com/office/drawing/2014/main" val="611753443"/>
                    </a:ext>
                  </a:extLst>
                </a:gridCol>
                <a:gridCol w="3807543">
                  <a:extLst>
                    <a:ext uri="{9D8B030D-6E8A-4147-A177-3AD203B41FA5}">
                      <a16:colId xmlns:a16="http://schemas.microsoft.com/office/drawing/2014/main" val="1829686958"/>
                    </a:ext>
                  </a:extLst>
                </a:gridCol>
              </a:tblGrid>
              <a:tr h="282639">
                <a:tc>
                  <a:txBody>
                    <a:bodyPr/>
                    <a:lstStyle/>
                    <a:p>
                      <a:r>
                        <a:rPr lang="en-US" dirty="0"/>
                        <a:t>               </a:t>
                      </a:r>
                      <a:r>
                        <a:rPr lang="en-US" dirty="0">
                          <a:solidFill>
                            <a:schemeClr val="tx1"/>
                          </a:solidFill>
                        </a:rPr>
                        <a:t>Autonomous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olidFill>
                            <a:schemeClr val="tx1"/>
                          </a:solidFill>
                        </a:rPr>
                        <a:t>Human Oversight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652823"/>
                  </a:ext>
                </a:extLst>
              </a:tr>
              <a:tr h="480486">
                <a:tc>
                  <a:txBody>
                    <a:bodyPr/>
                    <a:lstStyle/>
                    <a:p>
                      <a:r>
                        <a:rPr lang="en-GB" dirty="0">
                          <a:ln>
                            <a:noFill/>
                          </a:ln>
                          <a:solidFill>
                            <a:schemeClr val="tx1"/>
                          </a:solidFill>
                        </a:rPr>
                        <a:t>S</a:t>
                      </a:r>
                      <a:r>
                        <a:rPr lang="en-US" dirty="0">
                          <a:ln>
                            <a:noFill/>
                          </a:ln>
                          <a:solidFill>
                            <a:schemeClr val="tx1"/>
                          </a:solidFill>
                        </a:rPr>
                        <a:t>ending payment reminders (SMS/email/app).</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Approving hardship/debt restructuring.</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1547004"/>
                  </a:ext>
                </a:extLst>
              </a:tr>
              <a:tr h="48048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Auto-assign risk tiers via AI scoring.</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Grant policy exceptions (late fee waivers, long extensions).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907595"/>
                  </a:ext>
                </a:extLst>
              </a:tr>
              <a:tr h="48048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Scheduling follow-ups if unpaid.</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Handling disputes/escalations.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7358341"/>
                  </a:ext>
                </a:extLst>
              </a:tr>
              <a:tr h="480486">
                <a:tc>
                  <a:txBody>
                    <a:bodyPr/>
                    <a:lstStyle/>
                    <a:p>
                      <a:r>
                        <a:rPr lang="en-US" dirty="0">
                          <a:solidFill>
                            <a:schemeClr val="tx1"/>
                          </a:solidFill>
                        </a:rPr>
                        <a:t>Offering standard repayment extensions (≤7 days).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Reviewing compliance-sensitive cases.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488192"/>
                  </a:ext>
                </a:extLst>
              </a:tr>
            </a:tbl>
          </a:graphicData>
        </a:graphic>
      </p:graphicFrame>
      <p:sp>
        <p:nvSpPr>
          <p:cNvPr id="6" name="TextBox 5">
            <a:extLst>
              <a:ext uri="{FF2B5EF4-FFF2-40B4-BE49-F238E27FC236}">
                <a16:creationId xmlns:a16="http://schemas.microsoft.com/office/drawing/2014/main" id="{FA0E5A7D-1C4F-D340-91CC-E1F092CF4896}"/>
              </a:ext>
            </a:extLst>
          </p:cNvPr>
          <p:cNvSpPr txBox="1"/>
          <p:nvPr/>
        </p:nvSpPr>
        <p:spPr>
          <a:xfrm>
            <a:off x="1017636" y="3995073"/>
            <a:ext cx="7738463" cy="523220"/>
          </a:xfrm>
          <a:prstGeom prst="rect">
            <a:avLst/>
          </a:prstGeom>
          <a:noFill/>
        </p:spPr>
        <p:txBody>
          <a:bodyPr wrap="square">
            <a:spAutoFit/>
          </a:bodyPr>
          <a:lstStyle/>
          <a:p>
            <a:r>
              <a:rPr lang="en-US" dirty="0">
                <a:ln w="0"/>
                <a:solidFill>
                  <a:schemeClr val="tx1"/>
                </a:solidFill>
                <a:effectLst>
                  <a:outerShdw blurRad="38100" dist="19050" dir="2700000" algn="tl" rotWithShape="0">
                    <a:schemeClr val="dk1">
                      <a:alpha val="40000"/>
                    </a:schemeClr>
                  </a:outerShdw>
                </a:effectLst>
              </a:rPr>
              <a:t>Agentic AI automates low- to medium-risk cases end-to-end, while humans handle complex, high-value decisions using AI-prepared summaries—combining efficiency with oversight.</a:t>
            </a:r>
            <a:endParaRPr lang="en-IN"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87522"/>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Responsible AI Guardrails</a:t>
            </a:r>
            <a:endParaRPr/>
          </a:p>
        </p:txBody>
      </p:sp>
      <p:sp>
        <p:nvSpPr>
          <p:cNvPr id="89" name="Google Shape;89;p17"/>
          <p:cNvSpPr txBox="1">
            <a:spLocks noGrp="1"/>
          </p:cNvSpPr>
          <p:nvPr>
            <p:ph type="body" idx="1"/>
          </p:nvPr>
        </p:nvSpPr>
        <p:spPr>
          <a:xfrm>
            <a:off x="387900" y="1315162"/>
            <a:ext cx="8368200" cy="3452047"/>
          </a:xfrm>
          <a:prstGeom prst="rect">
            <a:avLst/>
          </a:prstGeom>
        </p:spPr>
        <p:txBody>
          <a:bodyPr spcFirstLastPara="1" wrap="square" lIns="91425" tIns="91425" rIns="91425" bIns="91425" anchor="t" anchorCtr="0">
            <a:noAutofit/>
          </a:bodyPr>
          <a:lstStyle/>
          <a:p>
            <a:r>
              <a:rPr lang="en-US" sz="1600" b="1" dirty="0"/>
              <a:t>Fairness Checks</a:t>
            </a:r>
            <a:r>
              <a:rPr lang="en-US" sz="1600" dirty="0"/>
              <a:t> – Regular audits to detect and mitigate bias across age, income, and region segments.</a:t>
            </a:r>
          </a:p>
          <a:p>
            <a:r>
              <a:rPr lang="en-US" sz="1600" b="1" dirty="0"/>
              <a:t>Explainability</a:t>
            </a:r>
            <a:r>
              <a:rPr lang="en-US" sz="1600" dirty="0"/>
              <a:t> – Use interpretable models and provide clear, customer-friendly reasons for decisions.</a:t>
            </a:r>
          </a:p>
          <a:p>
            <a:r>
              <a:rPr lang="en-US" sz="1600" b="1" dirty="0"/>
              <a:t>Regulatory Compliance</a:t>
            </a:r>
            <a:r>
              <a:rPr lang="en-US" sz="1600" dirty="0"/>
              <a:t> – Ensure processes meet ECOA, GDPR, RBI, and other relevant laws, with documented evidence.</a:t>
            </a:r>
          </a:p>
          <a:p>
            <a:r>
              <a:rPr lang="en-US" sz="1600" b="1" dirty="0"/>
              <a:t>Human-in-the-Loop</a:t>
            </a:r>
            <a:r>
              <a:rPr lang="en-US" sz="1600" dirty="0"/>
              <a:t> – Keep human review for sensitive actions like hardship plan approvals or escalations.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Expected Business Impact</a:t>
            </a:r>
            <a:endParaRPr/>
          </a:p>
        </p:txBody>
      </p:sp>
      <p:sp>
        <p:nvSpPr>
          <p:cNvPr id="95" name="Google Shape;95;p18"/>
          <p:cNvSpPr txBox="1">
            <a:spLocks noGrp="1"/>
          </p:cNvSpPr>
          <p:nvPr>
            <p:ph type="body" idx="1"/>
          </p:nvPr>
        </p:nvSpPr>
        <p:spPr>
          <a:xfrm>
            <a:off x="299410" y="1318163"/>
            <a:ext cx="8368200" cy="3145682"/>
          </a:xfrm>
          <a:prstGeom prst="rect">
            <a:avLst/>
          </a:prstGeom>
        </p:spPr>
        <p:txBody>
          <a:bodyPr spcFirstLastPara="1" wrap="square" lIns="91425" tIns="91425" rIns="91425" bIns="91425" anchor="t" anchorCtr="0">
            <a:noAutofit/>
          </a:bodyPr>
          <a:lstStyle/>
          <a:p>
            <a:pPr marL="114300" indent="0">
              <a:buNone/>
            </a:pPr>
            <a:r>
              <a:rPr lang="en-US" sz="1600" b="1" dirty="0"/>
              <a:t>Business Outcomes &amp; KPIs  - </a:t>
            </a:r>
          </a:p>
          <a:p>
            <a:pPr marL="114300" indent="0">
              <a:buNone/>
            </a:pPr>
            <a:r>
              <a:rPr lang="en-US" sz="1600" b="1" dirty="0"/>
              <a:t>Quantitative Benefits:</a:t>
            </a:r>
            <a:endParaRPr lang="en-US" sz="1600" dirty="0"/>
          </a:p>
          <a:p>
            <a:pPr marL="114300" indent="0">
              <a:buNone/>
            </a:pPr>
            <a:r>
              <a:rPr lang="en-US" sz="1400" b="1" dirty="0"/>
              <a:t>1. Reduced Delinquency</a:t>
            </a:r>
            <a:r>
              <a:rPr lang="en-US" sz="1400" dirty="0"/>
              <a:t> </a:t>
            </a:r>
            <a:r>
              <a:rPr lang="en-US" sz="1600" dirty="0"/>
              <a:t>– </a:t>
            </a:r>
            <a:r>
              <a:rPr lang="en-US" sz="1400" dirty="0"/>
              <a:t>Target high-risk segments to lower default rates by </a:t>
            </a:r>
            <a:r>
              <a:rPr lang="en-US" sz="1400" b="1" dirty="0"/>
              <a:t>15% in 6 months</a:t>
            </a:r>
            <a:r>
              <a:rPr lang="en-US" sz="1400" dirty="0"/>
              <a:t>.</a:t>
            </a:r>
          </a:p>
          <a:p>
            <a:pPr marL="114300" indent="0">
              <a:buNone/>
            </a:pPr>
            <a:r>
              <a:rPr lang="en-US" sz="1400" b="1" dirty="0"/>
              <a:t>2. Increased Repayment Rates</a:t>
            </a:r>
            <a:r>
              <a:rPr lang="en-US" sz="1400" dirty="0"/>
              <a:t> </a:t>
            </a:r>
            <a:r>
              <a:rPr lang="en-US" sz="1600" dirty="0"/>
              <a:t>– </a:t>
            </a:r>
            <a:r>
              <a:rPr lang="en-US" sz="1400" dirty="0"/>
              <a:t>Boost repayment completion by </a:t>
            </a:r>
            <a:r>
              <a:rPr lang="en-US" sz="1400" b="1" dirty="0"/>
              <a:t>10%</a:t>
            </a:r>
            <a:r>
              <a:rPr lang="en-US" sz="1400" dirty="0"/>
              <a:t> through timely, personalized outreach.</a:t>
            </a:r>
          </a:p>
          <a:p>
            <a:pPr marL="114300" indent="0">
              <a:buNone/>
            </a:pPr>
            <a:r>
              <a:rPr lang="en-US" sz="1400" b="1" dirty="0"/>
              <a:t>3. Cost Savings</a:t>
            </a:r>
            <a:r>
              <a:rPr lang="en-US" sz="1400" dirty="0"/>
              <a:t> </a:t>
            </a:r>
            <a:r>
              <a:rPr lang="en-US" sz="1600" dirty="0"/>
              <a:t>– </a:t>
            </a:r>
            <a:r>
              <a:rPr lang="en-US" sz="1400" dirty="0"/>
              <a:t>Automate routine reminders, reducing manual workload by </a:t>
            </a:r>
            <a:r>
              <a:rPr lang="en-US" sz="1400" b="1" dirty="0"/>
              <a:t>30%</a:t>
            </a:r>
            <a:r>
              <a:rPr lang="en-US" sz="1400" dirty="0"/>
              <a:t>.</a:t>
            </a:r>
          </a:p>
          <a:p>
            <a:pPr marL="114300" indent="0">
              <a:buNone/>
            </a:pPr>
            <a:endParaRPr lang="en-US" sz="1400" dirty="0"/>
          </a:p>
          <a:p>
            <a:pPr marL="114300" indent="0">
              <a:buNone/>
            </a:pPr>
            <a:r>
              <a:rPr lang="en-US" sz="1600" b="1" dirty="0"/>
              <a:t>Suggested KPIs :</a:t>
            </a:r>
            <a:endParaRPr lang="en-US" sz="1600" dirty="0"/>
          </a:p>
          <a:p>
            <a:pPr>
              <a:buFont typeface="Courier New" panose="02070309020205020404" pitchFamily="49" charset="0"/>
              <a:buChar char="o"/>
            </a:pPr>
            <a:r>
              <a:rPr lang="en-US" sz="1400" dirty="0"/>
              <a:t>Delinquency rate reduction (% change)</a:t>
            </a:r>
          </a:p>
          <a:p>
            <a:pPr>
              <a:buFont typeface="Courier New" panose="02070309020205020404" pitchFamily="49" charset="0"/>
              <a:buChar char="o"/>
            </a:pPr>
            <a:r>
              <a:rPr lang="en-US" sz="1400" dirty="0"/>
              <a:t>Repayment rate improvement (%)</a:t>
            </a:r>
          </a:p>
          <a:p>
            <a:pPr>
              <a:buFont typeface="Courier New" panose="02070309020205020404" pitchFamily="49" charset="0"/>
              <a:buChar char="o"/>
            </a:pPr>
            <a:r>
              <a:rPr lang="en-US" sz="1400" dirty="0"/>
              <a:t>Cost per account collected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259607-54F3-CE30-20BB-21D4536BE7C6}"/>
              </a:ext>
            </a:extLst>
          </p:cNvPr>
          <p:cNvSpPr>
            <a:spLocks noGrp="1"/>
          </p:cNvSpPr>
          <p:nvPr>
            <p:ph type="body" idx="1"/>
          </p:nvPr>
        </p:nvSpPr>
        <p:spPr>
          <a:xfrm>
            <a:off x="387900" y="747252"/>
            <a:ext cx="8368200" cy="3821472"/>
          </a:xfrm>
        </p:spPr>
        <p:txBody>
          <a:bodyPr>
            <a:normAutofit/>
          </a:bodyPr>
          <a:lstStyle/>
          <a:p>
            <a:pPr marL="114300" indent="0">
              <a:buNone/>
            </a:pPr>
            <a:r>
              <a:rPr lang="en-IN" b="1" dirty="0"/>
              <a:t>Customer Outcomes &amp; KPIs - </a:t>
            </a:r>
          </a:p>
          <a:p>
            <a:pPr marL="114300" indent="0">
              <a:buNone/>
            </a:pPr>
            <a:r>
              <a:rPr lang="en-US" b="1" dirty="0"/>
              <a:t>Qualitative Benefits :</a:t>
            </a:r>
            <a:endParaRPr lang="en-US" dirty="0"/>
          </a:p>
          <a:p>
            <a:pPr marL="114300" indent="0">
              <a:buNone/>
            </a:pPr>
            <a:r>
              <a:rPr lang="en-US" sz="1600" b="1" dirty="0"/>
              <a:t>1. Improved Trust</a:t>
            </a:r>
            <a:r>
              <a:rPr lang="en-US" sz="1600" dirty="0"/>
              <a:t> – Transparent decision-making and customer-friendly communication.</a:t>
            </a:r>
          </a:p>
          <a:p>
            <a:pPr marL="114300" indent="0">
              <a:buNone/>
            </a:pPr>
            <a:r>
              <a:rPr lang="en-US" sz="1600" b="1" dirty="0"/>
              <a:t>2. Enhanced Fairness</a:t>
            </a:r>
            <a:r>
              <a:rPr lang="en-US" sz="1600" dirty="0"/>
              <a:t> </a:t>
            </a:r>
            <a:r>
              <a:rPr lang="en-US" dirty="0"/>
              <a:t>– </a:t>
            </a:r>
            <a:r>
              <a:rPr lang="en-US" sz="1600" dirty="0"/>
              <a:t>Bias checks to ensure no group is unfairly targeted or penalized.</a:t>
            </a:r>
          </a:p>
          <a:p>
            <a:pPr marL="114300" indent="0">
              <a:buNone/>
            </a:pPr>
            <a:r>
              <a:rPr lang="en-US" sz="1600" b="1" dirty="0"/>
              <a:t>3. Increased Scalability</a:t>
            </a:r>
            <a:r>
              <a:rPr lang="en-US" sz="1600" dirty="0"/>
              <a:t> – Handle large customer volumes without loss of service quality.</a:t>
            </a:r>
          </a:p>
          <a:p>
            <a:pPr marL="114300" indent="0">
              <a:buNone/>
            </a:pPr>
            <a:endParaRPr lang="en-US" sz="1600" dirty="0"/>
          </a:p>
          <a:p>
            <a:pPr marL="114300" indent="0">
              <a:buNone/>
            </a:pPr>
            <a:r>
              <a:rPr lang="en-US" b="1" dirty="0"/>
              <a:t>Suggested KPIs :</a:t>
            </a:r>
            <a:endParaRPr lang="en-US" dirty="0"/>
          </a:p>
          <a:p>
            <a:pPr>
              <a:buFont typeface="Courier New" panose="02070309020205020404" pitchFamily="49" charset="0"/>
              <a:buChar char="o"/>
            </a:pPr>
            <a:r>
              <a:rPr lang="en-US" sz="1600" dirty="0"/>
              <a:t> Customer satisfaction score (CSAT)</a:t>
            </a:r>
          </a:p>
          <a:p>
            <a:pPr>
              <a:buFont typeface="Courier New" panose="02070309020205020404" pitchFamily="49" charset="0"/>
              <a:buChar char="o"/>
            </a:pPr>
            <a:r>
              <a:rPr lang="en-US" sz="1600" dirty="0"/>
              <a:t> Complaint rate (%)</a:t>
            </a:r>
          </a:p>
          <a:p>
            <a:pPr>
              <a:buFont typeface="Courier New" panose="02070309020205020404" pitchFamily="49" charset="0"/>
              <a:buChar char="o"/>
            </a:pPr>
            <a:r>
              <a:rPr lang="en-US" sz="1600" dirty="0"/>
              <a:t> Percentage of hardship plans accepted</a:t>
            </a:r>
          </a:p>
          <a:p>
            <a:pPr>
              <a:buFont typeface="Courier New" panose="02070309020205020404" pitchFamily="49" charset="0"/>
              <a:buChar char="o"/>
            </a:pPr>
            <a:r>
              <a:rPr lang="en-US" sz="1600" dirty="0"/>
              <a:t> Fairness audit pass rate (%)</a:t>
            </a:r>
          </a:p>
          <a:p>
            <a:pPr marL="114300" indent="0">
              <a:buNone/>
            </a:pPr>
            <a:endParaRPr lang="en-US" dirty="0"/>
          </a:p>
        </p:txBody>
      </p:sp>
    </p:spTree>
    <p:extLst>
      <p:ext uri="{BB962C8B-B14F-4D97-AF65-F5344CB8AC3E}">
        <p14:creationId xmlns:p14="http://schemas.microsoft.com/office/powerpoint/2010/main" val="89021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3A4E-5ECF-1FFF-D299-38A6E470D45B}"/>
              </a:ext>
            </a:extLst>
          </p:cNvPr>
          <p:cNvSpPr>
            <a:spLocks noGrp="1"/>
          </p:cNvSpPr>
          <p:nvPr>
            <p:ph type="title"/>
          </p:nvPr>
        </p:nvSpPr>
        <p:spPr/>
        <p:txBody>
          <a:bodyPr>
            <a:normAutofit fontScale="90000"/>
          </a:bodyPr>
          <a:lstStyle/>
          <a:p>
            <a:r>
              <a:rPr lang="en-IN" dirty="0"/>
              <a:t>Model’s Impact on </a:t>
            </a:r>
            <a:r>
              <a:rPr lang="en-IN" dirty="0" err="1"/>
              <a:t>Geldium’s</a:t>
            </a:r>
            <a:r>
              <a:rPr lang="en-IN" dirty="0"/>
              <a:t> collections strategy</a:t>
            </a:r>
          </a:p>
        </p:txBody>
      </p:sp>
      <p:sp>
        <p:nvSpPr>
          <p:cNvPr id="3" name="Text Placeholder 2">
            <a:extLst>
              <a:ext uri="{FF2B5EF4-FFF2-40B4-BE49-F238E27FC236}">
                <a16:creationId xmlns:a16="http://schemas.microsoft.com/office/drawing/2014/main" id="{DD33EE5A-CB01-16AD-B137-1A43E20D0F35}"/>
              </a:ext>
            </a:extLst>
          </p:cNvPr>
          <p:cNvSpPr>
            <a:spLocks noGrp="1"/>
          </p:cNvSpPr>
          <p:nvPr>
            <p:ph type="body" idx="1"/>
          </p:nvPr>
        </p:nvSpPr>
        <p:spPr>
          <a:xfrm>
            <a:off x="387900" y="1489824"/>
            <a:ext cx="8368200" cy="2590563"/>
          </a:xfrm>
        </p:spPr>
        <p:txBody>
          <a:bodyPr>
            <a:normAutofit/>
          </a:bodyPr>
          <a:lstStyle/>
          <a:p>
            <a:pPr marL="114300" indent="0">
              <a:buNone/>
            </a:pPr>
            <a:r>
              <a:rPr lang="en-US" sz="1600" dirty="0"/>
              <a:t>The proposed AI-powered collections system will help </a:t>
            </a:r>
            <a:r>
              <a:rPr lang="en-US" sz="1600" dirty="0" err="1"/>
              <a:t>Geldium</a:t>
            </a:r>
            <a:r>
              <a:rPr lang="en-US" sz="1600" dirty="0"/>
              <a:t> improve repayment rates, reduce delinquency, and cut operational costs by automating routine outreach for low- and medium-risk accounts. It will also enhance customer trust and fairness through transparent, personalized interventions, while enabling scalability to handle larger account volumes without sacrificing quality. This balance of efficiency and customer care strengthens both short-term collections performance and long-term relationships.</a:t>
            </a:r>
            <a:endParaRPr lang="en-IN" sz="1600" dirty="0"/>
          </a:p>
        </p:txBody>
      </p:sp>
    </p:spTree>
    <p:extLst>
      <p:ext uri="{BB962C8B-B14F-4D97-AF65-F5344CB8AC3E}">
        <p14:creationId xmlns:p14="http://schemas.microsoft.com/office/powerpoint/2010/main" val="3312697036"/>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648</Words>
  <Application>Microsoft Office PowerPoint</Application>
  <PresentationFormat>On-screen Show (16:9)</PresentationFormat>
  <Paragraphs>62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Roboto Slab</vt:lpstr>
      <vt:lpstr>Roboto</vt:lpstr>
      <vt:lpstr>Courier New</vt:lpstr>
      <vt:lpstr>Marina</vt:lpstr>
      <vt:lpstr>AI-Powered Collections Strategy</vt:lpstr>
      <vt:lpstr>How the System Works</vt:lpstr>
      <vt:lpstr> AI Collections System – Workflow</vt:lpstr>
      <vt:lpstr>Role of Agentic AI</vt:lpstr>
      <vt:lpstr>Responsible AI Guardrails</vt:lpstr>
      <vt:lpstr>Expected Business Impact</vt:lpstr>
      <vt:lpstr>PowerPoint Presentation</vt:lpstr>
      <vt:lpstr>Model’s Impact on Geldium’s collections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arman sanan</cp:lastModifiedBy>
  <cp:revision>5</cp:revision>
  <dcterms:modified xsi:type="dcterms:W3CDTF">2025-08-10T11:34:54Z</dcterms:modified>
</cp:coreProperties>
</file>