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6106-1CE1-7094-5595-28D042C4C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28329" cy="87854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POWER BI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02D92-E3AF-80C9-E89B-F1A8EC953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9" y="4191000"/>
            <a:ext cx="3439887" cy="105920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</a:t>
            </a:r>
          </a:p>
          <a:p>
            <a:pPr algn="l"/>
            <a:r>
              <a:rPr lang="en-US" sz="2000" dirty="0"/>
              <a:t>PALAKURTHI MEGHANA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642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738-8C5C-5855-0987-47695392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83" y="1393038"/>
            <a:ext cx="3768979" cy="732323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PROBLEM STATEMENT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57CD0-957F-2909-6F85-A8FD4B01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76" y="2570205"/>
            <a:ext cx="8760940" cy="25949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Forecasting is a prediction with the same level of granularity as the data point used. After importing the dataset, temporal analysis via the built-in option involves using a line chart because it is essential to have a continuous temporal reference on the x-axis. On the y-axis, you will insert the aggregated measure, relative to the data point’s granularity level, for which we want to calculate the forecast.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30E1-F0A8-3862-B449-478EC1AB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238" y="1507524"/>
            <a:ext cx="6919785" cy="63019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FINANCIAL FORECASTING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C3AF-702D-6A5B-FFC3-85E7C9DD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238" y="2335427"/>
            <a:ext cx="8723870" cy="28544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forecasting refers to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projections performed to facilitate any decision-making relevant for determining future business performance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financial forecasting process includes the analysis of past business performance, current business trends, and other relevant factors.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65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C28C-E8E7-ACE1-27D5-9624FDBA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0"/>
            <a:ext cx="11478016" cy="6858000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200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AD60-7348-DFA7-428D-78FE8F7B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2" y="1788454"/>
            <a:ext cx="8806786" cy="247175"/>
          </a:xfrm>
        </p:spPr>
        <p:txBody>
          <a:bodyPr/>
          <a:lstStyle/>
          <a:p>
            <a:pPr algn="l"/>
            <a:r>
              <a:rPr lang="en-US" sz="2800" b="1" dirty="0"/>
              <a:t>CONTENTS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F45B6-B3A9-5128-4B6D-11972D56B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8" y="2177143"/>
            <a:ext cx="4996542" cy="3363686"/>
          </a:xfrm>
        </p:spPr>
        <p:txBody>
          <a:bodyPr/>
          <a:lstStyle/>
          <a:p>
            <a:pPr marL="0" marR="0" indent="0" algn="just" rtl="0" eaLnBrk="1" fontAlgn="auto" latinLnBrk="0" hangingPunct="1">
              <a:lnSpc>
                <a:spcPct val="150000"/>
              </a:lnSpc>
            </a:pPr>
            <a:endParaRPr lang="en-US" sz="2000" b="0" i="0" u="none" strike="noStrike" kern="1200" dirty="0">
              <a:solidFill>
                <a:srgbClr val="543E34"/>
              </a:solidFill>
              <a:effectLst/>
              <a:latin typeface="Gill Sans Nova Light" panose="020B0302020104020203" pitchFamily="34" charset="0"/>
              <a:cs typeface="Gill Sans Light" panose="020B0302020104020203"/>
            </a:endParaRPr>
          </a:p>
          <a:p>
            <a:pPr marL="0" marR="0" indent="0" algn="just" rtl="0" eaLnBrk="1" fontAlgn="auto" latinLnBrk="0" hangingPunct="1">
              <a:lnSpc>
                <a:spcPct val="150000"/>
              </a:lnSpc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cs typeface="Gill Sans Light" panose="020B0302020104020203"/>
              </a:rPr>
              <a:t>INTRODUCTION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b" latinLnBrk="0" hangingPunct="1">
              <a:lnSpc>
                <a:spcPct val="150000"/>
              </a:lnSpc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</a:rPr>
              <a:t>COMPONENTS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b" latinLnBrk="0" hangingPunct="1">
              <a:lnSpc>
                <a:spcPct val="150000"/>
              </a:lnSpc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</a:rPr>
              <a:t>MODEL VIEW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just" rtl="0" eaLnBrk="1" fontAlgn="auto" latinLnBrk="0" hangingPunct="1">
              <a:lnSpc>
                <a:spcPct val="150000"/>
              </a:lnSpc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cs typeface="Gill Sans Light" panose="020B0302020104020203"/>
              </a:rPr>
              <a:t>ADVANTAGES AND APPLICATIONS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just" rtl="0" eaLnBrk="1" fontAlgn="auto" latinLnBrk="0" hangingPunct="1">
              <a:lnSpc>
                <a:spcPct val="150000"/>
              </a:lnSpc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cs typeface="Gill Sans Light" panose="020B0302020104020203"/>
              </a:rPr>
              <a:t>DAX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5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9C7F-C9AF-8BE1-0E7A-4FFD3485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82486"/>
            <a:ext cx="3113315" cy="718457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INTRODUCTION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86369-5F45-1524-B85A-A32543775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4" y="2373086"/>
            <a:ext cx="8839200" cy="310242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 is a collection of software services, apps, and connectors that work together to turn your unrelated sources of data into coherent, visually immersive, and interactive insights.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Your data might be an Excel spreadsheet, or a collection of cloud-based and on-premises hybrid data warehouses. Power BI lets you easily connect to your data sources, visualize and discover what's important, and share that with anyone or everyone you want.</a:t>
            </a:r>
          </a:p>
          <a:p>
            <a:pPr algn="jus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51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56B9-7B13-BD3E-959E-021CF4718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1349829"/>
            <a:ext cx="7293672" cy="1551892"/>
          </a:xfrm>
        </p:spPr>
        <p:txBody>
          <a:bodyPr/>
          <a:lstStyle/>
          <a:p>
            <a:pPr rtl="0" fontAlgn="base"/>
            <a:br>
              <a:rPr lang="en-US" b="1" dirty="0">
                <a:effectLst/>
              </a:rPr>
            </a:br>
            <a:r>
              <a:rPr lang="en-US" sz="2800" b="1" dirty="0">
                <a:solidFill>
                  <a:srgbClr val="FF0000"/>
                </a:solidFill>
                <a:effectLst/>
              </a:rPr>
              <a:t>POWER BI IS A COLLECTION OF COMPONENTS: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079A-DF6A-7715-A97A-F8C564F2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86" y="2046514"/>
            <a:ext cx="8980714" cy="3461657"/>
          </a:xfrm>
        </p:spPr>
        <p:txBody>
          <a:bodyPr>
            <a:normAutofit/>
          </a:bodyPr>
          <a:lstStyle/>
          <a:p>
            <a:pPr algn="just" rtl="0"/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1.Power Query : It is a 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ETL tool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extract,Transfer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(cleaning the data ), Load)</a:t>
            </a:r>
            <a:endParaRPr lang="en-US" sz="1600" b="0" dirty="0">
              <a:effectLst/>
            </a:endParaRPr>
          </a:p>
          <a:p>
            <a:pPr algn="just" rtl="0"/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2.Power Pivot : Data modeling when we have multiple data sources, if we want to connect them, we need to create the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relationship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between them by using power pivot.</a:t>
            </a:r>
            <a:endParaRPr lang="en-US" sz="1600" b="0" dirty="0">
              <a:effectLst/>
            </a:endParaRPr>
          </a:p>
          <a:p>
            <a:pPr algn="just" rtl="0"/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3.Power View  :  It can help us to create 250+ visuals.</a:t>
            </a:r>
            <a:endParaRPr lang="en-US" sz="1600" b="0" dirty="0">
              <a:effectLst/>
            </a:endParaRPr>
          </a:p>
          <a:p>
            <a:pPr algn="just" rtl="0"/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4.Power BI Service 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Communicating through reports &amp; Dashboards with clients, colleagues , end users 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01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0A1-AE70-70EC-05A3-66C6B67E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1330774"/>
            <a:ext cx="6034221" cy="73751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DATA CONNECTIVITY IN POWER BI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8DA4-67BD-3736-3125-525F4538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4" y="2307772"/>
            <a:ext cx="8926286" cy="3058886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It connect to online services that contain all sorts of data, such as Salesforce, Microsoft Dynamics, Azure Blob Storage, and many more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474747"/>
              </a:solidFill>
              <a:effectLst/>
              <a:latin typeface="Google Sa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Google Sans"/>
              </a:rPr>
              <a:t>To connect to data, from the Home ribbon select Get data. The Get Data window appears.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Google Sa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Google Sans"/>
              </a:rPr>
              <a:t>You can choose from the many different data sources to which Power BI Desktop can connect.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676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4F4D-144B-BBD3-BB64-21B514295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3" y="1534885"/>
            <a:ext cx="3777344" cy="620485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Power bi platform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2904-0BA8-EAB9-D287-C110D7DBC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772" y="2438401"/>
            <a:ext cx="7584808" cy="2604116"/>
          </a:xfrm>
        </p:spPr>
        <p:txBody>
          <a:bodyPr>
            <a:normAutofit fontScale="92500" lnSpcReduction="10000"/>
          </a:bodyPr>
          <a:lstStyle/>
          <a:p>
            <a:pPr algn="just" rtl="0">
              <a:lnSpc>
                <a:spcPct val="160000"/>
              </a:lnSpc>
            </a:pPr>
            <a:r>
              <a:rPr lang="en-US" sz="1600" dirty="0"/>
              <a:t>These are the exporting ways </a:t>
            </a:r>
            <a:r>
              <a:rPr lang="en-US" sz="1600" dirty="0">
                <a:latin typeface="Arial" panose="020B0604020202020204" pitchFamily="34" charset="0"/>
              </a:rPr>
              <a:t>w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e can export a power BI Reports/Dashboards in pdf, ppt, csv,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png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excel,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pbix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format.</a:t>
            </a:r>
          </a:p>
          <a:p>
            <a:pPr algn="just" rtl="0">
              <a:lnSpc>
                <a:spcPct val="160000"/>
              </a:lnSpc>
            </a:pPr>
            <a:r>
              <a:rPr lang="en-US" sz="1600" dirty="0">
                <a:latin typeface="Arial" panose="020B0604020202020204" pitchFamily="34" charset="0"/>
              </a:rPr>
              <a:t>They are:</a:t>
            </a:r>
          </a:p>
          <a:p>
            <a:pPr algn="just" rtl="0">
              <a:lnSpc>
                <a:spcPct val="160000"/>
              </a:lnSpc>
            </a:pP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Desktop and </a:t>
            </a:r>
          </a:p>
          <a:p>
            <a:pPr algn="just" rtl="0">
              <a:lnSpc>
                <a:spcPct val="160000"/>
              </a:lnSpc>
            </a:pP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Service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7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E7A4-4BDF-DC96-F2D1-C0826522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6" y="1132114"/>
            <a:ext cx="4691744" cy="729343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model view in Power bi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E542-5029-B8C8-B1C0-A6EB94FA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86" y="2057402"/>
            <a:ext cx="9361714" cy="3047998"/>
          </a:xfrm>
        </p:spPr>
        <p:txBody>
          <a:bodyPr>
            <a:noAutofit/>
          </a:bodyPr>
          <a:lstStyle/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Ex: 1-N,     N-1,     N-N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1.One-To-Many : 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value in the Customer ID column in the customer table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can appear many times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order table</a:t>
            </a: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2.Many-to-One : 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rows in the first table appear in the second table at once (one row).</a:t>
            </a: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3.One-to-One : </a:t>
            </a:r>
            <a:endParaRPr lang="en-US" sz="1600" b="0" dirty="0">
              <a:effectLst/>
            </a:endParaRPr>
          </a:p>
          <a:p>
            <a:pPr algn="just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row in one table has exactly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one corresponding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 in another table.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2891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0979-953D-3F0E-C93E-FF6A92D2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29" y="1101792"/>
            <a:ext cx="3526971" cy="727008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advantages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5E43-7063-E4F7-574A-7CBA1FEB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9" y="1828801"/>
            <a:ext cx="8338457" cy="3287486"/>
          </a:xfrm>
        </p:spPr>
        <p:txBody>
          <a:bodyPr>
            <a:normAutofit fontScale="25000" lnSpcReduction="20000"/>
          </a:bodyPr>
          <a:lstStyle/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Easily Available (Installation) (Microsoft Store-&gt;Power BI Desktop)</a:t>
            </a:r>
            <a:endParaRPr lang="en-US" sz="6400" b="0" dirty="0">
              <a:effectLst/>
            </a:endParaRPr>
          </a:p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get many Visualization methods</a:t>
            </a:r>
            <a:endParaRPr lang="en-US" sz="6400" b="0" dirty="0">
              <a:effectLst/>
            </a:endParaRPr>
          </a:p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use it in mobiles also.</a:t>
            </a:r>
          </a:p>
          <a:p>
            <a:pPr algn="just" rtl="0">
              <a:lnSpc>
                <a:spcPct val="170000"/>
              </a:lnSpc>
            </a:pPr>
            <a:endParaRPr lang="en-US" sz="4900" b="1" dirty="0">
              <a:solidFill>
                <a:srgbClr val="FF0000"/>
              </a:solidFill>
            </a:endParaRPr>
          </a:p>
          <a:p>
            <a:pPr algn="just" rtl="0">
              <a:lnSpc>
                <a:spcPct val="170000"/>
              </a:lnSpc>
            </a:pPr>
            <a:r>
              <a:rPr lang="en-US" sz="11200" b="1" dirty="0">
                <a:solidFill>
                  <a:srgbClr val="FF0000"/>
                </a:solidFill>
              </a:rPr>
              <a:t>APPLICATIONS</a:t>
            </a:r>
            <a:endParaRPr lang="en-US" sz="11200" b="1" dirty="0">
              <a:effectLst/>
            </a:endParaRP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US" sz="4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Bi Desktop </a:t>
            </a:r>
            <a:endParaRPr lang="en-US" sz="6400" b="0" dirty="0">
              <a:effectLst/>
            </a:endParaRPr>
          </a:p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Bi Service </a:t>
            </a:r>
            <a:endParaRPr lang="en-US" sz="6400" b="0" dirty="0">
              <a:effectLst/>
            </a:endParaRPr>
          </a:p>
          <a:p>
            <a:pPr marL="342900" indent="-3429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Bi Mobile</a:t>
            </a:r>
            <a:endParaRPr lang="en-US" sz="6400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5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EAA-7D6A-8435-55C6-E4D9EBEB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486" y="1232263"/>
            <a:ext cx="5512584" cy="559467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DAX (DATA ANALYSIS EXPRSSIONS)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8BEB-8472-BDFD-8A52-933C1F64F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2" y="1791730"/>
            <a:ext cx="9215492" cy="3834007"/>
          </a:xfrm>
        </p:spPr>
        <p:txBody>
          <a:bodyPr>
            <a:noAutofit/>
          </a:bodyPr>
          <a:lstStyle/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Formula language used for calculation ( or ) To create calculated columns &amp; measures</a:t>
            </a:r>
            <a:endParaRPr lang="en-US" sz="1600" b="0" dirty="0">
              <a:effectLst/>
            </a:endParaRPr>
          </a:p>
          <a:p>
            <a:pPr marL="571500" indent="-571500" algn="just" rt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DAX Data Analysis Expression is a Data Modeling Language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types: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1.Numeric</a:t>
            </a:r>
            <a:endParaRPr lang="en-US" sz="1600" b="0" dirty="0">
              <a:effectLst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2.No-Numeric</a:t>
            </a:r>
            <a:r>
              <a:rPr lang="en-US" sz="1600" dirty="0"/>
              <a:t> </a:t>
            </a:r>
          </a:p>
          <a:p>
            <a:pPr algn="just" rtl="0">
              <a:lnSpc>
                <a:spcPct val="170000"/>
              </a:lnSpc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lnSpc>
                <a:spcPct val="170000"/>
              </a:lnSpc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DAX allows the Data Analysts to perform advanced calculations &amp; discover a hidden pattern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an unstructured dataset.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20530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{D3046C3F-FDF2-4E1A-97E6-F9A6B4593866}tf10001105</Template>
  <TotalTime>130</TotalTime>
  <Words>606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Franklin Gothic Book</vt:lpstr>
      <vt:lpstr>Gill Sans Nova Light</vt:lpstr>
      <vt:lpstr>Google Sans</vt:lpstr>
      <vt:lpstr>Segoe UI</vt:lpstr>
      <vt:lpstr>Times New Roman</vt:lpstr>
      <vt:lpstr>Wingdings</vt:lpstr>
      <vt:lpstr>Crop</vt:lpstr>
      <vt:lpstr>POWER BI</vt:lpstr>
      <vt:lpstr>CONTENTS</vt:lpstr>
      <vt:lpstr>INTRODUCTION</vt:lpstr>
      <vt:lpstr> POWER BI IS A COLLECTION OF COMPONENTS: </vt:lpstr>
      <vt:lpstr>DATA CONNECTIVITY IN POWER BI</vt:lpstr>
      <vt:lpstr>Power bi platform</vt:lpstr>
      <vt:lpstr>model view in Power bi </vt:lpstr>
      <vt:lpstr>advantages</vt:lpstr>
      <vt:lpstr>DAX (DATA ANALYSIS EXPRSSIONS)</vt:lpstr>
      <vt:lpstr>PROBLEM STATEMENT</vt:lpstr>
      <vt:lpstr>FINANCIAL FORECASTING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pranavi sandadi</dc:creator>
  <cp:lastModifiedBy>pranavi sandadi</cp:lastModifiedBy>
  <cp:revision>1</cp:revision>
  <dcterms:created xsi:type="dcterms:W3CDTF">2024-11-18T06:41:46Z</dcterms:created>
  <dcterms:modified xsi:type="dcterms:W3CDTF">2024-11-18T08:51:51Z</dcterms:modified>
</cp:coreProperties>
</file>