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9" r:id="rId3"/>
    <p:sldId id="257"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E21B1038 Pazha" userId="26958b62b37a9d37" providerId="LiveId" clId="{FD38DEA5-CCA1-4E17-B8B2-FB5D919985E4}"/>
    <pc:docChg chg="custSel addSld delSld modSld">
      <pc:chgData name="EE21B1038 Pazha" userId="26958b62b37a9d37" providerId="LiveId" clId="{FD38DEA5-CCA1-4E17-B8B2-FB5D919985E4}" dt="2024-05-30T17:48:05.439" v="687" actId="1076"/>
      <pc:docMkLst>
        <pc:docMk/>
      </pc:docMkLst>
      <pc:sldChg chg="modSp new mod">
        <pc:chgData name="EE21B1038 Pazha" userId="26958b62b37a9d37" providerId="LiveId" clId="{FD38DEA5-CCA1-4E17-B8B2-FB5D919985E4}" dt="2024-05-30T16:20:42.962" v="92" actId="120"/>
        <pc:sldMkLst>
          <pc:docMk/>
          <pc:sldMk cId="1878494698" sldId="256"/>
        </pc:sldMkLst>
        <pc:spChg chg="mod">
          <ac:chgData name="EE21B1038 Pazha" userId="26958b62b37a9d37" providerId="LiveId" clId="{FD38DEA5-CCA1-4E17-B8B2-FB5D919985E4}" dt="2024-05-30T16:20:42.962" v="92" actId="120"/>
          <ac:spMkLst>
            <pc:docMk/>
            <pc:sldMk cId="1878494698" sldId="256"/>
            <ac:spMk id="2" creationId="{4499507C-B8FF-7A6B-AF79-6865588640EB}"/>
          </ac:spMkLst>
        </pc:spChg>
        <pc:spChg chg="mod">
          <ac:chgData name="EE21B1038 Pazha" userId="26958b62b37a9d37" providerId="LiveId" clId="{FD38DEA5-CCA1-4E17-B8B2-FB5D919985E4}" dt="2024-05-30T16:19:37.055" v="84" actId="113"/>
          <ac:spMkLst>
            <pc:docMk/>
            <pc:sldMk cId="1878494698" sldId="256"/>
            <ac:spMk id="3" creationId="{1AE7518B-1428-5585-4213-2F14F8EC6FED}"/>
          </ac:spMkLst>
        </pc:spChg>
      </pc:sldChg>
      <pc:sldChg chg="addSp delSp modSp new mod">
        <pc:chgData name="EE21B1038 Pazha" userId="26958b62b37a9d37" providerId="LiveId" clId="{FD38DEA5-CCA1-4E17-B8B2-FB5D919985E4}" dt="2024-05-30T17:48:05.439" v="687" actId="1076"/>
        <pc:sldMkLst>
          <pc:docMk/>
          <pc:sldMk cId="3435790407" sldId="257"/>
        </pc:sldMkLst>
        <pc:spChg chg="add mod">
          <ac:chgData name="EE21B1038 Pazha" userId="26958b62b37a9d37" providerId="LiveId" clId="{FD38DEA5-CCA1-4E17-B8B2-FB5D919985E4}" dt="2024-05-30T17:48:05.439" v="687" actId="1076"/>
          <ac:spMkLst>
            <pc:docMk/>
            <pc:sldMk cId="3435790407" sldId="257"/>
            <ac:spMk id="4" creationId="{21BC118F-BB25-A2A6-D1EF-3B0BC58EBA87}"/>
          </ac:spMkLst>
        </pc:spChg>
        <pc:graphicFrameChg chg="add del">
          <ac:chgData name="EE21B1038 Pazha" userId="26958b62b37a9d37" providerId="LiveId" clId="{FD38DEA5-CCA1-4E17-B8B2-FB5D919985E4}" dt="2024-05-30T16:23:43.742" v="99" actId="478"/>
          <ac:graphicFrameMkLst>
            <pc:docMk/>
            <pc:sldMk cId="3435790407" sldId="257"/>
            <ac:graphicFrameMk id="2" creationId="{35A9227D-25E8-5BF4-AE52-3334DD715EEE}"/>
          </ac:graphicFrameMkLst>
        </pc:graphicFrameChg>
        <pc:graphicFrameChg chg="add mod modGraphic">
          <ac:chgData name="EE21B1038 Pazha" userId="26958b62b37a9d37" providerId="LiveId" clId="{FD38DEA5-CCA1-4E17-B8B2-FB5D919985E4}" dt="2024-05-30T17:48:01.175" v="686" actId="1076"/>
          <ac:graphicFrameMkLst>
            <pc:docMk/>
            <pc:sldMk cId="3435790407" sldId="257"/>
            <ac:graphicFrameMk id="3" creationId="{DD4368CF-EF7B-935D-3E04-F622ED0EF267}"/>
          </ac:graphicFrameMkLst>
        </pc:graphicFrameChg>
      </pc:sldChg>
      <pc:sldChg chg="new del">
        <pc:chgData name="EE21B1038 Pazha" userId="26958b62b37a9d37" providerId="LiveId" clId="{FD38DEA5-CCA1-4E17-B8B2-FB5D919985E4}" dt="2024-05-30T17:24:16.507" v="492" actId="2696"/>
        <pc:sldMkLst>
          <pc:docMk/>
          <pc:sldMk cId="1170638118" sldId="258"/>
        </pc:sldMkLst>
      </pc:sldChg>
      <pc:sldChg chg="modSp new mod">
        <pc:chgData name="EE21B1038 Pazha" userId="26958b62b37a9d37" providerId="LiveId" clId="{FD38DEA5-CCA1-4E17-B8B2-FB5D919985E4}" dt="2024-05-30T17:45:22.814" v="579" actId="403"/>
        <pc:sldMkLst>
          <pc:docMk/>
          <pc:sldMk cId="2030976730" sldId="259"/>
        </pc:sldMkLst>
        <pc:spChg chg="mod">
          <ac:chgData name="EE21B1038 Pazha" userId="26958b62b37a9d37" providerId="LiveId" clId="{FD38DEA5-CCA1-4E17-B8B2-FB5D919985E4}" dt="2024-05-30T17:14:22.183" v="399" actId="1076"/>
          <ac:spMkLst>
            <pc:docMk/>
            <pc:sldMk cId="2030976730" sldId="259"/>
            <ac:spMk id="2" creationId="{3C790F21-E189-5EBD-7961-8B311F466976}"/>
          </ac:spMkLst>
        </pc:spChg>
        <pc:spChg chg="mod">
          <ac:chgData name="EE21B1038 Pazha" userId="26958b62b37a9d37" providerId="LiveId" clId="{FD38DEA5-CCA1-4E17-B8B2-FB5D919985E4}" dt="2024-05-30T17:45:22.814" v="579" actId="403"/>
          <ac:spMkLst>
            <pc:docMk/>
            <pc:sldMk cId="2030976730" sldId="259"/>
            <ac:spMk id="3" creationId="{D83E4E3F-43DA-E13A-600F-37ECF5634603}"/>
          </ac:spMkLst>
        </pc:spChg>
      </pc:sldChg>
      <pc:sldChg chg="modSp new mod">
        <pc:chgData name="EE21B1038 Pazha" userId="26958b62b37a9d37" providerId="LiveId" clId="{FD38DEA5-CCA1-4E17-B8B2-FB5D919985E4}" dt="2024-05-30T17:45:36.491" v="582" actId="123"/>
        <pc:sldMkLst>
          <pc:docMk/>
          <pc:sldMk cId="278362558" sldId="260"/>
        </pc:sldMkLst>
        <pc:spChg chg="mod">
          <ac:chgData name="EE21B1038 Pazha" userId="26958b62b37a9d37" providerId="LiveId" clId="{FD38DEA5-CCA1-4E17-B8B2-FB5D919985E4}" dt="2024-05-30T17:24:48.674" v="507" actId="1076"/>
          <ac:spMkLst>
            <pc:docMk/>
            <pc:sldMk cId="278362558" sldId="260"/>
            <ac:spMk id="2" creationId="{E1BF367E-0CC1-8E1E-41A5-719FD20A914A}"/>
          </ac:spMkLst>
        </pc:spChg>
        <pc:spChg chg="mod">
          <ac:chgData name="EE21B1038 Pazha" userId="26958b62b37a9d37" providerId="LiveId" clId="{FD38DEA5-CCA1-4E17-B8B2-FB5D919985E4}" dt="2024-05-30T17:45:36.491" v="582" actId="123"/>
          <ac:spMkLst>
            <pc:docMk/>
            <pc:sldMk cId="278362558" sldId="260"/>
            <ac:spMk id="3" creationId="{1A51B828-5630-D390-8B78-DF2E6E8AD5A3}"/>
          </ac:spMkLst>
        </pc:spChg>
      </pc:sldChg>
      <pc:sldChg chg="new del">
        <pc:chgData name="EE21B1038 Pazha" userId="26958b62b37a9d37" providerId="LiveId" clId="{FD38DEA5-CCA1-4E17-B8B2-FB5D919985E4}" dt="2024-05-30T17:24:29.917" v="494" actId="2696"/>
        <pc:sldMkLst>
          <pc:docMk/>
          <pc:sldMk cId="352399998" sldId="260"/>
        </pc:sldMkLst>
      </pc:sldChg>
      <pc:sldChg chg="addSp modSp new mod">
        <pc:chgData name="EE21B1038 Pazha" userId="26958b62b37a9d37" providerId="LiveId" clId="{FD38DEA5-CCA1-4E17-B8B2-FB5D919985E4}" dt="2024-05-30T17:45:46.618" v="583" actId="20577"/>
        <pc:sldMkLst>
          <pc:docMk/>
          <pc:sldMk cId="3775279912" sldId="261"/>
        </pc:sldMkLst>
        <pc:spChg chg="add mod">
          <ac:chgData name="EE21B1038 Pazha" userId="26958b62b37a9d37" providerId="LiveId" clId="{FD38DEA5-CCA1-4E17-B8B2-FB5D919985E4}" dt="2024-05-30T17:45:46.618" v="583" actId="20577"/>
          <ac:spMkLst>
            <pc:docMk/>
            <pc:sldMk cId="3775279912" sldId="261"/>
            <ac:spMk id="3" creationId="{8B191FD5-7CA8-6694-185A-F013E37EA4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30248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EB509-8BDD-41DE-A235-1E000148CA2A}"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370653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4252366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25629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3493717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833596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2458906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83279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77462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74893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121773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EB509-8BDD-41DE-A235-1E000148CA2A}"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104705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EB509-8BDD-41DE-A235-1E000148CA2A}" type="datetimeFigureOut">
              <a:rPr lang="en-IN" smtClean="0"/>
              <a:t>30-05-2024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196642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364344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54880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EB509-8BDD-41DE-A235-1E000148CA2A}" type="datetimeFigureOut">
              <a:rPr lang="en-IN" smtClean="0"/>
              <a:t>30-05-2024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150531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EB509-8BDD-41DE-A235-1E000148CA2A}"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6F719-4761-4CD5-BEAC-68335EE8CBA6}" type="slidenum">
              <a:rPr lang="en-IN" smtClean="0"/>
              <a:t>‹#›</a:t>
            </a:fld>
            <a:endParaRPr lang="en-IN"/>
          </a:p>
        </p:txBody>
      </p:sp>
    </p:spTree>
    <p:extLst>
      <p:ext uri="{BB962C8B-B14F-4D97-AF65-F5344CB8AC3E}">
        <p14:creationId xmlns:p14="http://schemas.microsoft.com/office/powerpoint/2010/main" val="322745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EEB509-8BDD-41DE-A235-1E000148CA2A}" type="datetimeFigureOut">
              <a:rPr lang="en-IN" smtClean="0"/>
              <a:t>30-05-2024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36F719-4761-4CD5-BEAC-68335EE8CBA6}" type="slidenum">
              <a:rPr lang="en-IN" smtClean="0"/>
              <a:t>‹#›</a:t>
            </a:fld>
            <a:endParaRPr lang="en-IN"/>
          </a:p>
        </p:txBody>
      </p:sp>
    </p:spTree>
    <p:extLst>
      <p:ext uri="{BB962C8B-B14F-4D97-AF65-F5344CB8AC3E}">
        <p14:creationId xmlns:p14="http://schemas.microsoft.com/office/powerpoint/2010/main" val="509846473"/>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iammustafatz/diabetes-prediction-dataset" TargetMode="External"/><Relationship Id="rId2" Type="http://schemas.openxmlformats.org/officeDocument/2006/relationships/hyperlink" Target="https://github.com/Palamanickam0806/Diabetes_prediction_ML_pipeline" TargetMode="External"/><Relationship Id="rId1" Type="http://schemas.openxmlformats.org/officeDocument/2006/relationships/slideLayout" Target="../slideLayouts/slideLayout7.xml"/><Relationship Id="rId5" Type="http://schemas.openxmlformats.org/officeDocument/2006/relationships/hyperlink" Target="mailto:Valliaravind@gmail.com" TargetMode="External"/><Relationship Id="rId4" Type="http://schemas.openxmlformats.org/officeDocument/2006/relationships/hyperlink" Target="https://www.linkedin.com/in/palamanickam-s-2ab81925b/recent-activity/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07C-B8FF-7A6B-AF79-6865588640EB}"/>
              </a:ext>
            </a:extLst>
          </p:cNvPr>
          <p:cNvSpPr>
            <a:spLocks noGrp="1"/>
          </p:cNvSpPr>
          <p:nvPr>
            <p:ph type="ctrTitle"/>
          </p:nvPr>
        </p:nvSpPr>
        <p:spPr>
          <a:xfrm>
            <a:off x="1253859" y="415828"/>
            <a:ext cx="9684281" cy="3329581"/>
          </a:xfrm>
        </p:spPr>
        <p:txBody>
          <a:bodyPr/>
          <a:lstStyle/>
          <a:p>
            <a:r>
              <a:rPr lang="en-US" dirty="0">
                <a:latin typeface="Aptos" panose="020B0004020202020204" pitchFamily="34" charset="0"/>
              </a:rPr>
              <a:t>Diabetes prediction using ML pipeline</a:t>
            </a:r>
            <a:endParaRPr lang="en-IN" dirty="0">
              <a:latin typeface="Aptos" panose="020B0004020202020204" pitchFamily="34" charset="0"/>
            </a:endParaRPr>
          </a:p>
        </p:txBody>
      </p:sp>
      <p:sp>
        <p:nvSpPr>
          <p:cNvPr id="3" name="Subtitle 2">
            <a:extLst>
              <a:ext uri="{FF2B5EF4-FFF2-40B4-BE49-F238E27FC236}">
                <a16:creationId xmlns:a16="http://schemas.microsoft.com/office/drawing/2014/main" id="{1AE7518B-1428-5585-4213-2F14F8EC6FED}"/>
              </a:ext>
            </a:extLst>
          </p:cNvPr>
          <p:cNvSpPr>
            <a:spLocks noGrp="1"/>
          </p:cNvSpPr>
          <p:nvPr>
            <p:ph type="subTitle" idx="1"/>
          </p:nvPr>
        </p:nvSpPr>
        <p:spPr>
          <a:xfrm>
            <a:off x="6893960" y="4777381"/>
            <a:ext cx="4993240" cy="1356291"/>
          </a:xfrm>
        </p:spPr>
        <p:txBody>
          <a:bodyPr>
            <a:normAutofit/>
          </a:bodyPr>
          <a:lstStyle/>
          <a:p>
            <a:pPr algn="r"/>
            <a:r>
              <a:rPr lang="en-US" sz="3600" b="1" dirty="0" err="1">
                <a:solidFill>
                  <a:schemeClr val="tx1">
                    <a:lumMod val="95000"/>
                  </a:schemeClr>
                </a:solidFill>
              </a:rPr>
              <a:t>Palamanickam</a:t>
            </a:r>
            <a:r>
              <a:rPr lang="en-US" sz="3600" b="1" dirty="0">
                <a:solidFill>
                  <a:schemeClr val="tx1">
                    <a:lumMod val="95000"/>
                  </a:schemeClr>
                </a:solidFill>
              </a:rPr>
              <a:t> s</a:t>
            </a:r>
            <a:endParaRPr lang="en-IN" sz="3600" b="1" dirty="0">
              <a:solidFill>
                <a:schemeClr val="tx1">
                  <a:lumMod val="95000"/>
                </a:schemeClr>
              </a:solidFill>
            </a:endParaRPr>
          </a:p>
        </p:txBody>
      </p:sp>
    </p:spTree>
    <p:extLst>
      <p:ext uri="{BB962C8B-B14F-4D97-AF65-F5344CB8AC3E}">
        <p14:creationId xmlns:p14="http://schemas.microsoft.com/office/powerpoint/2010/main" val="187849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0F21-E189-5EBD-7961-8B311F466976}"/>
              </a:ext>
            </a:extLst>
          </p:cNvPr>
          <p:cNvSpPr>
            <a:spLocks noGrp="1"/>
          </p:cNvSpPr>
          <p:nvPr>
            <p:ph type="title"/>
          </p:nvPr>
        </p:nvSpPr>
        <p:spPr>
          <a:xfrm>
            <a:off x="507682" y="492303"/>
            <a:ext cx="8825659" cy="843337"/>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E4E3F-43DA-E13A-600F-37ECF5634603}"/>
              </a:ext>
            </a:extLst>
          </p:cNvPr>
          <p:cNvSpPr>
            <a:spLocks noGrp="1"/>
          </p:cNvSpPr>
          <p:nvPr>
            <p:ph type="body" sz="half" idx="2"/>
          </p:nvPr>
        </p:nvSpPr>
        <p:spPr>
          <a:xfrm>
            <a:off x="507682" y="1921268"/>
            <a:ext cx="11245953" cy="4068566"/>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Diabetes is a chronic medical condition characterized by high levels of blood glucose, which can lead to serious health complications if left unmanaged. Early detection and management of diabetes are crucial to prevent its adverse effects on health. Machine learning (ML) offers a powerful set of tools for predicting the likelihood of diabetes in patients based on various medical and demographic features.</a:t>
            </a:r>
          </a:p>
          <a:p>
            <a:pPr algn="just"/>
            <a:r>
              <a:rPr lang="en-US" sz="2400" dirty="0">
                <a:latin typeface="Times New Roman" panose="02020603050405020304" pitchFamily="18" charset="0"/>
                <a:cs typeface="Times New Roman" panose="02020603050405020304" pitchFamily="18" charset="0"/>
              </a:rPr>
              <a:t>In this project, we leverage a comprehensive diabetes dataset to develop a predictive model using a machine learning pipeline. The dataset includes vital features such as age, gender, body mass index (BMI), hypertension, heart disease, smoking history, HbA1c level, and blood glucose level.</a:t>
            </a:r>
          </a:p>
          <a:p>
            <a:pPr algn="just"/>
            <a:r>
              <a:rPr lang="en-IN" sz="2400" dirty="0">
                <a:latin typeface="Times New Roman" panose="02020603050405020304" pitchFamily="18" charset="0"/>
                <a:cs typeface="Times New Roman" panose="02020603050405020304" pitchFamily="18" charset="0"/>
              </a:rPr>
              <a:t>I have worked with hyperparameter tuning in various algorithm , </a:t>
            </a:r>
            <a:r>
              <a:rPr lang="en-US" sz="2400" dirty="0">
                <a:latin typeface="Times New Roman" panose="02020603050405020304" pitchFamily="18" charset="0"/>
                <a:cs typeface="Times New Roman" panose="02020603050405020304" pitchFamily="18" charset="0"/>
              </a:rPr>
              <a:t>Optimizing model parameters using techniques such as grid search and randomized search to enhance model accuracy.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97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D4368CF-EF7B-935D-3E04-F622ED0EF267}"/>
              </a:ext>
            </a:extLst>
          </p:cNvPr>
          <p:cNvGraphicFramePr>
            <a:graphicFrameLocks noGrp="1"/>
          </p:cNvGraphicFramePr>
          <p:nvPr>
            <p:extLst>
              <p:ext uri="{D42A27DB-BD31-4B8C-83A1-F6EECF244321}">
                <p14:modId xmlns:p14="http://schemas.microsoft.com/office/powerpoint/2010/main" val="3582958062"/>
              </p:ext>
            </p:extLst>
          </p:nvPr>
        </p:nvGraphicFramePr>
        <p:xfrm>
          <a:off x="419527" y="1245112"/>
          <a:ext cx="10749340" cy="5328170"/>
        </p:xfrm>
        <a:graphic>
          <a:graphicData uri="http://schemas.openxmlformats.org/drawingml/2006/table">
            <a:tbl>
              <a:tblPr firstRow="1" bandRow="1">
                <a:tableStyleId>{5C22544A-7EE6-4342-B048-85BDC9FD1C3A}</a:tableStyleId>
              </a:tblPr>
              <a:tblGrid>
                <a:gridCol w="691336">
                  <a:extLst>
                    <a:ext uri="{9D8B030D-6E8A-4147-A177-3AD203B41FA5}">
                      <a16:colId xmlns:a16="http://schemas.microsoft.com/office/drawing/2014/main" val="3592247586"/>
                    </a:ext>
                  </a:extLst>
                </a:gridCol>
                <a:gridCol w="2433626">
                  <a:extLst>
                    <a:ext uri="{9D8B030D-6E8A-4147-A177-3AD203B41FA5}">
                      <a16:colId xmlns:a16="http://schemas.microsoft.com/office/drawing/2014/main" val="882628099"/>
                    </a:ext>
                  </a:extLst>
                </a:gridCol>
                <a:gridCol w="2078929">
                  <a:extLst>
                    <a:ext uri="{9D8B030D-6E8A-4147-A177-3AD203B41FA5}">
                      <a16:colId xmlns:a16="http://schemas.microsoft.com/office/drawing/2014/main" val="302604395"/>
                    </a:ext>
                  </a:extLst>
                </a:gridCol>
                <a:gridCol w="3901684">
                  <a:extLst>
                    <a:ext uri="{9D8B030D-6E8A-4147-A177-3AD203B41FA5}">
                      <a16:colId xmlns:a16="http://schemas.microsoft.com/office/drawing/2014/main" val="2805965967"/>
                    </a:ext>
                  </a:extLst>
                </a:gridCol>
                <a:gridCol w="1643765">
                  <a:extLst>
                    <a:ext uri="{9D8B030D-6E8A-4147-A177-3AD203B41FA5}">
                      <a16:colId xmlns:a16="http://schemas.microsoft.com/office/drawing/2014/main" val="1513692493"/>
                    </a:ext>
                  </a:extLst>
                </a:gridCol>
              </a:tblGrid>
              <a:tr h="873256">
                <a:tc>
                  <a:txBody>
                    <a:bodyPr/>
                    <a:lstStyle/>
                    <a:p>
                      <a:r>
                        <a:rPr lang="en-US" dirty="0"/>
                        <a:t>S.no</a:t>
                      </a:r>
                      <a:endParaRPr lang="en-IN" dirty="0"/>
                    </a:p>
                  </a:txBody>
                  <a:tcPr/>
                </a:tc>
                <a:tc>
                  <a:txBody>
                    <a:bodyPr/>
                    <a:lstStyle/>
                    <a:p>
                      <a:r>
                        <a:rPr lang="en-US" dirty="0"/>
                        <a:t>Supervised learning Algorithm </a:t>
                      </a:r>
                      <a:endParaRPr lang="en-IN" dirty="0"/>
                    </a:p>
                  </a:txBody>
                  <a:tcPr/>
                </a:tc>
                <a:tc>
                  <a:txBody>
                    <a:bodyPr/>
                    <a:lstStyle/>
                    <a:p>
                      <a:r>
                        <a:rPr lang="en-US" dirty="0"/>
                        <a:t>Best Vectorization type</a:t>
                      </a:r>
                      <a:endParaRPr lang="en-IN" dirty="0"/>
                    </a:p>
                  </a:txBody>
                  <a:tcPr/>
                </a:tc>
                <a:tc>
                  <a:txBody>
                    <a:bodyPr/>
                    <a:lstStyle/>
                    <a:p>
                      <a:r>
                        <a:rPr lang="en-US" dirty="0"/>
                        <a:t>Best Parameter used</a:t>
                      </a:r>
                      <a:endParaRPr lang="en-IN" dirty="0"/>
                    </a:p>
                  </a:txBody>
                  <a:tcPr/>
                </a:tc>
                <a:tc>
                  <a:txBody>
                    <a:bodyPr/>
                    <a:lstStyle/>
                    <a:p>
                      <a:r>
                        <a:rPr lang="en-US" dirty="0"/>
                        <a:t>Test score for optimized parameter</a:t>
                      </a:r>
                      <a:endParaRPr lang="en-IN" dirty="0"/>
                    </a:p>
                  </a:txBody>
                  <a:tcPr/>
                </a:tc>
                <a:extLst>
                  <a:ext uri="{0D108BD9-81ED-4DB2-BD59-A6C34878D82A}">
                    <a16:rowId xmlns:a16="http://schemas.microsoft.com/office/drawing/2014/main" val="1422790325"/>
                  </a:ext>
                </a:extLst>
              </a:tr>
              <a:tr h="645010">
                <a:tc>
                  <a:txBody>
                    <a:bodyPr/>
                    <a:lstStyle/>
                    <a:p>
                      <a:r>
                        <a:rPr lang="en-US" dirty="0"/>
                        <a:t>1.</a:t>
                      </a:r>
                      <a:endParaRPr lang="en-IN" dirty="0"/>
                    </a:p>
                  </a:txBody>
                  <a:tcPr/>
                </a:tc>
                <a:tc>
                  <a:txBody>
                    <a:bodyPr/>
                    <a:lstStyle/>
                    <a:p>
                      <a:r>
                        <a:rPr lang="en-IN" sz="1800" b="0" i="0" kern="1200" dirty="0">
                          <a:solidFill>
                            <a:schemeClr val="dk1"/>
                          </a:solidFill>
                          <a:effectLst/>
                          <a:latin typeface="+mn-lt"/>
                          <a:ea typeface="+mn-ea"/>
                          <a:cs typeface="+mn-cs"/>
                        </a:rPr>
                        <a:t>Random Forest</a:t>
                      </a:r>
                      <a:endParaRPr lang="en-IN" dirty="0"/>
                    </a:p>
                  </a:txBody>
                  <a:tcPr/>
                </a:tc>
                <a:tc>
                  <a:txBody>
                    <a:bodyPr/>
                    <a:lstStyle/>
                    <a:p>
                      <a:r>
                        <a:rPr lang="en-IN" sz="1800" b="0" i="0" kern="1200" dirty="0" err="1">
                          <a:solidFill>
                            <a:schemeClr val="dk1"/>
                          </a:solidFill>
                          <a:effectLst/>
                          <a:latin typeface="+mn-lt"/>
                          <a:ea typeface="+mn-ea"/>
                          <a:cs typeface="+mn-cs"/>
                        </a:rPr>
                        <a:t>MinMaxScaler</a:t>
                      </a:r>
                      <a:r>
                        <a:rPr lang="en-IN" sz="1800" b="0" i="0" kern="1200" dirty="0">
                          <a:solidFill>
                            <a:schemeClr val="dk1"/>
                          </a:solidFill>
                          <a:effectLst/>
                          <a:latin typeface="+mn-lt"/>
                          <a:ea typeface="+mn-ea"/>
                          <a:cs typeface="+mn-cs"/>
                        </a:rPr>
                        <a:t>()</a:t>
                      </a:r>
                      <a:endParaRPr lang="en-IN" dirty="0"/>
                    </a:p>
                  </a:txBody>
                  <a:tcPr/>
                </a:tc>
                <a:tc>
                  <a:txBody>
                    <a:bodyPr/>
                    <a:lstStyle/>
                    <a:p>
                      <a:r>
                        <a:rPr lang="en-IN" sz="1800" b="0" i="0" kern="1200" dirty="0" err="1">
                          <a:solidFill>
                            <a:schemeClr val="dk1"/>
                          </a:solidFill>
                          <a:effectLst/>
                          <a:latin typeface="+mn-lt"/>
                          <a:ea typeface="+mn-ea"/>
                          <a:cs typeface="+mn-cs"/>
                        </a:rPr>
                        <a:t>RandomForestClassifier</a:t>
                      </a:r>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a:t>
                      </a:r>
                      <a:r>
                        <a:rPr lang="en-IN" sz="1800" b="0" i="0" kern="1200" dirty="0" err="1">
                          <a:solidFill>
                            <a:schemeClr val="dk1"/>
                          </a:solidFill>
                          <a:effectLst/>
                          <a:latin typeface="+mn-lt"/>
                          <a:ea typeface="+mn-ea"/>
                          <a:cs typeface="+mn-cs"/>
                        </a:rPr>
                        <a:t>n_estimators</a:t>
                      </a:r>
                      <a:r>
                        <a:rPr lang="en-IN" sz="1800" b="0" i="0" kern="1200" dirty="0">
                          <a:solidFill>
                            <a:schemeClr val="dk1"/>
                          </a:solidFill>
                          <a:effectLst/>
                          <a:latin typeface="+mn-lt"/>
                          <a:ea typeface="+mn-ea"/>
                          <a:cs typeface="+mn-cs"/>
                        </a:rPr>
                        <a:t>=50)</a:t>
                      </a:r>
                      <a:endParaRPr lang="en-IN" dirty="0"/>
                    </a:p>
                  </a:txBody>
                  <a:tcPr/>
                </a:tc>
                <a:tc>
                  <a:txBody>
                    <a:bodyPr/>
                    <a:lstStyle/>
                    <a:p>
                      <a:r>
                        <a:rPr lang="en-IN" sz="1800" b="0" i="0" kern="1200" dirty="0">
                          <a:solidFill>
                            <a:schemeClr val="dk1"/>
                          </a:solidFill>
                          <a:effectLst/>
                          <a:latin typeface="+mn-lt"/>
                          <a:ea typeface="+mn-ea"/>
                          <a:cs typeface="+mn-cs"/>
                        </a:rPr>
                        <a:t>0.9146</a:t>
                      </a:r>
                      <a:endParaRPr lang="en-IN" dirty="0"/>
                    </a:p>
                  </a:txBody>
                  <a:tcPr/>
                </a:tc>
                <a:extLst>
                  <a:ext uri="{0D108BD9-81ED-4DB2-BD59-A6C34878D82A}">
                    <a16:rowId xmlns:a16="http://schemas.microsoft.com/office/drawing/2014/main" val="1695108399"/>
                  </a:ext>
                </a:extLst>
              </a:tr>
              <a:tr h="645010">
                <a:tc>
                  <a:txBody>
                    <a:bodyPr/>
                    <a:lstStyle/>
                    <a:p>
                      <a:r>
                        <a:rPr lang="en-US" dirty="0"/>
                        <a:t>2.</a:t>
                      </a:r>
                      <a:endParaRPr lang="en-IN" dirty="0"/>
                    </a:p>
                  </a:txBody>
                  <a:tcPr/>
                </a:tc>
                <a:tc>
                  <a:txBody>
                    <a:bodyPr/>
                    <a:lstStyle/>
                    <a:p>
                      <a:r>
                        <a:rPr lang="en-IN" sz="1800" b="0" i="0" kern="1200" dirty="0">
                          <a:solidFill>
                            <a:schemeClr val="dk1"/>
                          </a:solidFill>
                          <a:effectLst/>
                          <a:latin typeface="+mn-lt"/>
                          <a:ea typeface="+mn-ea"/>
                          <a:cs typeface="+mn-cs"/>
                        </a:rPr>
                        <a:t>Decision Tree</a:t>
                      </a:r>
                      <a:endParaRPr lang="en-IN" dirty="0"/>
                    </a:p>
                  </a:txBody>
                  <a:tcPr/>
                </a:tc>
                <a:tc>
                  <a:txBody>
                    <a:bodyPr/>
                    <a:lstStyle/>
                    <a:p>
                      <a:r>
                        <a:rPr lang="en-IN" sz="1800" b="0" i="0" kern="1200" dirty="0" err="1">
                          <a:solidFill>
                            <a:schemeClr val="dk1"/>
                          </a:solidFill>
                          <a:effectLst/>
                          <a:latin typeface="+mn-lt"/>
                          <a:ea typeface="+mn-ea"/>
                          <a:cs typeface="+mn-cs"/>
                        </a:rPr>
                        <a:t>StandardScaler</a:t>
                      </a:r>
                      <a:r>
                        <a:rPr lang="en-IN" sz="1800" b="0" i="0" kern="1200" dirty="0">
                          <a:solidFill>
                            <a:schemeClr val="dk1"/>
                          </a:solidFill>
                          <a:effectLst/>
                          <a:latin typeface="+mn-lt"/>
                          <a:ea typeface="+mn-ea"/>
                          <a:cs typeface="+mn-cs"/>
                        </a:rPr>
                        <a:t>()</a:t>
                      </a:r>
                      <a:endParaRPr lang="en-IN" dirty="0"/>
                    </a:p>
                  </a:txBody>
                  <a:tcPr/>
                </a:tc>
                <a:tc>
                  <a:txBody>
                    <a:bodyPr/>
                    <a:lstStyle/>
                    <a:p>
                      <a:r>
                        <a:rPr lang="en-IN" sz="1800" b="0" i="0" kern="1200" dirty="0" err="1">
                          <a:solidFill>
                            <a:schemeClr val="dk1"/>
                          </a:solidFill>
                          <a:effectLst/>
                          <a:latin typeface="+mn-lt"/>
                          <a:ea typeface="+mn-ea"/>
                          <a:cs typeface="+mn-cs"/>
                        </a:rPr>
                        <a:t>DecisionTreeClassifier</a:t>
                      </a:r>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a:t>
                      </a:r>
                      <a:r>
                        <a:rPr lang="en-IN" sz="1800" b="0" i="0" kern="1200" dirty="0" err="1">
                          <a:solidFill>
                            <a:schemeClr val="dk1"/>
                          </a:solidFill>
                          <a:effectLst/>
                          <a:latin typeface="+mn-lt"/>
                          <a:ea typeface="+mn-ea"/>
                          <a:cs typeface="+mn-cs"/>
                        </a:rPr>
                        <a:t>max_depth</a:t>
                      </a:r>
                      <a:r>
                        <a:rPr lang="en-IN" sz="1800" b="0" i="0" kern="1200" dirty="0">
                          <a:solidFill>
                            <a:schemeClr val="dk1"/>
                          </a:solidFill>
                          <a:effectLst/>
                          <a:latin typeface="+mn-lt"/>
                          <a:ea typeface="+mn-ea"/>
                          <a:cs typeface="+mn-cs"/>
                        </a:rPr>
                        <a:t>=5)</a:t>
                      </a:r>
                      <a:endParaRPr lang="en-IN" dirty="0"/>
                    </a:p>
                  </a:txBody>
                  <a:tcPr/>
                </a:tc>
                <a:tc>
                  <a:txBody>
                    <a:bodyPr/>
                    <a:lstStyle/>
                    <a:p>
                      <a:r>
                        <a:rPr lang="en-IN" sz="1800" b="0" i="0" kern="1200" dirty="0">
                          <a:solidFill>
                            <a:schemeClr val="dk1"/>
                          </a:solidFill>
                          <a:effectLst/>
                          <a:latin typeface="+mn-lt"/>
                          <a:ea typeface="+mn-ea"/>
                          <a:cs typeface="+mn-cs"/>
                        </a:rPr>
                        <a:t>0.9146</a:t>
                      </a:r>
                      <a:endParaRPr lang="en-IN" dirty="0"/>
                    </a:p>
                  </a:txBody>
                  <a:tcPr/>
                </a:tc>
                <a:extLst>
                  <a:ext uri="{0D108BD9-81ED-4DB2-BD59-A6C34878D82A}">
                    <a16:rowId xmlns:a16="http://schemas.microsoft.com/office/drawing/2014/main" val="643913389"/>
                  </a:ext>
                </a:extLst>
              </a:tr>
              <a:tr h="645010">
                <a:tc>
                  <a:txBody>
                    <a:bodyPr/>
                    <a:lstStyle/>
                    <a:p>
                      <a:r>
                        <a:rPr lang="en-US" dirty="0"/>
                        <a:t>3.</a:t>
                      </a:r>
                      <a:endParaRPr lang="en-IN" dirty="0"/>
                    </a:p>
                  </a:txBody>
                  <a:tcPr/>
                </a:tc>
                <a:tc>
                  <a:txBody>
                    <a:bodyPr/>
                    <a:lstStyle/>
                    <a:p>
                      <a:r>
                        <a:rPr lang="en-IN" sz="1800" b="0" i="0" kern="1200" dirty="0">
                          <a:solidFill>
                            <a:schemeClr val="dk1"/>
                          </a:solidFill>
                          <a:effectLst/>
                          <a:latin typeface="+mn-lt"/>
                          <a:ea typeface="+mn-ea"/>
                          <a:cs typeface="+mn-cs"/>
                        </a:rPr>
                        <a:t>Naïve bayes</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StandardScaler</a:t>
                      </a:r>
                      <a:r>
                        <a:rPr lang="en-IN" sz="1800" b="0" i="0" kern="1200" dirty="0">
                          <a:solidFill>
                            <a:schemeClr val="dk1"/>
                          </a:solidFill>
                          <a:effectLst/>
                          <a:latin typeface="+mn-lt"/>
                          <a:ea typeface="+mn-ea"/>
                          <a:cs typeface="+mn-cs"/>
                        </a:rPr>
                        <a:t>()</a:t>
                      </a:r>
                      <a:endParaRPr lang="en-IN" dirty="0"/>
                    </a:p>
                    <a:p>
                      <a:endParaRPr lang="en-IN" dirty="0"/>
                    </a:p>
                  </a:txBody>
                  <a:tcPr/>
                </a:tc>
                <a:tc>
                  <a:txBody>
                    <a:bodyPr/>
                    <a:lstStyle/>
                    <a:p>
                      <a:r>
                        <a:rPr lang="en-IN" sz="1800" b="0" i="0" kern="1200" dirty="0" err="1">
                          <a:solidFill>
                            <a:schemeClr val="dk1"/>
                          </a:solidFill>
                          <a:effectLst/>
                          <a:latin typeface="+mn-lt"/>
                          <a:ea typeface="+mn-ea"/>
                          <a:cs typeface="+mn-cs"/>
                        </a:rPr>
                        <a:t>GaussianNB</a:t>
                      </a:r>
                      <a:r>
                        <a:rPr lang="en-IN" sz="1800" b="0" i="0" kern="1200" dirty="0">
                          <a:solidFill>
                            <a:schemeClr val="dk1"/>
                          </a:solidFill>
                          <a:effectLst/>
                          <a:latin typeface="+mn-lt"/>
                          <a:ea typeface="+mn-ea"/>
                          <a:cs typeface="+mn-cs"/>
                        </a:rPr>
                        <a:t>()</a:t>
                      </a:r>
                      <a:endParaRPr lang="en-IN" dirty="0"/>
                    </a:p>
                  </a:txBody>
                  <a:tcPr/>
                </a:tc>
                <a:tc>
                  <a:txBody>
                    <a:bodyPr/>
                    <a:lstStyle/>
                    <a:p>
                      <a:r>
                        <a:rPr lang="en-IN" sz="1800" b="0" i="0" kern="1200" dirty="0">
                          <a:solidFill>
                            <a:schemeClr val="dk1"/>
                          </a:solidFill>
                          <a:effectLst/>
                          <a:latin typeface="+mn-lt"/>
                          <a:ea typeface="+mn-ea"/>
                          <a:cs typeface="+mn-cs"/>
                        </a:rPr>
                        <a:t>0.8727</a:t>
                      </a:r>
                      <a:endParaRPr lang="en-IN" dirty="0"/>
                    </a:p>
                  </a:txBody>
                  <a:tcPr/>
                </a:tc>
                <a:extLst>
                  <a:ext uri="{0D108BD9-81ED-4DB2-BD59-A6C34878D82A}">
                    <a16:rowId xmlns:a16="http://schemas.microsoft.com/office/drawing/2014/main" val="3720042950"/>
                  </a:ext>
                </a:extLst>
              </a:tr>
              <a:tr h="645010">
                <a:tc>
                  <a:txBody>
                    <a:bodyPr/>
                    <a:lstStyle/>
                    <a:p>
                      <a:r>
                        <a:rPr lang="en-US" dirty="0"/>
                        <a:t>4.</a:t>
                      </a:r>
                      <a:endParaRPr lang="en-IN" dirty="0"/>
                    </a:p>
                  </a:txBody>
                  <a:tcPr/>
                </a:tc>
                <a:tc>
                  <a:txBody>
                    <a:bodyPr/>
                    <a:lstStyle/>
                    <a:p>
                      <a:r>
                        <a:rPr lang="en-US" dirty="0"/>
                        <a:t>SVM  (</a:t>
                      </a:r>
                      <a:r>
                        <a:rPr lang="en-US" dirty="0" err="1"/>
                        <a:t>SGDclassifier</a:t>
                      </a:r>
                      <a:r>
                        <a:rPr lang="en-US" dirty="0"/>
                        <a:t>)</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StandardScaler</a:t>
                      </a:r>
                      <a:r>
                        <a:rPr lang="en-IN" sz="1800" b="0" i="0" kern="1200" dirty="0">
                          <a:solidFill>
                            <a:schemeClr val="dk1"/>
                          </a:solidFill>
                          <a:effectLst/>
                          <a:latin typeface="+mn-lt"/>
                          <a:ea typeface="+mn-ea"/>
                          <a:cs typeface="+mn-cs"/>
                        </a:rPr>
                        <a:t>()</a:t>
                      </a:r>
                      <a:endParaRPr lang="en-IN" dirty="0"/>
                    </a:p>
                    <a:p>
                      <a:endParaRPr lang="en-IN" dirty="0"/>
                    </a:p>
                  </a:txBody>
                  <a:tcPr/>
                </a:tc>
                <a:tc>
                  <a:txBody>
                    <a:bodyPr/>
                    <a:lstStyle/>
                    <a:p>
                      <a:r>
                        <a:rPr lang="fr-FR" sz="1800" b="0" i="0" kern="1200" dirty="0" err="1">
                          <a:solidFill>
                            <a:schemeClr val="dk1"/>
                          </a:solidFill>
                          <a:effectLst/>
                          <a:latin typeface="+mn-lt"/>
                          <a:ea typeface="+mn-ea"/>
                          <a:cs typeface="+mn-cs"/>
                        </a:rPr>
                        <a:t>SGDClassifier</a:t>
                      </a:r>
                      <a:endParaRPr lang="fr-FR" sz="1800" b="0" i="0" kern="1200" dirty="0">
                        <a:solidFill>
                          <a:schemeClr val="dk1"/>
                        </a:solidFill>
                        <a:effectLst/>
                        <a:latin typeface="+mn-lt"/>
                        <a:ea typeface="+mn-ea"/>
                        <a:cs typeface="+mn-cs"/>
                      </a:endParaRPr>
                    </a:p>
                    <a:p>
                      <a:r>
                        <a:rPr lang="fr-FR" sz="1800" b="0" i="0" kern="1200" dirty="0">
                          <a:solidFill>
                            <a:schemeClr val="dk1"/>
                          </a:solidFill>
                          <a:effectLst/>
                          <a:latin typeface="+mn-lt"/>
                          <a:ea typeface="+mn-ea"/>
                          <a:cs typeface="+mn-cs"/>
                        </a:rPr>
                        <a:t>(alpha=0.001, l1_ratio=0.75)</a:t>
                      </a:r>
                      <a:endParaRPr lang="en-IN" dirty="0"/>
                    </a:p>
                  </a:txBody>
                  <a:tcPr/>
                </a:tc>
                <a:tc>
                  <a:txBody>
                    <a:bodyPr/>
                    <a:lstStyle/>
                    <a:p>
                      <a:r>
                        <a:rPr lang="en-IN" sz="1800" b="0" i="0" kern="1200" dirty="0">
                          <a:solidFill>
                            <a:schemeClr val="dk1"/>
                          </a:solidFill>
                          <a:effectLst/>
                          <a:latin typeface="+mn-lt"/>
                          <a:ea typeface="+mn-ea"/>
                          <a:cs typeface="+mn-cs"/>
                        </a:rPr>
                        <a:t>0.95885</a:t>
                      </a:r>
                      <a:endParaRPr lang="en-IN" dirty="0"/>
                    </a:p>
                  </a:txBody>
                  <a:tcPr/>
                </a:tc>
                <a:extLst>
                  <a:ext uri="{0D108BD9-81ED-4DB2-BD59-A6C34878D82A}">
                    <a16:rowId xmlns:a16="http://schemas.microsoft.com/office/drawing/2014/main" val="1959896431"/>
                  </a:ext>
                </a:extLst>
              </a:tr>
              <a:tr h="1135233">
                <a:tc>
                  <a:txBody>
                    <a:bodyPr/>
                    <a:lstStyle/>
                    <a:p>
                      <a:r>
                        <a:rPr lang="en-US" dirty="0"/>
                        <a:t>5.</a:t>
                      </a:r>
                      <a:endParaRPr lang="en-IN" dirty="0"/>
                    </a:p>
                  </a:txBody>
                  <a:tcPr/>
                </a:tc>
                <a:tc>
                  <a:txBody>
                    <a:bodyPr/>
                    <a:lstStyle/>
                    <a:p>
                      <a:r>
                        <a:rPr lang="en-US" dirty="0"/>
                        <a:t>Logistic regression (</a:t>
                      </a:r>
                      <a:r>
                        <a:rPr lang="en-US" dirty="0" err="1"/>
                        <a:t>sgdclassifier</a:t>
                      </a:r>
                      <a:r>
                        <a:rPr lang="en-US" dirty="0"/>
                        <a:t>)</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StandardScaler</a:t>
                      </a:r>
                      <a:r>
                        <a:rPr lang="en-IN" sz="1800" b="0" i="0" kern="1200" dirty="0">
                          <a:solidFill>
                            <a:schemeClr val="dk1"/>
                          </a:solidFill>
                          <a:effectLst/>
                          <a:latin typeface="+mn-lt"/>
                          <a:ea typeface="+mn-ea"/>
                          <a:cs typeface="+mn-cs"/>
                        </a:rPr>
                        <a:t>()</a:t>
                      </a:r>
                      <a:endParaRPr lang="en-IN" dirty="0"/>
                    </a:p>
                    <a:p>
                      <a:endParaRPr lang="en-IN" dirty="0"/>
                    </a:p>
                  </a:txBody>
                  <a:tcPr/>
                </a:tc>
                <a:tc>
                  <a:txBody>
                    <a:bodyPr/>
                    <a:lstStyle/>
                    <a:p>
                      <a:r>
                        <a:rPr lang="en-IN" sz="1800" b="0" i="0" kern="1200" dirty="0" err="1">
                          <a:solidFill>
                            <a:schemeClr val="dk1"/>
                          </a:solidFill>
                          <a:effectLst/>
                          <a:latin typeface="+mn-lt"/>
                          <a:ea typeface="+mn-ea"/>
                          <a:cs typeface="+mn-cs"/>
                        </a:rPr>
                        <a:t>SGDClassifier</a:t>
                      </a:r>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(alpha=0.001, l1_ratio=0.75, loss='</a:t>
                      </a:r>
                      <a:r>
                        <a:rPr lang="en-IN" sz="1800" b="0" i="0" kern="1200" dirty="0" err="1">
                          <a:solidFill>
                            <a:schemeClr val="dk1"/>
                          </a:solidFill>
                          <a:effectLst/>
                          <a:latin typeface="+mn-lt"/>
                          <a:ea typeface="+mn-ea"/>
                          <a:cs typeface="+mn-cs"/>
                        </a:rPr>
                        <a:t>log_loss</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max_iter</a:t>
                      </a:r>
                      <a:r>
                        <a:rPr lang="en-IN" sz="1800" b="0" i="0" kern="1200" dirty="0">
                          <a:solidFill>
                            <a:schemeClr val="dk1"/>
                          </a:solidFill>
                          <a:effectLst/>
                          <a:latin typeface="+mn-lt"/>
                          <a:ea typeface="+mn-ea"/>
                          <a:cs typeface="+mn-cs"/>
                        </a:rPr>
                        <a:t>=2000, penalty='l1')</a:t>
                      </a:r>
                      <a:endParaRPr lang="en-IN" dirty="0"/>
                    </a:p>
                  </a:txBody>
                  <a:tcPr/>
                </a:tc>
                <a:tc>
                  <a:txBody>
                    <a:bodyPr/>
                    <a:lstStyle/>
                    <a:p>
                      <a:r>
                        <a:rPr lang="en-IN" sz="1800" b="0" i="0" kern="1200" dirty="0">
                          <a:solidFill>
                            <a:schemeClr val="dk1"/>
                          </a:solidFill>
                          <a:effectLst/>
                          <a:latin typeface="+mn-lt"/>
                          <a:ea typeface="+mn-ea"/>
                          <a:cs typeface="+mn-cs"/>
                        </a:rPr>
                        <a:t>0.95865</a:t>
                      </a:r>
                      <a:endParaRPr lang="en-IN" dirty="0"/>
                    </a:p>
                  </a:txBody>
                  <a:tcPr/>
                </a:tc>
                <a:extLst>
                  <a:ext uri="{0D108BD9-81ED-4DB2-BD59-A6C34878D82A}">
                    <a16:rowId xmlns:a16="http://schemas.microsoft.com/office/drawing/2014/main" val="3401914471"/>
                  </a:ext>
                </a:extLst>
              </a:tr>
              <a:tr h="645010">
                <a:tc>
                  <a:txBody>
                    <a:bodyPr/>
                    <a:lstStyle/>
                    <a:p>
                      <a:r>
                        <a:rPr lang="en-US" dirty="0"/>
                        <a:t>6.</a:t>
                      </a:r>
                      <a:endParaRPr lang="en-IN" dirty="0"/>
                    </a:p>
                  </a:txBody>
                  <a:tcPr/>
                </a:tc>
                <a:tc>
                  <a:txBody>
                    <a:bodyPr/>
                    <a:lstStyle/>
                    <a:p>
                      <a:r>
                        <a:rPr lang="en-US" dirty="0"/>
                        <a:t>KNN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MinMaxScaler</a:t>
                      </a:r>
                      <a:r>
                        <a:rPr lang="en-IN" sz="1800" b="0" i="0" kern="1200" dirty="0">
                          <a:solidFill>
                            <a:schemeClr val="dk1"/>
                          </a:solidFill>
                          <a:effectLst/>
                          <a:latin typeface="+mn-lt"/>
                          <a:ea typeface="+mn-ea"/>
                          <a:cs typeface="+mn-cs"/>
                        </a:rPr>
                        <a:t>()</a:t>
                      </a:r>
                      <a:endParaRPr lang="en-IN" dirty="0"/>
                    </a:p>
                    <a:p>
                      <a:endParaRPr lang="en-IN" dirty="0"/>
                    </a:p>
                  </a:txBody>
                  <a:tcPr/>
                </a:tc>
                <a:tc>
                  <a:txBody>
                    <a:bodyPr/>
                    <a:lstStyle/>
                    <a:p>
                      <a:r>
                        <a:rPr lang="en-US" sz="1800" b="0" i="0" kern="1200" dirty="0" err="1">
                          <a:solidFill>
                            <a:schemeClr val="dk1"/>
                          </a:solidFill>
                          <a:effectLst/>
                          <a:latin typeface="+mn-lt"/>
                          <a:ea typeface="+mn-ea"/>
                          <a:cs typeface="+mn-cs"/>
                        </a:rPr>
                        <a:t>KNeighborsClassifier</a:t>
                      </a:r>
                      <a:r>
                        <a:rPr lang="en-US" sz="1800" b="0" i="0" kern="1200" dirty="0">
                          <a:solidFill>
                            <a:schemeClr val="dk1"/>
                          </a:solidFill>
                          <a:effectLst/>
                          <a:latin typeface="+mn-lt"/>
                          <a:ea typeface="+mn-ea"/>
                          <a:cs typeface="+mn-cs"/>
                        </a:rPr>
                        <a:t>(algorithm='</a:t>
                      </a:r>
                      <a:r>
                        <a:rPr lang="en-US" sz="1800" b="0" i="0" kern="1200" dirty="0" err="1">
                          <a:solidFill>
                            <a:schemeClr val="dk1"/>
                          </a:solidFill>
                          <a:effectLst/>
                          <a:latin typeface="+mn-lt"/>
                          <a:ea typeface="+mn-ea"/>
                          <a:cs typeface="+mn-cs"/>
                        </a:rPr>
                        <a:t>kd_tree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n_neighbors</a:t>
                      </a:r>
                      <a:r>
                        <a:rPr lang="en-US" sz="1800" b="0" i="0" kern="1200" dirty="0">
                          <a:solidFill>
                            <a:schemeClr val="dk1"/>
                          </a:solidFill>
                          <a:effectLst/>
                          <a:latin typeface="+mn-lt"/>
                          <a:ea typeface="+mn-ea"/>
                          <a:cs typeface="+mn-cs"/>
                        </a:rPr>
                        <a:t>=8, p=1)</a:t>
                      </a:r>
                      <a:endParaRPr lang="en-IN" dirty="0"/>
                    </a:p>
                  </a:txBody>
                  <a:tcPr/>
                </a:tc>
                <a:tc>
                  <a:txBody>
                    <a:bodyPr/>
                    <a:lstStyle/>
                    <a:p>
                      <a:r>
                        <a:rPr lang="en-IN" sz="1800" b="0" i="0" kern="1200" dirty="0">
                          <a:solidFill>
                            <a:schemeClr val="dk1"/>
                          </a:solidFill>
                          <a:effectLst/>
                          <a:latin typeface="+mn-lt"/>
                          <a:ea typeface="+mn-ea"/>
                          <a:cs typeface="+mn-cs"/>
                        </a:rPr>
                        <a:t>0.9575</a:t>
                      </a:r>
                      <a:endParaRPr lang="en-IN" dirty="0"/>
                    </a:p>
                  </a:txBody>
                  <a:tcPr/>
                </a:tc>
                <a:extLst>
                  <a:ext uri="{0D108BD9-81ED-4DB2-BD59-A6C34878D82A}">
                    <a16:rowId xmlns:a16="http://schemas.microsoft.com/office/drawing/2014/main" val="830812187"/>
                  </a:ext>
                </a:extLst>
              </a:tr>
            </a:tbl>
          </a:graphicData>
        </a:graphic>
      </p:graphicFrame>
      <p:sp>
        <p:nvSpPr>
          <p:cNvPr id="4" name="TextBox 3">
            <a:extLst>
              <a:ext uri="{FF2B5EF4-FFF2-40B4-BE49-F238E27FC236}">
                <a16:creationId xmlns:a16="http://schemas.microsoft.com/office/drawing/2014/main" id="{21BC118F-BB25-A2A6-D1EF-3B0BC58EBA87}"/>
              </a:ext>
            </a:extLst>
          </p:cNvPr>
          <p:cNvSpPr txBox="1"/>
          <p:nvPr/>
        </p:nvSpPr>
        <p:spPr>
          <a:xfrm>
            <a:off x="419527" y="657545"/>
            <a:ext cx="7715036" cy="457626"/>
          </a:xfrm>
          <a:prstGeom prst="rect">
            <a:avLst/>
          </a:prstGeom>
          <a:noFill/>
        </p:spPr>
        <p:txBody>
          <a:bodyPr wrap="square">
            <a:spAutoFit/>
          </a:bodyPr>
          <a:lstStyle/>
          <a:p>
            <a:pPr>
              <a:lnSpc>
                <a:spcPct val="200000"/>
              </a:lnSpc>
            </a:pPr>
            <a:r>
              <a:rPr lang="en-US" sz="1400" dirty="0">
                <a:solidFill>
                  <a:schemeClr val="tx1">
                    <a:lumMod val="95000"/>
                  </a:schemeClr>
                </a:solidFill>
                <a:latin typeface="Times New Roman" panose="02020603050405020304" pitchFamily="18" charset="0"/>
                <a:cs typeface="Times New Roman" panose="02020603050405020304" pitchFamily="18" charset="0"/>
              </a:rPr>
              <a:t>Table: this table contain the best model and its parameter with test score of each</a:t>
            </a:r>
          </a:p>
        </p:txBody>
      </p:sp>
    </p:spTree>
    <p:extLst>
      <p:ext uri="{BB962C8B-B14F-4D97-AF65-F5344CB8AC3E}">
        <p14:creationId xmlns:p14="http://schemas.microsoft.com/office/powerpoint/2010/main" val="343579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367E-0CC1-8E1E-41A5-719FD20A914A}"/>
              </a:ext>
            </a:extLst>
          </p:cNvPr>
          <p:cNvSpPr>
            <a:spLocks noGrp="1"/>
          </p:cNvSpPr>
          <p:nvPr>
            <p:ph type="title"/>
          </p:nvPr>
        </p:nvSpPr>
        <p:spPr>
          <a:xfrm>
            <a:off x="908374" y="338191"/>
            <a:ext cx="8825659" cy="833063"/>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1A51B828-5630-D390-8B78-DF2E6E8AD5A3}"/>
              </a:ext>
            </a:extLst>
          </p:cNvPr>
          <p:cNvSpPr>
            <a:spLocks noGrp="1"/>
          </p:cNvSpPr>
          <p:nvPr>
            <p:ph type="body" sz="half" idx="2"/>
          </p:nvPr>
        </p:nvSpPr>
        <p:spPr>
          <a:xfrm>
            <a:off x="626724" y="1397285"/>
            <a:ext cx="11168009" cy="4773202"/>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After extensive hyperparameter tuning and evaluation of various machine learning algorithms, the best performing models for diabetes prediction were identified. Specifically, the Support Vector Classifier (SVC) and the logistic regression model trained with Stochastic Gradient Descent (SGD) emerged as top contenders.</a:t>
            </a:r>
          </a:p>
          <a:p>
            <a:pPr algn="just"/>
            <a:r>
              <a:rPr lang="en-US" dirty="0">
                <a:latin typeface="Times New Roman" panose="02020603050405020304" pitchFamily="18" charset="0"/>
                <a:cs typeface="Times New Roman" panose="02020603050405020304" pitchFamily="18" charset="0"/>
              </a:rPr>
              <a:t>1. Support Vector Classifier (SVC):</a:t>
            </a:r>
          </a:p>
          <a:p>
            <a:pPr algn="just"/>
            <a:r>
              <a:rPr lang="en-US" dirty="0">
                <a:latin typeface="Times New Roman" panose="02020603050405020304" pitchFamily="18" charset="0"/>
                <a:cs typeface="Times New Roman" panose="02020603050405020304" pitchFamily="18" charset="0"/>
              </a:rPr>
              <a:t>   - Pipeline Configuration: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 for feature scaling and </a:t>
            </a:r>
            <a:r>
              <a:rPr lang="en-US" dirty="0" err="1">
                <a:latin typeface="Times New Roman" panose="02020603050405020304" pitchFamily="18" charset="0"/>
                <a:cs typeface="Times New Roman" panose="02020603050405020304" pitchFamily="18" charset="0"/>
              </a:rPr>
              <a:t>SGDClassifier</a:t>
            </a:r>
            <a:r>
              <a:rPr lang="en-US" dirty="0">
                <a:latin typeface="Times New Roman" panose="02020603050405020304" pitchFamily="18" charset="0"/>
                <a:cs typeface="Times New Roman" panose="02020603050405020304" pitchFamily="18" charset="0"/>
              </a:rPr>
              <a:t> with alpha=0.001 and 	l1_ratio=0.75.</a:t>
            </a:r>
          </a:p>
          <a:p>
            <a:pPr algn="just"/>
            <a:r>
              <a:rPr lang="en-US" dirty="0">
                <a:latin typeface="Times New Roman" panose="02020603050405020304" pitchFamily="18" charset="0"/>
                <a:cs typeface="Times New Roman" panose="02020603050405020304" pitchFamily="18" charset="0"/>
              </a:rPr>
              <a:t>   - Test Score: 0.95885</a:t>
            </a:r>
          </a:p>
          <a:p>
            <a:pPr algn="just"/>
            <a:r>
              <a:rPr lang="en-US" dirty="0">
                <a:latin typeface="Times New Roman" panose="02020603050405020304" pitchFamily="18" charset="0"/>
                <a:cs typeface="Times New Roman" panose="02020603050405020304" pitchFamily="18" charset="0"/>
              </a:rPr>
              <a:t>2. Logistic Regression with SGD:</a:t>
            </a:r>
          </a:p>
          <a:p>
            <a:pPr algn="just"/>
            <a:r>
              <a:rPr lang="en-US" dirty="0">
                <a:latin typeface="Times New Roman" panose="02020603050405020304" pitchFamily="18" charset="0"/>
                <a:cs typeface="Times New Roman" panose="02020603050405020304" pitchFamily="18" charset="0"/>
              </a:rPr>
              <a:t>   - Pipeline Configuration: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 for feature scaling and </a:t>
            </a:r>
            <a:r>
              <a:rPr lang="en-US" dirty="0" err="1">
                <a:latin typeface="Times New Roman" panose="02020603050405020304" pitchFamily="18" charset="0"/>
                <a:cs typeface="Times New Roman" panose="02020603050405020304" pitchFamily="18" charset="0"/>
              </a:rPr>
              <a:t>SGDClassifier</a:t>
            </a:r>
            <a:r>
              <a:rPr lang="en-US" dirty="0">
                <a:latin typeface="Times New Roman" panose="02020603050405020304" pitchFamily="18" charset="0"/>
                <a:cs typeface="Times New Roman" panose="02020603050405020304" pitchFamily="18" charset="0"/>
              </a:rPr>
              <a:t> with alpha=0.001, 	l1_ratio=0.75, loss='</a:t>
            </a:r>
            <a:r>
              <a:rPr lang="en-US" dirty="0" err="1">
                <a:latin typeface="Times New Roman" panose="02020603050405020304" pitchFamily="18" charset="0"/>
                <a:cs typeface="Times New Roman" panose="02020603050405020304" pitchFamily="18" charset="0"/>
              </a:rPr>
              <a:t>log_loss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max_iter</a:t>
            </a:r>
            <a:r>
              <a:rPr lang="en-US" dirty="0">
                <a:latin typeface="Times New Roman" panose="02020603050405020304" pitchFamily="18" charset="0"/>
                <a:cs typeface="Times New Roman" panose="02020603050405020304" pitchFamily="18" charset="0"/>
              </a:rPr>
              <a:t>=2000, and penalty='l1'.</a:t>
            </a:r>
          </a:p>
          <a:p>
            <a:pPr algn="just"/>
            <a:r>
              <a:rPr lang="en-US" dirty="0">
                <a:latin typeface="Times New Roman" panose="02020603050405020304" pitchFamily="18" charset="0"/>
                <a:cs typeface="Times New Roman" panose="02020603050405020304" pitchFamily="18" charset="0"/>
              </a:rPr>
              <a:t>   - Test Score: 0.95865</a:t>
            </a:r>
          </a:p>
          <a:p>
            <a:pPr algn="just"/>
            <a:r>
              <a:rPr lang="en-US" dirty="0">
                <a:latin typeface="Times New Roman" panose="02020603050405020304" pitchFamily="18" charset="0"/>
                <a:cs typeface="Times New Roman" panose="02020603050405020304" pitchFamily="18" charset="0"/>
              </a:rPr>
              <a:t>Both models demonstrated high accuracy in predicting diabetes, with the SVC slightly outperforming the logistic regression model. These results highlight the effectiveness of using a well-structured machine learning pipeline for developing predictive models in healthcare. The slight edge of the SVC model suggests its suitability for this specific task, but both models are robust options for practical implementation.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191FD5-7CA8-6694-185A-F013E37EA408}"/>
              </a:ext>
            </a:extLst>
          </p:cNvPr>
          <p:cNvSpPr txBox="1"/>
          <p:nvPr/>
        </p:nvSpPr>
        <p:spPr>
          <a:xfrm>
            <a:off x="573640" y="1279482"/>
            <a:ext cx="11044719" cy="4516108"/>
          </a:xfrm>
          <a:prstGeom prst="rect">
            <a:avLst/>
          </a:prstGeom>
          <a:noFill/>
        </p:spPr>
        <p:txBody>
          <a:bodyPr wrap="square">
            <a:spAutoFit/>
          </a:bodyPr>
          <a:lstStyle/>
          <a:p>
            <a:pPr>
              <a:lnSpc>
                <a:spcPct val="200000"/>
              </a:lnSpc>
            </a:pPr>
            <a:r>
              <a:rPr lang="en-US" sz="3600" dirty="0">
                <a:latin typeface="Times New Roman" panose="02020603050405020304" pitchFamily="18" charset="0"/>
                <a:cs typeface="Times New Roman" panose="02020603050405020304" pitchFamily="18" charset="0"/>
              </a:rPr>
              <a:t>For more Insights and analysis visit my </a:t>
            </a:r>
            <a:r>
              <a:rPr lang="en-US" sz="3600" dirty="0" err="1">
                <a:latin typeface="Times New Roman" panose="02020603050405020304" pitchFamily="18" charset="0"/>
                <a:cs typeface="Times New Roman" panose="02020603050405020304" pitchFamily="18" charset="0"/>
              </a:rPr>
              <a:t>Github</a:t>
            </a:r>
            <a:r>
              <a:rPr lang="en-US" sz="3600" dirty="0">
                <a:latin typeface="Times New Roman" panose="02020603050405020304" pitchFamily="18" charset="0"/>
                <a:cs typeface="Times New Roman" panose="02020603050405020304" pitchFamily="18" charset="0"/>
              </a:rPr>
              <a:t> repository </a:t>
            </a:r>
          </a:p>
          <a:p>
            <a:pPr>
              <a:lnSpc>
                <a:spcPct val="200000"/>
              </a:lnSpc>
            </a:pPr>
            <a:r>
              <a:rPr lang="en-US" sz="2800" b="1" dirty="0" err="1">
                <a:latin typeface="Times New Roman" panose="02020603050405020304" pitchFamily="18" charset="0"/>
                <a:cs typeface="Times New Roman" panose="02020603050405020304" pitchFamily="18" charset="0"/>
              </a:rPr>
              <a:t>Github</a:t>
            </a:r>
            <a:r>
              <a:rPr lang="en-US" sz="2800" b="1" dirty="0">
                <a:latin typeface="Times New Roman" panose="02020603050405020304" pitchFamily="18" charset="0"/>
                <a:cs typeface="Times New Roman" panose="02020603050405020304" pitchFamily="18" charset="0"/>
              </a:rPr>
              <a:t> Repository link: </a:t>
            </a:r>
            <a:r>
              <a:rPr lang="en-US" sz="1600" b="1" dirty="0">
                <a:latin typeface="Times New Roman" panose="02020603050405020304" pitchFamily="18" charset="0"/>
                <a:cs typeface="Times New Roman" panose="02020603050405020304" pitchFamily="18" charset="0"/>
                <a:hlinkClick r:id="rId2"/>
              </a:rPr>
              <a:t>https://github.com/Palamanickam0806/Diabetes_prediction_ML_pipeline</a:t>
            </a:r>
            <a:endParaRPr lang="en-US" sz="1200" dirty="0">
              <a:solidFill>
                <a:schemeClr val="accent6"/>
              </a:solidFill>
              <a:latin typeface="Times New Roman" panose="02020603050405020304" pitchFamily="18" charset="0"/>
              <a:cs typeface="Times New Roman" panose="02020603050405020304" pitchFamily="18" charset="0"/>
            </a:endParaRPr>
          </a:p>
          <a:p>
            <a:pPr>
              <a:lnSpc>
                <a:spcPct val="200000"/>
              </a:lnSpc>
            </a:pPr>
            <a:r>
              <a:rPr lang="en-US" sz="2800" b="1" dirty="0">
                <a:latin typeface="Times New Roman" panose="02020603050405020304" pitchFamily="18" charset="0"/>
                <a:cs typeface="Times New Roman" panose="02020603050405020304" pitchFamily="18" charset="0"/>
              </a:rPr>
              <a:t>Dataset: </a:t>
            </a:r>
            <a:r>
              <a:rPr lang="en-US" dirty="0">
                <a:solidFill>
                  <a:schemeClr val="accent6"/>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link</a:t>
            </a:r>
            <a:endParaRPr lang="en-US" dirty="0">
              <a:solidFill>
                <a:schemeClr val="accent6"/>
              </a:solidFill>
              <a:latin typeface="Times New Roman" panose="02020603050405020304" pitchFamily="18" charset="0"/>
              <a:cs typeface="Times New Roman" panose="02020603050405020304" pitchFamily="18" charset="0"/>
            </a:endParaRPr>
          </a:p>
          <a:p>
            <a:pPr>
              <a:lnSpc>
                <a:spcPct val="200000"/>
              </a:lnSpc>
            </a:pPr>
            <a:r>
              <a:rPr lang="en-US" sz="2800" b="1" dirty="0">
                <a:latin typeface="Times New Roman" panose="02020603050405020304" pitchFamily="18" charset="0"/>
                <a:cs typeface="Times New Roman" panose="02020603050405020304" pitchFamily="18" charset="0"/>
              </a:rPr>
              <a:t>LinkedIn account</a:t>
            </a:r>
            <a:r>
              <a:rPr lang="en-IN" sz="2800" b="1" dirty="0">
                <a:latin typeface="Times New Roman" panose="02020603050405020304" pitchFamily="18" charset="0"/>
                <a:cs typeface="Times New Roman" panose="02020603050405020304" pitchFamily="18" charset="0"/>
              </a:rPr>
              <a:t>: </a:t>
            </a:r>
            <a:r>
              <a:rPr lang="en-IN" sz="1800" dirty="0">
                <a:solidFill>
                  <a:schemeClr val="accent6"/>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https://www.linkedin.com/in/palamanickam-s-2ab81925b/recent-activity/all/</a:t>
            </a:r>
            <a:endParaRPr lang="en-IN" sz="1800" dirty="0">
              <a:solidFill>
                <a:schemeClr val="accent6"/>
              </a:solidFill>
              <a:latin typeface="Times New Roman" panose="02020603050405020304" pitchFamily="18" charset="0"/>
              <a:cs typeface="Times New Roman" panose="02020603050405020304" pitchFamily="18" charset="0"/>
            </a:endParaRPr>
          </a:p>
          <a:p>
            <a:pPr>
              <a:lnSpc>
                <a:spcPct val="200000"/>
              </a:lnSpc>
            </a:pPr>
            <a:r>
              <a:rPr lang="en-IN" sz="2800" b="1" dirty="0">
                <a:latin typeface="Times New Roman" panose="02020603050405020304" pitchFamily="18" charset="0"/>
                <a:cs typeface="Times New Roman" panose="02020603050405020304" pitchFamily="18" charset="0"/>
              </a:rPr>
              <a:t>Email</a:t>
            </a:r>
            <a:r>
              <a:rPr lang="en-IN" sz="1800" b="1" dirty="0">
                <a:latin typeface="Times New Roman" panose="02020603050405020304" pitchFamily="18" charset="0"/>
                <a:cs typeface="Times New Roman" panose="02020603050405020304" pitchFamily="18" charset="0"/>
              </a:rPr>
              <a:t>:  </a:t>
            </a:r>
            <a:r>
              <a:rPr lang="en-IN" sz="1800" dirty="0">
                <a:solidFill>
                  <a:schemeClr val="accent6"/>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Valliaravind@gmail.com</a:t>
            </a:r>
            <a:endParaRPr lang="en-US" sz="28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279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TM02836342[[fn=Ion]]</Template>
  <TotalTime>100</TotalTime>
  <Words>572</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Century Gothic</vt:lpstr>
      <vt:lpstr>Times New Roman</vt:lpstr>
      <vt:lpstr>Wingdings 3</vt:lpstr>
      <vt:lpstr>Ion</vt:lpstr>
      <vt:lpstr>Diabetes prediction using ML pipeline</vt:lpstr>
      <vt:lpstr>INTRODUCTION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ML pipeline</dc:title>
  <dc:creator>EE21B1038 Pazha</dc:creator>
  <cp:lastModifiedBy>EE21B1038 Pazha</cp:lastModifiedBy>
  <cp:revision>1</cp:revision>
  <dcterms:created xsi:type="dcterms:W3CDTF">2024-05-30T16:08:03Z</dcterms:created>
  <dcterms:modified xsi:type="dcterms:W3CDTF">2024-05-30T17:49:01Z</dcterms:modified>
</cp:coreProperties>
</file>