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69" r:id="rId2"/>
    <p:sldId id="259" r:id="rId3"/>
    <p:sldId id="260" r:id="rId4"/>
    <p:sldId id="263" r:id="rId5"/>
    <p:sldId id="265" r:id="rId6"/>
    <p:sldId id="264" r:id="rId7"/>
    <p:sldId id="267" r:id="rId8"/>
    <p:sldId id="268" r:id="rId9"/>
    <p:sldId id="261" r:id="rId10"/>
    <p:sldId id="266" r:id="rId11"/>
    <p:sldId id="262" r:id="rId1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6CA3DF5-AADF-324A-A568-488B3C5FB601}">
          <p14:sldIdLst>
            <p14:sldId id="269"/>
            <p14:sldId id="259"/>
            <p14:sldId id="260"/>
            <p14:sldId id="263"/>
            <p14:sldId id="265"/>
            <p14:sldId id="264"/>
            <p14:sldId id="267"/>
            <p14:sldId id="268"/>
            <p14:sldId id="261"/>
            <p14:sldId id="266"/>
            <p14:sldId id="26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stin Gordon" initials="JM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312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Segoe UI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Segoe UI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Segoe UI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Segoe UI" charset="0"/>
              </a:defRPr>
            </a:lvl1pPr>
          </a:lstStyle>
          <a:p>
            <a:fld id="{1E9C3FCA-7B57-DE4C-9325-E3EE5FACF9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25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8ED130-A549-BB4F-9295-758EF76B2A97}" type="slidenum">
              <a:rPr lang="en-US"/>
              <a:pPr/>
              <a:t>2</a:t>
            </a:fld>
            <a:endParaRPr lang="en-US"/>
          </a:p>
        </p:txBody>
      </p:sp>
      <p:sp>
        <p:nvSpPr>
          <p:cNvPr id="1331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1475F1-8CFB-6B47-90A8-E33EEE5ECA55}" type="slidenum">
              <a:rPr lang="en-US"/>
              <a:pPr/>
              <a:t>3</a:t>
            </a:fld>
            <a:endParaRPr lang="en-US"/>
          </a:p>
        </p:txBody>
      </p:sp>
      <p:sp>
        <p:nvSpPr>
          <p:cNvPr id="1433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3D0E6B-69A0-8A4D-9BDC-1879D7CE8C7D}" type="slidenum">
              <a:rPr lang="en-US"/>
              <a:pPr/>
              <a:t>9</a:t>
            </a:fld>
            <a:endParaRPr lang="en-US"/>
          </a:p>
        </p:txBody>
      </p:sp>
      <p:sp>
        <p:nvSpPr>
          <p:cNvPr id="1536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C1B6E7-252E-F044-9207-926275CA75B5}" type="slidenum">
              <a:rPr lang="en-US"/>
              <a:pPr/>
              <a:t>11</a:t>
            </a:fld>
            <a:endParaRPr lang="en-US"/>
          </a:p>
        </p:txBody>
      </p:sp>
      <p:sp>
        <p:nvSpPr>
          <p:cNvPr id="1638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DCA8845-E697-BB47-95BD-1C69CFE625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6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7D18C04-02E4-F448-956C-4E91E13096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180E11-7F8D-8F46-9437-88B360DDD0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65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5FCC490F-4142-D141-AD95-7969C596C2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9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5205BD7-F8C5-DC48-92BE-20B3B542C9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7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55961D2-E3BC-1343-846B-ED5E3B12F0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2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76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325" y="1768475"/>
            <a:ext cx="4357688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2A5B110-469F-964C-943A-66C9D90DA4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9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06C4B24-879E-AE4A-B2D7-8434AB62B3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3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34EE655-1347-6B40-B72B-1BC0CA2694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0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AB37322-EE9D-3642-BC9F-F104806F8A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5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FBB626E-0BE3-ED45-84A1-EB27B32F25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2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58C33E5-5FB6-D241-ADDF-A70C53E784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0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8867775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  <a:cs typeface="Segoe UI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Segoe UI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  <a:cs typeface="Segoe UI" charset="0"/>
              </a:defRPr>
            </a:lvl1pPr>
          </a:lstStyle>
          <a:p>
            <a:fld id="{FE35B9E8-EDC6-C642-9345-9C9C820891A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CBI Implementation for Students with Autism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Senior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846637"/>
            <a:ext cx="7056437" cy="1931988"/>
          </a:xfrm>
        </p:spPr>
        <p:txBody>
          <a:bodyPr/>
          <a:lstStyle/>
          <a:p>
            <a:r>
              <a:rPr lang="en-US" dirty="0" smtClean="0"/>
              <a:t>Tyler Romasco</a:t>
            </a:r>
          </a:p>
          <a:p>
            <a:r>
              <a:rPr lang="en-US" dirty="0" smtClean="0"/>
              <a:t>Justin Gordon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1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one combine Autism and a humble Raspberry 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We are going to build a teaching assistant on top of the Raspberry Pi platform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Build app(s) on top of </a:t>
            </a:r>
            <a:r>
              <a:rPr lang="en-US" dirty="0" err="1" smtClean="0"/>
              <a:t>Raspbian</a:t>
            </a:r>
            <a:r>
              <a:rPr lang="en-US" dirty="0" smtClean="0"/>
              <a:t> that incorporate CBI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7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Techniques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Word Walls</a:t>
            </a:r>
          </a:p>
          <a:p>
            <a:pPr marL="431800" indent="-323850"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/>
          </a:p>
          <a:p>
            <a:pPr marL="431800" indent="-323850"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Multiple choice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What is Austim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/>
              <a:t> Autism spectrum disorder (ASD) and autism are both general terms for a group of complex disorders of brain development. 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/>
              <a:t>Characterized by </a:t>
            </a:r>
            <a:r>
              <a:rPr lang="en-US" sz="2600" dirty="0"/>
              <a:t>difficulties in social interaction, verbal and nonverbal communication and repetitive behaviors. 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/>
              <a:t>ASD can be associated with intellectual disability, difficulties in motor coordination and attention and physical health issues such as sleep and gastrointestinal disturbances. 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/>
              <a:t>Some persons with ASD excel in visual skills, music, math and art.</a:t>
            </a:r>
          </a:p>
          <a:p>
            <a:pPr marL="431800" indent="-323850"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600" dirty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354512" y="7208836"/>
            <a:ext cx="5726113" cy="341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en-US"/>
              <a:t>Source: http://www.autismspeaks.org/what-autism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What is </a:t>
            </a:r>
            <a:r>
              <a:rPr lang="en-US" dirty="0" smtClean="0"/>
              <a:t>ABA?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Applied behavior analysis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Scientifically </a:t>
            </a:r>
            <a:r>
              <a:rPr lang="en-US" dirty="0"/>
              <a:t>validated approach to understanding behavior and how it is affected by the environment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Principles </a:t>
            </a:r>
            <a:r>
              <a:rPr lang="en-US" dirty="0"/>
              <a:t>and methods of behavior analysis have helped many different kinds of learners acquire many different skills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Can </a:t>
            </a:r>
            <a:r>
              <a:rPr lang="en-US" dirty="0"/>
              <a:t>can improve communication, social relationships, play, self care, school and employment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982912" y="6904037"/>
            <a:ext cx="7097713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en-US" dirty="0"/>
              <a:t>Source: http://</a:t>
            </a:r>
            <a:r>
              <a:rPr lang="en-US" dirty="0" err="1"/>
              <a:t>www.autismspeaks.org</a:t>
            </a:r>
            <a:r>
              <a:rPr lang="en-US" dirty="0"/>
              <a:t>/what-autism/treatment/applied-behavior-analysis-aba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.JP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4" b="99865" l="1630" r="95652">
                        <a14:foregroundMark x1="7796" y1="38186" x2="7796" y2="38186"/>
                        <a14:backgroundMark x1="62834" y1="55126" x2="62834" y2="55126"/>
                        <a14:backgroundMark x1="44064" y1="59532" x2="44064" y2="595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925512" y="2100974"/>
            <a:ext cx="5869380" cy="54562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2" y="1493837"/>
            <a:ext cx="8270874" cy="1600200"/>
          </a:xfrm>
        </p:spPr>
        <p:txBody>
          <a:bodyPr/>
          <a:lstStyle/>
          <a:p>
            <a:pPr algn="r"/>
            <a:r>
              <a:rPr lang="en-US" sz="5400" dirty="0" smtClean="0"/>
              <a:t>A computer the size of a deck of cards that costs $25 or $35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01625"/>
            <a:ext cx="7813674" cy="1260475"/>
          </a:xfrm>
        </p:spPr>
        <p:txBody>
          <a:bodyPr/>
          <a:lstStyle/>
          <a:p>
            <a:r>
              <a:rPr lang="en-US" dirty="0" smtClean="0"/>
              <a:t>What is the Raspberry Pi?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913" y="14014"/>
            <a:ext cx="1763712" cy="21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6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made the </a:t>
            </a:r>
            <a:r>
              <a:rPr lang="en-US" dirty="0" err="1" smtClean="0"/>
              <a:t>RiPi</a:t>
            </a:r>
            <a:r>
              <a:rPr lang="en-US" dirty="0" smtClean="0"/>
              <a:t>?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Raspberry Pi Foundation (designed the </a:t>
            </a:r>
            <a:r>
              <a:rPr lang="en-US" dirty="0" err="1" smtClean="0"/>
              <a:t>RiPi</a:t>
            </a:r>
            <a:r>
              <a:rPr lang="en-US" dirty="0" smtClean="0"/>
              <a:t>) is a non-profit based in the UK whose goal is to promote accessible programming tools to grade-school students and schools.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4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 Model B Tech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8867775" cy="5592762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000" dirty="0" smtClean="0"/>
              <a:t>700 MHz ARM1176JZFS CPU (1 GHz bursts)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err="1" smtClean="0"/>
              <a:t>Videocore</a:t>
            </a:r>
            <a:r>
              <a:rPr lang="en-US" sz="2000" dirty="0" smtClean="0"/>
              <a:t> 4 GPU</a:t>
            </a:r>
          </a:p>
          <a:p>
            <a:pPr marL="857250" lvl="1" indent="-457200">
              <a:buFont typeface="Arial"/>
              <a:buChar char="•"/>
            </a:pPr>
            <a:r>
              <a:rPr lang="en-US" sz="1600" dirty="0" smtClean="0"/>
              <a:t>H.264, 40 Mbit/S Decoding (Blu-ray quality)</a:t>
            </a:r>
          </a:p>
          <a:p>
            <a:pPr marL="857250" lvl="1" indent="-457200">
              <a:buFont typeface="Arial"/>
              <a:buChar char="•"/>
            </a:pPr>
            <a:r>
              <a:rPr lang="en-US" sz="1600" dirty="0" smtClean="0"/>
              <a:t>Usable with OpenGL ES2.0 and </a:t>
            </a:r>
            <a:r>
              <a:rPr lang="en-US" sz="1600" dirty="0" err="1" smtClean="0"/>
              <a:t>OpenVG</a:t>
            </a:r>
            <a:endParaRPr lang="en-US" sz="1600" dirty="0" smtClean="0"/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256 MB RAM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2 USB ports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10/100 Ethernet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HDMI / Composite video out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HDMI / 3.5 mm audio out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Powered by micro USB</a:t>
            </a:r>
          </a:p>
          <a:p>
            <a:pPr marL="857250" lvl="1" indent="-457200">
              <a:buFont typeface="Arial"/>
              <a:buChar char="•"/>
            </a:pPr>
            <a:r>
              <a:rPr lang="en-US" sz="1600" dirty="0" smtClean="0"/>
              <a:t>700 mA @ 5V, ~ 2 watts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Boots off removable SD card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112" y="2332037"/>
            <a:ext cx="4335781" cy="3352800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726112" y="5684837"/>
            <a:ext cx="4354513" cy="55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Source: </a:t>
            </a:r>
            <a:r>
              <a:rPr lang="en-US" sz="1600" dirty="0" err="1" smtClean="0"/>
              <a:t>raspberrypi.org</a:t>
            </a:r>
            <a:endParaRPr lang="en-US" sz="1600" dirty="0" smtClean="0"/>
          </a:p>
          <a:p>
            <a:pPr algn="ctr"/>
            <a:r>
              <a:rPr lang="en-US" sz="1600" dirty="0" smtClean="0"/>
              <a:t>Diagram courtesy Paul Beech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067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it run?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Linux, of course!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err="1" smtClean="0"/>
              <a:t>Raspbian</a:t>
            </a:r>
            <a:r>
              <a:rPr lang="en-US" dirty="0" smtClean="0"/>
              <a:t> Linux based on </a:t>
            </a:r>
            <a:r>
              <a:rPr lang="en-US" dirty="0" err="1" smtClean="0"/>
              <a:t>Debian</a:t>
            </a:r>
            <a:endParaRPr lang="en-US" dirty="0" smtClean="0"/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Can use LXDE windowing system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Includes </a:t>
            </a:r>
            <a:r>
              <a:rPr lang="en-US" dirty="0" err="1" smtClean="0"/>
              <a:t>gcc</a:t>
            </a:r>
            <a:r>
              <a:rPr lang="en-US" dirty="0" smtClean="0"/>
              <a:t> and Python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Other distributions: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Arch Linux ARM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err="1" smtClean="0"/>
              <a:t>QtonPi</a:t>
            </a:r>
            <a:r>
              <a:rPr lang="en-US" dirty="0"/>
              <a:t> </a:t>
            </a:r>
            <a:r>
              <a:rPr lang="en-US" dirty="0" smtClean="0"/>
              <a:t>(embedded Linux optimized for </a:t>
            </a:r>
            <a:r>
              <a:rPr lang="en-US" dirty="0" err="1" smtClean="0"/>
              <a:t>Qt</a:t>
            </a:r>
            <a:r>
              <a:rPr lang="en-US" dirty="0" smtClean="0"/>
              <a:t> 5)</a:t>
            </a:r>
          </a:p>
          <a:p>
            <a:pPr marL="857250" lvl="1" indent="-4572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466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8867775" cy="5211762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Intended: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Personal programming environment for every student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Possible Uses: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Media center (for TV)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Low-powered NAS server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Small </a:t>
            </a:r>
            <a:r>
              <a:rPr lang="en-US" dirty="0" err="1" smtClean="0"/>
              <a:t>Minecraft</a:t>
            </a:r>
            <a:r>
              <a:rPr lang="en-US" dirty="0" smtClean="0"/>
              <a:t> server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Robot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5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What do we want to </a:t>
            </a:r>
            <a:r>
              <a:rPr lang="en-US" dirty="0" smtClean="0"/>
              <a:t>teach?</a:t>
            </a:r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68475"/>
            <a:ext cx="8869363" cy="4384675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Non-verbal reading skills</a:t>
            </a:r>
          </a:p>
          <a:p>
            <a:pPr marL="863600" lvl="1" indent="-323850">
              <a:buSzPct val="75000"/>
              <a:buFont typeface="StarSymbo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Typically developing children learn that letters form sounds</a:t>
            </a:r>
          </a:p>
          <a:p>
            <a:pPr marL="863600" lvl="1" indent="-323850">
              <a:buSzPct val="75000"/>
              <a:buFont typeface="StarSymbo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For children with autism, words do not </a:t>
            </a:r>
            <a:r>
              <a:rPr lang="en-US" dirty="0" err="1"/>
              <a:t>coressond</a:t>
            </a:r>
            <a:r>
              <a:rPr lang="en-US" dirty="0"/>
              <a:t> to anything</a:t>
            </a:r>
          </a:p>
          <a:p>
            <a:pPr marL="863600" lvl="1" indent="-323850">
              <a:buSzPct val="75000"/>
              <a:buFont typeface="StarSymbo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This </a:t>
            </a:r>
            <a:r>
              <a:rPr lang="en-US" dirty="0" smtClean="0"/>
              <a:t>instruction </a:t>
            </a:r>
            <a:r>
              <a:rPr lang="en-US" dirty="0"/>
              <a:t>makes words correspond to objects. </a:t>
            </a:r>
          </a:p>
          <a:p>
            <a:pPr marL="863600" lvl="1" indent="-323850">
              <a:buSzPct val="75000"/>
              <a:buFont typeface="StarSymbo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This is </a:t>
            </a:r>
            <a:r>
              <a:rPr lang="en-US" dirty="0"/>
              <a:t>NOT '</a:t>
            </a:r>
            <a:r>
              <a:rPr lang="en-US" dirty="0" smtClean="0"/>
              <a:t>reading’ (think shapes rather than words)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Microsoft YaHei"/>
      </a:majorFont>
      <a:minorFont>
        <a:latin typeface="Arial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81</TotalTime>
  <Words>492</Words>
  <Application>Microsoft Macintosh PowerPoint</Application>
  <PresentationFormat>Custom</PresentationFormat>
  <Paragraphs>67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Times New Roman</vt:lpstr>
      <vt:lpstr>Arial</vt:lpstr>
      <vt:lpstr>Microsoft YaHei</vt:lpstr>
      <vt:lpstr>Segoe UI</vt:lpstr>
      <vt:lpstr>StarSymbol</vt:lpstr>
      <vt:lpstr>Office Theme</vt:lpstr>
      <vt:lpstr>A CBI Implementation for Students with Autism  Senior Project</vt:lpstr>
      <vt:lpstr>What is Austim</vt:lpstr>
      <vt:lpstr>What is ABA?</vt:lpstr>
      <vt:lpstr>What is the Raspberry Pi?</vt:lpstr>
      <vt:lpstr>Who made the RiPi? Why?</vt:lpstr>
      <vt:lpstr>Raspberry Pi Model B Tech Specs</vt:lpstr>
      <vt:lpstr>What can it run?</vt:lpstr>
      <vt:lpstr>Potential Uses</vt:lpstr>
      <vt:lpstr>What do we want to teach?</vt:lpstr>
      <vt:lpstr>How does one combine Autism and a humble Raspberry Pi?</vt:lpstr>
      <vt:lpstr>Techniques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</dc:title>
  <cp:lastModifiedBy>Justin Gordon</cp:lastModifiedBy>
  <cp:revision>11</cp:revision>
  <cp:lastPrinted>1601-01-01T00:00:00Z</cp:lastPrinted>
  <dcterms:created xsi:type="dcterms:W3CDTF">2012-09-23T19:06:57Z</dcterms:created>
  <dcterms:modified xsi:type="dcterms:W3CDTF">2012-09-24T00:30:15Z</dcterms:modified>
</cp:coreProperties>
</file>