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59888" cy="43919775"/>
  <p:notesSz cx="6858000" cy="9144000"/>
  <p:defaultTextStyle>
    <a:defPPr>
      <a:defRPr lang="en-US"/>
    </a:defPPr>
    <a:lvl1pPr marL="0" algn="l" defTabSz="824784" rtl="0" eaLnBrk="1" latinLnBrk="0" hangingPunct="1">
      <a:defRPr sz="3247" kern="1200">
        <a:solidFill>
          <a:schemeClr val="tx1"/>
        </a:solidFill>
        <a:latin typeface="+mn-lt"/>
        <a:ea typeface="+mn-ea"/>
        <a:cs typeface="+mn-cs"/>
      </a:defRPr>
    </a:lvl1pPr>
    <a:lvl2pPr marL="824784" algn="l" defTabSz="824784" rtl="0" eaLnBrk="1" latinLnBrk="0" hangingPunct="1">
      <a:defRPr sz="3247" kern="1200">
        <a:solidFill>
          <a:schemeClr val="tx1"/>
        </a:solidFill>
        <a:latin typeface="+mn-lt"/>
        <a:ea typeface="+mn-ea"/>
        <a:cs typeface="+mn-cs"/>
      </a:defRPr>
    </a:lvl2pPr>
    <a:lvl3pPr marL="1649572" algn="l" defTabSz="824784" rtl="0" eaLnBrk="1" latinLnBrk="0" hangingPunct="1">
      <a:defRPr sz="3247" kern="1200">
        <a:solidFill>
          <a:schemeClr val="tx1"/>
        </a:solidFill>
        <a:latin typeface="+mn-lt"/>
        <a:ea typeface="+mn-ea"/>
        <a:cs typeface="+mn-cs"/>
      </a:defRPr>
    </a:lvl3pPr>
    <a:lvl4pPr marL="2474356" algn="l" defTabSz="824784" rtl="0" eaLnBrk="1" latinLnBrk="0" hangingPunct="1">
      <a:defRPr sz="3247" kern="1200">
        <a:solidFill>
          <a:schemeClr val="tx1"/>
        </a:solidFill>
        <a:latin typeface="+mn-lt"/>
        <a:ea typeface="+mn-ea"/>
        <a:cs typeface="+mn-cs"/>
      </a:defRPr>
    </a:lvl4pPr>
    <a:lvl5pPr marL="3299140" algn="l" defTabSz="824784" rtl="0" eaLnBrk="1" latinLnBrk="0" hangingPunct="1">
      <a:defRPr sz="3247" kern="1200">
        <a:solidFill>
          <a:schemeClr val="tx1"/>
        </a:solidFill>
        <a:latin typeface="+mn-lt"/>
        <a:ea typeface="+mn-ea"/>
        <a:cs typeface="+mn-cs"/>
      </a:defRPr>
    </a:lvl5pPr>
    <a:lvl6pPr marL="4123925" algn="l" defTabSz="824784" rtl="0" eaLnBrk="1" latinLnBrk="0" hangingPunct="1">
      <a:defRPr sz="3247" kern="1200">
        <a:solidFill>
          <a:schemeClr val="tx1"/>
        </a:solidFill>
        <a:latin typeface="+mn-lt"/>
        <a:ea typeface="+mn-ea"/>
        <a:cs typeface="+mn-cs"/>
      </a:defRPr>
    </a:lvl6pPr>
    <a:lvl7pPr marL="4948711" algn="l" defTabSz="824784" rtl="0" eaLnBrk="1" latinLnBrk="0" hangingPunct="1">
      <a:defRPr sz="3247" kern="1200">
        <a:solidFill>
          <a:schemeClr val="tx1"/>
        </a:solidFill>
        <a:latin typeface="+mn-lt"/>
        <a:ea typeface="+mn-ea"/>
        <a:cs typeface="+mn-cs"/>
      </a:defRPr>
    </a:lvl7pPr>
    <a:lvl8pPr marL="5773495" algn="l" defTabSz="824784" rtl="0" eaLnBrk="1" latinLnBrk="0" hangingPunct="1">
      <a:defRPr sz="3247" kern="1200">
        <a:solidFill>
          <a:schemeClr val="tx1"/>
        </a:solidFill>
        <a:latin typeface="+mn-lt"/>
        <a:ea typeface="+mn-ea"/>
        <a:cs typeface="+mn-cs"/>
      </a:defRPr>
    </a:lvl8pPr>
    <a:lvl9pPr marL="6598283" algn="l" defTabSz="824784" rtl="0" eaLnBrk="1" latinLnBrk="0" hangingPunct="1">
      <a:defRPr sz="324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2" d="100"/>
          <a:sy n="52" d="100"/>
        </p:scale>
        <p:origin x="-27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991" y="7187805"/>
            <a:ext cx="18665906" cy="15290587"/>
          </a:xfrm>
        </p:spPr>
        <p:txBody>
          <a:bodyPr anchor="b"/>
          <a:lstStyle>
            <a:lvl1pPr algn="ctr">
              <a:defRPr sz="14409"/>
            </a:lvl1pPr>
          </a:lstStyle>
          <a:p>
            <a:r>
              <a:rPr lang="en-US"/>
              <a:t>Click to edit Master title style</a:t>
            </a:r>
            <a:endParaRPr lang="en-US" dirty="0"/>
          </a:p>
        </p:txBody>
      </p:sp>
      <p:sp>
        <p:nvSpPr>
          <p:cNvPr id="3" name="Subtitle 2"/>
          <p:cNvSpPr>
            <a:spLocks noGrp="1"/>
          </p:cNvSpPr>
          <p:nvPr>
            <p:ph type="subTitle" idx="1"/>
          </p:nvPr>
        </p:nvSpPr>
        <p:spPr>
          <a:xfrm>
            <a:off x="2744990" y="23068053"/>
            <a:ext cx="16469917" cy="10603776"/>
          </a:xfrm>
        </p:spPr>
        <p:txBody>
          <a:bodyPr/>
          <a:lstStyle>
            <a:lvl1pPr marL="0" indent="0" algn="ctr">
              <a:buNone/>
              <a:defRPr sz="5763"/>
            </a:lvl1pPr>
            <a:lvl2pPr marL="1097961" indent="0" algn="ctr">
              <a:buNone/>
              <a:defRPr sz="4803"/>
            </a:lvl2pPr>
            <a:lvl3pPr marL="2195921" indent="0" algn="ctr">
              <a:buNone/>
              <a:defRPr sz="4322"/>
            </a:lvl3pPr>
            <a:lvl4pPr marL="3293883" indent="0" algn="ctr">
              <a:buNone/>
              <a:defRPr sz="3843"/>
            </a:lvl4pPr>
            <a:lvl5pPr marL="4391844" indent="0" algn="ctr">
              <a:buNone/>
              <a:defRPr sz="3843"/>
            </a:lvl5pPr>
            <a:lvl6pPr marL="5489803" indent="0" algn="ctr">
              <a:buNone/>
              <a:defRPr sz="3843"/>
            </a:lvl6pPr>
            <a:lvl7pPr marL="6587765" indent="0" algn="ctr">
              <a:buNone/>
              <a:defRPr sz="3843"/>
            </a:lvl7pPr>
            <a:lvl8pPr marL="7685725" indent="0" algn="ctr">
              <a:buNone/>
              <a:defRPr sz="3843"/>
            </a:lvl8pPr>
            <a:lvl9pPr marL="8783688" indent="0" algn="ctr">
              <a:buNone/>
              <a:defRPr sz="384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974117-2973-4972-88AF-F5FEF038B860}" type="datetimeFigureOut">
              <a:rPr lang="ms-MY" smtClean="0"/>
              <a:t>15/06/2024</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3226113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74117-2973-4972-88AF-F5FEF038B860}" type="datetimeFigureOut">
              <a:rPr lang="ms-MY" smtClean="0"/>
              <a:t>15/06/2024</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165816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15048" y="2338321"/>
            <a:ext cx="4735101" cy="372199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9744" y="2338321"/>
            <a:ext cx="13930804" cy="37219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74117-2973-4972-88AF-F5FEF038B860}" type="datetimeFigureOut">
              <a:rPr lang="ms-MY" smtClean="0"/>
              <a:t>15/06/2024</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199786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74117-2973-4972-88AF-F5FEF038B860}" type="datetimeFigureOut">
              <a:rPr lang="ms-MY" smtClean="0"/>
              <a:t>15/06/2024</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291992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8310" y="10949457"/>
            <a:ext cx="18940403" cy="18269402"/>
          </a:xfrm>
        </p:spPr>
        <p:txBody>
          <a:bodyPr anchor="b"/>
          <a:lstStyle>
            <a:lvl1pPr>
              <a:defRPr sz="14409"/>
            </a:lvl1pPr>
          </a:lstStyle>
          <a:p>
            <a:r>
              <a:rPr lang="en-US"/>
              <a:t>Click to edit Master title style</a:t>
            </a:r>
            <a:endParaRPr lang="en-US" dirty="0"/>
          </a:p>
        </p:txBody>
      </p:sp>
      <p:sp>
        <p:nvSpPr>
          <p:cNvPr id="3" name="Text Placeholder 2"/>
          <p:cNvSpPr>
            <a:spLocks noGrp="1"/>
          </p:cNvSpPr>
          <p:nvPr>
            <p:ph type="body" idx="1"/>
          </p:nvPr>
        </p:nvSpPr>
        <p:spPr>
          <a:xfrm>
            <a:off x="1498310" y="29391695"/>
            <a:ext cx="18940403" cy="9607447"/>
          </a:xfrm>
        </p:spPr>
        <p:txBody>
          <a:bodyPr/>
          <a:lstStyle>
            <a:lvl1pPr marL="0" indent="0">
              <a:buNone/>
              <a:defRPr sz="5763">
                <a:solidFill>
                  <a:schemeClr val="tx1"/>
                </a:solidFill>
              </a:defRPr>
            </a:lvl1pPr>
            <a:lvl2pPr marL="1097961" indent="0">
              <a:buNone/>
              <a:defRPr sz="4803">
                <a:solidFill>
                  <a:schemeClr val="tx1">
                    <a:tint val="75000"/>
                  </a:schemeClr>
                </a:solidFill>
              </a:defRPr>
            </a:lvl2pPr>
            <a:lvl3pPr marL="2195921" indent="0">
              <a:buNone/>
              <a:defRPr sz="4322">
                <a:solidFill>
                  <a:schemeClr val="tx1">
                    <a:tint val="75000"/>
                  </a:schemeClr>
                </a:solidFill>
              </a:defRPr>
            </a:lvl3pPr>
            <a:lvl4pPr marL="3293883" indent="0">
              <a:buNone/>
              <a:defRPr sz="3843">
                <a:solidFill>
                  <a:schemeClr val="tx1">
                    <a:tint val="75000"/>
                  </a:schemeClr>
                </a:solidFill>
              </a:defRPr>
            </a:lvl4pPr>
            <a:lvl5pPr marL="4391844" indent="0">
              <a:buNone/>
              <a:defRPr sz="3843">
                <a:solidFill>
                  <a:schemeClr val="tx1">
                    <a:tint val="75000"/>
                  </a:schemeClr>
                </a:solidFill>
              </a:defRPr>
            </a:lvl5pPr>
            <a:lvl6pPr marL="5489803" indent="0">
              <a:buNone/>
              <a:defRPr sz="3843">
                <a:solidFill>
                  <a:schemeClr val="tx1">
                    <a:tint val="75000"/>
                  </a:schemeClr>
                </a:solidFill>
              </a:defRPr>
            </a:lvl6pPr>
            <a:lvl7pPr marL="6587765" indent="0">
              <a:buNone/>
              <a:defRPr sz="3843">
                <a:solidFill>
                  <a:schemeClr val="tx1">
                    <a:tint val="75000"/>
                  </a:schemeClr>
                </a:solidFill>
              </a:defRPr>
            </a:lvl7pPr>
            <a:lvl8pPr marL="7685725" indent="0">
              <a:buNone/>
              <a:defRPr sz="3843">
                <a:solidFill>
                  <a:schemeClr val="tx1">
                    <a:tint val="75000"/>
                  </a:schemeClr>
                </a:solidFill>
              </a:defRPr>
            </a:lvl8pPr>
            <a:lvl9pPr marL="8783688" indent="0">
              <a:buNone/>
              <a:defRPr sz="38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74117-2973-4972-88AF-F5FEF038B860}" type="datetimeFigureOut">
              <a:rPr lang="ms-MY" smtClean="0"/>
              <a:t>15/06/2024</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344839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9743" y="11691606"/>
            <a:ext cx="9332953" cy="27866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17193" y="11691606"/>
            <a:ext cx="9332953" cy="27866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974117-2973-4972-88AF-F5FEF038B860}" type="datetimeFigureOut">
              <a:rPr lang="ms-MY" smtClean="0"/>
              <a:t>15/06/2024</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367635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2607" y="2338337"/>
            <a:ext cx="18940403" cy="8489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2608" y="10766454"/>
            <a:ext cx="9290061" cy="5276469"/>
          </a:xfrm>
        </p:spPr>
        <p:txBody>
          <a:bodyPr anchor="b"/>
          <a:lstStyle>
            <a:lvl1pPr marL="0" indent="0">
              <a:buNone/>
              <a:defRPr sz="5763" b="1"/>
            </a:lvl1pPr>
            <a:lvl2pPr marL="1097961" indent="0">
              <a:buNone/>
              <a:defRPr sz="4803" b="1"/>
            </a:lvl2pPr>
            <a:lvl3pPr marL="2195921" indent="0">
              <a:buNone/>
              <a:defRPr sz="4322" b="1"/>
            </a:lvl3pPr>
            <a:lvl4pPr marL="3293883" indent="0">
              <a:buNone/>
              <a:defRPr sz="3843" b="1"/>
            </a:lvl4pPr>
            <a:lvl5pPr marL="4391844" indent="0">
              <a:buNone/>
              <a:defRPr sz="3843" b="1"/>
            </a:lvl5pPr>
            <a:lvl6pPr marL="5489803" indent="0">
              <a:buNone/>
              <a:defRPr sz="3843" b="1"/>
            </a:lvl6pPr>
            <a:lvl7pPr marL="6587765" indent="0">
              <a:buNone/>
              <a:defRPr sz="3843" b="1"/>
            </a:lvl7pPr>
            <a:lvl8pPr marL="7685725" indent="0">
              <a:buNone/>
              <a:defRPr sz="3843" b="1"/>
            </a:lvl8pPr>
            <a:lvl9pPr marL="8783688" indent="0">
              <a:buNone/>
              <a:defRPr sz="3843" b="1"/>
            </a:lvl9pPr>
          </a:lstStyle>
          <a:p>
            <a:pPr lvl="0"/>
            <a:r>
              <a:rPr lang="en-US"/>
              <a:t>Click to edit Master text styles</a:t>
            </a:r>
          </a:p>
        </p:txBody>
      </p:sp>
      <p:sp>
        <p:nvSpPr>
          <p:cNvPr id="4" name="Content Placeholder 3"/>
          <p:cNvSpPr>
            <a:spLocks noGrp="1"/>
          </p:cNvSpPr>
          <p:nvPr>
            <p:ph sz="half" idx="2"/>
          </p:nvPr>
        </p:nvSpPr>
        <p:spPr>
          <a:xfrm>
            <a:off x="1512608" y="16042918"/>
            <a:ext cx="9290061" cy="23596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17198" y="10766454"/>
            <a:ext cx="9335813" cy="5276469"/>
          </a:xfrm>
        </p:spPr>
        <p:txBody>
          <a:bodyPr anchor="b"/>
          <a:lstStyle>
            <a:lvl1pPr marL="0" indent="0">
              <a:buNone/>
              <a:defRPr sz="5763" b="1"/>
            </a:lvl1pPr>
            <a:lvl2pPr marL="1097961" indent="0">
              <a:buNone/>
              <a:defRPr sz="4803" b="1"/>
            </a:lvl2pPr>
            <a:lvl3pPr marL="2195921" indent="0">
              <a:buNone/>
              <a:defRPr sz="4322" b="1"/>
            </a:lvl3pPr>
            <a:lvl4pPr marL="3293883" indent="0">
              <a:buNone/>
              <a:defRPr sz="3843" b="1"/>
            </a:lvl4pPr>
            <a:lvl5pPr marL="4391844" indent="0">
              <a:buNone/>
              <a:defRPr sz="3843" b="1"/>
            </a:lvl5pPr>
            <a:lvl6pPr marL="5489803" indent="0">
              <a:buNone/>
              <a:defRPr sz="3843" b="1"/>
            </a:lvl6pPr>
            <a:lvl7pPr marL="6587765" indent="0">
              <a:buNone/>
              <a:defRPr sz="3843" b="1"/>
            </a:lvl7pPr>
            <a:lvl8pPr marL="7685725" indent="0">
              <a:buNone/>
              <a:defRPr sz="3843" b="1"/>
            </a:lvl8pPr>
            <a:lvl9pPr marL="8783688" indent="0">
              <a:buNone/>
              <a:defRPr sz="3843" b="1"/>
            </a:lvl9pPr>
          </a:lstStyle>
          <a:p>
            <a:pPr lvl="0"/>
            <a:r>
              <a:rPr lang="en-US"/>
              <a:t>Click to edit Master text styles</a:t>
            </a:r>
          </a:p>
        </p:txBody>
      </p:sp>
      <p:sp>
        <p:nvSpPr>
          <p:cNvPr id="6" name="Content Placeholder 5"/>
          <p:cNvSpPr>
            <a:spLocks noGrp="1"/>
          </p:cNvSpPr>
          <p:nvPr>
            <p:ph sz="quarter" idx="4"/>
          </p:nvPr>
        </p:nvSpPr>
        <p:spPr>
          <a:xfrm>
            <a:off x="11117198" y="16042918"/>
            <a:ext cx="9335813" cy="23596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74117-2973-4972-88AF-F5FEF038B860}" type="datetimeFigureOut">
              <a:rPr lang="ms-MY" smtClean="0"/>
              <a:t>15/06/2024</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248639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974117-2973-4972-88AF-F5FEF038B860}" type="datetimeFigureOut">
              <a:rPr lang="ms-MY" smtClean="0"/>
              <a:t>15/06/2024</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31344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74117-2973-4972-88AF-F5FEF038B860}" type="datetimeFigureOut">
              <a:rPr lang="ms-MY" smtClean="0"/>
              <a:t>15/06/2024</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157829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603" y="2927990"/>
            <a:ext cx="7082636" cy="10247949"/>
          </a:xfrm>
        </p:spPr>
        <p:txBody>
          <a:bodyPr anchor="b"/>
          <a:lstStyle>
            <a:lvl1pPr>
              <a:defRPr sz="7685"/>
            </a:lvl1pPr>
          </a:lstStyle>
          <a:p>
            <a:r>
              <a:rPr lang="en-US"/>
              <a:t>Click to edit Master title style</a:t>
            </a:r>
            <a:endParaRPr lang="en-US" dirty="0"/>
          </a:p>
        </p:txBody>
      </p:sp>
      <p:sp>
        <p:nvSpPr>
          <p:cNvPr id="3" name="Content Placeholder 2"/>
          <p:cNvSpPr>
            <a:spLocks noGrp="1"/>
          </p:cNvSpPr>
          <p:nvPr>
            <p:ph idx="1"/>
          </p:nvPr>
        </p:nvSpPr>
        <p:spPr>
          <a:xfrm>
            <a:off x="9335816" y="6323642"/>
            <a:ext cx="11117193" cy="31211508"/>
          </a:xfrm>
        </p:spPr>
        <p:txBody>
          <a:bodyPr/>
          <a:lstStyle>
            <a:lvl1pPr>
              <a:defRPr sz="7685"/>
            </a:lvl1pPr>
            <a:lvl2pPr>
              <a:defRPr sz="6725"/>
            </a:lvl2pPr>
            <a:lvl3pPr>
              <a:defRPr sz="5763"/>
            </a:lvl3pPr>
            <a:lvl4pPr>
              <a:defRPr sz="4803"/>
            </a:lvl4pPr>
            <a:lvl5pPr>
              <a:defRPr sz="4803"/>
            </a:lvl5pPr>
            <a:lvl6pPr>
              <a:defRPr sz="4803"/>
            </a:lvl6pPr>
            <a:lvl7pPr>
              <a:defRPr sz="4803"/>
            </a:lvl7pPr>
            <a:lvl8pPr>
              <a:defRPr sz="4803"/>
            </a:lvl8pPr>
            <a:lvl9pPr>
              <a:defRPr sz="480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2603" y="13175938"/>
            <a:ext cx="7082636" cy="24410045"/>
          </a:xfrm>
        </p:spPr>
        <p:txBody>
          <a:bodyPr/>
          <a:lstStyle>
            <a:lvl1pPr marL="0" indent="0">
              <a:buNone/>
              <a:defRPr sz="3843"/>
            </a:lvl1pPr>
            <a:lvl2pPr marL="1097961" indent="0">
              <a:buNone/>
              <a:defRPr sz="3362"/>
            </a:lvl2pPr>
            <a:lvl3pPr marL="2195921" indent="0">
              <a:buNone/>
              <a:defRPr sz="2882"/>
            </a:lvl3pPr>
            <a:lvl4pPr marL="3293883" indent="0">
              <a:buNone/>
              <a:defRPr sz="2402"/>
            </a:lvl4pPr>
            <a:lvl5pPr marL="4391844" indent="0">
              <a:buNone/>
              <a:defRPr sz="2402"/>
            </a:lvl5pPr>
            <a:lvl6pPr marL="5489803" indent="0">
              <a:buNone/>
              <a:defRPr sz="2402"/>
            </a:lvl6pPr>
            <a:lvl7pPr marL="6587765" indent="0">
              <a:buNone/>
              <a:defRPr sz="2402"/>
            </a:lvl7pPr>
            <a:lvl8pPr marL="7685725" indent="0">
              <a:buNone/>
              <a:defRPr sz="2402"/>
            </a:lvl8pPr>
            <a:lvl9pPr marL="8783688" indent="0">
              <a:buNone/>
              <a:defRPr sz="2402"/>
            </a:lvl9pPr>
          </a:lstStyle>
          <a:p>
            <a:pPr lvl="0"/>
            <a:r>
              <a:rPr lang="en-US"/>
              <a:t>Click to edit Master text styles</a:t>
            </a:r>
          </a:p>
        </p:txBody>
      </p:sp>
      <p:sp>
        <p:nvSpPr>
          <p:cNvPr id="5" name="Date Placeholder 4"/>
          <p:cNvSpPr>
            <a:spLocks noGrp="1"/>
          </p:cNvSpPr>
          <p:nvPr>
            <p:ph type="dt" sz="half" idx="10"/>
          </p:nvPr>
        </p:nvSpPr>
        <p:spPr/>
        <p:txBody>
          <a:bodyPr/>
          <a:lstStyle/>
          <a:p>
            <a:fld id="{2B974117-2973-4972-88AF-F5FEF038B860}" type="datetimeFigureOut">
              <a:rPr lang="ms-MY" smtClean="0"/>
              <a:t>15/06/2024</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97685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603" y="2927990"/>
            <a:ext cx="7082636" cy="10247949"/>
          </a:xfrm>
        </p:spPr>
        <p:txBody>
          <a:bodyPr anchor="b"/>
          <a:lstStyle>
            <a:lvl1pPr>
              <a:defRPr sz="7685"/>
            </a:lvl1pPr>
          </a:lstStyle>
          <a:p>
            <a:r>
              <a:rPr lang="en-US"/>
              <a:t>Click to edit Master title style</a:t>
            </a:r>
            <a:endParaRPr lang="en-US" dirty="0"/>
          </a:p>
        </p:txBody>
      </p:sp>
      <p:sp>
        <p:nvSpPr>
          <p:cNvPr id="3" name="Picture Placeholder 2"/>
          <p:cNvSpPr>
            <a:spLocks noGrp="1" noChangeAspect="1"/>
          </p:cNvSpPr>
          <p:nvPr>
            <p:ph type="pic" idx="1"/>
          </p:nvPr>
        </p:nvSpPr>
        <p:spPr>
          <a:xfrm>
            <a:off x="9335816" y="6323642"/>
            <a:ext cx="11117193" cy="31211508"/>
          </a:xfrm>
        </p:spPr>
        <p:txBody>
          <a:bodyPr anchor="t"/>
          <a:lstStyle>
            <a:lvl1pPr marL="0" indent="0">
              <a:buNone/>
              <a:defRPr sz="7685"/>
            </a:lvl1pPr>
            <a:lvl2pPr marL="1097961" indent="0">
              <a:buNone/>
              <a:defRPr sz="6725"/>
            </a:lvl2pPr>
            <a:lvl3pPr marL="2195921" indent="0">
              <a:buNone/>
              <a:defRPr sz="5763"/>
            </a:lvl3pPr>
            <a:lvl4pPr marL="3293883" indent="0">
              <a:buNone/>
              <a:defRPr sz="4803"/>
            </a:lvl4pPr>
            <a:lvl5pPr marL="4391844" indent="0">
              <a:buNone/>
              <a:defRPr sz="4803"/>
            </a:lvl5pPr>
            <a:lvl6pPr marL="5489803" indent="0">
              <a:buNone/>
              <a:defRPr sz="4803"/>
            </a:lvl6pPr>
            <a:lvl7pPr marL="6587765" indent="0">
              <a:buNone/>
              <a:defRPr sz="4803"/>
            </a:lvl7pPr>
            <a:lvl8pPr marL="7685725" indent="0">
              <a:buNone/>
              <a:defRPr sz="4803"/>
            </a:lvl8pPr>
            <a:lvl9pPr marL="8783688" indent="0">
              <a:buNone/>
              <a:defRPr sz="4803"/>
            </a:lvl9pPr>
          </a:lstStyle>
          <a:p>
            <a:r>
              <a:rPr lang="en-US"/>
              <a:t>Click icon to add picture</a:t>
            </a:r>
            <a:endParaRPr lang="en-US" dirty="0"/>
          </a:p>
        </p:txBody>
      </p:sp>
      <p:sp>
        <p:nvSpPr>
          <p:cNvPr id="4" name="Text Placeholder 3"/>
          <p:cNvSpPr>
            <a:spLocks noGrp="1"/>
          </p:cNvSpPr>
          <p:nvPr>
            <p:ph type="body" sz="half" idx="2"/>
          </p:nvPr>
        </p:nvSpPr>
        <p:spPr>
          <a:xfrm>
            <a:off x="1512603" y="13175938"/>
            <a:ext cx="7082636" cy="24410045"/>
          </a:xfrm>
        </p:spPr>
        <p:txBody>
          <a:bodyPr/>
          <a:lstStyle>
            <a:lvl1pPr marL="0" indent="0">
              <a:buNone/>
              <a:defRPr sz="3843"/>
            </a:lvl1pPr>
            <a:lvl2pPr marL="1097961" indent="0">
              <a:buNone/>
              <a:defRPr sz="3362"/>
            </a:lvl2pPr>
            <a:lvl3pPr marL="2195921" indent="0">
              <a:buNone/>
              <a:defRPr sz="2882"/>
            </a:lvl3pPr>
            <a:lvl4pPr marL="3293883" indent="0">
              <a:buNone/>
              <a:defRPr sz="2402"/>
            </a:lvl4pPr>
            <a:lvl5pPr marL="4391844" indent="0">
              <a:buNone/>
              <a:defRPr sz="2402"/>
            </a:lvl5pPr>
            <a:lvl6pPr marL="5489803" indent="0">
              <a:buNone/>
              <a:defRPr sz="2402"/>
            </a:lvl6pPr>
            <a:lvl7pPr marL="6587765" indent="0">
              <a:buNone/>
              <a:defRPr sz="2402"/>
            </a:lvl7pPr>
            <a:lvl8pPr marL="7685725" indent="0">
              <a:buNone/>
              <a:defRPr sz="2402"/>
            </a:lvl8pPr>
            <a:lvl9pPr marL="8783688" indent="0">
              <a:buNone/>
              <a:defRPr sz="2402"/>
            </a:lvl9pPr>
          </a:lstStyle>
          <a:p>
            <a:pPr lvl="0"/>
            <a:r>
              <a:rPr lang="en-US"/>
              <a:t>Click to edit Master text styles</a:t>
            </a:r>
          </a:p>
        </p:txBody>
      </p:sp>
      <p:sp>
        <p:nvSpPr>
          <p:cNvPr id="5" name="Date Placeholder 4"/>
          <p:cNvSpPr>
            <a:spLocks noGrp="1"/>
          </p:cNvSpPr>
          <p:nvPr>
            <p:ph type="dt" sz="half" idx="10"/>
          </p:nvPr>
        </p:nvSpPr>
        <p:spPr/>
        <p:txBody>
          <a:bodyPr/>
          <a:lstStyle/>
          <a:p>
            <a:fld id="{2B974117-2973-4972-88AF-F5FEF038B860}" type="datetimeFigureOut">
              <a:rPr lang="ms-MY" smtClean="0"/>
              <a:t>15/06/2024</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A9FC0156-EB76-4230-96EF-1FB2F65876E9}" type="slidenum">
              <a:rPr lang="ms-MY" smtClean="0"/>
              <a:t>‹#›</a:t>
            </a:fld>
            <a:endParaRPr lang="ms-MY"/>
          </a:p>
        </p:txBody>
      </p:sp>
    </p:spTree>
    <p:extLst>
      <p:ext uri="{BB962C8B-B14F-4D97-AF65-F5344CB8AC3E}">
        <p14:creationId xmlns:p14="http://schemas.microsoft.com/office/powerpoint/2010/main" val="3104644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9747" y="2338337"/>
            <a:ext cx="18940403" cy="8489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9747" y="11691606"/>
            <a:ext cx="18940403" cy="278666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9742" y="40707134"/>
            <a:ext cx="4940975" cy="2338321"/>
          </a:xfrm>
          <a:prstGeom prst="rect">
            <a:avLst/>
          </a:prstGeom>
        </p:spPr>
        <p:txBody>
          <a:bodyPr vert="horz" lIns="91440" tIns="45720" rIns="91440" bIns="45720" rtlCol="0" anchor="ctr"/>
          <a:lstStyle>
            <a:lvl1pPr algn="l">
              <a:defRPr sz="2882">
                <a:solidFill>
                  <a:schemeClr val="tx1">
                    <a:tint val="75000"/>
                  </a:schemeClr>
                </a:solidFill>
              </a:defRPr>
            </a:lvl1pPr>
          </a:lstStyle>
          <a:p>
            <a:fld id="{2B974117-2973-4972-88AF-F5FEF038B860}" type="datetimeFigureOut">
              <a:rPr lang="ms-MY" smtClean="0"/>
              <a:t>15/06/2024</a:t>
            </a:fld>
            <a:endParaRPr lang="ms-MY"/>
          </a:p>
        </p:txBody>
      </p:sp>
      <p:sp>
        <p:nvSpPr>
          <p:cNvPr id="5" name="Footer Placeholder 4"/>
          <p:cNvSpPr>
            <a:spLocks noGrp="1"/>
          </p:cNvSpPr>
          <p:nvPr>
            <p:ph type="ftr" sz="quarter" idx="3"/>
          </p:nvPr>
        </p:nvSpPr>
        <p:spPr>
          <a:xfrm>
            <a:off x="7274217" y="40707134"/>
            <a:ext cx="7411463" cy="2338321"/>
          </a:xfrm>
          <a:prstGeom prst="rect">
            <a:avLst/>
          </a:prstGeom>
        </p:spPr>
        <p:txBody>
          <a:bodyPr vert="horz" lIns="91440" tIns="45720" rIns="91440" bIns="45720" rtlCol="0" anchor="ctr"/>
          <a:lstStyle>
            <a:lvl1pPr algn="ctr">
              <a:defRPr sz="2882">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15509171" y="40707134"/>
            <a:ext cx="4940975" cy="2338321"/>
          </a:xfrm>
          <a:prstGeom prst="rect">
            <a:avLst/>
          </a:prstGeom>
        </p:spPr>
        <p:txBody>
          <a:bodyPr vert="horz" lIns="91440" tIns="45720" rIns="91440" bIns="45720" rtlCol="0" anchor="ctr"/>
          <a:lstStyle>
            <a:lvl1pPr algn="r">
              <a:defRPr sz="2882">
                <a:solidFill>
                  <a:schemeClr val="tx1">
                    <a:tint val="75000"/>
                  </a:schemeClr>
                </a:solidFill>
              </a:defRPr>
            </a:lvl1pPr>
          </a:lstStyle>
          <a:p>
            <a:fld id="{A9FC0156-EB76-4230-96EF-1FB2F65876E9}" type="slidenum">
              <a:rPr lang="ms-MY" smtClean="0"/>
              <a:t>‹#›</a:t>
            </a:fld>
            <a:endParaRPr lang="ms-MY"/>
          </a:p>
        </p:txBody>
      </p:sp>
    </p:spTree>
    <p:extLst>
      <p:ext uri="{BB962C8B-B14F-4D97-AF65-F5344CB8AC3E}">
        <p14:creationId xmlns:p14="http://schemas.microsoft.com/office/powerpoint/2010/main" val="4081796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5921" rtl="0" eaLnBrk="1" latinLnBrk="0" hangingPunct="1">
        <a:lnSpc>
          <a:spcPct val="90000"/>
        </a:lnSpc>
        <a:spcBef>
          <a:spcPct val="0"/>
        </a:spcBef>
        <a:buNone/>
        <a:defRPr sz="10566" kern="1200">
          <a:solidFill>
            <a:schemeClr val="tx1"/>
          </a:solidFill>
          <a:latin typeface="+mj-lt"/>
          <a:ea typeface="+mj-ea"/>
          <a:cs typeface="+mj-cs"/>
        </a:defRPr>
      </a:lvl1pPr>
    </p:titleStyle>
    <p:bodyStyle>
      <a:lvl1pPr marL="548981" indent="-548981" algn="l" defTabSz="2195921" rtl="0" eaLnBrk="1" latinLnBrk="0" hangingPunct="1">
        <a:lnSpc>
          <a:spcPct val="90000"/>
        </a:lnSpc>
        <a:spcBef>
          <a:spcPts val="2402"/>
        </a:spcBef>
        <a:buFont typeface="Arial" panose="020B0604020202020204" pitchFamily="34" charset="0"/>
        <a:buChar char="•"/>
        <a:defRPr sz="6725" kern="1200">
          <a:solidFill>
            <a:schemeClr val="tx1"/>
          </a:solidFill>
          <a:latin typeface="+mn-lt"/>
          <a:ea typeface="+mn-ea"/>
          <a:cs typeface="+mn-cs"/>
        </a:defRPr>
      </a:lvl1pPr>
      <a:lvl2pPr marL="1646940" indent="-548981" algn="l" defTabSz="2195921" rtl="0" eaLnBrk="1" latinLnBrk="0" hangingPunct="1">
        <a:lnSpc>
          <a:spcPct val="90000"/>
        </a:lnSpc>
        <a:spcBef>
          <a:spcPts val="1201"/>
        </a:spcBef>
        <a:buFont typeface="Arial" panose="020B0604020202020204" pitchFamily="34" charset="0"/>
        <a:buChar char="•"/>
        <a:defRPr sz="5763" kern="1200">
          <a:solidFill>
            <a:schemeClr val="tx1"/>
          </a:solidFill>
          <a:latin typeface="+mn-lt"/>
          <a:ea typeface="+mn-ea"/>
          <a:cs typeface="+mn-cs"/>
        </a:defRPr>
      </a:lvl2pPr>
      <a:lvl3pPr marL="2744902" indent="-548981" algn="l" defTabSz="2195921" rtl="0" eaLnBrk="1" latinLnBrk="0" hangingPunct="1">
        <a:lnSpc>
          <a:spcPct val="90000"/>
        </a:lnSpc>
        <a:spcBef>
          <a:spcPts val="1201"/>
        </a:spcBef>
        <a:buFont typeface="Arial" panose="020B0604020202020204" pitchFamily="34" charset="0"/>
        <a:buChar char="•"/>
        <a:defRPr sz="4803" kern="1200">
          <a:solidFill>
            <a:schemeClr val="tx1"/>
          </a:solidFill>
          <a:latin typeface="+mn-lt"/>
          <a:ea typeface="+mn-ea"/>
          <a:cs typeface="+mn-cs"/>
        </a:defRPr>
      </a:lvl3pPr>
      <a:lvl4pPr marL="3842863" indent="-548981" algn="l" defTabSz="2195921" rtl="0" eaLnBrk="1" latinLnBrk="0" hangingPunct="1">
        <a:lnSpc>
          <a:spcPct val="90000"/>
        </a:lnSpc>
        <a:spcBef>
          <a:spcPts val="1201"/>
        </a:spcBef>
        <a:buFont typeface="Arial" panose="020B0604020202020204" pitchFamily="34" charset="0"/>
        <a:buChar char="•"/>
        <a:defRPr sz="4322" kern="1200">
          <a:solidFill>
            <a:schemeClr val="tx1"/>
          </a:solidFill>
          <a:latin typeface="+mn-lt"/>
          <a:ea typeface="+mn-ea"/>
          <a:cs typeface="+mn-cs"/>
        </a:defRPr>
      </a:lvl4pPr>
      <a:lvl5pPr marL="4940824" indent="-548981" algn="l" defTabSz="2195921" rtl="0" eaLnBrk="1" latinLnBrk="0" hangingPunct="1">
        <a:lnSpc>
          <a:spcPct val="90000"/>
        </a:lnSpc>
        <a:spcBef>
          <a:spcPts val="1201"/>
        </a:spcBef>
        <a:buFont typeface="Arial" panose="020B0604020202020204" pitchFamily="34" charset="0"/>
        <a:buChar char="•"/>
        <a:defRPr sz="4322" kern="1200">
          <a:solidFill>
            <a:schemeClr val="tx1"/>
          </a:solidFill>
          <a:latin typeface="+mn-lt"/>
          <a:ea typeface="+mn-ea"/>
          <a:cs typeface="+mn-cs"/>
        </a:defRPr>
      </a:lvl5pPr>
      <a:lvl6pPr marL="6038784" indent="-548981" algn="l" defTabSz="2195921" rtl="0" eaLnBrk="1" latinLnBrk="0" hangingPunct="1">
        <a:lnSpc>
          <a:spcPct val="90000"/>
        </a:lnSpc>
        <a:spcBef>
          <a:spcPts val="1201"/>
        </a:spcBef>
        <a:buFont typeface="Arial" panose="020B0604020202020204" pitchFamily="34" charset="0"/>
        <a:buChar char="•"/>
        <a:defRPr sz="4322" kern="1200">
          <a:solidFill>
            <a:schemeClr val="tx1"/>
          </a:solidFill>
          <a:latin typeface="+mn-lt"/>
          <a:ea typeface="+mn-ea"/>
          <a:cs typeface="+mn-cs"/>
        </a:defRPr>
      </a:lvl6pPr>
      <a:lvl7pPr marL="7136745" indent="-548981" algn="l" defTabSz="2195921" rtl="0" eaLnBrk="1" latinLnBrk="0" hangingPunct="1">
        <a:lnSpc>
          <a:spcPct val="90000"/>
        </a:lnSpc>
        <a:spcBef>
          <a:spcPts val="1201"/>
        </a:spcBef>
        <a:buFont typeface="Arial" panose="020B0604020202020204" pitchFamily="34" charset="0"/>
        <a:buChar char="•"/>
        <a:defRPr sz="4322" kern="1200">
          <a:solidFill>
            <a:schemeClr val="tx1"/>
          </a:solidFill>
          <a:latin typeface="+mn-lt"/>
          <a:ea typeface="+mn-ea"/>
          <a:cs typeface="+mn-cs"/>
        </a:defRPr>
      </a:lvl7pPr>
      <a:lvl8pPr marL="8234707" indent="-548981" algn="l" defTabSz="2195921" rtl="0" eaLnBrk="1" latinLnBrk="0" hangingPunct="1">
        <a:lnSpc>
          <a:spcPct val="90000"/>
        </a:lnSpc>
        <a:spcBef>
          <a:spcPts val="1201"/>
        </a:spcBef>
        <a:buFont typeface="Arial" panose="020B0604020202020204" pitchFamily="34" charset="0"/>
        <a:buChar char="•"/>
        <a:defRPr sz="4322" kern="1200">
          <a:solidFill>
            <a:schemeClr val="tx1"/>
          </a:solidFill>
          <a:latin typeface="+mn-lt"/>
          <a:ea typeface="+mn-ea"/>
          <a:cs typeface="+mn-cs"/>
        </a:defRPr>
      </a:lvl8pPr>
      <a:lvl9pPr marL="9332668" indent="-548981" algn="l" defTabSz="2195921" rtl="0" eaLnBrk="1" latinLnBrk="0" hangingPunct="1">
        <a:lnSpc>
          <a:spcPct val="90000"/>
        </a:lnSpc>
        <a:spcBef>
          <a:spcPts val="1201"/>
        </a:spcBef>
        <a:buFont typeface="Arial" panose="020B0604020202020204" pitchFamily="34" charset="0"/>
        <a:buChar char="•"/>
        <a:defRPr sz="4322" kern="1200">
          <a:solidFill>
            <a:schemeClr val="tx1"/>
          </a:solidFill>
          <a:latin typeface="+mn-lt"/>
          <a:ea typeface="+mn-ea"/>
          <a:cs typeface="+mn-cs"/>
        </a:defRPr>
      </a:lvl9pPr>
    </p:bodyStyle>
    <p:otherStyle>
      <a:defPPr>
        <a:defRPr lang="en-US"/>
      </a:defPPr>
      <a:lvl1pPr marL="0" algn="l" defTabSz="2195921" rtl="0" eaLnBrk="1" latinLnBrk="0" hangingPunct="1">
        <a:defRPr sz="4322" kern="1200">
          <a:solidFill>
            <a:schemeClr val="tx1"/>
          </a:solidFill>
          <a:latin typeface="+mn-lt"/>
          <a:ea typeface="+mn-ea"/>
          <a:cs typeface="+mn-cs"/>
        </a:defRPr>
      </a:lvl1pPr>
      <a:lvl2pPr marL="1097961" algn="l" defTabSz="2195921" rtl="0" eaLnBrk="1" latinLnBrk="0" hangingPunct="1">
        <a:defRPr sz="4322" kern="1200">
          <a:solidFill>
            <a:schemeClr val="tx1"/>
          </a:solidFill>
          <a:latin typeface="+mn-lt"/>
          <a:ea typeface="+mn-ea"/>
          <a:cs typeface="+mn-cs"/>
        </a:defRPr>
      </a:lvl2pPr>
      <a:lvl3pPr marL="2195921" algn="l" defTabSz="2195921" rtl="0" eaLnBrk="1" latinLnBrk="0" hangingPunct="1">
        <a:defRPr sz="4322" kern="1200">
          <a:solidFill>
            <a:schemeClr val="tx1"/>
          </a:solidFill>
          <a:latin typeface="+mn-lt"/>
          <a:ea typeface="+mn-ea"/>
          <a:cs typeface="+mn-cs"/>
        </a:defRPr>
      </a:lvl3pPr>
      <a:lvl4pPr marL="3293883" algn="l" defTabSz="2195921" rtl="0" eaLnBrk="1" latinLnBrk="0" hangingPunct="1">
        <a:defRPr sz="4322" kern="1200">
          <a:solidFill>
            <a:schemeClr val="tx1"/>
          </a:solidFill>
          <a:latin typeface="+mn-lt"/>
          <a:ea typeface="+mn-ea"/>
          <a:cs typeface="+mn-cs"/>
        </a:defRPr>
      </a:lvl4pPr>
      <a:lvl5pPr marL="4391844" algn="l" defTabSz="2195921" rtl="0" eaLnBrk="1" latinLnBrk="0" hangingPunct="1">
        <a:defRPr sz="4322" kern="1200">
          <a:solidFill>
            <a:schemeClr val="tx1"/>
          </a:solidFill>
          <a:latin typeface="+mn-lt"/>
          <a:ea typeface="+mn-ea"/>
          <a:cs typeface="+mn-cs"/>
        </a:defRPr>
      </a:lvl5pPr>
      <a:lvl6pPr marL="5489803" algn="l" defTabSz="2195921" rtl="0" eaLnBrk="1" latinLnBrk="0" hangingPunct="1">
        <a:defRPr sz="4322" kern="1200">
          <a:solidFill>
            <a:schemeClr val="tx1"/>
          </a:solidFill>
          <a:latin typeface="+mn-lt"/>
          <a:ea typeface="+mn-ea"/>
          <a:cs typeface="+mn-cs"/>
        </a:defRPr>
      </a:lvl6pPr>
      <a:lvl7pPr marL="6587765" algn="l" defTabSz="2195921" rtl="0" eaLnBrk="1" latinLnBrk="0" hangingPunct="1">
        <a:defRPr sz="4322" kern="1200">
          <a:solidFill>
            <a:schemeClr val="tx1"/>
          </a:solidFill>
          <a:latin typeface="+mn-lt"/>
          <a:ea typeface="+mn-ea"/>
          <a:cs typeface="+mn-cs"/>
        </a:defRPr>
      </a:lvl7pPr>
      <a:lvl8pPr marL="7685725" algn="l" defTabSz="2195921" rtl="0" eaLnBrk="1" latinLnBrk="0" hangingPunct="1">
        <a:defRPr sz="4322" kern="1200">
          <a:solidFill>
            <a:schemeClr val="tx1"/>
          </a:solidFill>
          <a:latin typeface="+mn-lt"/>
          <a:ea typeface="+mn-ea"/>
          <a:cs typeface="+mn-cs"/>
        </a:defRPr>
      </a:lvl8pPr>
      <a:lvl9pPr marL="8783688" algn="l" defTabSz="2195921" rtl="0" eaLnBrk="1" latinLnBrk="0" hangingPunct="1">
        <a:defRPr sz="432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D09C9A7-3FF2-3AB6-6933-913A858151DE}"/>
              </a:ext>
            </a:extLst>
          </p:cNvPr>
          <p:cNvSpPr/>
          <p:nvPr/>
        </p:nvSpPr>
        <p:spPr>
          <a:xfrm>
            <a:off x="11499208" y="38354143"/>
            <a:ext cx="7004805" cy="766925"/>
          </a:xfrm>
          <a:prstGeom prst="rect">
            <a:avLst/>
          </a:prstGeom>
          <a:solidFill>
            <a:srgbClr val="613C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ctr" anchorCtr="0" forceAA="0" compatLnSpc="1">
            <a:prstTxWarp prst="textNoShape">
              <a:avLst/>
            </a:prstTxWarp>
            <a:noAutofit/>
          </a:bodyPr>
          <a:lstStyle/>
          <a:p>
            <a:r>
              <a:rPr lang="en-MY" sz="3631" b="1" dirty="0">
                <a:solidFill>
                  <a:schemeClr val="bg1"/>
                </a:solidFill>
                <a:cs typeface="BrowalliaUPC" panose="020B0604020202020204" pitchFamily="34" charset="-34"/>
              </a:rPr>
              <a:t>	Reference</a:t>
            </a:r>
          </a:p>
        </p:txBody>
      </p:sp>
      <p:pic>
        <p:nvPicPr>
          <p:cNvPr id="7" name="Picture 6">
            <a:extLst>
              <a:ext uri="{FF2B5EF4-FFF2-40B4-BE49-F238E27FC236}">
                <a16:creationId xmlns:a16="http://schemas.microsoft.com/office/drawing/2014/main" id="{BDD9BCEC-E0EA-41A0-B8D3-2FD4CEE597CA}"/>
              </a:ext>
            </a:extLst>
          </p:cNvPr>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16707"/>
          <a:stretch/>
        </p:blipFill>
        <p:spPr>
          <a:xfrm flipH="1">
            <a:off x="12903958" y="16474"/>
            <a:ext cx="9055930" cy="8097359"/>
          </a:xfrm>
          <a:prstGeom prst="rect">
            <a:avLst/>
          </a:prstGeom>
        </p:spPr>
      </p:pic>
      <p:sp>
        <p:nvSpPr>
          <p:cNvPr id="6" name="TextBox 5">
            <a:extLst>
              <a:ext uri="{FF2B5EF4-FFF2-40B4-BE49-F238E27FC236}">
                <a16:creationId xmlns:a16="http://schemas.microsoft.com/office/drawing/2014/main" id="{40B3F259-1C45-4238-973E-8B29D23F2960}"/>
              </a:ext>
            </a:extLst>
          </p:cNvPr>
          <p:cNvSpPr txBox="1"/>
          <p:nvPr/>
        </p:nvSpPr>
        <p:spPr>
          <a:xfrm>
            <a:off x="728103" y="575384"/>
            <a:ext cx="14756430" cy="3677930"/>
          </a:xfrm>
          <a:prstGeom prst="rect">
            <a:avLst/>
          </a:prstGeom>
          <a:noFill/>
        </p:spPr>
        <p:txBody>
          <a:bodyPr wrap="square" rtlCol="0">
            <a:spAutoFit/>
          </a:bodyPr>
          <a:lstStyle/>
          <a:p>
            <a:r>
              <a:rPr lang="en-US" sz="4400" b="1" dirty="0"/>
              <a:t>OPTIMIZATION OF THE DYNAMIC PERFORMANCE OF SLED TEST TROLLEY USING BEAMNG.TECH </a:t>
            </a:r>
          </a:p>
          <a:p>
            <a:r>
              <a:rPr lang="en-US" sz="4000" b="1" dirty="0"/>
              <a:t>NAME : PALANI A/L SUNTHARAJAN</a:t>
            </a:r>
          </a:p>
          <a:p>
            <a:r>
              <a:rPr lang="en-US" sz="3500" dirty="0"/>
              <a:t>SUPERVISOR : ASSOC. PROF IR. DR. MOHD AZMAN BIN ABDULLAH</a:t>
            </a:r>
          </a:p>
          <a:p>
            <a:r>
              <a:rPr lang="en-US" sz="3500" dirty="0"/>
              <a:t>PANEL 1 : MRS. ANITA AKMAR BINTI KAMAROLZAMAN</a:t>
            </a:r>
          </a:p>
          <a:p>
            <a:r>
              <a:rPr lang="en-US" sz="3500" dirty="0"/>
              <a:t>PANEL 2 : MRS. NORASRA BINTI A. RAHMAN</a:t>
            </a:r>
            <a:endParaRPr lang="ms-MY" sz="3500" dirty="0"/>
          </a:p>
        </p:txBody>
      </p:sp>
      <p:sp>
        <p:nvSpPr>
          <p:cNvPr id="8" name="Rectangle 7">
            <a:extLst>
              <a:ext uri="{FF2B5EF4-FFF2-40B4-BE49-F238E27FC236}">
                <a16:creationId xmlns:a16="http://schemas.microsoft.com/office/drawing/2014/main" id="{73D858C6-ED01-4F67-89BB-8D58650D2F3C}"/>
              </a:ext>
            </a:extLst>
          </p:cNvPr>
          <p:cNvSpPr/>
          <p:nvPr/>
        </p:nvSpPr>
        <p:spPr>
          <a:xfrm>
            <a:off x="852663" y="4429420"/>
            <a:ext cx="7004805" cy="766925"/>
          </a:xfrm>
          <a:prstGeom prst="rect">
            <a:avLst/>
          </a:prstGeom>
          <a:solidFill>
            <a:srgbClr val="613C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ctr" anchorCtr="0" forceAA="0" compatLnSpc="1">
            <a:prstTxWarp prst="textNoShape">
              <a:avLst/>
            </a:prstTxWarp>
            <a:noAutofit/>
          </a:bodyPr>
          <a:lstStyle/>
          <a:p>
            <a:r>
              <a:rPr lang="en-MY" sz="3631" b="1" dirty="0">
                <a:solidFill>
                  <a:schemeClr val="bg1"/>
                </a:solidFill>
                <a:cs typeface="BrowalliaUPC" panose="020B0604020202020204" pitchFamily="34" charset="-34"/>
              </a:rPr>
              <a:t>   Introduction/Problem Statement</a:t>
            </a:r>
          </a:p>
        </p:txBody>
      </p:sp>
      <p:sp>
        <p:nvSpPr>
          <p:cNvPr id="9" name="Rectangle 8">
            <a:extLst>
              <a:ext uri="{FF2B5EF4-FFF2-40B4-BE49-F238E27FC236}">
                <a16:creationId xmlns:a16="http://schemas.microsoft.com/office/drawing/2014/main" id="{61E916A6-B43B-4F79-A079-7C1BC6B85F58}"/>
              </a:ext>
            </a:extLst>
          </p:cNvPr>
          <p:cNvSpPr/>
          <p:nvPr/>
        </p:nvSpPr>
        <p:spPr>
          <a:xfrm>
            <a:off x="677399" y="5196345"/>
            <a:ext cx="9673223" cy="15477750"/>
          </a:xfrm>
          <a:prstGeom prst="rect">
            <a:avLst/>
          </a:prstGeom>
          <a:solidFill>
            <a:srgbClr val="613CE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t" anchorCtr="0" forceAA="0" compatLnSpc="1">
            <a:prstTxWarp prst="textNoShape">
              <a:avLst/>
            </a:prstTxWarp>
            <a:noAutofit/>
          </a:bodyPr>
          <a:lstStyle/>
          <a:p>
            <a:pPr marL="516462" indent="-516462" algn="just">
              <a:spcAft>
                <a:spcPts val="581"/>
              </a:spcAft>
              <a:buFont typeface="Arial" panose="020B0604020202020204" pitchFamily="34" charset="0"/>
              <a:buChar char="•"/>
            </a:pPr>
            <a:r>
              <a:rPr lang="en-US" sz="2400" b="0" i="0" u="none" strike="noStrike" dirty="0">
                <a:solidFill>
                  <a:srgbClr val="000000"/>
                </a:solidFill>
                <a:effectLst/>
              </a:rPr>
              <a:t>The accurate evaluation of Child Restraint Systems (CRS) is critical for ensuring the safety of young passengers in vehicles.</a:t>
            </a:r>
          </a:p>
          <a:p>
            <a:pPr marL="516462" indent="-516462" algn="just">
              <a:spcAft>
                <a:spcPts val="581"/>
              </a:spcAft>
              <a:buFont typeface="Arial" panose="020B0604020202020204" pitchFamily="34" charset="0"/>
              <a:buChar char="•"/>
            </a:pPr>
            <a:r>
              <a:rPr lang="en-US" sz="2400" b="0" i="0" u="none" strike="noStrike" dirty="0">
                <a:solidFill>
                  <a:srgbClr val="000000"/>
                </a:solidFill>
                <a:effectLst/>
              </a:rPr>
              <a:t>ASEAN NCAP certifies CRS available in the ASEAN region by following two European standards: UNECE Regulation No. 44 and UNECE Regulation No. 129. The sled test system is used to ensure that products in ASEAN countries comply with these standards.</a:t>
            </a:r>
          </a:p>
          <a:p>
            <a:pPr marL="516462" indent="-516462" algn="just">
              <a:spcAft>
                <a:spcPts val="581"/>
              </a:spcAft>
              <a:buFont typeface="Arial" panose="020B0604020202020204" pitchFamily="34" charset="0"/>
              <a:buChar char="•"/>
            </a:pPr>
            <a:r>
              <a:rPr lang="en-US" sz="2400" dirty="0">
                <a:solidFill>
                  <a:schemeClr val="tx1"/>
                </a:solidFill>
                <a:cs typeface="Browallia New" panose="020B0604020202020204" pitchFamily="34" charset="-34"/>
              </a:rPr>
              <a:t>a 3-year-old (P3), will be seated on the CRS and strapped onto a trolley. The trolley is accelerated along the track to simulate a frontal impact collision with the sled system at 50 km/h.</a:t>
            </a:r>
          </a:p>
          <a:p>
            <a:pPr marL="516462" indent="-516462" algn="just">
              <a:spcAft>
                <a:spcPts val="581"/>
              </a:spcAft>
              <a:buFont typeface="Arial" panose="020B0604020202020204" pitchFamily="34" charset="0"/>
              <a:buChar char="•"/>
            </a:pPr>
            <a:r>
              <a:rPr lang="en-US" sz="2400" b="0" i="0" u="none" strike="noStrike" dirty="0">
                <a:solidFill>
                  <a:srgbClr val="000000"/>
                </a:solidFill>
                <a:effectLst/>
              </a:rPr>
              <a:t>MIROS PC3 crash test lab at Melaka</a:t>
            </a:r>
            <a:r>
              <a:rPr lang="en-US" sz="2400" dirty="0">
                <a:solidFill>
                  <a:srgbClr val="000000"/>
                </a:solidFill>
              </a:rPr>
              <a:t> has acquired a new  hydraulic </a:t>
            </a:r>
            <a:r>
              <a:rPr lang="en-MY" sz="2400" b="0" i="0" u="none" strike="noStrike" dirty="0">
                <a:solidFill>
                  <a:srgbClr val="000000"/>
                </a:solidFill>
                <a:effectLst/>
              </a:rPr>
              <a:t>sled braking system that needs to be calibrated in accordance to the regulation to test CRS.</a:t>
            </a:r>
          </a:p>
          <a:p>
            <a:pPr marL="516462" indent="-516462" algn="just">
              <a:spcAft>
                <a:spcPts val="581"/>
              </a:spcAft>
              <a:buFont typeface="Arial" panose="020B0604020202020204" pitchFamily="34" charset="0"/>
              <a:buChar char="•"/>
            </a:pPr>
            <a:r>
              <a:rPr lang="en-US" sz="2400" dirty="0">
                <a:solidFill>
                  <a:srgbClr val="000000"/>
                </a:solidFill>
              </a:rPr>
              <a:t>U</a:t>
            </a:r>
            <a:r>
              <a:rPr lang="en-US" sz="2400" b="0" i="0" u="none" strike="noStrike" dirty="0">
                <a:solidFill>
                  <a:srgbClr val="000000"/>
                </a:solidFill>
                <a:effectLst/>
              </a:rPr>
              <a:t>nwanted dynamic responses of the trolley such as pitching motion when colliding with the sled system, causes inaccuracies and fails to replicate the precise pulse and accelerations needed to comply with the European regulations.</a:t>
            </a:r>
            <a:endParaRPr lang="en-MY" sz="2400" b="0" i="0" u="none" strike="noStrike" dirty="0">
              <a:solidFill>
                <a:srgbClr val="000000"/>
              </a:solidFill>
              <a:effectLst/>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a:spcAft>
                <a:spcPts val="581"/>
              </a:spcAft>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marL="516462" indent="-516462">
              <a:spcAft>
                <a:spcPts val="581"/>
              </a:spcAft>
              <a:buFont typeface="Arial" panose="020B0604020202020204" pitchFamily="34" charset="0"/>
              <a:buChar char="•"/>
            </a:pPr>
            <a:endParaRPr lang="en-US" sz="2905" dirty="0">
              <a:solidFill>
                <a:schemeClr val="tx1"/>
              </a:solidFill>
              <a:cs typeface="Browallia New" panose="020B0604020202020204" pitchFamily="34" charset="-34"/>
            </a:endParaRPr>
          </a:p>
          <a:p>
            <a:pPr algn="just">
              <a:spcAft>
                <a:spcPts val="581"/>
              </a:spcAft>
            </a:pPr>
            <a:endParaRPr lang="en-US" sz="2905" dirty="0">
              <a:solidFill>
                <a:schemeClr val="tx1"/>
              </a:solidFill>
              <a:cs typeface="Browallia New" panose="020B0604020202020204" pitchFamily="34" charset="-34"/>
            </a:endParaRPr>
          </a:p>
          <a:p>
            <a:pPr>
              <a:spcAft>
                <a:spcPts val="581"/>
              </a:spcAft>
            </a:pPr>
            <a:r>
              <a:rPr lang="en-US" sz="3200" b="1" dirty="0">
                <a:solidFill>
                  <a:schemeClr val="tx1"/>
                </a:solidFill>
                <a:cs typeface="Browallia New" panose="020B0604020202020204" pitchFamily="34" charset="-34"/>
              </a:rPr>
              <a:t>SCOPE OF PROJECT </a:t>
            </a:r>
          </a:p>
          <a:p>
            <a:pPr>
              <a:spcAft>
                <a:spcPts val="581"/>
              </a:spcAft>
            </a:pPr>
            <a:endParaRPr lang="en-US" sz="3200" b="1" dirty="0">
              <a:solidFill>
                <a:schemeClr val="tx1"/>
              </a:solidFill>
              <a:cs typeface="Browallia New" panose="020B0604020202020204" pitchFamily="34" charset="-34"/>
            </a:endParaRPr>
          </a:p>
          <a:p>
            <a:pPr algn="just">
              <a:spcAft>
                <a:spcPts val="581"/>
              </a:spcAft>
            </a:pPr>
            <a:r>
              <a:rPr lang="en-US" sz="2800" dirty="0">
                <a:solidFill>
                  <a:schemeClr val="tx1"/>
                </a:solidFill>
              </a:rPr>
              <a:t>This research seeks to improve the accuracy and reliability of CRS testing methodologies in MIROS PC3 through replication of the trolley model in BEAMNG.TECH simulation and recreate the test scenario to fine tune the trolleys parameters and reduce the unwanted motions from the trolley such as pitching during impact.</a:t>
            </a:r>
            <a:endParaRPr lang="en-US" sz="4800" b="1" dirty="0">
              <a:solidFill>
                <a:schemeClr val="tx1"/>
              </a:solidFill>
              <a:cs typeface="Browallia New" panose="020B0604020202020204" pitchFamily="34" charset="-34"/>
            </a:endParaRPr>
          </a:p>
        </p:txBody>
      </p:sp>
      <p:pic>
        <p:nvPicPr>
          <p:cNvPr id="10" name="Picture 9" descr="A close up of a logo&#10;&#10;Description automatically generated">
            <a:extLst>
              <a:ext uri="{FF2B5EF4-FFF2-40B4-BE49-F238E27FC236}">
                <a16:creationId xmlns:a16="http://schemas.microsoft.com/office/drawing/2014/main" id="{C14C4336-F640-4BAE-9B66-0794AE8AC2CE}"/>
              </a:ext>
            </a:extLst>
          </p:cNvPr>
          <p:cNvPicPr>
            <a:picLocks noChangeAspect="1"/>
          </p:cNvPicPr>
          <p:nvPr/>
        </p:nvPicPr>
        <p:blipFill rotWithShape="1">
          <a:blip r:embed="rId4">
            <a:extLst>
              <a:ext uri="{28A0092B-C50C-407E-A947-70E740481C1C}">
                <a14:useLocalDpi xmlns:a14="http://schemas.microsoft.com/office/drawing/2010/main" val="0"/>
              </a:ext>
            </a:extLst>
          </a:blip>
          <a:srcRect r="52906"/>
          <a:stretch/>
        </p:blipFill>
        <p:spPr>
          <a:xfrm>
            <a:off x="334735" y="4065154"/>
            <a:ext cx="1035857" cy="1131191"/>
          </a:xfrm>
          <a:prstGeom prst="rect">
            <a:avLst/>
          </a:prstGeom>
        </p:spPr>
      </p:pic>
      <p:sp>
        <p:nvSpPr>
          <p:cNvPr id="11" name="Rectangle 10">
            <a:extLst>
              <a:ext uri="{FF2B5EF4-FFF2-40B4-BE49-F238E27FC236}">
                <a16:creationId xmlns:a16="http://schemas.microsoft.com/office/drawing/2014/main" id="{4358FF24-FBBC-49C6-A88F-F05E803CB599}"/>
              </a:ext>
            </a:extLst>
          </p:cNvPr>
          <p:cNvSpPr/>
          <p:nvPr/>
        </p:nvSpPr>
        <p:spPr>
          <a:xfrm>
            <a:off x="1101512" y="21015893"/>
            <a:ext cx="7004805" cy="766925"/>
          </a:xfrm>
          <a:prstGeom prst="rect">
            <a:avLst/>
          </a:prstGeom>
          <a:solidFill>
            <a:srgbClr val="613C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ctr" anchorCtr="0" forceAA="0" compatLnSpc="1">
            <a:prstTxWarp prst="textNoShape">
              <a:avLst/>
            </a:prstTxWarp>
            <a:noAutofit/>
          </a:bodyPr>
          <a:lstStyle/>
          <a:p>
            <a:r>
              <a:rPr lang="en-MY" sz="3631" b="1" dirty="0">
                <a:solidFill>
                  <a:schemeClr val="bg1"/>
                </a:solidFill>
                <a:cs typeface="BrowalliaUPC" panose="020B0604020202020204" pitchFamily="34" charset="-34"/>
              </a:rPr>
              <a:t>	Objectives </a:t>
            </a:r>
          </a:p>
        </p:txBody>
      </p:sp>
      <p:sp>
        <p:nvSpPr>
          <p:cNvPr id="12" name="Rectangle 11">
            <a:extLst>
              <a:ext uri="{FF2B5EF4-FFF2-40B4-BE49-F238E27FC236}">
                <a16:creationId xmlns:a16="http://schemas.microsoft.com/office/drawing/2014/main" id="{1BFABD9B-23E5-48E9-9957-C1A9BE5CEF29}"/>
              </a:ext>
            </a:extLst>
          </p:cNvPr>
          <p:cNvSpPr/>
          <p:nvPr/>
        </p:nvSpPr>
        <p:spPr>
          <a:xfrm>
            <a:off x="677399" y="21811688"/>
            <a:ext cx="9673223" cy="8249411"/>
          </a:xfrm>
          <a:prstGeom prst="rect">
            <a:avLst/>
          </a:prstGeom>
          <a:solidFill>
            <a:srgbClr val="613CE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t" anchorCtr="0" forceAA="0" compatLnSpc="1">
            <a:prstTxWarp prst="textNoShape">
              <a:avLst/>
            </a:prstTxWarp>
            <a:noAutofit/>
          </a:bodyPr>
          <a:lstStyle/>
          <a:p>
            <a:pPr algn="just">
              <a:spcAft>
                <a:spcPts val="581"/>
              </a:spcAft>
            </a:pPr>
            <a:endParaRPr lang="en-US" sz="3200" dirty="0">
              <a:solidFill>
                <a:schemeClr val="tx1"/>
              </a:solidFill>
              <a:cs typeface="Browallia New" panose="020B0604020202020204" pitchFamily="34" charset="-34"/>
            </a:endParaRPr>
          </a:p>
          <a:p>
            <a:pPr algn="just">
              <a:spcAft>
                <a:spcPts val="581"/>
              </a:spcAft>
            </a:pPr>
            <a:endParaRPr lang="en-US" sz="3200" dirty="0">
              <a:solidFill>
                <a:schemeClr val="tx1"/>
              </a:solidFill>
              <a:cs typeface="Browallia New" panose="020B0604020202020204" pitchFamily="34" charset="-34"/>
            </a:endParaRPr>
          </a:p>
          <a:p>
            <a:pPr marL="457200" indent="-457200" algn="just">
              <a:spcAft>
                <a:spcPts val="581"/>
              </a:spcAft>
              <a:buFont typeface="Arial" panose="020B0604020202020204" pitchFamily="34" charset="0"/>
              <a:buChar char="•"/>
            </a:pPr>
            <a:r>
              <a:rPr lang="en-US" sz="3200" dirty="0">
                <a:solidFill>
                  <a:schemeClr val="tx1"/>
                </a:solidFill>
                <a:cs typeface="Browallia New" panose="020B0604020202020204" pitchFamily="34" charset="-34"/>
              </a:rPr>
              <a:t>To develop a trolley model based on its real counterpart and simulate the sled crash test scenario of trolley using BEAMNG.TECH.</a:t>
            </a:r>
          </a:p>
          <a:p>
            <a:pPr marL="457200" indent="-457200" algn="just">
              <a:spcAft>
                <a:spcPts val="581"/>
              </a:spcAft>
              <a:buFont typeface="Arial" panose="020B0604020202020204" pitchFamily="34" charset="0"/>
              <a:buChar char="•"/>
            </a:pPr>
            <a:endParaRPr lang="en-US" sz="3200" dirty="0">
              <a:solidFill>
                <a:schemeClr val="tx1"/>
              </a:solidFill>
              <a:cs typeface="Browallia New" panose="020B0604020202020204" pitchFamily="34" charset="-34"/>
            </a:endParaRPr>
          </a:p>
          <a:p>
            <a:pPr marL="457200" indent="-457200" algn="just">
              <a:spcAft>
                <a:spcPts val="581"/>
              </a:spcAft>
              <a:buFont typeface="Arial" panose="020B0604020202020204" pitchFamily="34" charset="0"/>
              <a:buChar char="•"/>
            </a:pPr>
            <a:endParaRPr lang="en-US" sz="3200" dirty="0">
              <a:solidFill>
                <a:schemeClr val="tx1"/>
              </a:solidFill>
              <a:cs typeface="Browallia New" panose="020B0604020202020204" pitchFamily="34" charset="-34"/>
            </a:endParaRPr>
          </a:p>
          <a:p>
            <a:pPr marL="457200" indent="-457200" algn="just">
              <a:spcAft>
                <a:spcPts val="581"/>
              </a:spcAft>
              <a:buFont typeface="Arial" panose="020B0604020202020204" pitchFamily="34" charset="0"/>
              <a:buChar char="•"/>
            </a:pPr>
            <a:r>
              <a:rPr lang="en-US" sz="3200" dirty="0">
                <a:solidFill>
                  <a:schemeClr val="tx1"/>
                </a:solidFill>
                <a:cs typeface="Browallia New" panose="020B0604020202020204" pitchFamily="34" charset="-34"/>
              </a:rPr>
              <a:t>To remove pitching and other unwanted motion by tuning the suspension parameters of the trolley.</a:t>
            </a:r>
          </a:p>
          <a:p>
            <a:pPr marL="457200" indent="-457200" algn="just">
              <a:spcAft>
                <a:spcPts val="581"/>
              </a:spcAft>
              <a:buFont typeface="Arial" panose="020B0604020202020204" pitchFamily="34" charset="0"/>
              <a:buChar char="•"/>
            </a:pPr>
            <a:endParaRPr lang="en-US" sz="3200" dirty="0">
              <a:solidFill>
                <a:schemeClr val="tx1"/>
              </a:solidFill>
              <a:cs typeface="Browallia New" panose="020B0604020202020204" pitchFamily="34" charset="-34"/>
            </a:endParaRPr>
          </a:p>
          <a:p>
            <a:pPr marL="457200" indent="-457200" algn="just">
              <a:spcAft>
                <a:spcPts val="581"/>
              </a:spcAft>
              <a:buFont typeface="Arial" panose="020B0604020202020204" pitchFamily="34" charset="0"/>
              <a:buChar char="•"/>
            </a:pPr>
            <a:endParaRPr lang="en-US" sz="3200" dirty="0">
              <a:solidFill>
                <a:schemeClr val="tx1"/>
              </a:solidFill>
              <a:cs typeface="Browallia New" panose="020B0604020202020204" pitchFamily="34" charset="-34"/>
            </a:endParaRPr>
          </a:p>
          <a:p>
            <a:pPr marL="457200" indent="-457200" algn="just">
              <a:spcAft>
                <a:spcPts val="581"/>
              </a:spcAft>
              <a:buFont typeface="Arial" panose="020B0604020202020204" pitchFamily="34" charset="0"/>
              <a:buChar char="•"/>
            </a:pPr>
            <a:r>
              <a:rPr lang="en-US" sz="3200" dirty="0">
                <a:solidFill>
                  <a:schemeClr val="tx1"/>
                </a:solidFill>
                <a:cs typeface="Browallia New" panose="020B0604020202020204" pitchFamily="34" charset="-34"/>
              </a:rPr>
              <a:t>To Improve CRS performance evaluations by using the data obtained from simulation and provide feedback to MIROS.</a:t>
            </a:r>
          </a:p>
        </p:txBody>
      </p:sp>
      <p:pic>
        <p:nvPicPr>
          <p:cNvPr id="13" name="Picture 12">
            <a:extLst>
              <a:ext uri="{FF2B5EF4-FFF2-40B4-BE49-F238E27FC236}">
                <a16:creationId xmlns:a16="http://schemas.microsoft.com/office/drawing/2014/main" id="{554FB383-1C8F-490E-BD60-C11CE794CF90}"/>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2998" y="20778412"/>
            <a:ext cx="1258648" cy="1131189"/>
          </a:xfrm>
          <a:prstGeom prst="rect">
            <a:avLst/>
          </a:prstGeom>
        </p:spPr>
      </p:pic>
      <p:sp>
        <p:nvSpPr>
          <p:cNvPr id="15" name="Rectangle 14">
            <a:extLst>
              <a:ext uri="{FF2B5EF4-FFF2-40B4-BE49-F238E27FC236}">
                <a16:creationId xmlns:a16="http://schemas.microsoft.com/office/drawing/2014/main" id="{12D5D515-3390-4648-90CC-1B35F1F8DB9F}"/>
              </a:ext>
            </a:extLst>
          </p:cNvPr>
          <p:cNvSpPr/>
          <p:nvPr/>
        </p:nvSpPr>
        <p:spPr>
          <a:xfrm>
            <a:off x="1101512" y="30657139"/>
            <a:ext cx="7004805" cy="766925"/>
          </a:xfrm>
          <a:prstGeom prst="rect">
            <a:avLst/>
          </a:prstGeom>
          <a:solidFill>
            <a:srgbClr val="613C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ctr" anchorCtr="0" forceAA="0" compatLnSpc="1">
            <a:prstTxWarp prst="textNoShape">
              <a:avLst/>
            </a:prstTxWarp>
            <a:noAutofit/>
          </a:bodyPr>
          <a:lstStyle/>
          <a:p>
            <a:r>
              <a:rPr lang="en-MY" sz="3631" b="1" dirty="0">
                <a:solidFill>
                  <a:schemeClr val="bg1"/>
                </a:solidFill>
                <a:cs typeface="BrowalliaUPC" panose="020B0604020202020204" pitchFamily="34" charset="-34"/>
              </a:rPr>
              <a:t>	Methodology</a:t>
            </a:r>
          </a:p>
        </p:txBody>
      </p:sp>
      <p:sp>
        <p:nvSpPr>
          <p:cNvPr id="16" name="Rectangle 15">
            <a:extLst>
              <a:ext uri="{FF2B5EF4-FFF2-40B4-BE49-F238E27FC236}">
                <a16:creationId xmlns:a16="http://schemas.microsoft.com/office/drawing/2014/main" id="{14AD8905-E028-4C9F-B0AA-E411D6CDA713}"/>
              </a:ext>
            </a:extLst>
          </p:cNvPr>
          <p:cNvSpPr/>
          <p:nvPr/>
        </p:nvSpPr>
        <p:spPr>
          <a:xfrm>
            <a:off x="677399" y="31424064"/>
            <a:ext cx="9659244" cy="12118633"/>
          </a:xfrm>
          <a:prstGeom prst="rect">
            <a:avLst/>
          </a:prstGeom>
          <a:solidFill>
            <a:srgbClr val="613CE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t" anchorCtr="0" forceAA="0" compatLnSpc="1">
            <a:prstTxWarp prst="textNoShape">
              <a:avLst/>
            </a:prstTxWarp>
            <a:noAutofit/>
          </a:bodyPr>
          <a:lstStyle/>
          <a:p>
            <a:pPr>
              <a:spcAft>
                <a:spcPts val="581"/>
              </a:spcAft>
            </a:pPr>
            <a:r>
              <a:rPr lang="en-US" sz="3200" dirty="0">
                <a:solidFill>
                  <a:schemeClr val="tx1"/>
                </a:solidFill>
                <a:cs typeface="Browallia New" panose="020B0604020202020204" pitchFamily="34" charset="-34"/>
              </a:rPr>
              <a:t>Flowchart</a:t>
            </a: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endParaRPr lang="en-US" sz="3200" dirty="0">
              <a:solidFill>
                <a:schemeClr val="tx1"/>
              </a:solidFill>
              <a:cs typeface="Browallia New" panose="020B0604020202020204" pitchFamily="34" charset="-34"/>
            </a:endParaRPr>
          </a:p>
          <a:p>
            <a:pPr>
              <a:spcAft>
                <a:spcPts val="581"/>
              </a:spcAft>
            </a:pPr>
            <a:r>
              <a:rPr lang="en-US" sz="3200" dirty="0">
                <a:solidFill>
                  <a:schemeClr val="tx1"/>
                </a:solidFill>
                <a:cs typeface="Browallia New" panose="020B0604020202020204" pitchFamily="34" charset="-34"/>
              </a:rPr>
              <a:t>Crash simulation</a:t>
            </a:r>
          </a:p>
          <a:p>
            <a:pPr>
              <a:spcAft>
                <a:spcPts val="581"/>
              </a:spcAft>
            </a:pPr>
            <a:endParaRPr lang="en-US" sz="3200" dirty="0">
              <a:solidFill>
                <a:schemeClr val="tx1"/>
              </a:solidFill>
              <a:cs typeface="Browallia New" panose="020B0604020202020204" pitchFamily="34" charset="-34"/>
            </a:endParaRPr>
          </a:p>
        </p:txBody>
      </p:sp>
      <p:pic>
        <p:nvPicPr>
          <p:cNvPr id="14" name="Picture 13" descr="A close up of a logo&#10;&#10;Description automatically generated">
            <a:extLst>
              <a:ext uri="{FF2B5EF4-FFF2-40B4-BE49-F238E27FC236}">
                <a16:creationId xmlns:a16="http://schemas.microsoft.com/office/drawing/2014/main" id="{3BB1F33A-079F-437D-BD66-88DEDDEA3739}"/>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4735" y="30165416"/>
            <a:ext cx="1258648" cy="1258648"/>
          </a:xfrm>
          <a:prstGeom prst="rect">
            <a:avLst/>
          </a:prstGeom>
        </p:spPr>
      </p:pic>
      <p:sp>
        <p:nvSpPr>
          <p:cNvPr id="17" name="Rectangle 16">
            <a:extLst>
              <a:ext uri="{FF2B5EF4-FFF2-40B4-BE49-F238E27FC236}">
                <a16:creationId xmlns:a16="http://schemas.microsoft.com/office/drawing/2014/main" id="{A1360942-81A6-4F75-A639-0D50DA40ACE5}"/>
              </a:ext>
            </a:extLst>
          </p:cNvPr>
          <p:cNvSpPr/>
          <p:nvPr/>
        </p:nvSpPr>
        <p:spPr>
          <a:xfrm>
            <a:off x="11434004" y="4429420"/>
            <a:ext cx="6678395" cy="766925"/>
          </a:xfrm>
          <a:prstGeom prst="rect">
            <a:avLst/>
          </a:prstGeom>
          <a:solidFill>
            <a:srgbClr val="613C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ctr" anchorCtr="0" forceAA="0" compatLnSpc="1">
            <a:prstTxWarp prst="textNoShape">
              <a:avLst/>
            </a:prstTxWarp>
            <a:noAutofit/>
          </a:bodyPr>
          <a:lstStyle/>
          <a:p>
            <a:r>
              <a:rPr lang="en-MY" sz="3631" b="1" dirty="0">
                <a:solidFill>
                  <a:schemeClr val="bg1"/>
                </a:solidFill>
                <a:cs typeface="BrowalliaUPC" panose="020B0604020202020204" pitchFamily="34" charset="-34"/>
              </a:rPr>
              <a:t>	Results &amp; Discussion</a:t>
            </a:r>
          </a:p>
        </p:txBody>
      </p:sp>
      <p:pic>
        <p:nvPicPr>
          <p:cNvPr id="19" name="Picture 18">
            <a:extLst>
              <a:ext uri="{FF2B5EF4-FFF2-40B4-BE49-F238E27FC236}">
                <a16:creationId xmlns:a16="http://schemas.microsoft.com/office/drawing/2014/main" id="{DC2CB6D6-DE95-4AD9-A4B0-789EBFF7E6E5}"/>
              </a:ext>
            </a:extLst>
          </p:cNvPr>
          <p:cNvPicPr>
            <a:picLocks noChangeAspect="1"/>
          </p:cNvPicPr>
          <p:nvPr/>
        </p:nvPicPr>
        <p:blipFill rotWithShape="1">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l="5905" r="5512"/>
          <a:stretch/>
        </p:blipFill>
        <p:spPr>
          <a:xfrm>
            <a:off x="10804678" y="4056199"/>
            <a:ext cx="1258648" cy="1305508"/>
          </a:xfrm>
          <a:prstGeom prst="rect">
            <a:avLst/>
          </a:prstGeom>
        </p:spPr>
      </p:pic>
      <p:sp>
        <p:nvSpPr>
          <p:cNvPr id="20" name="Rectangle 19">
            <a:extLst>
              <a:ext uri="{FF2B5EF4-FFF2-40B4-BE49-F238E27FC236}">
                <a16:creationId xmlns:a16="http://schemas.microsoft.com/office/drawing/2014/main" id="{B7D7C03B-4CA5-4614-99C7-FF31A7F64582}"/>
              </a:ext>
            </a:extLst>
          </p:cNvPr>
          <p:cNvSpPr/>
          <p:nvPr/>
        </p:nvSpPr>
        <p:spPr>
          <a:xfrm>
            <a:off x="11447983" y="32413733"/>
            <a:ext cx="6678395" cy="766925"/>
          </a:xfrm>
          <a:prstGeom prst="rect">
            <a:avLst/>
          </a:prstGeom>
          <a:solidFill>
            <a:srgbClr val="613C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ctr" anchorCtr="0" forceAA="0" compatLnSpc="1">
            <a:prstTxWarp prst="textNoShape">
              <a:avLst/>
            </a:prstTxWarp>
            <a:noAutofit/>
          </a:bodyPr>
          <a:lstStyle/>
          <a:p>
            <a:r>
              <a:rPr lang="en-MY" sz="3631" b="1" dirty="0">
                <a:solidFill>
                  <a:schemeClr val="bg1"/>
                </a:solidFill>
                <a:cs typeface="BrowalliaUPC" panose="020B0604020202020204" pitchFamily="34" charset="-34"/>
              </a:rPr>
              <a:t>	Conclusions</a:t>
            </a:r>
          </a:p>
        </p:txBody>
      </p:sp>
      <p:sp>
        <p:nvSpPr>
          <p:cNvPr id="21" name="Rectangle 20">
            <a:extLst>
              <a:ext uri="{FF2B5EF4-FFF2-40B4-BE49-F238E27FC236}">
                <a16:creationId xmlns:a16="http://schemas.microsoft.com/office/drawing/2014/main" id="{DFCE71D1-9BCF-49EC-A9F1-54DC8AC68F0A}"/>
              </a:ext>
            </a:extLst>
          </p:cNvPr>
          <p:cNvSpPr/>
          <p:nvPr/>
        </p:nvSpPr>
        <p:spPr>
          <a:xfrm>
            <a:off x="10804678" y="33305905"/>
            <a:ext cx="10477811" cy="4463895"/>
          </a:xfrm>
          <a:prstGeom prst="rect">
            <a:avLst/>
          </a:prstGeom>
          <a:solidFill>
            <a:srgbClr val="613CE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t" anchorCtr="0" forceAA="0" compatLnSpc="1">
            <a:prstTxWarp prst="textNoShape">
              <a:avLst/>
            </a:prstTxWarp>
            <a:noAutofit/>
          </a:bodyPr>
          <a:lstStyle/>
          <a:p>
            <a:pPr>
              <a:spcAft>
                <a:spcPts val="581"/>
              </a:spcAft>
            </a:pPr>
            <a:r>
              <a:rPr lang="en-US" sz="3200" dirty="0">
                <a:solidFill>
                  <a:schemeClr val="tx1"/>
                </a:solidFill>
                <a:cs typeface="Browallia New" panose="020B0604020202020204" pitchFamily="34" charset="-34"/>
              </a:rPr>
              <a:t>Objective has been achieved. The unwanted pitching motion can be reduced by tuning the suspension system of the trolley for accurate CRS testing. The trolley model that was designed through BEAMNG.TECH provided accurate trolley dynamics </a:t>
            </a:r>
            <a:r>
              <a:rPr lang="en-US" sz="3200">
                <a:solidFill>
                  <a:schemeClr val="tx1"/>
                </a:solidFill>
                <a:cs typeface="Browallia New" panose="020B0604020202020204" pitchFamily="34" charset="-34"/>
              </a:rPr>
              <a:t>data.</a:t>
            </a:r>
            <a:endParaRPr lang="en-US" sz="3200" dirty="0">
              <a:solidFill>
                <a:schemeClr val="tx1"/>
              </a:solidFill>
              <a:cs typeface="Browallia New" panose="020B0604020202020204" pitchFamily="34" charset="-34"/>
            </a:endParaRPr>
          </a:p>
          <a:p>
            <a:pPr>
              <a:spcAft>
                <a:spcPts val="581"/>
              </a:spcAft>
            </a:pPr>
            <a:r>
              <a:rPr lang="en-US" sz="3200" b="1" dirty="0">
                <a:solidFill>
                  <a:schemeClr val="tx1"/>
                </a:solidFill>
                <a:cs typeface="Browallia New" panose="020B0604020202020204" pitchFamily="34" charset="-34"/>
              </a:rPr>
              <a:t>Improvement: </a:t>
            </a:r>
          </a:p>
          <a:p>
            <a:pPr>
              <a:spcAft>
                <a:spcPts val="581"/>
              </a:spcAft>
            </a:pPr>
            <a:r>
              <a:rPr lang="en-US" sz="3200" dirty="0">
                <a:solidFill>
                  <a:schemeClr val="tx1"/>
                </a:solidFill>
                <a:cs typeface="Browallia New" panose="020B0604020202020204" pitchFamily="34" charset="-34"/>
              </a:rPr>
              <a:t>Integration with </a:t>
            </a:r>
            <a:r>
              <a:rPr lang="en-US" sz="3200" dirty="0" err="1">
                <a:solidFill>
                  <a:schemeClr val="tx1"/>
                </a:solidFill>
                <a:cs typeface="Browallia New" panose="020B0604020202020204" pitchFamily="34" charset="-34"/>
              </a:rPr>
              <a:t>Mathlab</a:t>
            </a:r>
            <a:r>
              <a:rPr lang="en-US" sz="3200" dirty="0">
                <a:solidFill>
                  <a:schemeClr val="tx1"/>
                </a:solidFill>
                <a:cs typeface="Browallia New" panose="020B0604020202020204" pitchFamily="34" charset="-34"/>
              </a:rPr>
              <a:t> Simulink to further validate trolley model dynamics.</a:t>
            </a:r>
          </a:p>
        </p:txBody>
      </p:sp>
      <p:pic>
        <p:nvPicPr>
          <p:cNvPr id="22" name="Picture 21">
            <a:extLst>
              <a:ext uri="{FF2B5EF4-FFF2-40B4-BE49-F238E27FC236}">
                <a16:creationId xmlns:a16="http://schemas.microsoft.com/office/drawing/2014/main" id="{FB3F2168-ED9F-4EEA-B1FB-93131450E9D4}"/>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10712424" y="31814050"/>
            <a:ext cx="1350902" cy="1350902"/>
          </a:xfrm>
          <a:prstGeom prst="rect">
            <a:avLst/>
          </a:prstGeom>
        </p:spPr>
      </p:pic>
      <p:pic>
        <p:nvPicPr>
          <p:cNvPr id="2" name="Picture 1">
            <a:extLst>
              <a:ext uri="{FF2B5EF4-FFF2-40B4-BE49-F238E27FC236}">
                <a16:creationId xmlns:a16="http://schemas.microsoft.com/office/drawing/2014/main" id="{3AC9E361-E4BF-CF01-C04F-1C8C220DDFDC}"/>
              </a:ext>
            </a:extLst>
          </p:cNvPr>
          <p:cNvPicPr>
            <a:picLocks noChangeAspect="1"/>
          </p:cNvPicPr>
          <p:nvPr/>
        </p:nvPicPr>
        <p:blipFill>
          <a:blip r:embed="rId9"/>
          <a:stretch>
            <a:fillRect/>
          </a:stretch>
        </p:blipFill>
        <p:spPr>
          <a:xfrm>
            <a:off x="10709897" y="37910753"/>
            <a:ext cx="1353429" cy="1347333"/>
          </a:xfrm>
          <a:prstGeom prst="rect">
            <a:avLst/>
          </a:prstGeom>
        </p:spPr>
      </p:pic>
      <p:sp>
        <p:nvSpPr>
          <p:cNvPr id="18" name="Rectangle 17">
            <a:extLst>
              <a:ext uri="{FF2B5EF4-FFF2-40B4-BE49-F238E27FC236}">
                <a16:creationId xmlns:a16="http://schemas.microsoft.com/office/drawing/2014/main" id="{652C68B5-B8C1-47AE-A702-47502979DAA9}"/>
              </a:ext>
            </a:extLst>
          </p:cNvPr>
          <p:cNvSpPr/>
          <p:nvPr/>
        </p:nvSpPr>
        <p:spPr>
          <a:xfrm>
            <a:off x="10868550" y="5182169"/>
            <a:ext cx="10189016" cy="26490928"/>
          </a:xfrm>
          <a:prstGeom prst="rect">
            <a:avLst/>
          </a:prstGeom>
          <a:solidFill>
            <a:srgbClr val="613CE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t" anchorCtr="0" forceAA="0" compatLnSpc="1">
            <a:prstTxWarp prst="textNoShape">
              <a:avLst/>
            </a:prstTxWarp>
            <a:noAutofit/>
          </a:bodyPr>
          <a:lstStyle/>
          <a:p>
            <a:pPr algn="ctr"/>
            <a:endParaRPr lang="en-US" sz="3200" dirty="0"/>
          </a:p>
          <a:p>
            <a:pPr marL="514350" indent="-514350" algn="ctr">
              <a:buAutoNum type="arabicPeriod"/>
            </a:pPr>
            <a:r>
              <a:rPr lang="en-US" sz="3200" dirty="0">
                <a:solidFill>
                  <a:schemeClr val="tx1"/>
                </a:solidFill>
              </a:rPr>
              <a:t>Original suspension parameter values</a:t>
            </a:r>
          </a:p>
          <a:p>
            <a:pPr marL="514350" indent="-514350" algn="ctr">
              <a:buAutoNum type="arabicPeriod"/>
            </a:pPr>
            <a:endParaRPr lang="en-US" sz="3200" dirty="0">
              <a:solidFill>
                <a:schemeClr val="tx1"/>
              </a:solidFill>
            </a:endParaRPr>
          </a:p>
          <a:p>
            <a:pPr marL="514350" indent="-514350" algn="ctr">
              <a:buAutoNum type="arabicPeriod"/>
            </a:pPr>
            <a:endParaRPr lang="en-US" sz="3200" dirty="0">
              <a:solidFill>
                <a:schemeClr val="tx1"/>
              </a:solidFill>
            </a:endParaRPr>
          </a:p>
          <a:p>
            <a:pPr marL="514350" indent="-514350" algn="ctr">
              <a:buAutoNum type="arabicPeriod"/>
            </a:pPr>
            <a:endParaRPr lang="en-US" sz="3200" dirty="0">
              <a:solidFill>
                <a:schemeClr val="tx1"/>
              </a:solidFill>
            </a:endParaRPr>
          </a:p>
          <a:p>
            <a:pPr algn="ctr"/>
            <a:endParaRPr lang="en-US" sz="3200" dirty="0">
              <a:solidFill>
                <a:schemeClr val="tx1"/>
              </a:solidFill>
            </a:endParaRPr>
          </a:p>
          <a:p>
            <a:pPr marL="514350" indent="-514350" algn="ctr">
              <a:buAutoNum type="arabicPeriod"/>
            </a:pPr>
            <a:endParaRPr lang="en-US" sz="3200" dirty="0">
              <a:solidFill>
                <a:schemeClr val="tx1"/>
              </a:solidFill>
            </a:endParaRPr>
          </a:p>
          <a:p>
            <a:pPr marL="514350" indent="-514350" algn="ctr">
              <a:buAutoNum type="arabicPeriod"/>
            </a:pPr>
            <a:endParaRPr lang="en-US" sz="3200" dirty="0">
              <a:solidFill>
                <a:schemeClr val="tx1"/>
              </a:solidFill>
            </a:endParaRPr>
          </a:p>
          <a:p>
            <a:pPr marL="514350" indent="-514350" algn="ctr">
              <a:buAutoNum type="arabicPeriod"/>
            </a:pPr>
            <a:endParaRPr lang="en-US" sz="3200" dirty="0">
              <a:solidFill>
                <a:schemeClr val="tx1"/>
              </a:solidFill>
            </a:endParaRPr>
          </a:p>
          <a:p>
            <a:pPr marL="514350" indent="-514350" algn="ctr">
              <a:buAutoNum type="arabicPeriod"/>
            </a:pP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marL="514350" indent="-514350" algn="ctr">
              <a:buAutoNum type="arabicPeriod"/>
            </a:pPr>
            <a:endParaRPr lang="en-US" sz="3200" dirty="0">
              <a:solidFill>
                <a:schemeClr val="tx1"/>
              </a:solidFill>
            </a:endParaRPr>
          </a:p>
          <a:p>
            <a:pPr algn="ctr"/>
            <a:r>
              <a:rPr lang="en-US" sz="3200" dirty="0">
                <a:solidFill>
                  <a:schemeClr val="tx1"/>
                </a:solidFill>
              </a:rPr>
              <a:t>2. 50% increase of spring stiffness and damping coefficient</a:t>
            </a:r>
          </a:p>
          <a:p>
            <a:pPr algn="ctr"/>
            <a:endParaRPr lang="en-US" sz="3200" dirty="0">
              <a:solidFill>
                <a:schemeClr val="tx1"/>
              </a:solidFill>
            </a:endParaRPr>
          </a:p>
          <a:p>
            <a:pPr marL="514350" indent="-514350" algn="ctr">
              <a:buFontTx/>
              <a:buAutoNum type="arabicPeriod"/>
            </a:pP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just"/>
            <a:endParaRPr lang="en-US" sz="4800" dirty="0">
              <a:solidFill>
                <a:schemeClr val="tx1"/>
              </a:solidFill>
            </a:endParaRPr>
          </a:p>
          <a:p>
            <a:pPr algn="just"/>
            <a:endParaRPr lang="en-US" sz="2800" dirty="0">
              <a:solidFill>
                <a:schemeClr val="tx1"/>
              </a:solidFill>
            </a:endParaRPr>
          </a:p>
          <a:p>
            <a:pPr algn="ctr"/>
            <a:endParaRPr lang="en-MY" sz="3200" dirty="0">
              <a:solidFill>
                <a:schemeClr val="tx1"/>
              </a:solidFill>
            </a:endParaRPr>
          </a:p>
          <a:p>
            <a:pPr algn="ctr"/>
            <a:r>
              <a:rPr lang="en-US" sz="3200" dirty="0">
                <a:solidFill>
                  <a:schemeClr val="tx1"/>
                </a:solidFill>
              </a:rPr>
              <a:t>3. Suspension parameters from small passenger vehicle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a:p>
            <a:pPr algn="ctr"/>
            <a:r>
              <a:rPr lang="en-US" sz="3200" dirty="0">
                <a:solidFill>
                  <a:schemeClr val="tx1"/>
                </a:solidFill>
              </a:rPr>
              <a:t>4. Pitch angle difference between 3 suspension parameters</a:t>
            </a:r>
          </a:p>
          <a:p>
            <a:pPr algn="ctr"/>
            <a:endParaRPr lang="en-MY" sz="3200" dirty="0">
              <a:solidFill>
                <a:schemeClr val="tx1"/>
              </a:solidFill>
            </a:endParaRPr>
          </a:p>
        </p:txBody>
      </p:sp>
      <p:sp>
        <p:nvSpPr>
          <p:cNvPr id="35" name="Rectangle 34">
            <a:extLst>
              <a:ext uri="{FF2B5EF4-FFF2-40B4-BE49-F238E27FC236}">
                <a16:creationId xmlns:a16="http://schemas.microsoft.com/office/drawing/2014/main" id="{CA6F3EDD-A8FD-7CFB-2FFB-2E9BAAB49E19}"/>
              </a:ext>
            </a:extLst>
          </p:cNvPr>
          <p:cNvSpPr/>
          <p:nvPr/>
        </p:nvSpPr>
        <p:spPr>
          <a:xfrm>
            <a:off x="10868550" y="39078802"/>
            <a:ext cx="10477811" cy="4463895"/>
          </a:xfrm>
          <a:prstGeom prst="rect">
            <a:avLst/>
          </a:prstGeom>
          <a:solidFill>
            <a:srgbClr val="613CEE">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7897" tIns="73948" rIns="147897" bIns="73948" numCol="1" spcCol="0" rtlCol="0" fromWordArt="0" anchor="t" anchorCtr="0" forceAA="0" compatLnSpc="1">
            <a:prstTxWarp prst="textNoShape">
              <a:avLst/>
            </a:prstTxWarp>
            <a:noAutofit/>
          </a:bodyPr>
          <a:lstStyle/>
          <a:p>
            <a:pPr marL="342900" indent="-342900" rtl="0">
              <a:spcBef>
                <a:spcPts val="1400"/>
              </a:spcBef>
              <a:spcAft>
                <a:spcPts val="1400"/>
              </a:spcAft>
              <a:buFont typeface="Arial" panose="020B0604020202020204" pitchFamily="34" charset="0"/>
              <a:buChar char="•"/>
            </a:pPr>
            <a:r>
              <a:rPr lang="en-MY" sz="2400" b="0" i="0" u="none" strike="noStrike" dirty="0" err="1">
                <a:solidFill>
                  <a:srgbClr val="000000"/>
                </a:solidFill>
                <a:effectLst/>
                <a:latin typeface="Times New Roman" panose="02020603050405020304" pitchFamily="18" charset="0"/>
              </a:rPr>
              <a:t>Norlen</a:t>
            </a:r>
            <a:r>
              <a:rPr lang="en-MY" sz="2400" b="0" i="0" u="none" strike="noStrike" dirty="0">
                <a:solidFill>
                  <a:srgbClr val="000000"/>
                </a:solidFill>
                <a:effectLst/>
                <a:latin typeface="Times New Roman" panose="02020603050405020304" pitchFamily="18" charset="0"/>
              </a:rPr>
              <a:t>, M., et al., 2011. </a:t>
            </a:r>
            <a:r>
              <a:rPr lang="en-MY" sz="2400" b="0" i="1" u="none" strike="noStrike" dirty="0">
                <a:solidFill>
                  <a:srgbClr val="000000"/>
                </a:solidFill>
                <a:effectLst/>
                <a:latin typeface="Times New Roman" panose="02020603050405020304" pitchFamily="18" charset="0"/>
              </a:rPr>
              <a:t>An overview of road traffic injuries among children in Malaysia and its implication on road traffic injury prevention strategy</a:t>
            </a:r>
            <a:r>
              <a:rPr lang="en-MY" sz="2400" b="0" i="0" u="none" strike="noStrike" dirty="0">
                <a:solidFill>
                  <a:srgbClr val="000000"/>
                </a:solidFill>
                <a:effectLst/>
                <a:latin typeface="Times New Roman" panose="02020603050405020304" pitchFamily="18" charset="0"/>
              </a:rPr>
              <a:t>. </a:t>
            </a:r>
            <a:r>
              <a:rPr lang="en-MY" sz="2400" b="0" i="0" u="none" strike="noStrike" dirty="0" err="1">
                <a:solidFill>
                  <a:srgbClr val="000000"/>
                </a:solidFill>
                <a:effectLst/>
                <a:latin typeface="Times New Roman" panose="02020603050405020304" pitchFamily="18" charset="0"/>
              </a:rPr>
              <a:t>Kajang</a:t>
            </a:r>
            <a:r>
              <a:rPr lang="en-MY" sz="2400" b="0" i="0" u="none" strike="noStrike" dirty="0">
                <a:solidFill>
                  <a:srgbClr val="000000"/>
                </a:solidFill>
                <a:effectLst/>
                <a:latin typeface="Times New Roman" panose="02020603050405020304" pitchFamily="18" charset="0"/>
              </a:rPr>
              <a:t>: MIROS.</a:t>
            </a:r>
            <a:endParaRPr lang="en-MY" sz="1200" b="0" dirty="0">
              <a:effectLst/>
            </a:endParaRPr>
          </a:p>
          <a:p>
            <a:pPr marL="342900" indent="-342900" rtl="0">
              <a:spcBef>
                <a:spcPts val="1400"/>
              </a:spcBef>
              <a:spcAft>
                <a:spcPts val="1400"/>
              </a:spcAft>
              <a:buFont typeface="Arial" panose="020B0604020202020204" pitchFamily="34" charset="0"/>
              <a:buChar char="•"/>
            </a:pPr>
            <a:r>
              <a:rPr lang="en-MY" sz="2400" b="0" i="0" u="none" strike="noStrike" dirty="0" err="1">
                <a:solidFill>
                  <a:srgbClr val="000000"/>
                </a:solidFill>
                <a:effectLst/>
                <a:latin typeface="Times New Roman" panose="02020603050405020304" pitchFamily="18" charset="0"/>
              </a:rPr>
              <a:t>BeamNG</a:t>
            </a:r>
            <a:r>
              <a:rPr lang="en-MY" sz="2400" b="0" i="0" u="none" strike="noStrike" dirty="0">
                <a:solidFill>
                  <a:srgbClr val="000000"/>
                </a:solidFill>
                <a:effectLst/>
                <a:latin typeface="Times New Roman" panose="02020603050405020304" pitchFamily="18" charset="0"/>
              </a:rPr>
              <a:t>, no date. </a:t>
            </a:r>
            <a:r>
              <a:rPr lang="en-MY" sz="2400" b="0" i="0" u="none" strike="noStrike" dirty="0" err="1">
                <a:solidFill>
                  <a:srgbClr val="000000"/>
                </a:solidFill>
                <a:effectLst/>
                <a:latin typeface="Times New Roman" panose="02020603050405020304" pitchFamily="18" charset="0"/>
              </a:rPr>
              <a:t>Beamng</a:t>
            </a:r>
            <a:r>
              <a:rPr lang="en-MY" sz="2400" b="0" i="0" u="none" strike="noStrike" dirty="0">
                <a:solidFill>
                  <a:srgbClr val="000000"/>
                </a:solidFill>
                <a:effectLst/>
                <a:latin typeface="Times New Roman" panose="02020603050405020304" pitchFamily="18" charset="0"/>
              </a:rPr>
              <a:t>/</a:t>
            </a:r>
            <a:r>
              <a:rPr lang="en-MY" sz="2400" b="0" i="0" u="none" strike="noStrike" dirty="0" err="1">
                <a:solidFill>
                  <a:srgbClr val="000000"/>
                </a:solidFill>
                <a:effectLst/>
                <a:latin typeface="Times New Roman" panose="02020603050405020304" pitchFamily="18" charset="0"/>
              </a:rPr>
              <a:t>BeamNGpy</a:t>
            </a:r>
            <a:r>
              <a:rPr lang="en-MY" sz="2400" b="0" i="0" u="none" strike="noStrike" dirty="0">
                <a:solidFill>
                  <a:srgbClr val="000000"/>
                </a:solidFill>
                <a:effectLst/>
                <a:latin typeface="Times New Roman" panose="02020603050405020304" pitchFamily="18" charset="0"/>
              </a:rPr>
              <a:t>: Python API for </a:t>
            </a:r>
            <a:r>
              <a:rPr lang="en-MY" sz="2400" b="0" i="0" u="none" strike="noStrike" dirty="0" err="1">
                <a:solidFill>
                  <a:srgbClr val="000000"/>
                </a:solidFill>
                <a:effectLst/>
                <a:latin typeface="Times New Roman" panose="02020603050405020304" pitchFamily="18" charset="0"/>
              </a:rPr>
              <a:t>beamng.tech</a:t>
            </a:r>
            <a:r>
              <a:rPr lang="en-MY" sz="2400" b="0" i="0" u="none" strike="noStrike" dirty="0">
                <a:solidFill>
                  <a:srgbClr val="000000"/>
                </a:solidFill>
                <a:effectLst/>
                <a:latin typeface="Times New Roman" panose="02020603050405020304" pitchFamily="18" charset="0"/>
              </a:rPr>
              <a:t>, GitHub. Available at: https://github.com/BeamNG/BeamNGpy/tree/master </a:t>
            </a:r>
          </a:p>
          <a:p>
            <a:pPr marL="342900" indent="-342900" rtl="0">
              <a:spcBef>
                <a:spcPts val="1400"/>
              </a:spcBef>
              <a:spcAft>
                <a:spcPts val="1400"/>
              </a:spcAft>
              <a:buFont typeface="Arial" panose="020B0604020202020204" pitchFamily="34" charset="0"/>
              <a:buChar char="•"/>
            </a:pPr>
            <a:r>
              <a:rPr lang="en-MY" sz="2400" b="0" i="0" u="none" strike="noStrike" dirty="0">
                <a:solidFill>
                  <a:srgbClr val="000000"/>
                </a:solidFill>
                <a:effectLst/>
                <a:latin typeface="Times New Roman" panose="02020603050405020304" pitchFamily="18" charset="0"/>
              </a:rPr>
              <a:t>Yahaya Ahmad, </a:t>
            </a:r>
            <a:r>
              <a:rPr lang="en-MY" sz="2400" b="0" i="0" u="none" strike="noStrike" dirty="0" err="1">
                <a:solidFill>
                  <a:srgbClr val="000000"/>
                </a:solidFill>
                <a:effectLst/>
                <a:latin typeface="Times New Roman" panose="02020603050405020304" pitchFamily="18" charset="0"/>
              </a:rPr>
              <a:t>Khairil</a:t>
            </a:r>
            <a:r>
              <a:rPr lang="en-MY" sz="2400" b="0" i="0" u="none" strike="noStrike" dirty="0">
                <a:solidFill>
                  <a:srgbClr val="000000"/>
                </a:solidFill>
                <a:effectLst/>
                <a:latin typeface="Times New Roman" panose="02020603050405020304" pitchFamily="18" charset="0"/>
              </a:rPr>
              <a:t> Anwar Abu </a:t>
            </a:r>
            <a:r>
              <a:rPr lang="en-MY" sz="2400" b="0" i="0" u="none" strike="noStrike" dirty="0" err="1">
                <a:solidFill>
                  <a:srgbClr val="000000"/>
                </a:solidFill>
                <a:effectLst/>
                <a:latin typeface="Times New Roman" panose="02020603050405020304" pitchFamily="18" charset="0"/>
              </a:rPr>
              <a:t>Kassim</a:t>
            </a:r>
            <a:r>
              <a:rPr lang="en-MY" sz="2400" b="0" i="0" u="none" strike="noStrike" dirty="0">
                <a:solidFill>
                  <a:srgbClr val="000000"/>
                </a:solidFill>
                <a:effectLst/>
                <a:latin typeface="Times New Roman" panose="02020603050405020304" pitchFamily="18" charset="0"/>
              </a:rPr>
              <a:t>, Mohd </a:t>
            </a:r>
            <a:r>
              <a:rPr lang="en-MY" sz="2400" b="0" i="0" u="none" strike="noStrike" dirty="0" err="1">
                <a:solidFill>
                  <a:srgbClr val="000000"/>
                </a:solidFill>
                <a:effectLst/>
                <a:latin typeface="Times New Roman" panose="02020603050405020304" pitchFamily="18" charset="0"/>
              </a:rPr>
              <a:t>Hafzi</a:t>
            </a:r>
            <a:r>
              <a:rPr lang="en-MY" sz="2400" b="0" i="0" u="none" strike="noStrike" dirty="0">
                <a:solidFill>
                  <a:srgbClr val="000000"/>
                </a:solidFill>
                <a:effectLst/>
                <a:latin typeface="Times New Roman" panose="02020603050405020304" pitchFamily="18" charset="0"/>
              </a:rPr>
              <a:t> Md. Isa, Zanita Zainuddin, Mohd Rasid Osman, Salina </a:t>
            </a:r>
            <a:r>
              <a:rPr lang="en-MY" sz="2400" b="0" i="0" u="none" strike="noStrike" dirty="0" err="1">
                <a:solidFill>
                  <a:srgbClr val="000000"/>
                </a:solidFill>
                <a:effectLst/>
                <a:latin typeface="Times New Roman" panose="02020603050405020304" pitchFamily="18" charset="0"/>
              </a:rPr>
              <a:t>Mustaffa</a:t>
            </a:r>
            <a:r>
              <a:rPr lang="en-MY" sz="2400" b="0" i="0" u="none" strike="noStrike" dirty="0">
                <a:solidFill>
                  <a:srgbClr val="000000"/>
                </a:solidFill>
                <a:effectLst/>
                <a:latin typeface="Times New Roman" panose="02020603050405020304" pitchFamily="18" charset="0"/>
              </a:rPr>
              <a:t>, and Siti </a:t>
            </a:r>
            <a:r>
              <a:rPr lang="en-MY" sz="2400" b="0" i="0" u="none" strike="noStrike" dirty="0" err="1">
                <a:solidFill>
                  <a:srgbClr val="000000"/>
                </a:solidFill>
                <a:effectLst/>
                <a:latin typeface="Times New Roman" panose="02020603050405020304" pitchFamily="18" charset="0"/>
              </a:rPr>
              <a:t>Zaharah</a:t>
            </a:r>
            <a:r>
              <a:rPr lang="en-MY" sz="2400" b="0" i="0" u="none" strike="noStrike" dirty="0">
                <a:solidFill>
                  <a:srgbClr val="000000"/>
                </a:solidFill>
                <a:effectLst/>
                <a:latin typeface="Times New Roman" panose="02020603050405020304" pitchFamily="18" charset="0"/>
              </a:rPr>
              <a:t> Ishak, 2021. </a:t>
            </a:r>
            <a:r>
              <a:rPr lang="en-MY" sz="2400" b="0" i="1" u="none" strike="noStrike" dirty="0">
                <a:solidFill>
                  <a:srgbClr val="000000"/>
                </a:solidFill>
                <a:effectLst/>
                <a:latin typeface="Times New Roman" panose="02020603050405020304" pitchFamily="18" charset="0"/>
              </a:rPr>
              <a:t>Comparing CRS Performance between UN R44 and ASEAN NCAP CRS Sled Pulse</a:t>
            </a:r>
            <a:r>
              <a:rPr lang="en-MY" sz="2400" b="0" i="0" u="none" strike="noStrike" dirty="0">
                <a:solidFill>
                  <a:srgbClr val="000000"/>
                </a:solidFill>
                <a:effectLst/>
                <a:latin typeface="Times New Roman" panose="02020603050405020304" pitchFamily="18" charset="0"/>
              </a:rPr>
              <a:t>. Malaysian Institute of Road Safety Research (MIROS).</a:t>
            </a:r>
            <a:endParaRPr lang="en-MY" sz="1200" b="0" dirty="0">
              <a:effectLst/>
            </a:endParaRPr>
          </a:p>
          <a:p>
            <a:br>
              <a:rPr lang="en-MY" sz="1200" dirty="0"/>
            </a:br>
            <a:endParaRPr lang="en-US" sz="2400" dirty="0">
              <a:solidFill>
                <a:schemeClr val="tx1"/>
              </a:solidFill>
              <a:cs typeface="Browallia New" panose="020B0604020202020204" pitchFamily="34" charset="-34"/>
            </a:endParaRPr>
          </a:p>
          <a:p>
            <a:pPr marL="457200" indent="-457200" algn="just">
              <a:spcAft>
                <a:spcPts val="581"/>
              </a:spcAft>
              <a:buAutoNum type="arabicPeriod"/>
            </a:pPr>
            <a:endParaRPr lang="en-US" sz="2400" dirty="0">
              <a:solidFill>
                <a:schemeClr val="tx1"/>
              </a:solidFill>
              <a:cs typeface="Browallia New" panose="020B0604020202020204" pitchFamily="34" charset="-34"/>
            </a:endParaRPr>
          </a:p>
        </p:txBody>
      </p:sp>
      <p:pic>
        <p:nvPicPr>
          <p:cNvPr id="37" name="Picture 36">
            <a:extLst>
              <a:ext uri="{FF2B5EF4-FFF2-40B4-BE49-F238E27FC236}">
                <a16:creationId xmlns:a16="http://schemas.microsoft.com/office/drawing/2014/main" id="{EAB2EED9-7FC5-679B-92FB-C72D2067E02F}"/>
              </a:ext>
            </a:extLst>
          </p:cNvPr>
          <p:cNvPicPr>
            <a:picLocks noChangeAspect="1"/>
          </p:cNvPicPr>
          <p:nvPr/>
        </p:nvPicPr>
        <p:blipFill>
          <a:blip r:embed="rId10"/>
          <a:stretch>
            <a:fillRect/>
          </a:stretch>
        </p:blipFill>
        <p:spPr>
          <a:xfrm>
            <a:off x="13568516" y="1370063"/>
            <a:ext cx="10890011" cy="2032802"/>
          </a:xfrm>
          <a:prstGeom prst="rect">
            <a:avLst/>
          </a:prstGeom>
        </p:spPr>
      </p:pic>
      <p:pic>
        <p:nvPicPr>
          <p:cNvPr id="3" name="Picture 2">
            <a:extLst>
              <a:ext uri="{FF2B5EF4-FFF2-40B4-BE49-F238E27FC236}">
                <a16:creationId xmlns:a16="http://schemas.microsoft.com/office/drawing/2014/main" id="{12337581-B17F-87DB-094E-73EC16DE654E}"/>
              </a:ext>
            </a:extLst>
          </p:cNvPr>
          <p:cNvPicPr>
            <a:picLocks noChangeAspect="1"/>
          </p:cNvPicPr>
          <p:nvPr/>
        </p:nvPicPr>
        <p:blipFill>
          <a:blip r:embed="rId11"/>
          <a:stretch>
            <a:fillRect/>
          </a:stretch>
        </p:blipFill>
        <p:spPr>
          <a:xfrm>
            <a:off x="18387260" y="3491717"/>
            <a:ext cx="3386852" cy="1146871"/>
          </a:xfrm>
          <a:prstGeom prst="rect">
            <a:avLst/>
          </a:prstGeom>
        </p:spPr>
      </p:pic>
      <p:pic>
        <p:nvPicPr>
          <p:cNvPr id="1026" name="Picture 2">
            <a:extLst>
              <a:ext uri="{FF2B5EF4-FFF2-40B4-BE49-F238E27FC236}">
                <a16:creationId xmlns:a16="http://schemas.microsoft.com/office/drawing/2014/main" id="{34A1AC95-6D3B-0445-DE0B-37D4D65B32B8}"/>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6355" r="3948" b="6135"/>
          <a:stretch/>
        </p:blipFill>
        <p:spPr bwMode="auto">
          <a:xfrm>
            <a:off x="751601" y="12016808"/>
            <a:ext cx="4727472" cy="30728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7E77DC-03BE-B83E-46EC-C6DD99795203}"/>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37524" r="39391" b="11877"/>
          <a:stretch/>
        </p:blipFill>
        <p:spPr bwMode="auto">
          <a:xfrm>
            <a:off x="5821737" y="11717876"/>
            <a:ext cx="4341391" cy="3371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E7F39CA-AADF-06A5-93FA-029710774BE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59809" y="31319747"/>
            <a:ext cx="3081636" cy="921188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4FF6FFF-3D0A-61D5-BC99-FA6A9112C597}"/>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30559" t="33668" r="-1"/>
          <a:stretch/>
        </p:blipFill>
        <p:spPr bwMode="auto">
          <a:xfrm>
            <a:off x="3826430" y="40574538"/>
            <a:ext cx="5717082" cy="292525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BD2D888-A0C7-A2E8-D919-FB121A8F59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84048" y="6473137"/>
            <a:ext cx="9919068" cy="491420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BBD5FB5D-D17A-E9DF-8EC2-67C8C38CA94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51122" y="12583427"/>
            <a:ext cx="9784919" cy="476099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81B314E6-7AA3-1DB8-4008-DD1DFBF5362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79944" y="18353858"/>
            <a:ext cx="10043351" cy="497577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69B83479-F4CB-D107-62BD-883E3B5DF58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83177" y="24962438"/>
            <a:ext cx="10019939" cy="497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121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template_f2f_2ft x 4ft" id="{10B2ADB8-B8C8-4C54-8725-F96B0F41F159}" vid="{E731039F-CDC0-4F99-ADFD-859F9BDF89E6}"/>
    </a:ext>
  </a:extLst>
</a:theme>
</file>

<file path=docProps/app.xml><?xml version="1.0" encoding="utf-8"?>
<Properties xmlns="http://schemas.openxmlformats.org/officeDocument/2006/extended-properties" xmlns:vt="http://schemas.openxmlformats.org/officeDocument/2006/docPropsVTypes">
  <Template>poster-template-f2f-2ft-x-4ft</Template>
  <TotalTime>418</TotalTime>
  <Words>564</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Browallia New</vt:lpstr>
      <vt:lpstr>BrowalliaUPC</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Gretharen Gengatharan</dc:creator>
  <cp:lastModifiedBy>PALANI A/L SUNTHARAJAN</cp:lastModifiedBy>
  <cp:revision>7</cp:revision>
  <dcterms:created xsi:type="dcterms:W3CDTF">2024-06-13T16:18:08Z</dcterms:created>
  <dcterms:modified xsi:type="dcterms:W3CDTF">2024-06-15T06:33:03Z</dcterms:modified>
</cp:coreProperties>
</file>