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1522580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1522580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31522580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31522580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6823b4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6823b4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ae2b97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ae2b97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31522580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31522580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31522580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3152258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152258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3152258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3152258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3152258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1522580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152258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e2b970a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e2b970a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3152258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3152258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1522580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1522580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doi.org/10.1007/978-3-642-13672-6_40" TargetMode="External"/><Relationship Id="rId4" Type="http://schemas.openxmlformats.org/officeDocument/2006/relationships/hyperlink" Target="https://doi.org/10.1145/3338840.3355641" TargetMode="External"/><Relationship Id="rId5" Type="http://schemas.openxmlformats.org/officeDocument/2006/relationships/hyperlink" Target="https://jmcauley.ucsd.edu/data/amazon/" TargetMode="External"/><Relationship Id="rId6" Type="http://schemas.openxmlformats.org/officeDocument/2006/relationships/hyperlink" Target="https://towardsdatascience.com/step-by-step-twitter-sentiment-analysis-in-python-d6f650ade58d" TargetMode="External"/><Relationship Id="rId7" Type="http://schemas.openxmlformats.org/officeDocument/2006/relationships/hyperlink" Target="https://www.businessinsider.in/business/startups/news/shopclues-sold-heres-a-timeline-of-how-the-unicorn-startup-went-down/articleshow/71847099.cms" TargetMode="External"/><Relationship Id="rId8" Type="http://schemas.openxmlformats.org/officeDocument/2006/relationships/hyperlink" Target="https://www.statista.com/statistics/792047/india-e-commerce-market-siz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3200"/>
              <a:t>Fraudulent</a:t>
            </a:r>
            <a:r>
              <a:rPr lang="en" sz="3200"/>
              <a:t> Product Detection Using Customer Reviews and Ratings on Amazon Product Data</a:t>
            </a:r>
            <a:endParaRPr sz="3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Zeroth Review</a:t>
            </a:r>
            <a:endParaRPr sz="2400"/>
          </a:p>
        </p:txBody>
      </p:sp>
      <p:sp>
        <p:nvSpPr>
          <p:cNvPr id="69" name="Google Shape;69;p13"/>
          <p:cNvSpPr txBox="1"/>
          <p:nvPr/>
        </p:nvSpPr>
        <p:spPr>
          <a:xfrm>
            <a:off x="5569425" y="3634850"/>
            <a:ext cx="259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Presented by:</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Palanivelrajan P,</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2019202039,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MCA(Regular)2019-22</a:t>
            </a:r>
            <a:endParaRPr>
              <a:solidFill>
                <a:schemeClr val="lt1"/>
              </a:solidFill>
              <a:latin typeface="Roboto"/>
              <a:ea typeface="Roboto"/>
              <a:cs typeface="Roboto"/>
              <a:sym typeface="Roboto"/>
            </a:endParaRPr>
          </a:p>
        </p:txBody>
      </p:sp>
      <p:sp>
        <p:nvSpPr>
          <p:cNvPr id="70" name="Google Shape;70;p13"/>
          <p:cNvSpPr txBox="1"/>
          <p:nvPr/>
        </p:nvSpPr>
        <p:spPr>
          <a:xfrm>
            <a:off x="468600" y="3678775"/>
            <a:ext cx="259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Under the </a:t>
            </a:r>
            <a:r>
              <a:rPr lang="en">
                <a:solidFill>
                  <a:schemeClr val="lt1"/>
                </a:solidFill>
                <a:latin typeface="Roboto"/>
                <a:ea typeface="Roboto"/>
                <a:cs typeface="Roboto"/>
                <a:sym typeface="Roboto"/>
              </a:rPr>
              <a:t>Guidance</a:t>
            </a:r>
            <a:r>
              <a:rPr lang="en">
                <a:solidFill>
                  <a:schemeClr val="lt1"/>
                </a:solidFill>
                <a:latin typeface="Roboto"/>
                <a:ea typeface="Roboto"/>
                <a:cs typeface="Roboto"/>
                <a:sym typeface="Roboto"/>
              </a:rPr>
              <a:t> of:</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Ms. T. Sindhu</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26" name="Google Shape;126;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SzPts val="1200"/>
              <a:buAutoNum type="arabicPeriod"/>
            </a:pPr>
            <a:r>
              <a:rPr lang="en"/>
              <a:t>Sentiment Analysis on reviews</a:t>
            </a:r>
            <a:endParaRPr/>
          </a:p>
          <a:p>
            <a:pPr indent="-304800" lvl="0" marL="457200" rtl="0" algn="l">
              <a:spcBef>
                <a:spcPts val="0"/>
              </a:spcBef>
              <a:spcAft>
                <a:spcPts val="0"/>
              </a:spcAft>
              <a:buClr>
                <a:srgbClr val="000000"/>
              </a:buClr>
              <a:buSzPts val="1200"/>
              <a:buAutoNum type="arabicPeriod"/>
            </a:pPr>
            <a:r>
              <a:rPr lang="en">
                <a:solidFill>
                  <a:srgbClr val="000000"/>
                </a:solidFill>
              </a:rPr>
              <a:t>Graph Generation</a:t>
            </a:r>
            <a:endParaRPr>
              <a:solidFill>
                <a:srgbClr val="000000"/>
              </a:solidFill>
            </a:endParaRPr>
          </a:p>
          <a:p>
            <a:pPr indent="-304800" lvl="0" marL="457200" rtl="0" algn="l">
              <a:spcBef>
                <a:spcPts val="0"/>
              </a:spcBef>
              <a:spcAft>
                <a:spcPts val="0"/>
              </a:spcAft>
              <a:buSzPts val="1200"/>
              <a:buAutoNum type="arabicPeriod"/>
            </a:pPr>
            <a:r>
              <a:rPr lang="en"/>
              <a:t>Biased Reviews Detection</a:t>
            </a:r>
            <a:endParaRPr/>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7" name="Google Shape;127;p22"/>
          <p:cNvSpPr txBox="1"/>
          <p:nvPr/>
        </p:nvSpPr>
        <p:spPr>
          <a:xfrm>
            <a:off x="3587875" y="-23200"/>
            <a:ext cx="5137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Graph Generation:</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need for graph generation arised due to the scale of the data and its domain</a:t>
            </a:r>
            <a:r>
              <a:rPr baseline="30000" lang="en">
                <a:latin typeface="Roboto"/>
                <a:ea typeface="Roboto"/>
                <a:cs typeface="Roboto"/>
                <a:sym typeface="Roboto"/>
              </a:rPr>
              <a:t>[1]</a:t>
            </a:r>
            <a:r>
              <a:rPr lang="en">
                <a:latin typeface="Roboto"/>
                <a:ea typeface="Roboto"/>
                <a:cs typeface="Roboto"/>
                <a:sym typeface="Roboto"/>
              </a:rPr>
              <a:t>.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relation between product and customer is a bipartite relationship, no two products are related and no two users are related. </a:t>
            </a:r>
            <a:r>
              <a:rPr lang="en">
                <a:latin typeface="Roboto"/>
                <a:ea typeface="Roboto"/>
                <a:cs typeface="Roboto"/>
                <a:sym typeface="Roboto"/>
              </a:rPr>
              <a:t>Graph representation are the fastest way to interpret these type of data</a:t>
            </a:r>
            <a:r>
              <a:rPr baseline="30000" lang="en">
                <a:latin typeface="Roboto"/>
                <a:ea typeface="Roboto"/>
                <a:cs typeface="Roboto"/>
                <a:sym typeface="Roboto"/>
              </a:rPr>
              <a:t>[2]</a:t>
            </a:r>
            <a:r>
              <a:rPr lang="en">
                <a:latin typeface="Roboto"/>
                <a:ea typeface="Roboto"/>
                <a:cs typeface="Roboto"/>
                <a:sym typeface="Roboto"/>
              </a:rPr>
              <a:t>.</a:t>
            </a:r>
            <a:r>
              <a:rPr lang="en">
                <a:latin typeface="Roboto"/>
                <a:ea typeface="Roboto"/>
                <a:cs typeface="Roboto"/>
                <a:sym typeface="Roboto"/>
              </a:rPr>
              <a:t> </a:t>
            </a:r>
            <a:endParaRPr b="1">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preprocessed and sentiment analyzed data points are then converted into a weighted directed bipartite graph.</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First set is the Product ID and  second set is the Reviewer ID. If a product is reviewed by a user then there is an edge between these two nodes and </a:t>
            </a:r>
            <a:r>
              <a:rPr lang="en">
                <a:latin typeface="Roboto"/>
                <a:ea typeface="Roboto"/>
                <a:cs typeface="Roboto"/>
                <a:sym typeface="Roboto"/>
              </a:rPr>
              <a:t>their</a:t>
            </a:r>
            <a:r>
              <a:rPr lang="en">
                <a:latin typeface="Roboto"/>
                <a:ea typeface="Roboto"/>
                <a:cs typeface="Roboto"/>
                <a:sym typeface="Roboto"/>
              </a:rPr>
              <a:t> corresponding sentiment score, ratings {W = &lt;S,R&gt;}</a:t>
            </a:r>
            <a:r>
              <a:rPr lang="en">
                <a:latin typeface="Roboto"/>
                <a:ea typeface="Roboto"/>
                <a:cs typeface="Roboto"/>
                <a:sym typeface="Roboto"/>
              </a:rPr>
              <a:t> will be the Edgeweight</a:t>
            </a:r>
            <a:endParaRPr>
              <a:latin typeface="Roboto"/>
              <a:ea typeface="Roboto"/>
              <a:cs typeface="Roboto"/>
              <a:sym typeface="Roboto"/>
            </a:endParaRPr>
          </a:p>
        </p:txBody>
      </p:sp>
      <p:sp>
        <p:nvSpPr>
          <p:cNvPr id="128" name="Google Shape;128;p22"/>
          <p:cNvSpPr/>
          <p:nvPr/>
        </p:nvSpPr>
        <p:spPr>
          <a:xfrm>
            <a:off x="4206650" y="3718450"/>
            <a:ext cx="710400" cy="1315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r>
              <a:rPr lang="en" sz="1200"/>
              <a:t>P1</a:t>
            </a:r>
            <a:endParaRPr sz="1200"/>
          </a:p>
          <a:p>
            <a:pPr indent="0" lvl="0" marL="0" rtl="0" algn="l">
              <a:spcBef>
                <a:spcPts val="0"/>
              </a:spcBef>
              <a:spcAft>
                <a:spcPts val="0"/>
              </a:spcAft>
              <a:buNone/>
            </a:pPr>
            <a:r>
              <a:rPr lang="en" sz="1200"/>
              <a:t> P2</a:t>
            </a:r>
            <a:endParaRPr sz="1200"/>
          </a:p>
          <a:p>
            <a:pPr indent="0" lvl="0" marL="0" rtl="0" algn="l">
              <a:spcBef>
                <a:spcPts val="0"/>
              </a:spcBef>
              <a:spcAft>
                <a:spcPts val="0"/>
              </a:spcAft>
              <a:buNone/>
            </a:pPr>
            <a:r>
              <a:rPr lang="en" sz="1200"/>
              <a:t> P3</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Pn</a:t>
            </a:r>
            <a:endParaRPr sz="1200"/>
          </a:p>
        </p:txBody>
      </p:sp>
      <p:sp>
        <p:nvSpPr>
          <p:cNvPr id="129" name="Google Shape;129;p22"/>
          <p:cNvSpPr/>
          <p:nvPr/>
        </p:nvSpPr>
        <p:spPr>
          <a:xfrm>
            <a:off x="5500800" y="3718450"/>
            <a:ext cx="710400" cy="1315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R1</a:t>
            </a:r>
            <a:endParaRPr sz="1200"/>
          </a:p>
          <a:p>
            <a:pPr indent="0" lvl="0" marL="0" rtl="0" algn="l">
              <a:spcBef>
                <a:spcPts val="0"/>
              </a:spcBef>
              <a:spcAft>
                <a:spcPts val="0"/>
              </a:spcAft>
              <a:buNone/>
            </a:pPr>
            <a:r>
              <a:rPr lang="en" sz="1200"/>
              <a:t> R2</a:t>
            </a:r>
            <a:endParaRPr sz="1200"/>
          </a:p>
          <a:p>
            <a:pPr indent="0" lvl="0" marL="0" rtl="0" algn="l">
              <a:spcBef>
                <a:spcPts val="0"/>
              </a:spcBef>
              <a:spcAft>
                <a:spcPts val="0"/>
              </a:spcAft>
              <a:buNone/>
            </a:pPr>
            <a:r>
              <a:rPr lang="en" sz="1200"/>
              <a:t> R3</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Rn</a:t>
            </a:r>
            <a:endParaRPr sz="1200"/>
          </a:p>
        </p:txBody>
      </p:sp>
      <p:sp>
        <p:nvSpPr>
          <p:cNvPr id="130" name="Google Shape;130;p22"/>
          <p:cNvSpPr txBox="1"/>
          <p:nvPr/>
        </p:nvSpPr>
        <p:spPr>
          <a:xfrm>
            <a:off x="4157900" y="3435625"/>
            <a:ext cx="88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Product Set</a:t>
            </a:r>
            <a:endParaRPr sz="1000">
              <a:latin typeface="Roboto"/>
              <a:ea typeface="Roboto"/>
              <a:cs typeface="Roboto"/>
              <a:sym typeface="Roboto"/>
            </a:endParaRPr>
          </a:p>
        </p:txBody>
      </p:sp>
      <p:sp>
        <p:nvSpPr>
          <p:cNvPr id="131" name="Google Shape;131;p22"/>
          <p:cNvSpPr txBox="1"/>
          <p:nvPr/>
        </p:nvSpPr>
        <p:spPr>
          <a:xfrm>
            <a:off x="5418000" y="3435625"/>
            <a:ext cx="103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Reviewer</a:t>
            </a:r>
            <a:r>
              <a:rPr lang="en" sz="1000">
                <a:latin typeface="Roboto"/>
                <a:ea typeface="Roboto"/>
                <a:cs typeface="Roboto"/>
                <a:sym typeface="Roboto"/>
              </a:rPr>
              <a:t> Set</a:t>
            </a:r>
            <a:endParaRPr sz="1000">
              <a:latin typeface="Roboto"/>
              <a:ea typeface="Roboto"/>
              <a:cs typeface="Roboto"/>
              <a:sym typeface="Roboto"/>
            </a:endParaRPr>
          </a:p>
        </p:txBody>
      </p:sp>
      <p:cxnSp>
        <p:nvCxnSpPr>
          <p:cNvPr id="132" name="Google Shape;132;p22"/>
          <p:cNvCxnSpPr/>
          <p:nvPr/>
        </p:nvCxnSpPr>
        <p:spPr>
          <a:xfrm rot="10800000">
            <a:off x="4670850" y="3948550"/>
            <a:ext cx="1059000" cy="330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2"/>
          <p:cNvCxnSpPr/>
          <p:nvPr/>
        </p:nvCxnSpPr>
        <p:spPr>
          <a:xfrm flipH="1">
            <a:off x="4710500" y="4001275"/>
            <a:ext cx="1006200" cy="1317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2"/>
          <p:cNvCxnSpPr/>
          <p:nvPr/>
        </p:nvCxnSpPr>
        <p:spPr>
          <a:xfrm flipH="1">
            <a:off x="4670875" y="4119675"/>
            <a:ext cx="1052400" cy="7038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2"/>
          <p:cNvCxnSpPr/>
          <p:nvPr/>
        </p:nvCxnSpPr>
        <p:spPr>
          <a:xfrm flipH="1">
            <a:off x="4716875" y="4119675"/>
            <a:ext cx="980100" cy="1578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22"/>
          <p:cNvSpPr txBox="1"/>
          <p:nvPr/>
        </p:nvSpPr>
        <p:spPr>
          <a:xfrm>
            <a:off x="5096675" y="3705625"/>
            <a:ext cx="36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W</a:t>
            </a:r>
            <a:r>
              <a:rPr baseline="-25000" lang="en" sz="900">
                <a:latin typeface="Roboto"/>
                <a:ea typeface="Roboto"/>
                <a:cs typeface="Roboto"/>
                <a:sym typeface="Roboto"/>
              </a:rPr>
              <a:t>11</a:t>
            </a:r>
            <a:endParaRPr baseline="-25000" sz="900">
              <a:latin typeface="Roboto"/>
              <a:ea typeface="Roboto"/>
              <a:cs typeface="Roboto"/>
              <a:sym typeface="Roboto"/>
            </a:endParaRPr>
          </a:p>
        </p:txBody>
      </p:sp>
      <p:sp>
        <p:nvSpPr>
          <p:cNvPr id="137" name="Google Shape;137;p22"/>
          <p:cNvSpPr txBox="1"/>
          <p:nvPr/>
        </p:nvSpPr>
        <p:spPr>
          <a:xfrm>
            <a:off x="5096675" y="3858025"/>
            <a:ext cx="36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W</a:t>
            </a:r>
            <a:r>
              <a:rPr baseline="-25000" lang="en" sz="900">
                <a:latin typeface="Roboto"/>
                <a:ea typeface="Roboto"/>
                <a:cs typeface="Roboto"/>
                <a:sym typeface="Roboto"/>
              </a:rPr>
              <a:t>12</a:t>
            </a:r>
            <a:endParaRPr baseline="-25000"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W</a:t>
            </a:r>
            <a:r>
              <a:rPr baseline="-25000" lang="en" sz="900">
                <a:latin typeface="Roboto"/>
                <a:ea typeface="Roboto"/>
                <a:cs typeface="Roboto"/>
                <a:sym typeface="Roboto"/>
              </a:rPr>
              <a:t>23</a:t>
            </a:r>
            <a:endParaRPr baseline="-25000"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W</a:t>
            </a:r>
            <a:r>
              <a:rPr baseline="-25000" lang="en" sz="900">
                <a:latin typeface="Roboto"/>
                <a:ea typeface="Roboto"/>
                <a:cs typeface="Roboto"/>
                <a:sym typeface="Roboto"/>
              </a:rPr>
              <a:t>2n</a:t>
            </a:r>
            <a:endParaRPr baseline="-25000" sz="900">
              <a:latin typeface="Roboto"/>
              <a:ea typeface="Roboto"/>
              <a:cs typeface="Roboto"/>
              <a:sym typeface="Roboto"/>
            </a:endParaRPr>
          </a:p>
        </p:txBody>
      </p:sp>
      <p:sp>
        <p:nvSpPr>
          <p:cNvPr id="138" name="Google Shape;138;p22"/>
          <p:cNvSpPr txBox="1"/>
          <p:nvPr/>
        </p:nvSpPr>
        <p:spPr>
          <a:xfrm>
            <a:off x="6488400" y="3824400"/>
            <a:ext cx="213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W</a:t>
            </a:r>
            <a:r>
              <a:rPr baseline="-25000" lang="en" sz="1200">
                <a:latin typeface="Roboto"/>
                <a:ea typeface="Roboto"/>
                <a:cs typeface="Roboto"/>
                <a:sym typeface="Roboto"/>
              </a:rPr>
              <a:t>11</a:t>
            </a:r>
            <a:r>
              <a:rPr lang="en" sz="1200">
                <a:latin typeface="Roboto"/>
                <a:ea typeface="Roboto"/>
                <a:cs typeface="Roboto"/>
                <a:sym typeface="Roboto"/>
              </a:rPr>
              <a:t> -&gt; Weight of reviewer </a:t>
            </a:r>
            <a:r>
              <a:rPr lang="en" sz="1200">
                <a:latin typeface="Roboto"/>
                <a:ea typeface="Roboto"/>
                <a:cs typeface="Roboto"/>
                <a:sym typeface="Roboto"/>
              </a:rPr>
              <a:t>1</a:t>
            </a:r>
            <a:r>
              <a:rPr lang="en" sz="1200">
                <a:latin typeface="Roboto"/>
                <a:ea typeface="Roboto"/>
                <a:cs typeface="Roboto"/>
                <a:sym typeface="Roboto"/>
              </a:rPr>
              <a:t> product 1</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44" name="Google Shape;144;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SzPts val="1200"/>
              <a:buAutoNum type="arabicPeriod"/>
            </a:pPr>
            <a:r>
              <a:rPr lang="en"/>
              <a:t>Sentiment Analysis on reviews</a:t>
            </a:r>
            <a:endParaRPr/>
          </a:p>
          <a:p>
            <a:pPr indent="-304800" lvl="0" marL="457200" rtl="0" algn="l">
              <a:spcBef>
                <a:spcPts val="0"/>
              </a:spcBef>
              <a:spcAft>
                <a:spcPts val="0"/>
              </a:spcAft>
              <a:buSzPts val="1200"/>
              <a:buAutoNum type="arabicPeriod"/>
            </a:pPr>
            <a:r>
              <a:rPr lang="en"/>
              <a:t>Graph Generation</a:t>
            </a:r>
            <a:endParaRPr/>
          </a:p>
          <a:p>
            <a:pPr indent="-304800" lvl="0" marL="457200" rtl="0" algn="l">
              <a:spcBef>
                <a:spcPts val="0"/>
              </a:spcBef>
              <a:spcAft>
                <a:spcPts val="0"/>
              </a:spcAft>
              <a:buClr>
                <a:srgbClr val="000000"/>
              </a:buClr>
              <a:buSzPts val="1200"/>
              <a:buAutoNum type="arabicPeriod"/>
            </a:pPr>
            <a:r>
              <a:rPr lang="en">
                <a:solidFill>
                  <a:srgbClr val="000000"/>
                </a:solidFill>
              </a:rPr>
              <a:t>Biased Reviews Detection</a:t>
            </a:r>
            <a:endParaRPr>
              <a:solidFill>
                <a:srgbClr val="000000"/>
              </a:solidFill>
            </a:endParaRPr>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5" name="Google Shape;145;p23"/>
          <p:cNvSpPr txBox="1"/>
          <p:nvPr/>
        </p:nvSpPr>
        <p:spPr>
          <a:xfrm>
            <a:off x="3557200" y="116075"/>
            <a:ext cx="5137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Biased Reviews Detection:</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Reviewers with biased reviews can create a greater impact while buying. These biased reviewers should be identified and reviews given by them are removed.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A Biasedness score (β) is calculated for each reviewer per product</a:t>
            </a:r>
            <a:endParaRPr>
              <a:latin typeface="Roboto"/>
              <a:ea typeface="Roboto"/>
              <a:cs typeface="Roboto"/>
              <a:sym typeface="Roboto"/>
            </a:endParaRPr>
          </a:p>
          <a:p>
            <a:pPr indent="457200" lvl="0" marL="1371600" rtl="0" algn="just">
              <a:spcBef>
                <a:spcPts val="0"/>
              </a:spcBef>
              <a:spcAft>
                <a:spcPts val="0"/>
              </a:spcAft>
              <a:buNone/>
            </a:pPr>
            <a:r>
              <a:t/>
            </a:r>
            <a:endParaRPr baseline="-25000" sz="1200"/>
          </a:p>
          <a:p>
            <a:pPr indent="0" lvl="0" marL="1371600" rtl="0" algn="just">
              <a:spcBef>
                <a:spcPts val="0"/>
              </a:spcBef>
              <a:spcAft>
                <a:spcPts val="0"/>
              </a:spcAft>
              <a:buNone/>
            </a:pPr>
            <a:r>
              <a:t/>
            </a:r>
            <a:endParaRPr>
              <a:latin typeface="Roboto"/>
              <a:ea typeface="Roboto"/>
              <a:cs typeface="Roboto"/>
              <a:sym typeface="Roboto"/>
            </a:endParaRPr>
          </a:p>
          <a:p>
            <a:pPr indent="0" lvl="0" marL="137160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7500" lvl="0" marL="457200" rtl="0" algn="just">
              <a:spcBef>
                <a:spcPts val="0"/>
              </a:spcBef>
              <a:spcAft>
                <a:spcPts val="0"/>
              </a:spcAft>
              <a:buSzPts val="1400"/>
              <a:buFont typeface="Roboto"/>
              <a:buChar char="❏"/>
            </a:pPr>
            <a:r>
              <a:rPr lang="en" sz="1300">
                <a:latin typeface="Roboto"/>
                <a:ea typeface="Roboto"/>
                <a:cs typeface="Roboto"/>
                <a:sym typeface="Roboto"/>
              </a:rPr>
              <a:t>A Biasedness score (ɣ) is calculated for each reviewer per seller</a:t>
            </a:r>
            <a:endParaRPr sz="1300">
              <a:latin typeface="Roboto"/>
              <a:ea typeface="Roboto"/>
              <a:cs typeface="Roboto"/>
              <a:sym typeface="Roboto"/>
            </a:endParaRPr>
          </a:p>
        </p:txBody>
      </p:sp>
      <p:sp>
        <p:nvSpPr>
          <p:cNvPr id="146" name="Google Shape;146;p23"/>
          <p:cNvSpPr txBox="1"/>
          <p:nvPr/>
        </p:nvSpPr>
        <p:spPr>
          <a:xfrm>
            <a:off x="5623050" y="1421550"/>
            <a:ext cx="3276300" cy="123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Roboto"/>
                <a:ea typeface="Roboto"/>
                <a:cs typeface="Roboto"/>
                <a:sym typeface="Roboto"/>
              </a:rPr>
              <a:t>Where,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lang="en" sz="1000">
                <a:latin typeface="Roboto"/>
                <a:ea typeface="Roboto"/>
                <a:cs typeface="Roboto"/>
                <a:sym typeface="Roboto"/>
              </a:rPr>
              <a:t>β</a:t>
            </a:r>
            <a:r>
              <a:rPr baseline="-25000" lang="en" sz="1000">
                <a:latin typeface="Roboto"/>
                <a:ea typeface="Roboto"/>
                <a:cs typeface="Roboto"/>
                <a:sym typeface="Roboto"/>
              </a:rPr>
              <a:t>Ui</a:t>
            </a:r>
            <a:r>
              <a:rPr lang="en" sz="1000">
                <a:latin typeface="Roboto"/>
                <a:ea typeface="Roboto"/>
                <a:cs typeface="Roboto"/>
                <a:sym typeface="Roboto"/>
              </a:rPr>
              <a:t>   Biasedness score of user(U) for product(i)</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r</a:t>
            </a:r>
            <a:r>
              <a:rPr baseline="-25000" lang="en" sz="1000">
                <a:latin typeface="Roboto"/>
                <a:ea typeface="Roboto"/>
                <a:cs typeface="Roboto"/>
                <a:sym typeface="Roboto"/>
              </a:rPr>
              <a:t>Ui </a:t>
            </a:r>
            <a:r>
              <a:rPr lang="en" sz="1000">
                <a:latin typeface="Roboto"/>
                <a:ea typeface="Roboto"/>
                <a:cs typeface="Roboto"/>
                <a:sym typeface="Roboto"/>
              </a:rPr>
              <a:t>   Ratings by user(U)  for product(i)</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r</a:t>
            </a:r>
            <a:r>
              <a:rPr baseline="-25000" lang="en" sz="1000">
                <a:latin typeface="Roboto"/>
                <a:ea typeface="Roboto"/>
                <a:cs typeface="Roboto"/>
                <a:sym typeface="Roboto"/>
              </a:rPr>
              <a:t>i</a:t>
            </a:r>
            <a:r>
              <a:rPr lang="en" sz="1000">
                <a:latin typeface="Roboto"/>
                <a:ea typeface="Roboto"/>
                <a:cs typeface="Roboto"/>
                <a:sym typeface="Roboto"/>
              </a:rPr>
              <a:t>     Ratings for product(i)</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N</a:t>
            </a:r>
            <a:r>
              <a:rPr baseline="-25000" lang="en" sz="1000">
                <a:latin typeface="Roboto"/>
                <a:ea typeface="Roboto"/>
                <a:cs typeface="Roboto"/>
                <a:sym typeface="Roboto"/>
              </a:rPr>
              <a:t>i</a:t>
            </a:r>
            <a:r>
              <a:rPr lang="en" sz="1000">
                <a:latin typeface="Roboto"/>
                <a:ea typeface="Roboto"/>
                <a:cs typeface="Roboto"/>
                <a:sym typeface="Roboto"/>
              </a:rPr>
              <a:t>   Number of ratings for product(i)</a:t>
            </a:r>
            <a:endParaRPr sz="1000">
              <a:latin typeface="Roboto"/>
              <a:ea typeface="Roboto"/>
              <a:cs typeface="Roboto"/>
              <a:sym typeface="Roboto"/>
            </a:endParaRPr>
          </a:p>
          <a:p>
            <a:pPr indent="0" lvl="0" marL="0" rtl="0" algn="just">
              <a:lnSpc>
                <a:spcPct val="115000"/>
              </a:lnSpc>
              <a:spcBef>
                <a:spcPts val="0"/>
              </a:spcBef>
              <a:spcAft>
                <a:spcPts val="0"/>
              </a:spcAft>
              <a:buNone/>
            </a:pPr>
            <a:r>
              <a:t/>
            </a:r>
            <a:endParaRPr>
              <a:latin typeface="Roboto"/>
              <a:ea typeface="Roboto"/>
              <a:cs typeface="Roboto"/>
              <a:sym typeface="Roboto"/>
            </a:endParaRPr>
          </a:p>
        </p:txBody>
      </p:sp>
      <p:pic>
        <p:nvPicPr>
          <p:cNvPr descr="&lt;math xmlns=&quot;http://www.w3.org/1998/Math/MathML&quot;&gt;&lt;mstyle mathsize=&quot;18px&quot;&gt;&lt;msub&gt;&lt;mo largeop=&quot;true&quot;&gt;&amp;#x3B3;&lt;/mo&gt;&lt;mrow&gt;&lt;mi&gt;U&lt;/mi&gt;&lt;mi&gt;s&lt;/mi&gt;&lt;/mrow&gt;&lt;/msub&gt;&lt;mo&gt;&amp;#xA0;&lt;/mo&gt;&lt;mo&gt;=&lt;/mo&gt;&lt;mo&gt;&amp;#xA0;&lt;/mo&gt;&lt;mfrac&gt;&lt;mrow&gt;&lt;mo&gt;&amp;#x2211;&lt;/mo&gt;&lt;mo&gt;&amp;#xA0;&lt;/mo&gt;&lt;mstyle displaystyle=&quot;true&quot;&gt;&lt;mfrac bevelled=&quot;true&quot;&gt;&lt;msub&gt;&lt;mo largeop=&quot;true&quot;&gt;r&lt;/mo&gt;&lt;mrow&gt;&lt;mi&gt;U&lt;/mi&gt;&lt;mi&gt;s&lt;/mi&gt;&lt;/mrow&gt;&lt;/msub&gt;&lt;msub&gt;&lt;mi&gt;N&lt;/mi&gt;&lt;mrow&gt;&lt;mi&gt;U&lt;/mi&gt;&lt;mi&gt;s&lt;/mi&gt;&lt;/mrow&gt;&lt;/msub&gt;&lt;/mfrac&gt;&lt;/mstyle&gt;&lt;/mrow&gt;&lt;mfenced open=&quot;{&quot; close=&quot;}&quot;&gt;&lt;mstyle displaystyle=&quot;true&quot;&gt;&lt;mfrac&gt;&lt;mrow&gt;&lt;mo&gt;&amp;#x2211;&lt;/mo&gt;&lt;msub&gt;&lt;mo largeop=&quot;true&quot;&gt;r&lt;/mo&gt;&lt;mrow&gt;&lt;mi&gt;s&lt;/mi&gt;&lt;mo&gt;&amp;#xA0;&lt;/mo&gt;&lt;/mrow&gt;&lt;/msub&gt;&lt;mo&gt;-&lt;/mo&gt;&lt;mo&gt;&amp;#xA0;&lt;/mo&gt;&lt;msub&gt;&lt;mo largeop=&quot;true&quot;&gt;r&lt;/mo&gt;&lt;mrow&gt;&lt;mi&gt;U&lt;/mi&gt;&lt;mi&gt;s&lt;/mi&gt;&lt;/mrow&gt;&lt;/msub&gt;&lt;/mrow&gt;&lt;mrow&gt;&lt;msub&gt;&lt;mi mathvariant=&quot;bold-italic&quot;&gt;N&lt;/mi&gt;&lt;mi&gt;s&lt;/mi&gt;&lt;/msub&gt;&lt;mo&gt;&amp;#xA0;&lt;/mo&gt;&lt;mo&gt;-&lt;/mo&gt;&lt;mo&gt;&amp;#xA0;&lt;/mo&gt;&lt;msub&gt;&lt;mi&gt;N&lt;/mi&gt;&lt;mrow&gt;&lt;mi&gt;U&lt;/mi&gt;&lt;mi&gt;s&lt;/mi&gt;&lt;/mrow&gt;&lt;/msub&gt;&lt;/mrow&gt;&lt;/mfrac&gt;&lt;/mstyle&gt;&lt;/mfenced&gt;&lt;/mfrac&gt;&lt;/mstyle&gt;&lt;/math&gt;" id="147" name="Google Shape;147;p23" title="begin mathsize 18px style large gamma subscript U s end subscript space equals space fraction numerator sum space begin display style bevelled large r subscript U s end subscript over N subscript U s end subscript end style over denominator open curly brackets begin display style fraction numerator sum large r subscript s space end subscript minus space large r subscript U s end subscript over denominator bold italic N subscript s space minus space N subscript U s end subscript end fraction end style close curly brackets end fraction end style"/>
          <p:cNvPicPr preferRelativeResize="0"/>
          <p:nvPr/>
        </p:nvPicPr>
        <p:blipFill>
          <a:blip r:embed="rId3">
            <a:alphaModFix/>
          </a:blip>
          <a:stretch>
            <a:fillRect/>
          </a:stretch>
        </p:blipFill>
        <p:spPr>
          <a:xfrm>
            <a:off x="4287900" y="3191525"/>
            <a:ext cx="1282876" cy="860605"/>
          </a:xfrm>
          <a:prstGeom prst="rect">
            <a:avLst/>
          </a:prstGeom>
          <a:noFill/>
          <a:ln>
            <a:noFill/>
          </a:ln>
        </p:spPr>
      </p:pic>
      <p:sp>
        <p:nvSpPr>
          <p:cNvPr id="148" name="Google Shape;148;p23"/>
          <p:cNvSpPr txBox="1"/>
          <p:nvPr/>
        </p:nvSpPr>
        <p:spPr>
          <a:xfrm>
            <a:off x="5623050" y="3021750"/>
            <a:ext cx="32763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Roboto"/>
                <a:ea typeface="Roboto"/>
                <a:cs typeface="Roboto"/>
                <a:sym typeface="Roboto"/>
              </a:rPr>
              <a:t>Where,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lang="en" sz="1300">
                <a:latin typeface="Roboto"/>
                <a:ea typeface="Roboto"/>
                <a:cs typeface="Roboto"/>
                <a:sym typeface="Roboto"/>
              </a:rPr>
              <a:t>ɣ</a:t>
            </a:r>
            <a:r>
              <a:rPr baseline="-25000" lang="en" sz="1000">
                <a:latin typeface="Roboto"/>
                <a:ea typeface="Roboto"/>
                <a:cs typeface="Roboto"/>
                <a:sym typeface="Roboto"/>
              </a:rPr>
              <a:t>Us</a:t>
            </a:r>
            <a:r>
              <a:rPr lang="en" sz="1000">
                <a:latin typeface="Roboto"/>
                <a:ea typeface="Roboto"/>
                <a:cs typeface="Roboto"/>
                <a:sym typeface="Roboto"/>
              </a:rPr>
              <a:t>   Biasedness score of user(U) for seller(s)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r</a:t>
            </a:r>
            <a:r>
              <a:rPr baseline="-25000" lang="en" sz="1000">
                <a:latin typeface="Roboto"/>
                <a:ea typeface="Roboto"/>
                <a:cs typeface="Roboto"/>
                <a:sym typeface="Roboto"/>
              </a:rPr>
              <a:t>Us </a:t>
            </a:r>
            <a:r>
              <a:rPr lang="en" sz="1000">
                <a:latin typeface="Roboto"/>
                <a:ea typeface="Roboto"/>
                <a:cs typeface="Roboto"/>
                <a:sym typeface="Roboto"/>
              </a:rPr>
              <a:t>   Ratings by user(U)  for seller(s)</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r</a:t>
            </a:r>
            <a:r>
              <a:rPr baseline="-25000" lang="en" sz="1000">
                <a:latin typeface="Roboto"/>
                <a:ea typeface="Roboto"/>
                <a:cs typeface="Roboto"/>
                <a:sym typeface="Roboto"/>
              </a:rPr>
              <a:t>s</a:t>
            </a:r>
            <a:r>
              <a:rPr lang="en" sz="1000">
                <a:latin typeface="Roboto"/>
                <a:ea typeface="Roboto"/>
                <a:cs typeface="Roboto"/>
                <a:sym typeface="Roboto"/>
              </a:rPr>
              <a:t>     Ratings for seller(s)</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N</a:t>
            </a:r>
            <a:r>
              <a:rPr baseline="-25000" lang="en" sz="1000">
                <a:latin typeface="Roboto"/>
                <a:ea typeface="Roboto"/>
                <a:cs typeface="Roboto"/>
                <a:sym typeface="Roboto"/>
              </a:rPr>
              <a:t>s</a:t>
            </a:r>
            <a:r>
              <a:rPr lang="en" sz="1000">
                <a:latin typeface="Roboto"/>
                <a:ea typeface="Roboto"/>
                <a:cs typeface="Roboto"/>
                <a:sym typeface="Roboto"/>
              </a:rPr>
              <a:t>   Number of ratings for seller(s)</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N</a:t>
            </a:r>
            <a:r>
              <a:rPr baseline="-25000" lang="en" sz="1000">
                <a:latin typeface="Roboto"/>
                <a:ea typeface="Roboto"/>
                <a:cs typeface="Roboto"/>
                <a:sym typeface="Roboto"/>
              </a:rPr>
              <a:t>Us</a:t>
            </a:r>
            <a:r>
              <a:rPr lang="en" sz="1000">
                <a:latin typeface="Roboto"/>
                <a:ea typeface="Roboto"/>
                <a:cs typeface="Roboto"/>
                <a:sym typeface="Roboto"/>
              </a:rPr>
              <a:t> Number of ratings by user(U) for seller(s)</a:t>
            </a:r>
            <a:endParaRPr>
              <a:latin typeface="Roboto"/>
              <a:ea typeface="Roboto"/>
              <a:cs typeface="Roboto"/>
              <a:sym typeface="Roboto"/>
            </a:endParaRPr>
          </a:p>
        </p:txBody>
      </p:sp>
      <p:pic>
        <p:nvPicPr>
          <p:cNvPr descr="&lt;math xmlns=&quot;http://www.w3.org/1998/Math/MathML&quot;&gt;&lt;mstyle mathsize=&quot;18px&quot;&gt;&lt;msub&gt;&lt;mo largeop=&quot;true&quot;&gt;&amp;#x3B2;&lt;/mo&gt;&lt;mrow&gt;&lt;mi&gt;U&lt;/mi&gt;&lt;mi&gt;i&lt;/mi&gt;&lt;/mrow&gt;&lt;/msub&gt;&lt;mo&gt;&amp;#xA0;&lt;/mo&gt;&lt;mo&gt;=&lt;/mo&gt;&lt;mo&gt;&amp;#xA0;&lt;/mo&gt;&lt;mfrac&gt;&lt;mrow&gt;&lt;munder&gt;&lt;mo&gt;&amp;#x2211;&lt;/mo&gt;&lt;mo&gt;&amp;#xA0;&lt;/mo&gt;&lt;/munder&gt;&lt;mstyle displaystyle=&quot;true&quot;&gt;&lt;msub&gt;&lt;mo largeop=&quot;true&quot;&gt;r&lt;/mo&gt;&lt;mrow&gt;&lt;mi&gt;U&lt;/mi&gt;&lt;mi&gt;i&lt;/mi&gt;&lt;/mrow&gt;&lt;/msub&gt;&lt;/mstyle&gt;&lt;/mrow&gt;&lt;munder&gt;&lt;mfenced open=&quot;{&quot; close=&quot;}&quot;&gt;&lt;mstyle displaystyle=&quot;true&quot;&gt;&lt;mfrac&gt;&lt;mrow&gt;&lt;msub&gt;&lt;mo&gt;&amp;#x2211;&lt;/mo&gt;&lt;mo&gt;&amp;#xA0;&lt;/mo&gt;&lt;/msub&gt;&lt;msub&gt;&lt;mo largeop=&quot;true&quot;&gt;r&lt;/mo&gt;&lt;mi&gt;i&lt;/mi&gt;&lt;/msub&gt;&lt;mo&gt;&amp;#xA0;&lt;/mo&gt;&lt;mo&gt;-&lt;/mo&gt;&lt;mo&gt;&amp;#xA0;&lt;/mo&gt;&lt;msub&gt;&lt;mo largeop=&quot;true&quot;&gt;r&lt;/mo&gt;&lt;mrow&gt;&lt;mi&gt;U&lt;/mi&gt;&lt;mi&gt;i&lt;/mi&gt;&lt;/mrow&gt;&lt;/msub&gt;&lt;/mrow&gt;&lt;mrow&gt;&lt;mo stretchy=&quot;true&quot;&gt;(&lt;/mo&gt;&lt;msub&gt;&lt;mi&gt;N&lt;/mi&gt;&lt;mi&gt;i&lt;/mi&gt;&lt;/msub&gt;&lt;mo&gt;-&lt;/mo&gt;&lt;mn&gt;1&lt;/mn&gt;&lt;mo stretchy=&quot;true&quot;&gt;)&lt;/mo&gt;&lt;/mrow&gt;&lt;/mfrac&gt;&lt;/mstyle&gt;&lt;/mfenced&gt;&lt;mo&gt;&amp;#xA0;&lt;/mo&gt;&lt;/munder&gt;&lt;/mfrac&gt;&lt;mspace linebreak=&quot;newline&quot;/&gt;&lt;/mstyle&gt;&lt;/math&gt;" id="149" name="Google Shape;149;p23" title="begin mathsize 18px style large beta subscript U i end subscript space equals space fraction numerator sum for space of begin display style large r subscript U i end subscript end style over denominator stack open curly brackets begin display style fraction numerator sum subscript space large r subscript i space minus space large r subscript U i end subscript over denominator stretchy left parenthesis N subscript i minus 1 stretchy right parenthesis end fraction end style close curly brackets with space below end fraction&#10;end style"/>
          <p:cNvPicPr preferRelativeResize="0"/>
          <p:nvPr/>
        </p:nvPicPr>
        <p:blipFill>
          <a:blip r:embed="rId4">
            <a:alphaModFix/>
          </a:blip>
          <a:stretch>
            <a:fillRect/>
          </a:stretch>
        </p:blipFill>
        <p:spPr>
          <a:xfrm>
            <a:off x="4287901" y="1613290"/>
            <a:ext cx="1282875" cy="7940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55" name="Google Shape;155;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SzPts val="1200"/>
              <a:buAutoNum type="arabicPeriod"/>
            </a:pPr>
            <a:r>
              <a:rPr lang="en"/>
              <a:t>Sentiment Analysis on reviews</a:t>
            </a:r>
            <a:endParaRPr/>
          </a:p>
          <a:p>
            <a:pPr indent="-304800" lvl="0" marL="457200" rtl="0" algn="l">
              <a:spcBef>
                <a:spcPts val="0"/>
              </a:spcBef>
              <a:spcAft>
                <a:spcPts val="0"/>
              </a:spcAft>
              <a:buSzPts val="1200"/>
              <a:buAutoNum type="arabicPeriod"/>
            </a:pPr>
            <a:r>
              <a:rPr lang="en"/>
              <a:t>Graph Generation</a:t>
            </a:r>
            <a:endParaRPr/>
          </a:p>
          <a:p>
            <a:pPr indent="-304800" lvl="0" marL="457200" rtl="0" algn="l">
              <a:spcBef>
                <a:spcPts val="0"/>
              </a:spcBef>
              <a:spcAft>
                <a:spcPts val="0"/>
              </a:spcAft>
              <a:buClr>
                <a:srgbClr val="000000"/>
              </a:buClr>
              <a:buSzPts val="1200"/>
              <a:buAutoNum type="arabicPeriod"/>
            </a:pPr>
            <a:r>
              <a:rPr lang="en">
                <a:solidFill>
                  <a:srgbClr val="000000"/>
                </a:solidFill>
              </a:rPr>
              <a:t>Biased Reviews Detection</a:t>
            </a:r>
            <a:endParaRPr>
              <a:solidFill>
                <a:srgbClr val="000000"/>
              </a:solidFill>
            </a:endParaRPr>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1600"/>
              </a:spcAft>
              <a:buNone/>
            </a:pPr>
            <a:r>
              <a:t/>
            </a:r>
            <a:endParaRPr/>
          </a:p>
        </p:txBody>
      </p:sp>
      <p:sp>
        <p:nvSpPr>
          <p:cNvPr id="156" name="Google Shape;156;p24"/>
          <p:cNvSpPr txBox="1"/>
          <p:nvPr/>
        </p:nvSpPr>
        <p:spPr>
          <a:xfrm>
            <a:off x="5181600" y="3834200"/>
            <a:ext cx="271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Potentially Biased Reviewer  - R1</a:t>
            </a:r>
            <a:endParaRPr sz="1200">
              <a:latin typeface="Roboto"/>
              <a:ea typeface="Roboto"/>
              <a:cs typeface="Roboto"/>
              <a:sym typeface="Roboto"/>
            </a:endParaRPr>
          </a:p>
        </p:txBody>
      </p:sp>
      <p:sp>
        <p:nvSpPr>
          <p:cNvPr id="157" name="Google Shape;157;p24"/>
          <p:cNvSpPr txBox="1"/>
          <p:nvPr/>
        </p:nvSpPr>
        <p:spPr>
          <a:xfrm>
            <a:off x="3557200" y="116075"/>
            <a:ext cx="5137200" cy="1616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There are 4 main categories for biased reviews we are concentrating for now,</a:t>
            </a:r>
            <a:endParaRPr>
              <a:latin typeface="Roboto"/>
              <a:ea typeface="Roboto"/>
              <a:cs typeface="Roboto"/>
              <a:sym typeface="Roboto"/>
            </a:endParaRPr>
          </a:p>
          <a:p>
            <a:pPr indent="-311150" lvl="0" marL="914400" rtl="0" algn="just">
              <a:spcBef>
                <a:spcPts val="0"/>
              </a:spcBef>
              <a:spcAft>
                <a:spcPts val="0"/>
              </a:spcAft>
              <a:buSzPts val="1300"/>
              <a:buFont typeface="Roboto"/>
              <a:buAutoNum type="arabicParenR"/>
            </a:pPr>
            <a:r>
              <a:rPr lang="en" sz="1300">
                <a:latin typeface="Roboto"/>
                <a:ea typeface="Roboto"/>
                <a:cs typeface="Roboto"/>
                <a:sym typeface="Roboto"/>
              </a:rPr>
              <a:t>Type 1 - User will always give a positive review, ratings for all the products bought irrespective of </a:t>
            </a:r>
            <a:r>
              <a:rPr lang="en" sz="1300">
                <a:latin typeface="Roboto"/>
                <a:ea typeface="Roboto"/>
                <a:cs typeface="Roboto"/>
                <a:sym typeface="Roboto"/>
              </a:rPr>
              <a:t>its</a:t>
            </a:r>
            <a:r>
              <a:rPr lang="en" sz="1300">
                <a:latin typeface="Roboto"/>
                <a:ea typeface="Roboto"/>
                <a:cs typeface="Roboto"/>
                <a:sym typeface="Roboto"/>
              </a:rPr>
              <a:t> quality.</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914400" rtl="0" algn="just">
              <a:spcBef>
                <a:spcPts val="0"/>
              </a:spcBef>
              <a:spcAft>
                <a:spcPts val="0"/>
              </a:spcAft>
              <a:buSzPts val="1300"/>
              <a:buFont typeface="Roboto"/>
              <a:buAutoNum type="arabicParenR"/>
            </a:pPr>
            <a:r>
              <a:rPr lang="en" sz="1300">
                <a:latin typeface="Roboto"/>
                <a:ea typeface="Roboto"/>
                <a:cs typeface="Roboto"/>
                <a:sym typeface="Roboto"/>
              </a:rPr>
              <a:t>Type 2 - User will always give a negative, ratings review for all the products bought irrespective of its quality.</a:t>
            </a:r>
            <a:endParaRPr sz="1300">
              <a:latin typeface="Roboto"/>
              <a:ea typeface="Roboto"/>
              <a:cs typeface="Roboto"/>
              <a:sym typeface="Roboto"/>
            </a:endParaRPr>
          </a:p>
        </p:txBody>
      </p:sp>
      <p:sp>
        <p:nvSpPr>
          <p:cNvPr id="158" name="Google Shape;158;p24"/>
          <p:cNvSpPr/>
          <p:nvPr/>
        </p:nvSpPr>
        <p:spPr>
          <a:xfrm>
            <a:off x="4505321" y="26124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P1</a:t>
            </a:r>
            <a:endParaRPr sz="600"/>
          </a:p>
          <a:p>
            <a:pPr indent="0" lvl="0" marL="0" rtl="0" algn="l">
              <a:spcBef>
                <a:spcPts val="0"/>
              </a:spcBef>
              <a:spcAft>
                <a:spcPts val="0"/>
              </a:spcAft>
              <a:buNone/>
            </a:pPr>
            <a:r>
              <a:rPr lang="en" sz="600"/>
              <a:t> P2</a:t>
            </a:r>
            <a:endParaRPr sz="600"/>
          </a:p>
          <a:p>
            <a:pPr indent="0" lvl="0" marL="0" rtl="0" algn="l">
              <a:spcBef>
                <a:spcPts val="0"/>
              </a:spcBef>
              <a:spcAft>
                <a:spcPts val="0"/>
              </a:spcAft>
              <a:buNone/>
            </a:pPr>
            <a:r>
              <a:rPr lang="en" sz="600"/>
              <a:t> P3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Pn</a:t>
            </a:r>
            <a:endParaRPr sz="600"/>
          </a:p>
        </p:txBody>
      </p:sp>
      <p:sp>
        <p:nvSpPr>
          <p:cNvPr id="159" name="Google Shape;159;p24"/>
          <p:cNvSpPr/>
          <p:nvPr/>
        </p:nvSpPr>
        <p:spPr>
          <a:xfrm>
            <a:off x="5302615" y="26124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R1</a:t>
            </a:r>
            <a:endParaRPr sz="600"/>
          </a:p>
          <a:p>
            <a:pPr indent="0" lvl="0" marL="0" rtl="0" algn="l">
              <a:spcBef>
                <a:spcPts val="0"/>
              </a:spcBef>
              <a:spcAft>
                <a:spcPts val="0"/>
              </a:spcAft>
              <a:buNone/>
            </a:pPr>
            <a:r>
              <a:rPr lang="en" sz="600"/>
              <a:t> R2</a:t>
            </a:r>
            <a:endParaRPr sz="600"/>
          </a:p>
          <a:p>
            <a:pPr indent="0" lvl="0" marL="0" rtl="0" algn="l">
              <a:spcBef>
                <a:spcPts val="0"/>
              </a:spcBef>
              <a:spcAft>
                <a:spcPts val="0"/>
              </a:spcAft>
              <a:buNone/>
            </a:pPr>
            <a:r>
              <a:rPr lang="en" sz="600"/>
              <a:t> R3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Rn</a:t>
            </a:r>
            <a:endParaRPr sz="600"/>
          </a:p>
        </p:txBody>
      </p:sp>
      <p:sp>
        <p:nvSpPr>
          <p:cNvPr id="160" name="Google Shape;160;p24"/>
          <p:cNvSpPr txBox="1"/>
          <p:nvPr/>
        </p:nvSpPr>
        <p:spPr>
          <a:xfrm>
            <a:off x="4475303" y="2412275"/>
            <a:ext cx="652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Product Set</a:t>
            </a:r>
            <a:endParaRPr sz="600">
              <a:latin typeface="Roboto"/>
              <a:ea typeface="Roboto"/>
              <a:cs typeface="Roboto"/>
              <a:sym typeface="Roboto"/>
            </a:endParaRPr>
          </a:p>
        </p:txBody>
      </p:sp>
      <p:sp>
        <p:nvSpPr>
          <p:cNvPr id="161" name="Google Shape;161;p24"/>
          <p:cNvSpPr txBox="1"/>
          <p:nvPr/>
        </p:nvSpPr>
        <p:spPr>
          <a:xfrm>
            <a:off x="5175404" y="2412275"/>
            <a:ext cx="63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Reviewer Set</a:t>
            </a:r>
            <a:endParaRPr sz="600">
              <a:latin typeface="Roboto"/>
              <a:ea typeface="Roboto"/>
              <a:cs typeface="Roboto"/>
              <a:sym typeface="Roboto"/>
            </a:endParaRPr>
          </a:p>
        </p:txBody>
      </p:sp>
      <p:cxnSp>
        <p:nvCxnSpPr>
          <p:cNvPr id="162" name="Google Shape;162;p24"/>
          <p:cNvCxnSpPr/>
          <p:nvPr/>
        </p:nvCxnSpPr>
        <p:spPr>
          <a:xfrm rot="10800000">
            <a:off x="4797600" y="2839200"/>
            <a:ext cx="660000" cy="180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4"/>
          <p:cNvCxnSpPr/>
          <p:nvPr/>
        </p:nvCxnSpPr>
        <p:spPr>
          <a:xfrm flipH="1">
            <a:off x="4797600" y="2881200"/>
            <a:ext cx="660000" cy="960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p:nvPr/>
        </p:nvCxnSpPr>
        <p:spPr>
          <a:xfrm flipH="1">
            <a:off x="4827600" y="2869200"/>
            <a:ext cx="618000" cy="3000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4"/>
          <p:cNvSpPr txBox="1"/>
          <p:nvPr/>
        </p:nvSpPr>
        <p:spPr>
          <a:xfrm>
            <a:off x="4876800" y="2689175"/>
            <a:ext cx="6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p:txBody>
      </p:sp>
      <p:sp>
        <p:nvSpPr>
          <p:cNvPr id="166" name="Google Shape;166;p24"/>
          <p:cNvSpPr/>
          <p:nvPr/>
        </p:nvSpPr>
        <p:spPr>
          <a:xfrm>
            <a:off x="6867521" y="26124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P1</a:t>
            </a:r>
            <a:endParaRPr sz="600"/>
          </a:p>
          <a:p>
            <a:pPr indent="0" lvl="0" marL="0" rtl="0" algn="l">
              <a:spcBef>
                <a:spcPts val="0"/>
              </a:spcBef>
              <a:spcAft>
                <a:spcPts val="0"/>
              </a:spcAft>
              <a:buNone/>
            </a:pPr>
            <a:r>
              <a:rPr lang="en" sz="600"/>
              <a:t> P2</a:t>
            </a:r>
            <a:endParaRPr sz="600"/>
          </a:p>
          <a:p>
            <a:pPr indent="0" lvl="0" marL="0" rtl="0" algn="l">
              <a:spcBef>
                <a:spcPts val="0"/>
              </a:spcBef>
              <a:spcAft>
                <a:spcPts val="0"/>
              </a:spcAft>
              <a:buNone/>
            </a:pPr>
            <a:r>
              <a:rPr lang="en" sz="600"/>
              <a:t> P3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Pn</a:t>
            </a:r>
            <a:endParaRPr sz="600"/>
          </a:p>
        </p:txBody>
      </p:sp>
      <p:sp>
        <p:nvSpPr>
          <p:cNvPr id="167" name="Google Shape;167;p24"/>
          <p:cNvSpPr/>
          <p:nvPr/>
        </p:nvSpPr>
        <p:spPr>
          <a:xfrm>
            <a:off x="7664815" y="26124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R1</a:t>
            </a:r>
            <a:endParaRPr sz="600"/>
          </a:p>
          <a:p>
            <a:pPr indent="0" lvl="0" marL="0" rtl="0" algn="l">
              <a:spcBef>
                <a:spcPts val="0"/>
              </a:spcBef>
              <a:spcAft>
                <a:spcPts val="0"/>
              </a:spcAft>
              <a:buNone/>
            </a:pPr>
            <a:r>
              <a:rPr lang="en" sz="600"/>
              <a:t> R2</a:t>
            </a:r>
            <a:endParaRPr sz="600"/>
          </a:p>
          <a:p>
            <a:pPr indent="0" lvl="0" marL="0" rtl="0" algn="l">
              <a:spcBef>
                <a:spcPts val="0"/>
              </a:spcBef>
              <a:spcAft>
                <a:spcPts val="0"/>
              </a:spcAft>
              <a:buNone/>
            </a:pPr>
            <a:r>
              <a:rPr lang="en" sz="600"/>
              <a:t> R3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Rn</a:t>
            </a:r>
            <a:endParaRPr sz="600"/>
          </a:p>
        </p:txBody>
      </p:sp>
      <p:sp>
        <p:nvSpPr>
          <p:cNvPr id="168" name="Google Shape;168;p24"/>
          <p:cNvSpPr txBox="1"/>
          <p:nvPr/>
        </p:nvSpPr>
        <p:spPr>
          <a:xfrm>
            <a:off x="6837503" y="2412275"/>
            <a:ext cx="652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Product Set</a:t>
            </a:r>
            <a:endParaRPr sz="600">
              <a:latin typeface="Roboto"/>
              <a:ea typeface="Roboto"/>
              <a:cs typeface="Roboto"/>
              <a:sym typeface="Roboto"/>
            </a:endParaRPr>
          </a:p>
        </p:txBody>
      </p:sp>
      <p:sp>
        <p:nvSpPr>
          <p:cNvPr id="169" name="Google Shape;169;p24"/>
          <p:cNvSpPr txBox="1"/>
          <p:nvPr/>
        </p:nvSpPr>
        <p:spPr>
          <a:xfrm>
            <a:off x="7537604" y="2412275"/>
            <a:ext cx="63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Reviewer Set</a:t>
            </a:r>
            <a:endParaRPr sz="600">
              <a:latin typeface="Roboto"/>
              <a:ea typeface="Roboto"/>
              <a:cs typeface="Roboto"/>
              <a:sym typeface="Roboto"/>
            </a:endParaRPr>
          </a:p>
        </p:txBody>
      </p:sp>
      <p:cxnSp>
        <p:nvCxnSpPr>
          <p:cNvPr id="170" name="Google Shape;170;p24"/>
          <p:cNvCxnSpPr/>
          <p:nvPr/>
        </p:nvCxnSpPr>
        <p:spPr>
          <a:xfrm rot="10800000">
            <a:off x="7159800" y="2839200"/>
            <a:ext cx="660000" cy="180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4"/>
          <p:cNvCxnSpPr/>
          <p:nvPr/>
        </p:nvCxnSpPr>
        <p:spPr>
          <a:xfrm flipH="1">
            <a:off x="7159800" y="2881200"/>
            <a:ext cx="660000" cy="960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4"/>
          <p:cNvCxnSpPr/>
          <p:nvPr/>
        </p:nvCxnSpPr>
        <p:spPr>
          <a:xfrm flipH="1">
            <a:off x="7189800" y="2869200"/>
            <a:ext cx="618000" cy="3000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4"/>
          <p:cNvSpPr txBox="1"/>
          <p:nvPr/>
        </p:nvSpPr>
        <p:spPr>
          <a:xfrm>
            <a:off x="7249800" y="2689175"/>
            <a:ext cx="498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latin typeface="Roboto"/>
              <a:ea typeface="Roboto"/>
              <a:cs typeface="Roboto"/>
              <a:sym typeface="Roboto"/>
            </a:endParaRPr>
          </a:p>
        </p:txBody>
      </p:sp>
      <p:sp>
        <p:nvSpPr>
          <p:cNvPr id="174" name="Google Shape;174;p24"/>
          <p:cNvSpPr txBox="1"/>
          <p:nvPr/>
        </p:nvSpPr>
        <p:spPr>
          <a:xfrm>
            <a:off x="4111200" y="3390950"/>
            <a:ext cx="226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Where,</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&lt;2,5&gt; = &lt;positive review, max rating&gt;  ∀ products reviewed by User 1</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175" name="Google Shape;175;p24"/>
          <p:cNvSpPr txBox="1"/>
          <p:nvPr/>
        </p:nvSpPr>
        <p:spPr>
          <a:xfrm>
            <a:off x="7282200" y="2689175"/>
            <a:ext cx="6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p:txBody>
      </p:sp>
      <p:sp>
        <p:nvSpPr>
          <p:cNvPr id="176" name="Google Shape;176;p24"/>
          <p:cNvSpPr txBox="1"/>
          <p:nvPr/>
        </p:nvSpPr>
        <p:spPr>
          <a:xfrm>
            <a:off x="6490700" y="3390950"/>
            <a:ext cx="246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Where,</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&lt;0,1&gt; = &lt;negative review, min rating&gt; ∀ products reviewed by User 1</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177" name="Google Shape;177;p24"/>
          <p:cNvSpPr txBox="1"/>
          <p:nvPr/>
        </p:nvSpPr>
        <p:spPr>
          <a:xfrm>
            <a:off x="5616300" y="1596700"/>
            <a:ext cx="3276300" cy="82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Roboto"/>
                <a:ea typeface="Roboto"/>
                <a:cs typeface="Roboto"/>
                <a:sym typeface="Roboto"/>
              </a:rPr>
              <a:t>Where,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lang="en" sz="1000">
                <a:latin typeface="Roboto"/>
                <a:ea typeface="Roboto"/>
                <a:cs typeface="Roboto"/>
                <a:sym typeface="Roboto"/>
              </a:rPr>
              <a:t>β</a:t>
            </a:r>
            <a:r>
              <a:rPr baseline="-25000" lang="en" sz="1000">
                <a:latin typeface="Roboto"/>
                <a:ea typeface="Roboto"/>
                <a:cs typeface="Roboto"/>
                <a:sym typeface="Roboto"/>
              </a:rPr>
              <a:t>U</a:t>
            </a:r>
            <a:r>
              <a:rPr lang="en" sz="1000">
                <a:latin typeface="Roboto"/>
                <a:ea typeface="Roboto"/>
                <a:cs typeface="Roboto"/>
                <a:sym typeface="Roboto"/>
              </a:rPr>
              <a:t>   Combined Biasedness score of user(U)</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β</a:t>
            </a:r>
            <a:r>
              <a:rPr baseline="-25000" lang="en" sz="1000">
                <a:latin typeface="Roboto"/>
                <a:ea typeface="Roboto"/>
                <a:cs typeface="Roboto"/>
                <a:sym typeface="Roboto"/>
              </a:rPr>
              <a:t>Ui </a:t>
            </a:r>
            <a:r>
              <a:rPr lang="en" sz="1000">
                <a:latin typeface="Roboto"/>
                <a:ea typeface="Roboto"/>
                <a:cs typeface="Roboto"/>
                <a:sym typeface="Roboto"/>
              </a:rPr>
              <a:t>  Biasedness score of user(U) for product(i)</a:t>
            </a:r>
            <a:endParaRPr sz="1000">
              <a:latin typeface="Roboto"/>
              <a:ea typeface="Roboto"/>
              <a:cs typeface="Roboto"/>
              <a:sym typeface="Roboto"/>
            </a:endParaRPr>
          </a:p>
          <a:p>
            <a:pPr indent="0" lvl="0" marL="0" rtl="0" algn="just">
              <a:lnSpc>
                <a:spcPct val="115000"/>
              </a:lnSpc>
              <a:spcBef>
                <a:spcPts val="0"/>
              </a:spcBef>
              <a:spcAft>
                <a:spcPts val="0"/>
              </a:spcAft>
              <a:buNone/>
            </a:pPr>
            <a:r>
              <a:rPr lang="en" sz="1000">
                <a:latin typeface="Roboto"/>
                <a:ea typeface="Roboto"/>
                <a:cs typeface="Roboto"/>
                <a:sym typeface="Roboto"/>
              </a:rPr>
              <a:t>   i     Number of product(i)</a:t>
            </a:r>
            <a:endParaRPr sz="1000">
              <a:latin typeface="Roboto"/>
              <a:ea typeface="Roboto"/>
              <a:cs typeface="Roboto"/>
              <a:sym typeface="Roboto"/>
            </a:endParaRPr>
          </a:p>
        </p:txBody>
      </p:sp>
      <p:pic>
        <p:nvPicPr>
          <p:cNvPr descr="&lt;math xmlns=&quot;http://www.w3.org/1998/Math/MathML&quot;&gt;&lt;msub&gt;&lt;mo mathvariant=&quot;bold-italic&quot; largeop=&quot;true&quot;&gt;&amp;#x3B2;&lt;/mo&gt;&lt;mi mathvariant=&quot;bold-italic&quot;&gt;U&lt;/mi&gt;&lt;/msub&gt;&lt;mo mathvariant=&quot;italic&quot;&gt;&amp;#xA0;&lt;/mo&gt;&lt;mo mathvariant=&quot;italic&quot;&gt;=&lt;/mo&gt;&lt;mfrac&gt;&lt;mrow&gt;&lt;mo mathvariant=&quot;italic&quot;&gt;&amp;#xA0;&lt;/mo&gt;&lt;mstyle displaystyle=&quot;true&quot; mathvariant=&quot;italic&quot;&gt;&lt;munder&gt;&lt;mo mathvariant=&quot;bold-italic&quot;&gt;&amp;#x2211;&lt;/mo&gt;&lt;mi mathvariant=&quot;bold-italic&quot;&gt;i&lt;/mi&gt;&lt;/munder&gt;&lt;/mstyle&gt;&lt;msub&gt;&lt;mi mathvariant=&quot;italic&quot;&gt;&amp;#x3B2;&lt;/mi&gt;&lt;mrow&gt;&lt;mi mathvariant=&quot;italic&quot;&gt;U&lt;/mi&gt;&lt;mi mathvariant=&quot;italic&quot;&gt;i&lt;/mi&gt;&lt;/mrow&gt;&lt;/msub&gt;&lt;/mrow&gt;&lt;mi mathvariant=&quot;italic&quot;&gt;i&lt;/mi&gt;&lt;/mfrac&gt;&lt;/math&gt;" id="178" name="Google Shape;178;p24" title="Error converting from MathML to accessible text."/>
          <p:cNvPicPr preferRelativeResize="0"/>
          <p:nvPr/>
        </p:nvPicPr>
        <p:blipFill>
          <a:blip r:embed="rId3">
            <a:alphaModFix/>
          </a:blip>
          <a:stretch>
            <a:fillRect/>
          </a:stretch>
        </p:blipFill>
        <p:spPr>
          <a:xfrm>
            <a:off x="4742526" y="1698400"/>
            <a:ext cx="791275" cy="393213"/>
          </a:xfrm>
          <a:prstGeom prst="rect">
            <a:avLst/>
          </a:prstGeom>
          <a:noFill/>
          <a:ln>
            <a:noFill/>
          </a:ln>
        </p:spPr>
      </p:pic>
      <p:sp>
        <p:nvSpPr>
          <p:cNvPr id="179" name="Google Shape;179;p24"/>
          <p:cNvSpPr txBox="1"/>
          <p:nvPr/>
        </p:nvSpPr>
        <p:spPr>
          <a:xfrm>
            <a:off x="3868625" y="4066550"/>
            <a:ext cx="482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value of 0.25 is set as threshold limit, If the </a:t>
            </a:r>
            <a:r>
              <a:rPr lang="en" sz="1000">
                <a:latin typeface="Roboto"/>
                <a:ea typeface="Roboto"/>
                <a:cs typeface="Roboto"/>
                <a:sym typeface="Roboto"/>
              </a:rPr>
              <a:t>β</a:t>
            </a:r>
            <a:r>
              <a:rPr baseline="-25000" lang="en" sz="1000">
                <a:latin typeface="Roboto"/>
                <a:ea typeface="Roboto"/>
                <a:cs typeface="Roboto"/>
                <a:sym typeface="Roboto"/>
              </a:rPr>
              <a:t>U </a:t>
            </a:r>
            <a:r>
              <a:rPr lang="en">
                <a:latin typeface="Roboto"/>
                <a:ea typeface="Roboto"/>
                <a:cs typeface="Roboto"/>
                <a:sym typeface="Roboto"/>
              </a:rPr>
              <a:t> of user  is lesser than the threshold then the user is potentially a biased reviewer.</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85" name="Google Shape;185;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SzPts val="1200"/>
              <a:buAutoNum type="arabicPeriod"/>
            </a:pPr>
            <a:r>
              <a:rPr lang="en"/>
              <a:t>Sentiment Analysis on reviews</a:t>
            </a:r>
            <a:endParaRPr/>
          </a:p>
          <a:p>
            <a:pPr indent="-304800" lvl="0" marL="457200" rtl="0" algn="l">
              <a:spcBef>
                <a:spcPts val="0"/>
              </a:spcBef>
              <a:spcAft>
                <a:spcPts val="0"/>
              </a:spcAft>
              <a:buSzPts val="1200"/>
              <a:buAutoNum type="arabicPeriod"/>
            </a:pPr>
            <a:r>
              <a:rPr lang="en"/>
              <a:t>Graph Generation</a:t>
            </a:r>
            <a:endParaRPr/>
          </a:p>
          <a:p>
            <a:pPr indent="-304800" lvl="0" marL="457200" rtl="0" algn="l">
              <a:spcBef>
                <a:spcPts val="0"/>
              </a:spcBef>
              <a:spcAft>
                <a:spcPts val="0"/>
              </a:spcAft>
              <a:buClr>
                <a:srgbClr val="000000"/>
              </a:buClr>
              <a:buSzPts val="1200"/>
              <a:buAutoNum type="arabicPeriod"/>
            </a:pPr>
            <a:r>
              <a:rPr lang="en">
                <a:solidFill>
                  <a:srgbClr val="000000"/>
                </a:solidFill>
              </a:rPr>
              <a:t>Biased Reviews Detection</a:t>
            </a:r>
            <a:endParaRPr>
              <a:solidFill>
                <a:srgbClr val="000000"/>
              </a:solidFill>
            </a:endParaRPr>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1600"/>
              </a:spcAft>
              <a:buNone/>
            </a:pPr>
            <a:r>
              <a:t/>
            </a:r>
            <a:endParaRPr/>
          </a:p>
        </p:txBody>
      </p:sp>
      <p:sp>
        <p:nvSpPr>
          <p:cNvPr id="186" name="Google Shape;186;p25"/>
          <p:cNvSpPr txBox="1"/>
          <p:nvPr/>
        </p:nvSpPr>
        <p:spPr>
          <a:xfrm>
            <a:off x="3557200" y="420875"/>
            <a:ext cx="51372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AutoNum type="arabicParenR" startAt="3"/>
            </a:pPr>
            <a:r>
              <a:rPr lang="en" sz="1300">
                <a:latin typeface="Roboto"/>
                <a:ea typeface="Roboto"/>
                <a:cs typeface="Roboto"/>
                <a:sym typeface="Roboto"/>
              </a:rPr>
              <a:t>Type 3 - User will give positive reviews, ratings for all the products bought from a specific seller.</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AutoNum type="arabicParenR" startAt="3"/>
            </a:pPr>
            <a:r>
              <a:rPr lang="en" sz="1300">
                <a:latin typeface="Roboto"/>
                <a:ea typeface="Roboto"/>
                <a:cs typeface="Roboto"/>
                <a:sym typeface="Roboto"/>
              </a:rPr>
              <a:t>Type 4 - User will give negative reviews, ratings for all the products bought from a specific seller.</a:t>
            </a:r>
            <a:endParaRPr sz="1300">
              <a:latin typeface="Roboto"/>
              <a:ea typeface="Roboto"/>
              <a:cs typeface="Roboto"/>
              <a:sym typeface="Roboto"/>
            </a:endParaRPr>
          </a:p>
        </p:txBody>
      </p:sp>
      <p:sp>
        <p:nvSpPr>
          <p:cNvPr id="187" name="Google Shape;187;p25"/>
          <p:cNvSpPr txBox="1"/>
          <p:nvPr/>
        </p:nvSpPr>
        <p:spPr>
          <a:xfrm>
            <a:off x="5181600" y="3529400"/>
            <a:ext cx="271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Potentially Biased Reviewer  - R1</a:t>
            </a:r>
            <a:endParaRPr sz="1200">
              <a:latin typeface="Roboto"/>
              <a:ea typeface="Roboto"/>
              <a:cs typeface="Roboto"/>
              <a:sym typeface="Roboto"/>
            </a:endParaRPr>
          </a:p>
        </p:txBody>
      </p:sp>
      <p:sp>
        <p:nvSpPr>
          <p:cNvPr id="188" name="Google Shape;188;p25"/>
          <p:cNvSpPr/>
          <p:nvPr/>
        </p:nvSpPr>
        <p:spPr>
          <a:xfrm>
            <a:off x="4429121" y="23076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P1</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P2</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Pn</a:t>
            </a:r>
            <a:endParaRPr sz="600"/>
          </a:p>
        </p:txBody>
      </p:sp>
      <p:sp>
        <p:nvSpPr>
          <p:cNvPr id="189" name="Google Shape;189;p25"/>
          <p:cNvSpPr/>
          <p:nvPr/>
        </p:nvSpPr>
        <p:spPr>
          <a:xfrm>
            <a:off x="5226415" y="23076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R1</a:t>
            </a:r>
            <a:endParaRPr sz="600"/>
          </a:p>
          <a:p>
            <a:pPr indent="0" lvl="0" marL="0" rtl="0" algn="l">
              <a:spcBef>
                <a:spcPts val="0"/>
              </a:spcBef>
              <a:spcAft>
                <a:spcPts val="0"/>
              </a:spcAft>
              <a:buNone/>
            </a:pPr>
            <a:r>
              <a:rPr lang="en" sz="600"/>
              <a:t> R2</a:t>
            </a:r>
            <a:endParaRPr sz="600"/>
          </a:p>
          <a:p>
            <a:pPr indent="0" lvl="0" marL="0" rtl="0" algn="l">
              <a:spcBef>
                <a:spcPts val="0"/>
              </a:spcBef>
              <a:spcAft>
                <a:spcPts val="0"/>
              </a:spcAft>
              <a:buNone/>
            </a:pPr>
            <a:r>
              <a:rPr lang="en" sz="600"/>
              <a:t> R3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Rn</a:t>
            </a:r>
            <a:endParaRPr sz="600"/>
          </a:p>
        </p:txBody>
      </p:sp>
      <p:sp>
        <p:nvSpPr>
          <p:cNvPr id="190" name="Google Shape;190;p25"/>
          <p:cNvSpPr txBox="1"/>
          <p:nvPr/>
        </p:nvSpPr>
        <p:spPr>
          <a:xfrm>
            <a:off x="4399103" y="2107475"/>
            <a:ext cx="652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Product Set</a:t>
            </a:r>
            <a:endParaRPr sz="600">
              <a:latin typeface="Roboto"/>
              <a:ea typeface="Roboto"/>
              <a:cs typeface="Roboto"/>
              <a:sym typeface="Roboto"/>
            </a:endParaRPr>
          </a:p>
        </p:txBody>
      </p:sp>
      <p:sp>
        <p:nvSpPr>
          <p:cNvPr id="191" name="Google Shape;191;p25"/>
          <p:cNvSpPr txBox="1"/>
          <p:nvPr/>
        </p:nvSpPr>
        <p:spPr>
          <a:xfrm>
            <a:off x="5099204" y="2107475"/>
            <a:ext cx="63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Reviewer Set</a:t>
            </a:r>
            <a:endParaRPr sz="600">
              <a:latin typeface="Roboto"/>
              <a:ea typeface="Roboto"/>
              <a:cs typeface="Roboto"/>
              <a:sym typeface="Roboto"/>
            </a:endParaRPr>
          </a:p>
        </p:txBody>
      </p:sp>
      <p:cxnSp>
        <p:nvCxnSpPr>
          <p:cNvPr id="192" name="Google Shape;192;p25"/>
          <p:cNvCxnSpPr/>
          <p:nvPr/>
        </p:nvCxnSpPr>
        <p:spPr>
          <a:xfrm rot="10800000">
            <a:off x="4721400" y="2534400"/>
            <a:ext cx="660000" cy="180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5"/>
          <p:cNvCxnSpPr/>
          <p:nvPr/>
        </p:nvCxnSpPr>
        <p:spPr>
          <a:xfrm flipH="1">
            <a:off x="4721400" y="2576400"/>
            <a:ext cx="660000" cy="960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5"/>
          <p:cNvCxnSpPr/>
          <p:nvPr/>
        </p:nvCxnSpPr>
        <p:spPr>
          <a:xfrm flipH="1">
            <a:off x="4751400" y="2564400"/>
            <a:ext cx="618000" cy="3000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5"/>
          <p:cNvSpPr txBox="1"/>
          <p:nvPr/>
        </p:nvSpPr>
        <p:spPr>
          <a:xfrm>
            <a:off x="4843800" y="2384375"/>
            <a:ext cx="6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&lt;2,5&gt;</a:t>
            </a:r>
            <a:endParaRPr sz="600">
              <a:latin typeface="Roboto"/>
              <a:ea typeface="Roboto"/>
              <a:cs typeface="Roboto"/>
              <a:sym typeface="Roboto"/>
            </a:endParaRPr>
          </a:p>
        </p:txBody>
      </p:sp>
      <p:sp>
        <p:nvSpPr>
          <p:cNvPr id="196" name="Google Shape;196;p25"/>
          <p:cNvSpPr/>
          <p:nvPr/>
        </p:nvSpPr>
        <p:spPr>
          <a:xfrm>
            <a:off x="6791321" y="23076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P1</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P2</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Pn</a:t>
            </a:r>
            <a:endParaRPr sz="600"/>
          </a:p>
        </p:txBody>
      </p:sp>
      <p:sp>
        <p:nvSpPr>
          <p:cNvPr id="197" name="Google Shape;197;p25"/>
          <p:cNvSpPr/>
          <p:nvPr/>
        </p:nvSpPr>
        <p:spPr>
          <a:xfrm>
            <a:off x="7588615" y="2307642"/>
            <a:ext cx="437700" cy="930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R1</a:t>
            </a:r>
            <a:endParaRPr sz="600"/>
          </a:p>
          <a:p>
            <a:pPr indent="0" lvl="0" marL="0" rtl="0" algn="l">
              <a:spcBef>
                <a:spcPts val="0"/>
              </a:spcBef>
              <a:spcAft>
                <a:spcPts val="0"/>
              </a:spcAft>
              <a:buNone/>
            </a:pPr>
            <a:r>
              <a:rPr lang="en" sz="600"/>
              <a:t> R2</a:t>
            </a:r>
            <a:endParaRPr sz="600"/>
          </a:p>
          <a:p>
            <a:pPr indent="0" lvl="0" marL="0" rtl="0" algn="l">
              <a:spcBef>
                <a:spcPts val="0"/>
              </a:spcBef>
              <a:spcAft>
                <a:spcPts val="0"/>
              </a:spcAft>
              <a:buNone/>
            </a:pPr>
            <a:r>
              <a:rPr lang="en" sz="600"/>
              <a:t> R3</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a:t>
            </a:r>
            <a:endParaRPr sz="600"/>
          </a:p>
          <a:p>
            <a:pPr indent="0" lvl="0" marL="0" rtl="0" algn="l">
              <a:spcBef>
                <a:spcPts val="0"/>
              </a:spcBef>
              <a:spcAft>
                <a:spcPts val="0"/>
              </a:spcAft>
              <a:buNone/>
            </a:pPr>
            <a:r>
              <a:rPr lang="en" sz="600"/>
              <a:t> Rn</a:t>
            </a:r>
            <a:endParaRPr sz="600"/>
          </a:p>
        </p:txBody>
      </p:sp>
      <p:sp>
        <p:nvSpPr>
          <p:cNvPr id="198" name="Google Shape;198;p25"/>
          <p:cNvSpPr txBox="1"/>
          <p:nvPr/>
        </p:nvSpPr>
        <p:spPr>
          <a:xfrm>
            <a:off x="6761303" y="2107475"/>
            <a:ext cx="652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Product Set</a:t>
            </a:r>
            <a:endParaRPr sz="600">
              <a:latin typeface="Roboto"/>
              <a:ea typeface="Roboto"/>
              <a:cs typeface="Roboto"/>
              <a:sym typeface="Roboto"/>
            </a:endParaRPr>
          </a:p>
        </p:txBody>
      </p:sp>
      <p:sp>
        <p:nvSpPr>
          <p:cNvPr id="199" name="Google Shape;199;p25"/>
          <p:cNvSpPr txBox="1"/>
          <p:nvPr/>
        </p:nvSpPr>
        <p:spPr>
          <a:xfrm>
            <a:off x="7461404" y="2107475"/>
            <a:ext cx="63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Reviewer Set</a:t>
            </a:r>
            <a:endParaRPr sz="600">
              <a:latin typeface="Roboto"/>
              <a:ea typeface="Roboto"/>
              <a:cs typeface="Roboto"/>
              <a:sym typeface="Roboto"/>
            </a:endParaRPr>
          </a:p>
        </p:txBody>
      </p:sp>
      <p:cxnSp>
        <p:nvCxnSpPr>
          <p:cNvPr id="200" name="Google Shape;200;p25"/>
          <p:cNvCxnSpPr/>
          <p:nvPr/>
        </p:nvCxnSpPr>
        <p:spPr>
          <a:xfrm rot="10800000">
            <a:off x="7083600" y="2534400"/>
            <a:ext cx="660000" cy="180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5"/>
          <p:cNvCxnSpPr/>
          <p:nvPr/>
        </p:nvCxnSpPr>
        <p:spPr>
          <a:xfrm flipH="1">
            <a:off x="7083600" y="2576400"/>
            <a:ext cx="660000" cy="960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5"/>
          <p:cNvCxnSpPr/>
          <p:nvPr/>
        </p:nvCxnSpPr>
        <p:spPr>
          <a:xfrm flipH="1">
            <a:off x="7113600" y="2564400"/>
            <a:ext cx="618000" cy="3000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5"/>
          <p:cNvSpPr txBox="1"/>
          <p:nvPr/>
        </p:nvSpPr>
        <p:spPr>
          <a:xfrm>
            <a:off x="7173600" y="2384375"/>
            <a:ext cx="498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latin typeface="Roboto"/>
              <a:ea typeface="Roboto"/>
              <a:cs typeface="Roboto"/>
              <a:sym typeface="Roboto"/>
            </a:endParaRPr>
          </a:p>
        </p:txBody>
      </p:sp>
      <p:sp>
        <p:nvSpPr>
          <p:cNvPr id="204" name="Google Shape;204;p25"/>
          <p:cNvSpPr txBox="1"/>
          <p:nvPr/>
        </p:nvSpPr>
        <p:spPr>
          <a:xfrm>
            <a:off x="4339800" y="3162350"/>
            <a:ext cx="238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Where,</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P1.X == P2.X == P3.X</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X - Seller</a:t>
            </a:r>
            <a:endParaRPr sz="800">
              <a:latin typeface="Roboto"/>
              <a:ea typeface="Roboto"/>
              <a:cs typeface="Roboto"/>
              <a:sym typeface="Roboto"/>
            </a:endParaRPr>
          </a:p>
        </p:txBody>
      </p:sp>
      <p:sp>
        <p:nvSpPr>
          <p:cNvPr id="205" name="Google Shape;205;p25"/>
          <p:cNvSpPr txBox="1"/>
          <p:nvPr/>
        </p:nvSpPr>
        <p:spPr>
          <a:xfrm>
            <a:off x="7206000" y="2384375"/>
            <a:ext cx="6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a:p>
            <a:pPr indent="0" lvl="0" marL="0" rtl="0" algn="l">
              <a:spcBef>
                <a:spcPts val="0"/>
              </a:spcBef>
              <a:spcAft>
                <a:spcPts val="0"/>
              </a:spcAft>
              <a:buNone/>
            </a:pPr>
            <a:r>
              <a:rPr lang="en" sz="600">
                <a:latin typeface="Roboto"/>
                <a:ea typeface="Roboto"/>
                <a:cs typeface="Roboto"/>
                <a:sym typeface="Roboto"/>
              </a:rPr>
              <a:t>   &lt;0,1&gt;</a:t>
            </a:r>
            <a:endParaRPr sz="600">
              <a:latin typeface="Roboto"/>
              <a:ea typeface="Roboto"/>
              <a:cs typeface="Roboto"/>
              <a:sym typeface="Roboto"/>
            </a:endParaRPr>
          </a:p>
        </p:txBody>
      </p:sp>
      <p:sp>
        <p:nvSpPr>
          <p:cNvPr id="206" name="Google Shape;206;p25"/>
          <p:cNvSpPr txBox="1"/>
          <p:nvPr/>
        </p:nvSpPr>
        <p:spPr>
          <a:xfrm>
            <a:off x="6719300" y="3162350"/>
            <a:ext cx="210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Where,</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P1.X == P2.X == P3.X</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X - Seller</a:t>
            </a:r>
            <a:endParaRPr sz="800">
              <a:latin typeface="Roboto"/>
              <a:ea typeface="Roboto"/>
              <a:cs typeface="Roboto"/>
              <a:sym typeface="Roboto"/>
            </a:endParaRPr>
          </a:p>
        </p:txBody>
      </p:sp>
      <p:sp>
        <p:nvSpPr>
          <p:cNvPr id="207" name="Google Shape;207;p25"/>
          <p:cNvSpPr txBox="1"/>
          <p:nvPr/>
        </p:nvSpPr>
        <p:spPr>
          <a:xfrm>
            <a:off x="5616300" y="1444300"/>
            <a:ext cx="3276300" cy="7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Roboto"/>
                <a:ea typeface="Roboto"/>
                <a:cs typeface="Roboto"/>
                <a:sym typeface="Roboto"/>
              </a:rPr>
              <a:t>Where,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β</a:t>
            </a:r>
            <a:r>
              <a:rPr baseline="-25000" lang="en" sz="1000">
                <a:latin typeface="Roboto"/>
                <a:ea typeface="Roboto"/>
                <a:cs typeface="Roboto"/>
                <a:sym typeface="Roboto"/>
              </a:rPr>
              <a:t>U</a:t>
            </a:r>
            <a:r>
              <a:rPr lang="en" sz="1000">
                <a:latin typeface="Roboto"/>
                <a:ea typeface="Roboto"/>
                <a:cs typeface="Roboto"/>
                <a:sym typeface="Roboto"/>
              </a:rPr>
              <a:t>   Combined Biasedness score of user(U)</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lang="en" sz="1000">
                <a:latin typeface="Roboto"/>
                <a:ea typeface="Roboto"/>
                <a:cs typeface="Roboto"/>
                <a:sym typeface="Roboto"/>
              </a:rPr>
              <a:t> </a:t>
            </a:r>
            <a:r>
              <a:rPr lang="en" sz="1300">
                <a:latin typeface="Roboto"/>
                <a:ea typeface="Roboto"/>
                <a:cs typeface="Roboto"/>
                <a:sym typeface="Roboto"/>
              </a:rPr>
              <a:t>ɣ</a:t>
            </a:r>
            <a:r>
              <a:rPr baseline="-25000" lang="en" sz="1000">
                <a:latin typeface="Roboto"/>
                <a:ea typeface="Roboto"/>
                <a:cs typeface="Roboto"/>
                <a:sym typeface="Roboto"/>
              </a:rPr>
              <a:t>Us</a:t>
            </a:r>
            <a:r>
              <a:rPr lang="en" sz="1000">
                <a:latin typeface="Roboto"/>
                <a:ea typeface="Roboto"/>
                <a:cs typeface="Roboto"/>
                <a:sym typeface="Roboto"/>
              </a:rPr>
              <a:t> Biasedness score of user(U) for seller(s)</a:t>
            </a:r>
            <a:endParaRPr sz="1000">
              <a:latin typeface="Roboto"/>
              <a:ea typeface="Roboto"/>
              <a:cs typeface="Roboto"/>
              <a:sym typeface="Roboto"/>
            </a:endParaRPr>
          </a:p>
        </p:txBody>
      </p:sp>
      <p:pic>
        <p:nvPicPr>
          <p:cNvPr descr="&lt;math xmlns=&quot;http://www.w3.org/1998/Math/MathML&quot;&gt;&lt;msub&gt;&lt;mi mathvariant=&quot;bold-italic&quot;&gt;&amp;#x3B2;&lt;/mi&gt;&lt;mi mathvariant=&quot;italic&quot;&gt;U&lt;/mi&gt;&lt;/msub&gt;&lt;mo mathvariant=&quot;italic&quot;&gt;&amp;#xA0;&lt;/mo&gt;&lt;mo mathvariant=&quot;italic&quot;&gt;=&lt;/mo&gt;&lt;mo mathvariant=&quot;italic&quot;&gt;&amp;#xA0;&lt;/mo&gt;&lt;msub&gt;&lt;mo largeop=&quot;true&quot; mathvariant=&quot;italic&quot;&gt;&amp;#x3B3;&lt;/mo&gt;&lt;mrow&gt;&lt;mi mathvariant=&quot;italic&quot;&gt;U&lt;/mi&gt;&lt;mi mathvariant=&quot;italic&quot;&gt;s&lt;/mi&gt;&lt;/mrow&gt;&lt;/msub&gt;&lt;/math&gt;" id="208" name="Google Shape;208;p25" title="Error converting from MathML to accessible text."/>
          <p:cNvPicPr preferRelativeResize="0"/>
          <p:nvPr/>
        </p:nvPicPr>
        <p:blipFill>
          <a:blip r:embed="rId3">
            <a:alphaModFix/>
          </a:blip>
          <a:stretch>
            <a:fillRect/>
          </a:stretch>
        </p:blipFill>
        <p:spPr>
          <a:xfrm>
            <a:off x="4526126" y="1606175"/>
            <a:ext cx="700300" cy="204525"/>
          </a:xfrm>
          <a:prstGeom prst="rect">
            <a:avLst/>
          </a:prstGeom>
          <a:noFill/>
          <a:ln>
            <a:noFill/>
          </a:ln>
        </p:spPr>
      </p:pic>
      <p:sp>
        <p:nvSpPr>
          <p:cNvPr id="209" name="Google Shape;209;p25"/>
          <p:cNvSpPr txBox="1"/>
          <p:nvPr/>
        </p:nvSpPr>
        <p:spPr>
          <a:xfrm>
            <a:off x="3868625" y="3990350"/>
            <a:ext cx="482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value of 0.25 is set as threshold limit, If the </a:t>
            </a:r>
            <a:r>
              <a:rPr lang="en" sz="1000">
                <a:latin typeface="Roboto"/>
                <a:ea typeface="Roboto"/>
                <a:cs typeface="Roboto"/>
                <a:sym typeface="Roboto"/>
              </a:rPr>
              <a:t>β</a:t>
            </a:r>
            <a:r>
              <a:rPr baseline="-25000" lang="en" sz="1000">
                <a:latin typeface="Roboto"/>
                <a:ea typeface="Roboto"/>
                <a:cs typeface="Roboto"/>
                <a:sym typeface="Roboto"/>
              </a:rPr>
              <a:t>U </a:t>
            </a:r>
            <a:r>
              <a:rPr lang="en">
                <a:latin typeface="Roboto"/>
                <a:ea typeface="Roboto"/>
                <a:cs typeface="Roboto"/>
                <a:sym typeface="Roboto"/>
              </a:rPr>
              <a:t> value is lesser than the threshold then the user is potentially a biased reviewer.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215" name="Google Shape;215;p2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SzPts val="1200"/>
              <a:buAutoNum type="arabicPeriod"/>
            </a:pPr>
            <a:r>
              <a:rPr lang="en"/>
              <a:t>Sentiment Analysis on reviews</a:t>
            </a:r>
            <a:endParaRPr/>
          </a:p>
          <a:p>
            <a:pPr indent="-304800" lvl="0" marL="457200" rtl="0" algn="l">
              <a:spcBef>
                <a:spcPts val="0"/>
              </a:spcBef>
              <a:spcAft>
                <a:spcPts val="0"/>
              </a:spcAft>
              <a:buSzPts val="1200"/>
              <a:buAutoNum type="arabicPeriod"/>
            </a:pPr>
            <a:r>
              <a:rPr lang="en"/>
              <a:t>Graph Generation</a:t>
            </a:r>
            <a:endParaRPr/>
          </a:p>
          <a:p>
            <a:pPr indent="-304800" lvl="0" marL="457200" rtl="0" algn="l">
              <a:spcBef>
                <a:spcPts val="0"/>
              </a:spcBef>
              <a:spcAft>
                <a:spcPts val="0"/>
              </a:spcAft>
              <a:buSzPts val="1200"/>
              <a:buAutoNum type="arabicPeriod"/>
            </a:pPr>
            <a:r>
              <a:rPr lang="en"/>
              <a:t>Biased Reviews Detection</a:t>
            </a:r>
            <a:endParaRPr/>
          </a:p>
          <a:p>
            <a:pPr indent="-304800" lvl="0" marL="457200" rtl="0" algn="l">
              <a:spcBef>
                <a:spcPts val="0"/>
              </a:spcBef>
              <a:spcAft>
                <a:spcPts val="0"/>
              </a:spcAft>
              <a:buClr>
                <a:srgbClr val="000000"/>
              </a:buClr>
              <a:buSzPts val="1200"/>
              <a:buAutoNum type="arabicPeriod"/>
            </a:pPr>
            <a:r>
              <a:rPr lang="en">
                <a:solidFill>
                  <a:srgbClr val="000000"/>
                </a:solidFill>
              </a:rPr>
              <a:t>Fraudulent Score Calculation</a:t>
            </a:r>
            <a:endParaRPr>
              <a:solidFill>
                <a:srgbClr val="000000"/>
              </a:solidFill>
            </a:endParaRPr>
          </a:p>
          <a:p>
            <a:pPr indent="0" lvl="0" marL="0" rtl="0" algn="l">
              <a:spcBef>
                <a:spcPts val="1600"/>
              </a:spcBef>
              <a:spcAft>
                <a:spcPts val="1600"/>
              </a:spcAft>
              <a:buNone/>
            </a:pPr>
            <a:r>
              <a:t/>
            </a:r>
            <a:endParaRPr/>
          </a:p>
        </p:txBody>
      </p:sp>
      <p:sp>
        <p:nvSpPr>
          <p:cNvPr id="216" name="Google Shape;216;p26"/>
          <p:cNvSpPr txBox="1"/>
          <p:nvPr/>
        </p:nvSpPr>
        <p:spPr>
          <a:xfrm>
            <a:off x="3569475" y="357800"/>
            <a:ext cx="5137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Fraudulent Score Calculation: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Unbiased and Helpful </a:t>
            </a:r>
            <a:r>
              <a:rPr lang="en">
                <a:latin typeface="Roboto"/>
                <a:ea typeface="Roboto"/>
                <a:cs typeface="Roboto"/>
                <a:sym typeface="Roboto"/>
              </a:rPr>
              <a:t>reviews are given as input to this module. These reviews are considered as loyal reviews.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Fraudulent score (F) will be calculated for each product based on the helpfulness score, sentiment score and ratings.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Based on the fraudulent score, the probability of a product being a ‘good’ or ‘bad’ can be calculated and known by the future buyers or the platform owner.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Overall fraudulent score for a product is the average of all the fraudulent score for the given product by all the users. </a:t>
            </a:r>
            <a:endParaRPr>
              <a:latin typeface="Roboto"/>
              <a:ea typeface="Roboto"/>
              <a:cs typeface="Roboto"/>
              <a:sym typeface="Roboto"/>
            </a:endParaRPr>
          </a:p>
        </p:txBody>
      </p:sp>
      <p:pic>
        <p:nvPicPr>
          <p:cNvPr descr="&lt;math xmlns=&quot;http://www.w3.org/1998/Math/MathML&quot;&gt;&lt;msub&gt;&lt;mo mathvariant=&quot;italic&quot; largeop=&quot;true&quot;&gt;F&lt;/mo&gt;&lt;mrow&gt;&lt;mi mathvariant=&quot;italic&quot;&gt;U&lt;/mi&gt;&lt;mi mathvariant=&quot;italic&quot;&gt;i&lt;/mi&gt;&lt;mo mathvariant=&quot;italic&quot;&gt;&amp;#xA0;&lt;/mo&gt;&lt;/mrow&gt;&lt;/msub&gt;&lt;mo mathvariant=&quot;italic&quot;&gt;=&lt;/mo&gt;&lt;mo mathvariant=&quot;italic&quot;&gt;&amp;#xA0;&lt;/mo&gt;&lt;mi&gt;A&lt;/mi&gt;&lt;mi&gt;v&lt;/mi&gt;&lt;mi&gt;g&lt;/mi&gt;&lt;mstyle mathvariant=&quot;italic&quot;&gt;&lt;mo stretchy=&quot;true&quot;&gt;(&lt;/mo&gt;&lt;mrow&gt;&lt;msub&gt;&lt;mo largeop=&quot;true&quot;&gt;h&lt;/mo&gt;&lt;mrow&gt;&lt;mi&gt;U&lt;/mi&gt;&lt;mi&gt;i&lt;/mi&gt;&lt;/mrow&gt;&lt;/msub&gt;&lt;mo&gt;&amp;#xA0;&lt;/mo&gt;&lt;mo&gt;+&lt;/mo&gt;&lt;mo&gt;&amp;#xA0;&lt;/mo&gt;&lt;msub&gt;&lt;mo largeop=&quot;true&quot;&gt;s&lt;/mo&gt;&lt;mrow&gt;&lt;mi&gt;U&lt;/mi&gt;&lt;mi&gt;i&lt;/mi&gt;&lt;mo&gt;&amp;#xA0;&lt;/mo&gt;&lt;/mrow&gt;&lt;/msub&gt;&lt;mo&gt;&amp;#xA0;&lt;/mo&gt;&lt;mo&gt;+&lt;/mo&gt;&lt;mo&gt;&amp;#xA0;&lt;/mo&gt;&lt;msub&gt;&lt;mo largeop=&quot;true&quot;&gt;r&lt;/mo&gt;&lt;mrow&gt;&lt;mi&gt;U&lt;/mi&gt;&lt;mi&gt;i&lt;/mi&gt;&lt;/mrow&gt;&lt;/msub&gt;&lt;/mrow&gt;&lt;mo stretchy=&quot;true&quot;&gt;)&lt;/mo&gt;&lt;/mstyle&gt;&lt;/math&gt;" id="217" name="Google Shape;217;p26" title="Error converting from MathML to accessible text."/>
          <p:cNvPicPr preferRelativeResize="0"/>
          <p:nvPr/>
        </p:nvPicPr>
        <p:blipFill>
          <a:blip r:embed="rId3">
            <a:alphaModFix/>
          </a:blip>
          <a:stretch>
            <a:fillRect/>
          </a:stretch>
        </p:blipFill>
        <p:spPr>
          <a:xfrm>
            <a:off x="5101448" y="1996000"/>
            <a:ext cx="2073251" cy="245050"/>
          </a:xfrm>
          <a:prstGeom prst="rect">
            <a:avLst/>
          </a:prstGeom>
          <a:noFill/>
          <a:ln>
            <a:noFill/>
          </a:ln>
        </p:spPr>
      </p:pic>
      <p:sp>
        <p:nvSpPr>
          <p:cNvPr id="218" name="Google Shape;218;p26"/>
          <p:cNvSpPr txBox="1"/>
          <p:nvPr/>
        </p:nvSpPr>
        <p:spPr>
          <a:xfrm>
            <a:off x="4777650" y="2213850"/>
            <a:ext cx="3276300" cy="11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Roboto"/>
                <a:ea typeface="Roboto"/>
                <a:cs typeface="Roboto"/>
                <a:sym typeface="Roboto"/>
              </a:rPr>
              <a:t>Where,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i="1" lang="en" sz="1000">
                <a:latin typeface="Roboto"/>
                <a:ea typeface="Roboto"/>
                <a:cs typeface="Roboto"/>
                <a:sym typeface="Roboto"/>
              </a:rPr>
              <a:t>F</a:t>
            </a:r>
            <a:r>
              <a:rPr baseline="-25000" i="1" lang="en" sz="1000">
                <a:latin typeface="Roboto"/>
                <a:ea typeface="Roboto"/>
                <a:cs typeface="Roboto"/>
                <a:sym typeface="Roboto"/>
              </a:rPr>
              <a:t>Ui</a:t>
            </a:r>
            <a:r>
              <a:rPr i="1" lang="en" sz="1000">
                <a:latin typeface="Roboto"/>
                <a:ea typeface="Roboto"/>
                <a:cs typeface="Roboto"/>
                <a:sym typeface="Roboto"/>
              </a:rPr>
              <a:t> </a:t>
            </a:r>
            <a:r>
              <a:rPr lang="en" sz="1000">
                <a:latin typeface="Roboto"/>
                <a:ea typeface="Roboto"/>
                <a:cs typeface="Roboto"/>
                <a:sym typeface="Roboto"/>
              </a:rPr>
              <a:t>  Fraudulent score for product(i) by user(U)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h</a:t>
            </a:r>
            <a:r>
              <a:rPr baseline="-25000" lang="en" sz="1000">
                <a:latin typeface="Roboto"/>
                <a:ea typeface="Roboto"/>
                <a:cs typeface="Roboto"/>
                <a:sym typeface="Roboto"/>
              </a:rPr>
              <a:t>Ui</a:t>
            </a:r>
            <a:r>
              <a:rPr lang="en" sz="1000">
                <a:latin typeface="Roboto"/>
                <a:ea typeface="Roboto"/>
                <a:cs typeface="Roboto"/>
                <a:sym typeface="Roboto"/>
              </a:rPr>
              <a:t>  Helpfulness</a:t>
            </a:r>
            <a:r>
              <a:rPr lang="en" sz="1000">
                <a:latin typeface="Roboto"/>
                <a:ea typeface="Roboto"/>
                <a:cs typeface="Roboto"/>
                <a:sym typeface="Roboto"/>
              </a:rPr>
              <a:t> score for product(i) by user(U)</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s</a:t>
            </a:r>
            <a:r>
              <a:rPr baseline="-25000" lang="en" sz="1000">
                <a:latin typeface="Roboto"/>
                <a:ea typeface="Roboto"/>
                <a:cs typeface="Roboto"/>
                <a:sym typeface="Roboto"/>
              </a:rPr>
              <a:t>Ui</a:t>
            </a:r>
            <a:r>
              <a:rPr lang="en" sz="1000">
                <a:latin typeface="Roboto"/>
                <a:ea typeface="Roboto"/>
                <a:cs typeface="Roboto"/>
                <a:sym typeface="Roboto"/>
              </a:rPr>
              <a:t>  Sentiment score for product(i) by user(U)</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r</a:t>
            </a:r>
            <a:r>
              <a:rPr baseline="-25000" lang="en" sz="1000">
                <a:latin typeface="Roboto"/>
                <a:ea typeface="Roboto"/>
                <a:cs typeface="Roboto"/>
                <a:sym typeface="Roboto"/>
              </a:rPr>
              <a:t>Ui</a:t>
            </a:r>
            <a:r>
              <a:rPr lang="en" sz="1000">
                <a:latin typeface="Roboto"/>
                <a:ea typeface="Roboto"/>
                <a:cs typeface="Roboto"/>
                <a:sym typeface="Roboto"/>
              </a:rPr>
              <a:t>   Ratings for product(i) by user(U)</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224" name="Google Shape;224;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AutoNum type="arabicPeriod"/>
            </a:pPr>
            <a:r>
              <a:rPr lang="en" sz="1400">
                <a:solidFill>
                  <a:srgbClr val="000000"/>
                </a:solidFill>
              </a:rPr>
              <a:t>This can potentially stop a fraud seller from selling the products online.</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lang="en" sz="1400">
                <a:solidFill>
                  <a:srgbClr val="000000"/>
                </a:solidFill>
              </a:rPr>
              <a:t>It will give an option to the customers whether to buy the product by giving them information about the product’s quality.</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b="1" lang="en" sz="1400">
                <a:solidFill>
                  <a:srgbClr val="000000"/>
                </a:solidFill>
              </a:rPr>
              <a:t>It will also help the ECommerce platform to detect sellers with low-quality products and increase their customer quality experience.</a:t>
            </a:r>
            <a:endParaRPr b="1" sz="1400">
              <a:solidFill>
                <a:srgbClr val="000000"/>
              </a:solidFill>
            </a:endParaRPr>
          </a:p>
          <a:p>
            <a:pPr indent="0" lvl="0" marL="457200" rtl="0" algn="l">
              <a:spcBef>
                <a:spcPts val="1600"/>
              </a:spcBef>
              <a:spcAft>
                <a:spcPts val="1600"/>
              </a:spcAft>
              <a:buNone/>
            </a:pPr>
            <a:r>
              <a:t/>
            </a:r>
            <a:endParaRPr sz="1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490250" y="488250"/>
            <a:ext cx="8228400" cy="4090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t>References:</a:t>
            </a:r>
            <a:endParaRPr b="1" sz="1400"/>
          </a:p>
          <a:p>
            <a:pPr indent="0" lvl="0" marL="0" rtl="0" algn="l">
              <a:spcBef>
                <a:spcPts val="0"/>
              </a:spcBef>
              <a:spcAft>
                <a:spcPts val="0"/>
              </a:spcAft>
              <a:buNone/>
            </a:pPr>
            <a:r>
              <a:t/>
            </a:r>
            <a:endParaRPr sz="1200"/>
          </a:p>
          <a:p>
            <a:pPr indent="0" lvl="0" marL="0" rtl="0" algn="just">
              <a:spcBef>
                <a:spcPts val="0"/>
              </a:spcBef>
              <a:spcAft>
                <a:spcPts val="0"/>
              </a:spcAft>
              <a:buNone/>
            </a:pPr>
            <a:r>
              <a:rPr b="1" lang="en" sz="1100"/>
              <a:t>Base Paper: </a:t>
            </a:r>
            <a:r>
              <a:rPr lang="en" sz="1100"/>
              <a:t> </a:t>
            </a:r>
            <a:r>
              <a:rPr lang="en" sz="1000">
                <a:highlight>
                  <a:schemeClr val="dk1"/>
                </a:highlight>
              </a:rPr>
              <a:t> </a:t>
            </a:r>
            <a:r>
              <a:rPr lang="en" sz="1200">
                <a:highlight>
                  <a:schemeClr val="dk1"/>
                </a:highlight>
                <a:latin typeface="Arial"/>
                <a:ea typeface="Arial"/>
                <a:cs typeface="Arial"/>
                <a:sym typeface="Arial"/>
              </a:rPr>
              <a:t>Li, A., Qin, Z., Liu, R., Yang, Y. and Li, D., 2019, November. Spam review detection with graph convolutional networks. In </a:t>
            </a:r>
            <a:r>
              <a:rPr i="1" lang="en" sz="1200">
                <a:highlight>
                  <a:schemeClr val="dk1"/>
                </a:highlight>
                <a:latin typeface="Arial"/>
                <a:ea typeface="Arial"/>
                <a:cs typeface="Arial"/>
                <a:sym typeface="Arial"/>
              </a:rPr>
              <a:t>Proceedings of the 28th ACM International Conference on Information and Knowledge Management</a:t>
            </a:r>
            <a:r>
              <a:rPr lang="en" sz="1200">
                <a:highlight>
                  <a:schemeClr val="dk1"/>
                </a:highlight>
                <a:latin typeface="Arial"/>
                <a:ea typeface="Arial"/>
                <a:cs typeface="Arial"/>
                <a:sym typeface="Arial"/>
              </a:rPr>
              <a:t> (pp. 2703-2711).</a:t>
            </a:r>
            <a:endParaRPr sz="1200">
              <a:highlight>
                <a:schemeClr val="dk1"/>
              </a:highlight>
            </a:endParaRPr>
          </a:p>
          <a:p>
            <a:pPr indent="0" lvl="0" marL="0" rtl="0" algn="just">
              <a:spcBef>
                <a:spcPts val="0"/>
              </a:spcBef>
              <a:spcAft>
                <a:spcPts val="0"/>
              </a:spcAft>
              <a:buNone/>
            </a:pPr>
            <a:r>
              <a:t/>
            </a:r>
            <a:endParaRPr sz="1100"/>
          </a:p>
          <a:p>
            <a:pPr indent="0" lvl="0" marL="0" rtl="0" algn="just">
              <a:spcBef>
                <a:spcPts val="0"/>
              </a:spcBef>
              <a:spcAft>
                <a:spcPts val="0"/>
              </a:spcAft>
              <a:buNone/>
            </a:pPr>
            <a:r>
              <a:rPr lang="en" sz="1100">
                <a:highlight>
                  <a:schemeClr val="dk1"/>
                </a:highlight>
              </a:rPr>
              <a:t>[1] T. U. Haque, N. N. Saber and F. M. Shah, "Sentiment analysis on large scale Amazon product reviews," 2018 IEEE International Conference on Innovative Research and Development (ICIRD), 2018, pp. 1-6, doi: 10.1109/ICIRD.2018.8376299.</a:t>
            </a:r>
            <a:endParaRPr sz="1100">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[2] Akoglu, L., McGlohon, M., Faloutsos, C. (2010). oddball: Spotting Anomalies in Weighted Graphs. In: Zaki, M.J., Yu, J.X., Ravindran, B., Pudi, V. (eds) Advances in Knowledge Discovery and Data Mining. PAKDD 2010. Lecture Notes in Computer Science(), vol 6119. Springer, Berlin, Heidelberg. </a:t>
            </a:r>
            <a:r>
              <a:rPr lang="en" sz="1100" u="sng">
                <a:highlight>
                  <a:schemeClr val="dk1"/>
                </a:highlight>
                <a:hlinkClick r:id="rId3"/>
              </a:rPr>
              <a:t>https://doi.org/10.1007/978-3-642-13672-6_4</a:t>
            </a:r>
            <a:r>
              <a:rPr lang="en" sz="1100" u="sng">
                <a:highlight>
                  <a:schemeClr val="dk1"/>
                </a:highlight>
              </a:rPr>
              <a:t>0 </a:t>
            </a:r>
            <a:endParaRPr sz="1100" u="sng">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[3] Zhangyu Cheng, Chengming Zou, and Jianwei Dong. 2019. Outlier detection using isolation forest and local outlier factor. In Proceedings of the Conference on Research in Adaptive and Convergent Systems (RACS '19). Association for Computing Machinery, New York, NY, USA, 161–168. DOI:</a:t>
            </a:r>
            <a:r>
              <a:rPr lang="en" sz="1100" u="sng">
                <a:solidFill>
                  <a:schemeClr val="hlink"/>
                </a:solidFill>
                <a:highlight>
                  <a:schemeClr val="dk1"/>
                </a:highlight>
                <a:hlinkClick r:id="rId4"/>
              </a:rPr>
              <a:t>https://doi.org/10.1145/3338840.3355641</a:t>
            </a:r>
            <a:r>
              <a:rPr lang="en" sz="1100">
                <a:highlight>
                  <a:schemeClr val="dk1"/>
                </a:highlight>
              </a:rPr>
              <a:t> </a:t>
            </a:r>
            <a:endParaRPr sz="1100">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[4] </a:t>
            </a:r>
            <a:r>
              <a:rPr lang="en" sz="1100" u="sng">
                <a:solidFill>
                  <a:schemeClr val="hlink"/>
                </a:solidFill>
                <a:highlight>
                  <a:schemeClr val="dk1"/>
                </a:highlight>
                <a:hlinkClick r:id="rId5"/>
              </a:rPr>
              <a:t>https://jmcauley.ucsd.edu/data/amazon/</a:t>
            </a:r>
            <a:r>
              <a:rPr lang="en" sz="1100">
                <a:highlight>
                  <a:schemeClr val="dk1"/>
                </a:highlight>
              </a:rPr>
              <a:t> </a:t>
            </a:r>
            <a:endParaRPr sz="1100">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[5] </a:t>
            </a:r>
            <a:r>
              <a:rPr lang="en" sz="1100" u="sng">
                <a:solidFill>
                  <a:schemeClr val="hlink"/>
                </a:solidFill>
                <a:highlight>
                  <a:schemeClr val="dk1"/>
                </a:highlight>
                <a:hlinkClick r:id="rId6"/>
              </a:rPr>
              <a:t>https://towardsdatascience.com/step-by-step-twitter-sentiment-analysis-in-python-d6f650ade58d</a:t>
            </a:r>
            <a:r>
              <a:rPr lang="en" sz="1100">
                <a:highlight>
                  <a:schemeClr val="dk1"/>
                </a:highlight>
              </a:rPr>
              <a:t> </a:t>
            </a:r>
            <a:endParaRPr sz="1100">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[6]</a:t>
            </a:r>
            <a:r>
              <a:rPr lang="en" sz="1100" u="sng">
                <a:solidFill>
                  <a:schemeClr val="hlink"/>
                </a:solidFill>
                <a:highlight>
                  <a:schemeClr val="dk1"/>
                </a:highlight>
                <a:hlinkClick r:id="rId7"/>
              </a:rPr>
              <a:t>https://www.businessinsider.in/business/startups/news/shopclues-sold-heres-a-timeline-of-how-the-unicorn-startup-went-down/articleshow/71847099.cms</a:t>
            </a:r>
            <a:endParaRPr sz="1100">
              <a:highlight>
                <a:schemeClr val="dk1"/>
              </a:highlight>
            </a:endParaRPr>
          </a:p>
          <a:p>
            <a:pPr indent="0" lvl="0" marL="0" rtl="0" algn="just">
              <a:spcBef>
                <a:spcPts val="0"/>
              </a:spcBef>
              <a:spcAft>
                <a:spcPts val="0"/>
              </a:spcAft>
              <a:buNone/>
            </a:pPr>
            <a:r>
              <a:t/>
            </a:r>
            <a:endParaRPr sz="1100">
              <a:highlight>
                <a:schemeClr val="dk1"/>
              </a:highlight>
            </a:endParaRPr>
          </a:p>
          <a:p>
            <a:pPr indent="0" lvl="0" marL="0" rtl="0" algn="just">
              <a:spcBef>
                <a:spcPts val="0"/>
              </a:spcBef>
              <a:spcAft>
                <a:spcPts val="0"/>
              </a:spcAft>
              <a:buNone/>
            </a:pPr>
            <a:r>
              <a:rPr lang="en" sz="1100">
                <a:highlight>
                  <a:schemeClr val="dk1"/>
                </a:highlight>
              </a:rPr>
              <a:t>[7] </a:t>
            </a:r>
            <a:r>
              <a:rPr lang="en" sz="1100" u="sng">
                <a:solidFill>
                  <a:schemeClr val="hlink"/>
                </a:solidFill>
                <a:highlight>
                  <a:schemeClr val="dk1"/>
                </a:highlight>
                <a:hlinkClick r:id="rId8"/>
              </a:rPr>
              <a:t>https://www.statista.com/statistics/792047/india-e-commerce-market-size/</a:t>
            </a:r>
            <a:r>
              <a:rPr lang="en" sz="1100">
                <a:highlight>
                  <a:schemeClr val="dk1"/>
                </a:highlight>
              </a:rPr>
              <a:t> </a:t>
            </a:r>
            <a:endParaRPr sz="1100">
              <a:highlight>
                <a:schemeClr val="dk1"/>
              </a:highlight>
            </a:endParaRPr>
          </a:p>
          <a:p>
            <a:pPr indent="0" lvl="0" marL="0" rtl="0" algn="l">
              <a:spcBef>
                <a:spcPts val="0"/>
              </a:spcBef>
              <a:spcAft>
                <a:spcPts val="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509900" y="481800"/>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4"/>
          <p:cNvSpPr txBox="1"/>
          <p:nvPr>
            <p:ph idx="1" type="body"/>
          </p:nvPr>
        </p:nvSpPr>
        <p:spPr>
          <a:xfrm>
            <a:off x="460950" y="1747425"/>
            <a:ext cx="8222100" cy="2710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In recent years, Customers buy a  lot of products on online which leads to increased rate in online fraud activities. Many fraud and defective products are sold online even on very known eCommerce platforms</a:t>
            </a:r>
            <a:r>
              <a:rPr baseline="30000" lang="en" sz="1400">
                <a:solidFill>
                  <a:srgbClr val="000000"/>
                </a:solidFill>
              </a:rPr>
              <a:t>[7]</a:t>
            </a:r>
            <a:r>
              <a:rPr lang="en" sz="1400">
                <a:solidFill>
                  <a:srgbClr val="000000"/>
                </a:solidFill>
              </a:rPr>
              <a:t>.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Shopclues is a ecommerce platform valued over $1.1B dollars in 2016 but due to increased sales of fake products and lack of tech commitment, the company failed and just sold  for $70M</a:t>
            </a:r>
            <a:r>
              <a:rPr baseline="30000" lang="en" sz="1400">
                <a:solidFill>
                  <a:srgbClr val="000000"/>
                </a:solidFill>
              </a:rPr>
              <a:t>[6]</a:t>
            </a:r>
            <a:r>
              <a:rPr lang="en" sz="1400">
                <a:solidFill>
                  <a:srgbClr val="000000"/>
                </a:solidFill>
              </a:rPr>
              <a:t>.</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Several machine learning algorithms are developed over the years with an increasing trend in anomaly detection techniques. These techniques can be utilized to intimate the upcoming buyer that there is a possibility of buying a low-quality or fraudulent product from the seller.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Clustering and classification of product information empower the end customer to identify counterfeits accurately and efficiently by comparing them with trained models.</a:t>
            </a:r>
            <a:endParaRPr sz="1400">
              <a:solidFill>
                <a:srgbClr val="000000"/>
              </a:solidFill>
            </a:endParaRPr>
          </a:p>
          <a:p>
            <a:pPr indent="0" lvl="0" marL="0" rtl="0" algn="just">
              <a:lnSpc>
                <a:spcPct val="100000"/>
              </a:lnSpc>
              <a:spcBef>
                <a:spcPts val="0"/>
              </a:spcBef>
              <a:spcAft>
                <a:spcPts val="0"/>
              </a:spcAft>
              <a:buNone/>
            </a:pPr>
            <a:r>
              <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To recognize the sentiments from the review texts.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To identify outlier nodes/ biased reviews.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To calculate the </a:t>
            </a:r>
            <a:r>
              <a:rPr lang="en" sz="1400">
                <a:solidFill>
                  <a:srgbClr val="000000"/>
                </a:solidFill>
              </a:rPr>
              <a:t>fraudulent</a:t>
            </a:r>
            <a:r>
              <a:rPr lang="en" sz="1400">
                <a:solidFill>
                  <a:srgbClr val="000000"/>
                </a:solidFill>
              </a:rPr>
              <a:t> score of the product </a:t>
            </a:r>
            <a:r>
              <a:rPr lang="en" sz="1400">
                <a:solidFill>
                  <a:srgbClr val="000000"/>
                </a:solidFill>
              </a:rPr>
              <a:t>from its loyal</a:t>
            </a:r>
            <a:r>
              <a:rPr lang="en" sz="1400">
                <a:solidFill>
                  <a:srgbClr val="000000"/>
                </a:solidFill>
              </a:rPr>
              <a:t> product reviews.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88" name="Google Shape;88;p16"/>
          <p:cNvSpPr txBox="1"/>
          <p:nvPr>
            <p:ph idx="1" type="body"/>
          </p:nvPr>
        </p:nvSpPr>
        <p:spPr>
          <a:xfrm>
            <a:off x="471900" y="1723100"/>
            <a:ext cx="8222100" cy="29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Types of dataset:</a:t>
            </a:r>
            <a:endParaRPr sz="1400">
              <a:solidFill>
                <a:srgbClr val="000000"/>
              </a:solidFill>
            </a:endParaRPr>
          </a:p>
          <a:p>
            <a:pPr indent="-317500" lvl="1" marL="457200" rtl="0" algn="l">
              <a:lnSpc>
                <a:spcPct val="115000"/>
              </a:lnSpc>
              <a:spcBef>
                <a:spcPts val="0"/>
              </a:spcBef>
              <a:spcAft>
                <a:spcPts val="0"/>
              </a:spcAft>
              <a:buClr>
                <a:srgbClr val="000000"/>
              </a:buClr>
              <a:buSzPts val="1400"/>
              <a:buChar char="○"/>
            </a:pPr>
            <a:r>
              <a:rPr lang="en">
                <a:solidFill>
                  <a:srgbClr val="000000"/>
                </a:solidFill>
              </a:rPr>
              <a:t>5-Core product data for clothing, shoes and jewelry products:</a:t>
            </a:r>
            <a:endParaRPr>
              <a:solidFill>
                <a:srgbClr val="000000"/>
              </a:solidFill>
            </a:endParaRPr>
          </a:p>
          <a:p>
            <a:pPr indent="-317500" lvl="2" marL="914400" rtl="0" algn="l">
              <a:lnSpc>
                <a:spcPct val="115000"/>
              </a:lnSpc>
              <a:spcBef>
                <a:spcPts val="0"/>
              </a:spcBef>
              <a:spcAft>
                <a:spcPts val="0"/>
              </a:spcAft>
              <a:buClr>
                <a:srgbClr val="000000"/>
              </a:buClr>
              <a:buSzPts val="1400"/>
              <a:buChar char="■"/>
            </a:pPr>
            <a:r>
              <a:rPr lang="en">
                <a:solidFill>
                  <a:srgbClr val="000000"/>
                </a:solidFill>
              </a:rPr>
              <a:t>Products with minimum 5 reviews are defined as 5-core product data</a:t>
            </a:r>
            <a:r>
              <a:rPr baseline="30000" lang="en">
                <a:solidFill>
                  <a:srgbClr val="000000"/>
                </a:solidFill>
              </a:rPr>
              <a:t>[4]</a:t>
            </a:r>
            <a:r>
              <a:rPr lang="en">
                <a:solidFill>
                  <a:srgbClr val="000000"/>
                </a:solidFill>
              </a:rPr>
              <a:t>.</a:t>
            </a:r>
            <a:endParaRPr>
              <a:solidFill>
                <a:srgbClr val="000000"/>
              </a:solidFill>
            </a:endParaRPr>
          </a:p>
          <a:p>
            <a:pPr indent="-317500" lvl="2" marL="914400" rtl="0" algn="l">
              <a:lnSpc>
                <a:spcPct val="115000"/>
              </a:lnSpc>
              <a:spcBef>
                <a:spcPts val="0"/>
              </a:spcBef>
              <a:spcAft>
                <a:spcPts val="0"/>
              </a:spcAft>
              <a:buClr>
                <a:srgbClr val="000000"/>
              </a:buClr>
              <a:buSzPts val="1400"/>
              <a:buChar char="■"/>
            </a:pPr>
            <a:r>
              <a:rPr lang="en">
                <a:solidFill>
                  <a:srgbClr val="000000"/>
                </a:solidFill>
              </a:rPr>
              <a:t>Contains </a:t>
            </a:r>
            <a:r>
              <a:rPr lang="en">
                <a:solidFill>
                  <a:srgbClr val="000000"/>
                </a:solidFill>
              </a:rPr>
              <a:t>clothing, shoes and jewelry product</a:t>
            </a:r>
            <a:r>
              <a:rPr lang="en">
                <a:solidFill>
                  <a:srgbClr val="000000"/>
                </a:solidFill>
              </a:rPr>
              <a:t>s reviews (2.78M Reviews for 23K Products)</a:t>
            </a:r>
            <a:r>
              <a:rPr baseline="30000" lang="en">
                <a:solidFill>
                  <a:srgbClr val="000000"/>
                </a:solidFill>
              </a:rPr>
              <a:t>[4]</a:t>
            </a:r>
            <a:r>
              <a:rPr lang="en">
                <a:solidFill>
                  <a:srgbClr val="000000"/>
                </a:solidFill>
              </a:rPr>
              <a:t>.</a:t>
            </a:r>
            <a:endParaRPr>
              <a:solidFill>
                <a:srgbClr val="000000"/>
              </a:solidFill>
            </a:endParaRPr>
          </a:p>
          <a:p>
            <a:pPr indent="-317500" lvl="1" marL="457200" rtl="0" algn="l">
              <a:lnSpc>
                <a:spcPct val="115000"/>
              </a:lnSpc>
              <a:spcBef>
                <a:spcPts val="0"/>
              </a:spcBef>
              <a:spcAft>
                <a:spcPts val="0"/>
              </a:spcAft>
              <a:buClr>
                <a:srgbClr val="000000"/>
              </a:buClr>
              <a:buSzPts val="1400"/>
              <a:buChar char="○"/>
            </a:pPr>
            <a:r>
              <a:rPr lang="en">
                <a:solidFill>
                  <a:srgbClr val="000000"/>
                </a:solidFill>
              </a:rPr>
              <a:t>Meta product data: </a:t>
            </a:r>
            <a:endParaRPr>
              <a:solidFill>
                <a:srgbClr val="000000"/>
              </a:solidFill>
            </a:endParaRPr>
          </a:p>
          <a:p>
            <a:pPr indent="-317500" lvl="2" marL="914400" rtl="0" algn="l">
              <a:lnSpc>
                <a:spcPct val="115000"/>
              </a:lnSpc>
              <a:spcBef>
                <a:spcPts val="0"/>
              </a:spcBef>
              <a:spcAft>
                <a:spcPts val="0"/>
              </a:spcAft>
              <a:buClr>
                <a:srgbClr val="000000"/>
              </a:buClr>
              <a:buSzPts val="1400"/>
              <a:buChar char="■"/>
            </a:pPr>
            <a:r>
              <a:rPr lang="en">
                <a:solidFill>
                  <a:srgbClr val="000000"/>
                </a:solidFill>
              </a:rPr>
              <a:t>It is the description off the products with their basic details like product name, product price, sales rank, also bought, also viewed etc… (23K Products)</a:t>
            </a:r>
            <a:r>
              <a:rPr baseline="30000" lang="en">
                <a:solidFill>
                  <a:srgbClr val="000000"/>
                </a:solidFill>
              </a:rPr>
              <a:t>[4]</a:t>
            </a:r>
            <a:r>
              <a:rPr lang="en">
                <a:solidFill>
                  <a:srgbClr val="000000"/>
                </a:solidFill>
              </a:rPr>
              <a:t>.</a:t>
            </a:r>
            <a:endParaRPr>
              <a:solidFill>
                <a:srgbClr val="000000"/>
              </a:solidFill>
            </a:endParaRPr>
          </a:p>
          <a:p>
            <a:pPr indent="0" lvl="0" marL="137160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sz="1400">
                <a:solidFill>
                  <a:srgbClr val="000000"/>
                </a:solidFill>
              </a:rPr>
              <a:t>Input format: csv file (5-Core product and Meta product table Combined)</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Output format: </a:t>
            </a:r>
            <a:r>
              <a:rPr lang="en" sz="1400">
                <a:solidFill>
                  <a:srgbClr val="000000"/>
                </a:solidFill>
              </a:rPr>
              <a:t>Fraudulent</a:t>
            </a:r>
            <a:r>
              <a:rPr lang="en" sz="1400">
                <a:solidFill>
                  <a:srgbClr val="000000"/>
                </a:solidFill>
              </a:rPr>
              <a:t> Score for each product</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4" name="Google Shape;94;p17"/>
          <p:cNvSpPr txBox="1"/>
          <p:nvPr>
            <p:ph idx="1" type="body"/>
          </p:nvPr>
        </p:nvSpPr>
        <p:spPr>
          <a:xfrm>
            <a:off x="471900" y="1800000"/>
            <a:ext cx="8222100" cy="2829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AutoNum type="arabicPeriod"/>
            </a:pPr>
            <a:r>
              <a:rPr lang="en" sz="1400">
                <a:solidFill>
                  <a:srgbClr val="000000"/>
                </a:solidFill>
              </a:rPr>
              <a:t>One of the main problems is selling low-quality products, Customers can’t able to find good products in the market. </a:t>
            </a:r>
            <a:endParaRPr sz="1400">
              <a:solidFill>
                <a:srgbClr val="000000"/>
              </a:solidFill>
            </a:endParaRPr>
          </a:p>
          <a:p>
            <a:pPr indent="-317500" lvl="0" marL="457200" rtl="0" algn="just">
              <a:spcBef>
                <a:spcPts val="0"/>
              </a:spcBef>
              <a:spcAft>
                <a:spcPts val="0"/>
              </a:spcAft>
              <a:buClr>
                <a:srgbClr val="000000"/>
              </a:buClr>
              <a:buSzPts val="1400"/>
              <a:buAutoNum type="arabicPeriod"/>
            </a:pPr>
            <a:r>
              <a:rPr lang="en" sz="1400">
                <a:solidFill>
                  <a:srgbClr val="000000"/>
                </a:solidFill>
              </a:rPr>
              <a:t>Customers write a lot of reviews these days about the product qualities. One important factor is to identify the helpful reviews and with Only those reviews and ratings from previous users of the product can give a hint about the quality of the product.</a:t>
            </a:r>
            <a:endParaRPr sz="1600">
              <a:solidFill>
                <a:srgbClr val="000000"/>
              </a:solidFill>
            </a:endParaRPr>
          </a:p>
          <a:p>
            <a:pPr indent="0" lvl="0" marL="0" rtl="0" algn="just">
              <a:spcBef>
                <a:spcPts val="0"/>
              </a:spcBef>
              <a:spcAft>
                <a:spcPts val="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00" name="Google Shape;100;p18"/>
          <p:cNvSpPr txBox="1"/>
          <p:nvPr>
            <p:ph idx="1" type="body"/>
          </p:nvPr>
        </p:nvSpPr>
        <p:spPr>
          <a:xfrm>
            <a:off x="471900" y="1766675"/>
            <a:ext cx="8266200" cy="27102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Char char="●"/>
            </a:pPr>
            <a:r>
              <a:rPr lang="en">
                <a:solidFill>
                  <a:srgbClr val="000000"/>
                </a:solidFill>
              </a:rPr>
              <a:t>To preprocess the data elements and remove unwanted features.</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lang="en">
                <a:solidFill>
                  <a:srgbClr val="000000"/>
                </a:solidFill>
              </a:rPr>
              <a:t>To analyse sentiments on the review texts and convert these reviews into labels.</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lang="en">
                <a:solidFill>
                  <a:srgbClr val="000000"/>
                </a:solidFill>
              </a:rPr>
              <a:t>To create a graph representation of the products, and biased dense nodes are removed. By doing this Only reviews from loyal users are collected and processed. This will avoid biased reviews based on incidents like a customer targeting only a particular seller, the user who always gives negative reviews without buying a product, and users who give highly positive reviews for a particular seller there is a possibility that both seller and user are same.</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lang="en">
                <a:solidFill>
                  <a:srgbClr val="000000"/>
                </a:solidFill>
              </a:rPr>
              <a:t>To calculate the fraudulent score for each product.</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106" name="Google Shape;106;p19"/>
          <p:cNvPicPr preferRelativeResize="0"/>
          <p:nvPr/>
        </p:nvPicPr>
        <p:blipFill>
          <a:blip r:embed="rId3">
            <a:alphaModFix/>
          </a:blip>
          <a:stretch>
            <a:fillRect/>
          </a:stretch>
        </p:blipFill>
        <p:spPr>
          <a:xfrm>
            <a:off x="76200" y="771450"/>
            <a:ext cx="8839200" cy="36574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12" name="Google Shape;112;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Data preprocessing</a:t>
            </a:r>
            <a:endParaRPr sz="1400">
              <a:solidFill>
                <a:srgbClr val="000000"/>
              </a:solidFill>
            </a:endParaRPr>
          </a:p>
          <a:p>
            <a:pPr indent="-317500" lvl="0" marL="457200" rtl="0" algn="l">
              <a:spcBef>
                <a:spcPts val="0"/>
              </a:spcBef>
              <a:spcAft>
                <a:spcPts val="0"/>
              </a:spcAft>
              <a:buSzPts val="1400"/>
              <a:buAutoNum type="arabicPeriod"/>
            </a:pPr>
            <a:r>
              <a:rPr lang="en" sz="1400"/>
              <a:t>Sentiment Analysis on reviews</a:t>
            </a:r>
            <a:endParaRPr sz="1400"/>
          </a:p>
          <a:p>
            <a:pPr indent="-317500" lvl="0" marL="457200" rtl="0" algn="l">
              <a:spcBef>
                <a:spcPts val="0"/>
              </a:spcBef>
              <a:spcAft>
                <a:spcPts val="0"/>
              </a:spcAft>
              <a:buSzPts val="1400"/>
              <a:buAutoNum type="arabicPeriod"/>
            </a:pPr>
            <a:r>
              <a:rPr lang="en" sz="1400"/>
              <a:t>Graph Generation</a:t>
            </a:r>
            <a:endParaRPr sz="1400"/>
          </a:p>
          <a:p>
            <a:pPr indent="-317500" lvl="0" marL="457200" rtl="0" algn="l">
              <a:spcBef>
                <a:spcPts val="0"/>
              </a:spcBef>
              <a:spcAft>
                <a:spcPts val="0"/>
              </a:spcAft>
              <a:buSzPts val="1400"/>
              <a:buAutoNum type="arabicPeriod"/>
            </a:pPr>
            <a:r>
              <a:rPr lang="en" sz="1400"/>
              <a:t>Biased Reviews Detection</a:t>
            </a:r>
            <a:endParaRPr sz="1400"/>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13" name="Google Shape;113;p20"/>
          <p:cNvSpPr txBox="1"/>
          <p:nvPr/>
        </p:nvSpPr>
        <p:spPr>
          <a:xfrm>
            <a:off x="3587850" y="357800"/>
            <a:ext cx="5137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Data Preprocessing:</a:t>
            </a:r>
            <a:endParaRPr b="1">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This Module is a Data Cleaning where Null values are removed, Unwanted features are removed and categorical features will be labeled.</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There is a feature named helpfulness score for the review given in the dataset. Unwanted reviews are those reviews which are not helpful are removed.</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Finally the Review Data with the product ID will be mapped with the product ID in meta data and all the features are combined into a single dataset.</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 Description</a:t>
            </a:r>
            <a:endParaRPr/>
          </a:p>
        </p:txBody>
      </p:sp>
      <p:sp>
        <p:nvSpPr>
          <p:cNvPr id="119" name="Google Shape;119;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preprocessing</a:t>
            </a:r>
            <a:endParaRPr/>
          </a:p>
          <a:p>
            <a:pPr indent="-304800" lvl="0" marL="457200" rtl="0" algn="l">
              <a:spcBef>
                <a:spcPts val="0"/>
              </a:spcBef>
              <a:spcAft>
                <a:spcPts val="0"/>
              </a:spcAft>
              <a:buClr>
                <a:srgbClr val="000000"/>
              </a:buClr>
              <a:buSzPts val="1200"/>
              <a:buAutoNum type="arabicPeriod"/>
            </a:pPr>
            <a:r>
              <a:rPr lang="en">
                <a:solidFill>
                  <a:srgbClr val="000000"/>
                </a:solidFill>
              </a:rPr>
              <a:t>Sentiment Analysis on reviews</a:t>
            </a:r>
            <a:endParaRPr>
              <a:solidFill>
                <a:srgbClr val="000000"/>
              </a:solidFill>
            </a:endParaRPr>
          </a:p>
          <a:p>
            <a:pPr indent="-304800" lvl="0" marL="457200" rtl="0" algn="l">
              <a:spcBef>
                <a:spcPts val="0"/>
              </a:spcBef>
              <a:spcAft>
                <a:spcPts val="0"/>
              </a:spcAft>
              <a:buSzPts val="1200"/>
              <a:buAutoNum type="arabicPeriod"/>
            </a:pPr>
            <a:r>
              <a:rPr lang="en"/>
              <a:t>Graph Generation</a:t>
            </a:r>
            <a:endParaRPr/>
          </a:p>
          <a:p>
            <a:pPr indent="-304800" lvl="0" marL="457200" rtl="0" algn="l">
              <a:spcBef>
                <a:spcPts val="0"/>
              </a:spcBef>
              <a:spcAft>
                <a:spcPts val="0"/>
              </a:spcAft>
              <a:buSzPts val="1200"/>
              <a:buAutoNum type="arabicPeriod"/>
            </a:pPr>
            <a:r>
              <a:rPr lang="en"/>
              <a:t>Biased Reviews Detection</a:t>
            </a:r>
            <a:endParaRPr/>
          </a:p>
          <a:p>
            <a:pPr indent="-304800" lvl="0" marL="457200" rtl="0" algn="l">
              <a:spcBef>
                <a:spcPts val="0"/>
              </a:spcBef>
              <a:spcAft>
                <a:spcPts val="0"/>
              </a:spcAft>
              <a:buSzPts val="1200"/>
              <a:buAutoNum type="arabicPeriod"/>
            </a:pPr>
            <a:r>
              <a:rPr lang="en"/>
              <a:t>Fraudulent Score Calculation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0" name="Google Shape;120;p21"/>
          <p:cNvSpPr txBox="1"/>
          <p:nvPr/>
        </p:nvSpPr>
        <p:spPr>
          <a:xfrm>
            <a:off x="3587850" y="357800"/>
            <a:ext cx="5137200" cy="37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Sentiment Analysis on reviews:</a:t>
            </a:r>
            <a:endParaRPr b="1">
              <a:latin typeface="Roboto"/>
              <a:ea typeface="Roboto"/>
              <a:cs typeface="Roboto"/>
              <a:sym typeface="Roboto"/>
            </a:endParaRPr>
          </a:p>
          <a:p>
            <a:pPr indent="-317500" lvl="0" marL="457200" rtl="0" algn="just">
              <a:lnSpc>
                <a:spcPct val="115000"/>
              </a:lnSpc>
              <a:spcBef>
                <a:spcPts val="1600"/>
              </a:spcBef>
              <a:spcAft>
                <a:spcPts val="0"/>
              </a:spcAft>
              <a:buSzPts val="1400"/>
              <a:buFont typeface="Roboto"/>
              <a:buChar char="❏"/>
            </a:pPr>
            <a:r>
              <a:rPr lang="en">
                <a:latin typeface="Roboto"/>
                <a:ea typeface="Roboto"/>
                <a:cs typeface="Roboto"/>
                <a:sym typeface="Roboto"/>
              </a:rPr>
              <a:t>In the preprocessed data we have a feature column ‘review text’ which contains the customer reviews for the products.</a:t>
            </a:r>
            <a:endParaRPr>
              <a:latin typeface="Roboto"/>
              <a:ea typeface="Roboto"/>
              <a:cs typeface="Roboto"/>
              <a:sym typeface="Roboto"/>
            </a:endParaRPr>
          </a:p>
          <a:p>
            <a:pPr indent="0" lvl="0" marL="45720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To analyse the sentiment of the reviews a customer sentiment analysis function is implemented. These sentiments will be either ‘positive’ or ‘negative’ or ‘neutral’ class</a:t>
            </a:r>
            <a:r>
              <a:rPr baseline="30000" lang="en">
                <a:latin typeface="Roboto"/>
                <a:ea typeface="Roboto"/>
                <a:cs typeface="Roboto"/>
                <a:sym typeface="Roboto"/>
              </a:rPr>
              <a:t>[5]</a:t>
            </a:r>
            <a:r>
              <a:rPr lang="en">
                <a:latin typeface="Roboto"/>
                <a:ea typeface="Roboto"/>
                <a:cs typeface="Roboto"/>
                <a:sym typeface="Roboto"/>
              </a:rPr>
              <a:t>.</a:t>
            </a:r>
            <a:endParaRPr>
              <a:latin typeface="Roboto"/>
              <a:ea typeface="Roboto"/>
              <a:cs typeface="Roboto"/>
              <a:sym typeface="Roboto"/>
            </a:endParaRPr>
          </a:p>
          <a:p>
            <a:pPr indent="0" lvl="0" marL="45720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Sentiment score for positive is 2, neutral is 1 and for negative is 0.</a:t>
            </a:r>
            <a:endParaRPr baseline="30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