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D61A77-6DD3-41C9-8BD3-CE77102BDFAF}">
  <a:tblStyle styleId="{BED61A77-6DD3-41C9-8BD3-CE77102BDFA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5beae18aa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5beae18aa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25beae18aa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5beae18a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5beae18a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125beae18aa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5beae18aa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5beae18aa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25beae18aa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beae18a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5beae18aa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25beae18aa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beae18aa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beae18aa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25beae18aa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cce146b7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cce146b74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12cce146b74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cce146b7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cce146b7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2cce146b74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cce146b7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cce146b74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2cce146b74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cce146b74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cce146b74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2cce146b74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cce146b74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cce146b74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12cce146b74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cce146b74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cce146b74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12cce146b74_0_1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2f06cc063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2f06cc063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132f06cc063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2f06cc06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32f06cc063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132f06cc063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5beae18aa_1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25beae18aa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cce146b74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2cce146b74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cce146b74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2cce146b74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e8228c96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2e8228c96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ce146b74_0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2cce146b74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e8228c96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2e8228c96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2f06cc06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2f06cc06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132f06cc063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2f06cc06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2f06cc063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132f06cc063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32f06cc06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32f06cc063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32f06cc063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beae18aa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25beae18aa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5beae18aa_1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25beae18aa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beae18aa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25beae18aa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towardsdatascience.com/sentiment-analysis-comparing-3-common-approaches-naive-bayes-lstm-and-vader-ab561f834f89" TargetMode="External"/><Relationship Id="rId4" Type="http://schemas.openxmlformats.org/officeDocument/2006/relationships/hyperlink" Target="https://jmcauley.ucsd.edu/data/amazon/" TargetMode="External"/><Relationship Id="rId5" Type="http://schemas.openxmlformats.org/officeDocument/2006/relationships/hyperlink" Target="https://www.businessinsider.in/business/startups/news/shopclues-sold-heres-a-timeline-of-how-the-unicorn-startup-went-down/articleshow/71847099.cms" TargetMode="External"/><Relationship Id="rId6" Type="http://schemas.openxmlformats.org/officeDocument/2006/relationships/hyperlink" Target="https://www.statista.com/statistics/792047/india-e-commerce-market-siz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ojs.aaai.org/index.php/ICWSM/article/view/1455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eeexplore.ieee.org/abstract/document/837629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l.acm.org/doi/abs/10.1145/3340531.3411903?casa_token=1gLP8lIl8ugAAAAA:EE-KX-Rt7DEBIqRZqyGj3MlqkHgZvMc54cZvdEdk1AOlZjR9JtDhpU8QqMAZmLuOfYHN8kNBCvqlJn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owardsdatascience.com/sentiment-analysis-comparing-3-common-approaches-naive-bayes-lstm-and-vader-ab561f834f8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74"/>
            <a:ext cx="9144000" cy="2704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30555"/>
              <a:buFont typeface="Arial"/>
              <a:buNone/>
            </a:pPr>
            <a:r>
              <a:rPr lang="en-IN" sz="3600">
                <a:latin typeface="Arial"/>
                <a:ea typeface="Arial"/>
                <a:cs typeface="Arial"/>
                <a:sym typeface="Arial"/>
              </a:rPr>
              <a:t>Fraudulent Product Detection Using Customer Reviews and Ratings on Amazon Product Data</a:t>
            </a:r>
            <a:endParaRPr sz="3600">
              <a:latin typeface="Arial"/>
              <a:ea typeface="Arial"/>
              <a:cs typeface="Arial"/>
              <a:sym typeface="Arial"/>
            </a:endParaRPr>
          </a:p>
          <a:p>
            <a:pPr indent="0" lvl="0" marL="0" rtl="0" algn="ctr">
              <a:lnSpc>
                <a:spcPct val="90000"/>
              </a:lnSpc>
              <a:spcBef>
                <a:spcPts val="0"/>
              </a:spcBef>
              <a:spcAft>
                <a:spcPts val="0"/>
              </a:spcAft>
              <a:buClr>
                <a:schemeClr val="dk1"/>
              </a:buClr>
              <a:buSzPts val="990"/>
              <a:buFont typeface="Arial"/>
              <a:buNone/>
            </a:pPr>
            <a:r>
              <a:t/>
            </a:r>
            <a:endParaRPr sz="5400">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Calibri"/>
              <a:buNone/>
            </a:pPr>
            <a:r>
              <a:t/>
            </a:r>
            <a:endParaRPr/>
          </a:p>
        </p:txBody>
      </p:sp>
      <p:sp>
        <p:nvSpPr>
          <p:cNvPr id="89" name="Google Shape;89;p13"/>
          <p:cNvSpPr txBox="1"/>
          <p:nvPr>
            <p:ph idx="1" type="subTitle"/>
          </p:nvPr>
        </p:nvSpPr>
        <p:spPr>
          <a:xfrm>
            <a:off x="1233275" y="4235075"/>
            <a:ext cx="9889200" cy="16557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IN"/>
              <a:t>GUIDE DETAILS					             STUDENT DETAILS</a:t>
            </a:r>
            <a:endParaRPr/>
          </a:p>
          <a:p>
            <a:pPr indent="0" lvl="0" marL="0" rtl="0" algn="just">
              <a:lnSpc>
                <a:spcPct val="90000"/>
              </a:lnSpc>
              <a:spcBef>
                <a:spcPts val="0"/>
              </a:spcBef>
              <a:spcAft>
                <a:spcPts val="0"/>
              </a:spcAft>
              <a:buClr>
                <a:schemeClr val="dk1"/>
              </a:buClr>
              <a:buSzPts val="2400"/>
              <a:buNone/>
            </a:pPr>
            <a:r>
              <a:rPr lang="en-IN"/>
              <a:t>Ms’ T. SINDHU								PALANIVELRAJAN P –</a:t>
            </a:r>
            <a:r>
              <a:rPr lang="en-IN"/>
              <a:t> 2019202039</a:t>
            </a:r>
            <a:endParaRPr/>
          </a:p>
          <a:p>
            <a:pPr indent="457200" lvl="0" marL="4572000" rtl="0" algn="just">
              <a:lnSpc>
                <a:spcPct val="90000"/>
              </a:lnSpc>
              <a:spcBef>
                <a:spcPts val="0"/>
              </a:spcBef>
              <a:spcAft>
                <a:spcPts val="0"/>
              </a:spcAft>
              <a:buClr>
                <a:schemeClr val="dk1"/>
              </a:buClr>
              <a:buSzPts val="2400"/>
              <a:buNone/>
            </a:pPr>
            <a:r>
              <a:rPr lang="en-IN"/>
              <a:t>MCA REGULAR</a:t>
            </a:r>
            <a:endParaRPr/>
          </a:p>
          <a:p>
            <a:pPr indent="0" lvl="0" marL="0" rtl="0" algn="just">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920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OVERALL ARCHITECTURE </a:t>
            </a:r>
            <a:br>
              <a:rPr lang="en-IN"/>
            </a:br>
            <a:r>
              <a:rPr lang="en-IN"/>
              <a:t>(with completed modules highlighted)</a:t>
            </a:r>
            <a:br>
              <a:rPr lang="en-IN"/>
            </a:br>
            <a:endParaRPr/>
          </a:p>
        </p:txBody>
      </p:sp>
      <p:pic>
        <p:nvPicPr>
          <p:cNvPr id="143" name="Google Shape;143;p22"/>
          <p:cNvPicPr preferRelativeResize="0"/>
          <p:nvPr/>
        </p:nvPicPr>
        <p:blipFill rotWithShape="1">
          <a:blip r:embed="rId3">
            <a:alphaModFix/>
          </a:blip>
          <a:srcRect b="5503" l="5147" r="5013" t="5734"/>
          <a:stretch/>
        </p:blipFill>
        <p:spPr>
          <a:xfrm>
            <a:off x="760000" y="1727400"/>
            <a:ext cx="10593802" cy="432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MODULE DESCRIPTION</a:t>
            </a:r>
            <a:endParaRPr/>
          </a:p>
        </p:txBody>
      </p:sp>
      <p:sp>
        <p:nvSpPr>
          <p:cNvPr id="150" name="Google Shape;150;p23"/>
          <p:cNvSpPr txBox="1"/>
          <p:nvPr>
            <p:ph idx="1" type="body"/>
          </p:nvPr>
        </p:nvSpPr>
        <p:spPr>
          <a:xfrm>
            <a:off x="838200" y="1825625"/>
            <a:ext cx="10515600" cy="4351200"/>
          </a:xfrm>
          <a:prstGeom prst="rect">
            <a:avLst/>
          </a:prstGeom>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81000" lvl="0" marL="1371600" rtl="0" algn="l">
              <a:lnSpc>
                <a:spcPct val="115000"/>
              </a:lnSpc>
              <a:spcBef>
                <a:spcPts val="0"/>
              </a:spcBef>
              <a:spcAft>
                <a:spcPts val="0"/>
              </a:spcAft>
              <a:buClr>
                <a:schemeClr val="dk1"/>
              </a:buClr>
              <a:buSzPts val="2400"/>
              <a:buFont typeface="Calibri"/>
              <a:buAutoNum type="arabicPeriod"/>
            </a:pPr>
            <a:r>
              <a:rPr lang="en-IN" sz="2400"/>
              <a:t>Data preprocessing</a:t>
            </a:r>
            <a:endParaRPr sz="2400"/>
          </a:p>
          <a:p>
            <a:pPr indent="-381000" lvl="0" marL="1371600" rtl="0" algn="l">
              <a:lnSpc>
                <a:spcPct val="115000"/>
              </a:lnSpc>
              <a:spcBef>
                <a:spcPts val="0"/>
              </a:spcBef>
              <a:spcAft>
                <a:spcPts val="0"/>
              </a:spcAft>
              <a:buClr>
                <a:schemeClr val="dk1"/>
              </a:buClr>
              <a:buSzPts val="2400"/>
              <a:buFont typeface="Calibri"/>
              <a:buAutoNum type="arabicPeriod"/>
            </a:pPr>
            <a:r>
              <a:rPr lang="en-IN" sz="2400"/>
              <a:t>Sentiment Analysis on reviews</a:t>
            </a:r>
            <a:endParaRPr sz="2400"/>
          </a:p>
          <a:p>
            <a:pPr indent="-381000" lvl="0" marL="1371600" rtl="0" algn="l">
              <a:lnSpc>
                <a:spcPct val="115000"/>
              </a:lnSpc>
              <a:spcBef>
                <a:spcPts val="0"/>
              </a:spcBef>
              <a:spcAft>
                <a:spcPts val="0"/>
              </a:spcAft>
              <a:buClr>
                <a:schemeClr val="dk1"/>
              </a:buClr>
              <a:buSzPts val="2400"/>
              <a:buFont typeface="Calibri"/>
              <a:buAutoNum type="arabicPeriod"/>
            </a:pPr>
            <a:r>
              <a:rPr lang="en-IN" sz="2400"/>
              <a:t>Graph Generation</a:t>
            </a:r>
            <a:endParaRPr sz="2400"/>
          </a:p>
          <a:p>
            <a:pPr indent="-381000" lvl="0" marL="1371600" rtl="0" algn="l">
              <a:lnSpc>
                <a:spcPct val="115000"/>
              </a:lnSpc>
              <a:spcBef>
                <a:spcPts val="0"/>
              </a:spcBef>
              <a:spcAft>
                <a:spcPts val="0"/>
              </a:spcAft>
              <a:buClr>
                <a:schemeClr val="dk1"/>
              </a:buClr>
              <a:buSzPts val="2400"/>
              <a:buFont typeface="Calibri"/>
              <a:buAutoNum type="arabicPeriod"/>
            </a:pPr>
            <a:r>
              <a:rPr lang="en-IN" sz="2400"/>
              <a:t>Biased Reviews Detection</a:t>
            </a:r>
            <a:endParaRPr sz="2400"/>
          </a:p>
          <a:p>
            <a:pPr indent="-381000" lvl="0" marL="1371600" rtl="0" algn="l">
              <a:lnSpc>
                <a:spcPct val="115000"/>
              </a:lnSpc>
              <a:spcBef>
                <a:spcPts val="0"/>
              </a:spcBef>
              <a:spcAft>
                <a:spcPts val="0"/>
              </a:spcAft>
              <a:buClr>
                <a:schemeClr val="dk1"/>
              </a:buClr>
              <a:buSzPts val="2400"/>
              <a:buFont typeface="Calibri"/>
              <a:buAutoNum type="arabicPeriod"/>
            </a:pPr>
            <a:r>
              <a:rPr lang="en-IN" sz="2400"/>
              <a:t>Fraudulent Score Calculation</a:t>
            </a:r>
            <a:endParaRPr sz="2400"/>
          </a:p>
          <a:p>
            <a:pPr indent="0" lvl="0" marL="0" rtl="0" algn="l">
              <a:lnSpc>
                <a:spcPct val="115000"/>
              </a:lnSpc>
              <a:spcBef>
                <a:spcPts val="1600"/>
              </a:spcBef>
              <a:spcAft>
                <a:spcPts val="0"/>
              </a:spcAft>
              <a:buClr>
                <a:schemeClr val="dk1"/>
              </a:buClr>
              <a:buSzPts val="1100"/>
              <a:buFont typeface="Arial"/>
              <a:buNone/>
            </a:pPr>
            <a:r>
              <a:t/>
            </a:r>
            <a:endParaRPr sz="2400"/>
          </a:p>
          <a:p>
            <a:pPr indent="0" lvl="0" marL="0" rtl="0" algn="l">
              <a:lnSpc>
                <a:spcPct val="115000"/>
              </a:lnSpc>
              <a:spcBef>
                <a:spcPts val="1600"/>
              </a:spcBef>
              <a:spcAft>
                <a:spcPts val="0"/>
              </a:spcAft>
              <a:buClr>
                <a:schemeClr val="dk1"/>
              </a:buClr>
              <a:buSzPts val="1100"/>
              <a:buFont typeface="Arial"/>
              <a:buNone/>
            </a:pPr>
            <a:r>
              <a:t/>
            </a:r>
            <a:endParaRPr sz="2400"/>
          </a:p>
          <a:p>
            <a:pPr indent="0" lvl="0" marL="0" rtl="0" algn="l">
              <a:spcBef>
                <a:spcPts val="1600"/>
              </a:spcBef>
              <a:spcAft>
                <a:spcPts val="0"/>
              </a:spcAft>
              <a:buNone/>
            </a:pPr>
            <a:r>
              <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1: </a:t>
            </a:r>
            <a:r>
              <a:rPr lang="en-IN"/>
              <a:t>DATA PREPROCESSING</a:t>
            </a:r>
            <a:endParaRPr/>
          </a:p>
        </p:txBody>
      </p:sp>
      <p:sp>
        <p:nvSpPr>
          <p:cNvPr id="157" name="Google Shape;157;p24"/>
          <p:cNvSpPr txBox="1"/>
          <p:nvPr>
            <p:ph idx="1" type="body"/>
          </p:nvPr>
        </p:nvSpPr>
        <p:spPr>
          <a:xfrm>
            <a:off x="838200" y="1825625"/>
            <a:ext cx="10515600" cy="467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3000"/>
              <a:t>DESCRIPTION</a:t>
            </a:r>
            <a:r>
              <a:rPr lang="en-IN"/>
              <a:t>:</a:t>
            </a:r>
            <a:endParaRPr/>
          </a:p>
          <a:p>
            <a:pPr indent="0" lvl="0" marL="0" rtl="0" algn="l">
              <a:spcBef>
                <a:spcPts val="1000"/>
              </a:spcBef>
              <a:spcAft>
                <a:spcPts val="0"/>
              </a:spcAft>
              <a:buNone/>
            </a:pPr>
            <a:r>
              <a:t/>
            </a:r>
            <a:endParaRPr sz="800"/>
          </a:p>
          <a:p>
            <a:pPr indent="-355600" lvl="0" marL="457200" rtl="0" algn="just">
              <a:lnSpc>
                <a:spcPct val="150000"/>
              </a:lnSpc>
              <a:spcBef>
                <a:spcPts val="0"/>
              </a:spcBef>
              <a:spcAft>
                <a:spcPts val="0"/>
              </a:spcAft>
              <a:buSzPts val="2000"/>
              <a:buChar char="•"/>
            </a:pPr>
            <a:r>
              <a:rPr lang="en-IN" sz="2000"/>
              <a:t>In this Module, Data will be </a:t>
            </a:r>
            <a:r>
              <a:rPr lang="en-IN" sz="2000"/>
              <a:t>cleaned and preprocessed by the following procedures:</a:t>
            </a:r>
            <a:r>
              <a:rPr lang="en-IN" sz="2000"/>
              <a:t> Null values are removed, Unwanted features are removed and categorical features will be labeled.</a:t>
            </a:r>
            <a:endParaRPr sz="2000"/>
          </a:p>
          <a:p>
            <a:pPr indent="-355600" lvl="0" marL="457200" rtl="0" algn="just">
              <a:lnSpc>
                <a:spcPct val="150000"/>
              </a:lnSpc>
              <a:spcBef>
                <a:spcPts val="0"/>
              </a:spcBef>
              <a:spcAft>
                <a:spcPts val="0"/>
              </a:spcAft>
              <a:buSzPts val="2000"/>
              <a:buChar char="•"/>
            </a:pPr>
            <a:r>
              <a:rPr lang="en-IN" sz="2000"/>
              <a:t>Unwanted reviews are those reviews which are not helpful are removed.</a:t>
            </a:r>
            <a:endParaRPr sz="2000"/>
          </a:p>
          <a:p>
            <a:pPr indent="-355600" lvl="0" marL="457200" rtl="0" algn="just">
              <a:lnSpc>
                <a:spcPct val="150000"/>
              </a:lnSpc>
              <a:spcBef>
                <a:spcPts val="0"/>
              </a:spcBef>
              <a:spcAft>
                <a:spcPts val="0"/>
              </a:spcAft>
              <a:buSzPts val="2000"/>
              <a:buChar char="•"/>
            </a:pPr>
            <a:r>
              <a:rPr lang="en-IN" sz="2000"/>
              <a:t>Finally the Review Data with the product ID will be mapped with the product ID in meta data and all the features are combined into a single dataset.</a:t>
            </a:r>
            <a:endParaRPr sz="2000"/>
          </a:p>
          <a:p>
            <a:pPr indent="0" lvl="0" marL="457200" rtl="0" algn="just">
              <a:lnSpc>
                <a:spcPct val="150000"/>
              </a:lnSpc>
              <a:spcBef>
                <a:spcPts val="0"/>
              </a:spcBef>
              <a:spcAft>
                <a:spcPts val="0"/>
              </a:spcAft>
              <a:buNone/>
            </a:pPr>
            <a:r>
              <a:t/>
            </a:r>
            <a:endParaRPr sz="2000"/>
          </a:p>
          <a:p>
            <a:pPr indent="0" lvl="0" marL="0" rtl="0" algn="l">
              <a:spcBef>
                <a:spcPts val="1000"/>
              </a:spcBef>
              <a:spcAft>
                <a:spcPts val="0"/>
              </a:spcAft>
              <a:buNone/>
            </a:pPr>
            <a:r>
              <a:rPr lang="en-IN" sz="3000"/>
              <a:t>INPUT	: </a:t>
            </a:r>
            <a:r>
              <a:rPr lang="en-IN" sz="2000"/>
              <a:t>Amazon Reviews Data &amp; Product Meta Data for clothing, shoes and jewelry category</a:t>
            </a:r>
            <a:endParaRPr sz="2000"/>
          </a:p>
          <a:p>
            <a:pPr indent="0" lvl="0" marL="0" rtl="0" algn="l">
              <a:spcBef>
                <a:spcPts val="1000"/>
              </a:spcBef>
              <a:spcAft>
                <a:spcPts val="0"/>
              </a:spcAft>
              <a:buNone/>
            </a:pPr>
            <a:r>
              <a:rPr lang="en-IN" sz="3000"/>
              <a:t>OUTPUT	: </a:t>
            </a:r>
            <a:r>
              <a:rPr lang="en-IN" sz="2000"/>
              <a:t>Cleaned &amp; Preprocessed data (csv file)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None/>
            </a:pPr>
            <a:r>
              <a:rPr lang="en-IN"/>
              <a:t>Module 1: DATA PREPROCESSING</a:t>
            </a:r>
            <a:endParaRPr/>
          </a:p>
        </p:txBody>
      </p:sp>
      <p:sp>
        <p:nvSpPr>
          <p:cNvPr id="164" name="Google Shape;164;p25"/>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IN" sz="2494"/>
              <a:t>Algorithm: Data Preprocessing</a:t>
            </a:r>
            <a:endParaRPr sz="2494"/>
          </a:p>
          <a:p>
            <a:pPr indent="0" lvl="0" marL="0" rtl="0" algn="l">
              <a:lnSpc>
                <a:spcPct val="100000"/>
              </a:lnSpc>
              <a:spcBef>
                <a:spcPts val="0"/>
              </a:spcBef>
              <a:spcAft>
                <a:spcPts val="0"/>
              </a:spcAft>
              <a:buNone/>
            </a:pPr>
            <a:r>
              <a:t/>
            </a:r>
            <a:endParaRPr sz="2494"/>
          </a:p>
          <a:p>
            <a:pPr indent="-339492" lvl="0" marL="914400" rtl="0" algn="l">
              <a:lnSpc>
                <a:spcPct val="100000"/>
              </a:lnSpc>
              <a:spcBef>
                <a:spcPts val="0"/>
              </a:spcBef>
              <a:spcAft>
                <a:spcPts val="0"/>
              </a:spcAft>
              <a:buSzPct val="100000"/>
              <a:buFont typeface="Calibri"/>
              <a:buAutoNum type="arabicPeriod"/>
            </a:pPr>
            <a:r>
              <a:rPr lang="en-IN" sz="2494"/>
              <a:t>Begin</a:t>
            </a:r>
            <a:endParaRPr sz="2494"/>
          </a:p>
          <a:p>
            <a:pPr indent="-339492" lvl="0" marL="914400" rtl="0" algn="l">
              <a:lnSpc>
                <a:spcPct val="100000"/>
              </a:lnSpc>
              <a:spcBef>
                <a:spcPts val="0"/>
              </a:spcBef>
              <a:spcAft>
                <a:spcPts val="0"/>
              </a:spcAft>
              <a:buSzPct val="100000"/>
              <a:buFont typeface="Calibri"/>
              <a:buAutoNum type="arabicPeriod"/>
            </a:pPr>
            <a:r>
              <a:rPr lang="en-IN" sz="2494"/>
              <a:t>Read Dataset Files in JSON (D1, D2)</a:t>
            </a:r>
            <a:endParaRPr sz="2494"/>
          </a:p>
          <a:p>
            <a:pPr indent="-339492" lvl="0" marL="914400" rtl="0" algn="l">
              <a:lnSpc>
                <a:spcPct val="100000"/>
              </a:lnSpc>
              <a:spcBef>
                <a:spcPts val="0"/>
              </a:spcBef>
              <a:spcAft>
                <a:spcPts val="0"/>
              </a:spcAft>
              <a:buSzPct val="100000"/>
              <a:buFont typeface="Calibri"/>
              <a:buAutoNum type="arabicPeriod"/>
            </a:pPr>
            <a:r>
              <a:rPr lang="en-IN" sz="2494"/>
              <a:t>For i in D1, D2: </a:t>
            </a:r>
            <a:endParaRPr sz="2494"/>
          </a:p>
          <a:p>
            <a:pPr indent="0" lvl="0" marL="1371600" rtl="0" algn="l">
              <a:lnSpc>
                <a:spcPct val="100000"/>
              </a:lnSpc>
              <a:spcBef>
                <a:spcPts val="0"/>
              </a:spcBef>
              <a:spcAft>
                <a:spcPts val="0"/>
              </a:spcAft>
              <a:buNone/>
            </a:pPr>
            <a:r>
              <a:rPr lang="en-IN" sz="2494"/>
              <a:t>Extract Patterns for features(F)</a:t>
            </a:r>
            <a:endParaRPr sz="2494"/>
          </a:p>
          <a:p>
            <a:pPr indent="0" lvl="0" marL="1371600" rtl="0" algn="l">
              <a:lnSpc>
                <a:spcPct val="100000"/>
              </a:lnSpc>
              <a:spcBef>
                <a:spcPts val="0"/>
              </a:spcBef>
              <a:spcAft>
                <a:spcPts val="0"/>
              </a:spcAft>
              <a:buNone/>
            </a:pPr>
            <a:r>
              <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For all features Fi  from F:</a:t>
            </a:r>
            <a:endParaRPr sz="2494"/>
          </a:p>
          <a:p>
            <a:pPr indent="0" lvl="0" marL="1371600" rtl="0" algn="l">
              <a:lnSpc>
                <a:spcPct val="100000"/>
              </a:lnSpc>
              <a:spcBef>
                <a:spcPts val="0"/>
              </a:spcBef>
              <a:spcAft>
                <a:spcPts val="0"/>
              </a:spcAft>
              <a:buNone/>
            </a:pPr>
            <a:r>
              <a:rPr lang="en-IN" sz="2494"/>
              <a:t>If Fi has Null Values:</a:t>
            </a:r>
            <a:endParaRPr sz="2494"/>
          </a:p>
          <a:p>
            <a:pPr indent="0" lvl="0" marL="1828800" rtl="0" algn="l">
              <a:lnSpc>
                <a:spcPct val="100000"/>
              </a:lnSpc>
              <a:spcBef>
                <a:spcPts val="0"/>
              </a:spcBef>
              <a:spcAft>
                <a:spcPts val="0"/>
              </a:spcAft>
              <a:buNone/>
            </a:pPr>
            <a:r>
              <a:rPr lang="en-IN" sz="2494"/>
              <a:t>Remove Null Values</a:t>
            </a:r>
            <a:endParaRPr sz="2494"/>
          </a:p>
          <a:p>
            <a:pPr indent="0" lvl="0" marL="1828800" rtl="0" algn="l">
              <a:lnSpc>
                <a:spcPct val="100000"/>
              </a:lnSpc>
              <a:spcBef>
                <a:spcPts val="0"/>
              </a:spcBef>
              <a:spcAft>
                <a:spcPts val="0"/>
              </a:spcAft>
              <a:buNone/>
            </a:pPr>
            <a:r>
              <a:t/>
            </a:r>
            <a:endParaRPr sz="2494"/>
          </a:p>
          <a:p>
            <a:pPr indent="0" lvl="0" marL="1371600" rtl="0" algn="l">
              <a:lnSpc>
                <a:spcPct val="100000"/>
              </a:lnSpc>
              <a:spcBef>
                <a:spcPts val="0"/>
              </a:spcBef>
              <a:spcAft>
                <a:spcPts val="0"/>
              </a:spcAft>
              <a:buNone/>
            </a:pPr>
            <a:r>
              <a:rPr lang="en-IN" sz="2494"/>
              <a:t>If Fi is NOT needed:</a:t>
            </a:r>
            <a:endParaRPr sz="2494"/>
          </a:p>
          <a:p>
            <a:pPr indent="0" lvl="0" marL="1828800" rtl="0" algn="l">
              <a:lnSpc>
                <a:spcPct val="100000"/>
              </a:lnSpc>
              <a:spcBef>
                <a:spcPts val="0"/>
              </a:spcBef>
              <a:spcAft>
                <a:spcPts val="0"/>
              </a:spcAft>
              <a:buNone/>
            </a:pPr>
            <a:r>
              <a:rPr lang="en-IN" sz="2494"/>
              <a:t>Remove Fi</a:t>
            </a:r>
            <a:endParaRPr sz="2494"/>
          </a:p>
          <a:p>
            <a:pPr indent="0" lvl="0" marL="1828800" rtl="0" algn="l">
              <a:lnSpc>
                <a:spcPct val="100000"/>
              </a:lnSpc>
              <a:spcBef>
                <a:spcPts val="0"/>
              </a:spcBef>
              <a:spcAft>
                <a:spcPts val="0"/>
              </a:spcAft>
              <a:buNone/>
            </a:pPr>
            <a:r>
              <a:t/>
            </a:r>
            <a:endParaRPr sz="2494"/>
          </a:p>
          <a:p>
            <a:pPr indent="0" lvl="0" marL="1371600" rtl="0" algn="l">
              <a:lnSpc>
                <a:spcPct val="100000"/>
              </a:lnSpc>
              <a:spcBef>
                <a:spcPts val="0"/>
              </a:spcBef>
              <a:spcAft>
                <a:spcPts val="0"/>
              </a:spcAft>
              <a:buNone/>
            </a:pPr>
            <a:r>
              <a:rPr lang="en-IN" sz="2494"/>
              <a:t>If Fi is Categorical:</a:t>
            </a:r>
            <a:endParaRPr sz="2494"/>
          </a:p>
          <a:p>
            <a:pPr indent="0" lvl="0" marL="1828800" rtl="0" algn="l">
              <a:lnSpc>
                <a:spcPct val="100000"/>
              </a:lnSpc>
              <a:spcBef>
                <a:spcPts val="0"/>
              </a:spcBef>
              <a:spcAft>
                <a:spcPts val="0"/>
              </a:spcAft>
              <a:buNone/>
            </a:pPr>
            <a:r>
              <a:rPr lang="en-IN" sz="2494"/>
              <a:t>Label Categories</a:t>
            </a:r>
            <a:endParaRPr sz="2494"/>
          </a:p>
          <a:p>
            <a:pPr indent="0" lvl="0" marL="1828800" rtl="0" algn="l">
              <a:lnSpc>
                <a:spcPct val="100000"/>
              </a:lnSpc>
              <a:spcBef>
                <a:spcPts val="0"/>
              </a:spcBef>
              <a:spcAft>
                <a:spcPts val="0"/>
              </a:spcAft>
              <a:buClr>
                <a:schemeClr val="dk1"/>
              </a:buClr>
              <a:buSzPct val="44092"/>
              <a:buFont typeface="Arial"/>
              <a:buNone/>
            </a:pPr>
            <a:r>
              <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D1 Join D2 on ProductID</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Save CSV File</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End</a:t>
            </a:r>
            <a:endParaRPr/>
          </a:p>
        </p:txBody>
      </p:sp>
      <p:sp>
        <p:nvSpPr>
          <p:cNvPr id="165" name="Google Shape;165;p25"/>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t>Flowchart:</a:t>
            </a:r>
            <a:endParaRPr sz="1700"/>
          </a:p>
        </p:txBody>
      </p:sp>
      <p:pic>
        <p:nvPicPr>
          <p:cNvPr id="166" name="Google Shape;166;p25"/>
          <p:cNvPicPr preferRelativeResize="0"/>
          <p:nvPr/>
        </p:nvPicPr>
        <p:blipFill rotWithShape="1">
          <a:blip r:embed="rId3">
            <a:alphaModFix/>
          </a:blip>
          <a:srcRect b="4896" l="4975" r="5217" t="4752"/>
          <a:stretch/>
        </p:blipFill>
        <p:spPr>
          <a:xfrm>
            <a:off x="6293600" y="2175825"/>
            <a:ext cx="4903725" cy="4216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50000"/>
              </a:lnSpc>
              <a:spcBef>
                <a:spcPts val="2400"/>
              </a:spcBef>
              <a:spcAft>
                <a:spcPts val="600"/>
              </a:spcAft>
              <a:buClr>
                <a:schemeClr val="dk1"/>
              </a:buClr>
              <a:buSzPts val="990"/>
              <a:buFont typeface="Arial"/>
              <a:buNone/>
            </a:pPr>
            <a:r>
              <a:rPr lang="en-IN"/>
              <a:t>Module 2: </a:t>
            </a:r>
            <a:r>
              <a:rPr lang="en-IN"/>
              <a:t>SENTIMENT ANALYSIS ON REVIEWS</a:t>
            </a:r>
            <a:endParaRPr/>
          </a:p>
        </p:txBody>
      </p:sp>
      <p:sp>
        <p:nvSpPr>
          <p:cNvPr id="173" name="Google Shape;173;p26"/>
          <p:cNvSpPr txBox="1"/>
          <p:nvPr>
            <p:ph idx="1" type="body"/>
          </p:nvPr>
        </p:nvSpPr>
        <p:spPr>
          <a:xfrm>
            <a:off x="838200" y="1825625"/>
            <a:ext cx="10515600" cy="4721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a:t>DESCRIPTION :</a:t>
            </a:r>
            <a:endParaRPr/>
          </a:p>
          <a:p>
            <a:pPr indent="0" lvl="0" marL="0" rtl="0" algn="l">
              <a:spcBef>
                <a:spcPts val="1000"/>
              </a:spcBef>
              <a:spcAft>
                <a:spcPts val="0"/>
              </a:spcAft>
              <a:buNone/>
            </a:pPr>
            <a:r>
              <a:t/>
            </a:r>
            <a:endParaRPr sz="800"/>
          </a:p>
          <a:p>
            <a:pPr indent="-355600" lvl="0" marL="457200" rtl="0" algn="just">
              <a:lnSpc>
                <a:spcPct val="150000"/>
              </a:lnSpc>
              <a:spcBef>
                <a:spcPts val="0"/>
              </a:spcBef>
              <a:spcAft>
                <a:spcPts val="0"/>
              </a:spcAft>
              <a:buSzPts val="2000"/>
              <a:buChar char="•"/>
            </a:pPr>
            <a:r>
              <a:rPr lang="en-IN" sz="2000"/>
              <a:t>In the preprocessed data we have a feature column ‘review text’ which contains the customer reviews for the products.</a:t>
            </a:r>
            <a:endParaRPr sz="2000"/>
          </a:p>
          <a:p>
            <a:pPr indent="-355600" lvl="0" marL="457200" rtl="0" algn="just">
              <a:lnSpc>
                <a:spcPct val="150000"/>
              </a:lnSpc>
              <a:spcBef>
                <a:spcPts val="0"/>
              </a:spcBef>
              <a:spcAft>
                <a:spcPts val="0"/>
              </a:spcAft>
              <a:buSzPts val="2000"/>
              <a:buChar char="•"/>
            </a:pPr>
            <a:r>
              <a:rPr lang="en-IN" sz="2000"/>
              <a:t>To analyse the sentiment of the reviews a customer sentiment analysis function is implemented. These sentiments will be either ‘positive’ or ‘negative’ or ‘neutral’ class.</a:t>
            </a:r>
            <a:endParaRPr sz="2000"/>
          </a:p>
          <a:p>
            <a:pPr indent="-355600" lvl="0" marL="457200" rtl="0" algn="just">
              <a:lnSpc>
                <a:spcPct val="115000"/>
              </a:lnSpc>
              <a:spcBef>
                <a:spcPts val="0"/>
              </a:spcBef>
              <a:spcAft>
                <a:spcPts val="0"/>
              </a:spcAft>
              <a:buSzPts val="2000"/>
              <a:buChar char="•"/>
            </a:pPr>
            <a:r>
              <a:rPr lang="en-IN" sz="2000"/>
              <a:t>A sentiment score ranges from -4 to 4. A positive sentiment score means a positive sentiment and if the context is strong then it will be near from 1 to 4 and vice versa.</a:t>
            </a:r>
            <a:endParaRPr sz="2000"/>
          </a:p>
          <a:p>
            <a:pPr indent="0" lvl="0" marL="0" rtl="0" algn="just">
              <a:lnSpc>
                <a:spcPct val="150000"/>
              </a:lnSpc>
              <a:spcBef>
                <a:spcPts val="0"/>
              </a:spcBef>
              <a:spcAft>
                <a:spcPts val="0"/>
              </a:spcAft>
              <a:buNone/>
            </a:pPr>
            <a:r>
              <a:t/>
            </a:r>
            <a:endParaRPr sz="2000">
              <a:latin typeface="Arial"/>
              <a:ea typeface="Arial"/>
              <a:cs typeface="Arial"/>
              <a:sym typeface="Arial"/>
            </a:endParaRPr>
          </a:p>
          <a:p>
            <a:pPr indent="0" lvl="0" marL="0" rtl="0" algn="just">
              <a:lnSpc>
                <a:spcPct val="150000"/>
              </a:lnSpc>
              <a:spcBef>
                <a:spcPts val="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rPr lang="en-IN"/>
              <a:t>INPUT     : </a:t>
            </a:r>
            <a:r>
              <a:rPr lang="en-IN" sz="2000"/>
              <a:t>Review Texts</a:t>
            </a:r>
            <a:r>
              <a:rPr lang="en-IN"/>
              <a:t> </a:t>
            </a:r>
            <a:endParaRPr/>
          </a:p>
          <a:p>
            <a:pPr indent="0" lvl="0" marL="0" rtl="0" algn="l">
              <a:spcBef>
                <a:spcPts val="1000"/>
              </a:spcBef>
              <a:spcAft>
                <a:spcPts val="0"/>
              </a:spcAft>
              <a:buNone/>
            </a:pPr>
            <a:r>
              <a:rPr lang="en-IN"/>
              <a:t>OUTPUT : </a:t>
            </a:r>
            <a:r>
              <a:rPr lang="en-IN" sz="2000"/>
              <a:t>Sentiment &amp; Sentiment scores (negative, neutral, positive)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50000"/>
              </a:lnSpc>
              <a:spcBef>
                <a:spcPts val="2400"/>
              </a:spcBef>
              <a:spcAft>
                <a:spcPts val="600"/>
              </a:spcAft>
              <a:buNone/>
            </a:pPr>
            <a:r>
              <a:rPr lang="en-IN"/>
              <a:t>Module 2: SENTIMENT ANALYSIS ON REVIEWS</a:t>
            </a:r>
            <a:endParaRPr/>
          </a:p>
        </p:txBody>
      </p:sp>
      <p:sp>
        <p:nvSpPr>
          <p:cNvPr id="180" name="Google Shape;180;p2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t>Flowchart:</a:t>
            </a:r>
            <a:endParaRPr/>
          </a:p>
        </p:txBody>
      </p:sp>
      <p:sp>
        <p:nvSpPr>
          <p:cNvPr id="181" name="Google Shape;181;p2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IN" sz="2494"/>
              <a:t>Algorithm: Sentiment Analysis</a:t>
            </a:r>
            <a:endParaRPr sz="2494"/>
          </a:p>
          <a:p>
            <a:pPr indent="0" lvl="0" marL="0" rtl="0" algn="l">
              <a:lnSpc>
                <a:spcPct val="100000"/>
              </a:lnSpc>
              <a:spcBef>
                <a:spcPts val="0"/>
              </a:spcBef>
              <a:spcAft>
                <a:spcPts val="0"/>
              </a:spcAft>
              <a:buNone/>
            </a:pPr>
            <a:r>
              <a:t/>
            </a:r>
            <a:endParaRPr sz="2494"/>
          </a:p>
          <a:p>
            <a:pPr indent="-339492" lvl="0" marL="914400" rtl="0" algn="l">
              <a:lnSpc>
                <a:spcPct val="100000"/>
              </a:lnSpc>
              <a:spcBef>
                <a:spcPts val="0"/>
              </a:spcBef>
              <a:spcAft>
                <a:spcPts val="0"/>
              </a:spcAft>
              <a:buSzPct val="100000"/>
              <a:buFont typeface="Calibri"/>
              <a:buAutoNum type="arabicPeriod"/>
            </a:pPr>
            <a:r>
              <a:rPr lang="en-IN" sz="2494"/>
              <a:t>Begin</a:t>
            </a:r>
            <a:endParaRPr sz="2494"/>
          </a:p>
          <a:p>
            <a:pPr indent="-339492" lvl="0" marL="914400" rtl="0" algn="l">
              <a:lnSpc>
                <a:spcPct val="100000"/>
              </a:lnSpc>
              <a:spcBef>
                <a:spcPts val="0"/>
              </a:spcBef>
              <a:spcAft>
                <a:spcPts val="0"/>
              </a:spcAft>
              <a:buSzPct val="100000"/>
              <a:buFont typeface="Calibri"/>
              <a:buAutoNum type="arabicPeriod"/>
            </a:pPr>
            <a:r>
              <a:rPr lang="en-IN" sz="2494"/>
              <a:t>Read review texts from CSV File </a:t>
            </a:r>
            <a:r>
              <a:rPr lang="en-IN" sz="2494"/>
              <a:t>(R)</a:t>
            </a:r>
            <a:endParaRPr sz="2494"/>
          </a:p>
          <a:p>
            <a:pPr indent="-339492" lvl="0" marL="914400" rtl="0" algn="l">
              <a:lnSpc>
                <a:spcPct val="100000"/>
              </a:lnSpc>
              <a:spcBef>
                <a:spcPts val="0"/>
              </a:spcBef>
              <a:spcAft>
                <a:spcPts val="0"/>
              </a:spcAft>
              <a:buSzPct val="100000"/>
              <a:buFont typeface="Calibri"/>
              <a:buAutoNum type="arabicPeriod"/>
            </a:pPr>
            <a:r>
              <a:rPr lang="en-IN" sz="2494"/>
              <a:t>For i in R:</a:t>
            </a:r>
            <a:endParaRPr sz="2494"/>
          </a:p>
          <a:p>
            <a:pPr indent="0" lvl="0" marL="1371600" rtl="0" algn="l">
              <a:lnSpc>
                <a:spcPct val="100000"/>
              </a:lnSpc>
              <a:spcBef>
                <a:spcPts val="0"/>
              </a:spcBef>
              <a:spcAft>
                <a:spcPts val="0"/>
              </a:spcAft>
              <a:buNone/>
            </a:pPr>
            <a:r>
              <a:rPr lang="en-IN" sz="2494"/>
              <a:t>Calculate Polarity (Pi)</a:t>
            </a:r>
            <a:endParaRPr sz="2494"/>
          </a:p>
          <a:p>
            <a:pPr indent="0" lvl="0" marL="1371600" rtl="0" algn="l">
              <a:lnSpc>
                <a:spcPct val="100000"/>
              </a:lnSpc>
              <a:spcBef>
                <a:spcPts val="0"/>
              </a:spcBef>
              <a:spcAft>
                <a:spcPts val="0"/>
              </a:spcAft>
              <a:buNone/>
            </a:pPr>
            <a:r>
              <a:rPr lang="en-IN" sz="2494"/>
              <a:t>Calculate Subjectivity (Si)</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For i in R:</a:t>
            </a:r>
            <a:endParaRPr sz="2494"/>
          </a:p>
          <a:p>
            <a:pPr indent="0" lvl="0" marL="1371600" rtl="0" algn="l">
              <a:lnSpc>
                <a:spcPct val="100000"/>
              </a:lnSpc>
              <a:spcBef>
                <a:spcPts val="0"/>
              </a:spcBef>
              <a:spcAft>
                <a:spcPts val="0"/>
              </a:spcAft>
              <a:buNone/>
            </a:pPr>
            <a:r>
              <a:rPr lang="en-IN" sz="2494"/>
              <a:t>Sentiment score (s) ← SentimentIntensityAnalyzer(Ri, Pi, Si)</a:t>
            </a:r>
            <a:endParaRPr sz="2494"/>
          </a:p>
          <a:p>
            <a:pPr indent="0" lvl="0" marL="1828800" rtl="0" algn="l">
              <a:lnSpc>
                <a:spcPct val="100000"/>
              </a:lnSpc>
              <a:spcBef>
                <a:spcPts val="0"/>
              </a:spcBef>
              <a:spcAft>
                <a:spcPts val="0"/>
              </a:spcAft>
              <a:buNone/>
            </a:pPr>
            <a:r>
              <a:t/>
            </a:r>
            <a:endParaRPr sz="2494"/>
          </a:p>
          <a:p>
            <a:pPr indent="0" lvl="0" marL="1371600" rtl="0" algn="l">
              <a:lnSpc>
                <a:spcPct val="100000"/>
              </a:lnSpc>
              <a:spcBef>
                <a:spcPts val="0"/>
              </a:spcBef>
              <a:spcAft>
                <a:spcPts val="0"/>
              </a:spcAft>
              <a:buNone/>
            </a:pPr>
            <a:r>
              <a:rPr lang="en-IN" sz="2494"/>
              <a:t>If s &gt; 0:</a:t>
            </a:r>
            <a:endParaRPr sz="2494"/>
          </a:p>
          <a:p>
            <a:pPr indent="0" lvl="0" marL="1371600" rtl="0" algn="l">
              <a:lnSpc>
                <a:spcPct val="100000"/>
              </a:lnSpc>
              <a:spcBef>
                <a:spcPts val="0"/>
              </a:spcBef>
              <a:spcAft>
                <a:spcPts val="0"/>
              </a:spcAft>
              <a:buNone/>
            </a:pPr>
            <a:r>
              <a:rPr lang="en-IN" sz="2494"/>
              <a:t>	Ri ← ‘Positive’</a:t>
            </a:r>
            <a:endParaRPr sz="2494"/>
          </a:p>
          <a:p>
            <a:pPr indent="0" lvl="0" marL="1371600" rtl="0" algn="l">
              <a:lnSpc>
                <a:spcPct val="100000"/>
              </a:lnSpc>
              <a:spcBef>
                <a:spcPts val="0"/>
              </a:spcBef>
              <a:spcAft>
                <a:spcPts val="0"/>
              </a:spcAft>
              <a:buNone/>
            </a:pPr>
            <a:r>
              <a:rPr lang="en-IN" sz="2494"/>
              <a:t>Elif s &lt; 0:</a:t>
            </a:r>
            <a:endParaRPr sz="2494"/>
          </a:p>
          <a:p>
            <a:pPr indent="0" lvl="0" marL="1371600" rtl="0" algn="l">
              <a:lnSpc>
                <a:spcPct val="100000"/>
              </a:lnSpc>
              <a:spcBef>
                <a:spcPts val="0"/>
              </a:spcBef>
              <a:spcAft>
                <a:spcPts val="0"/>
              </a:spcAft>
              <a:buNone/>
            </a:pPr>
            <a:r>
              <a:rPr lang="en-IN" sz="2494"/>
              <a:t>	Ri ← ‘Negative’</a:t>
            </a:r>
            <a:endParaRPr sz="2494"/>
          </a:p>
          <a:p>
            <a:pPr indent="0" lvl="0" marL="1371600" rtl="0" algn="l">
              <a:lnSpc>
                <a:spcPct val="100000"/>
              </a:lnSpc>
              <a:spcBef>
                <a:spcPts val="0"/>
              </a:spcBef>
              <a:spcAft>
                <a:spcPts val="0"/>
              </a:spcAft>
              <a:buNone/>
            </a:pPr>
            <a:r>
              <a:rPr lang="en-IN" sz="2494"/>
              <a:t>Else:</a:t>
            </a:r>
            <a:endParaRPr sz="2494"/>
          </a:p>
          <a:p>
            <a:pPr indent="0" lvl="0" marL="1371600" rtl="0" algn="l">
              <a:lnSpc>
                <a:spcPct val="100000"/>
              </a:lnSpc>
              <a:spcBef>
                <a:spcPts val="0"/>
              </a:spcBef>
              <a:spcAft>
                <a:spcPts val="0"/>
              </a:spcAft>
              <a:buNone/>
            </a:pPr>
            <a:r>
              <a:rPr lang="en-IN" sz="2494"/>
              <a:t>	Ri ← ‘Neutral’</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Store Pi, Si, Ri values</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Save CSV File</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End</a:t>
            </a:r>
            <a:endParaRPr/>
          </a:p>
        </p:txBody>
      </p:sp>
      <p:pic>
        <p:nvPicPr>
          <p:cNvPr id="182" name="Google Shape;182;p27"/>
          <p:cNvPicPr preferRelativeResize="0"/>
          <p:nvPr/>
        </p:nvPicPr>
        <p:blipFill rotWithShape="1">
          <a:blip r:embed="rId3">
            <a:alphaModFix/>
          </a:blip>
          <a:srcRect b="3608" l="3570" r="5569" t="5721"/>
          <a:stretch/>
        </p:blipFill>
        <p:spPr>
          <a:xfrm>
            <a:off x="6174350" y="2304000"/>
            <a:ext cx="4745651" cy="4431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3: GRAPH GENERATION</a:t>
            </a:r>
            <a:endParaRPr/>
          </a:p>
        </p:txBody>
      </p:sp>
      <p:sp>
        <p:nvSpPr>
          <p:cNvPr id="189" name="Google Shape;189;p28"/>
          <p:cNvSpPr txBox="1"/>
          <p:nvPr>
            <p:ph idx="1" type="body"/>
          </p:nvPr>
        </p:nvSpPr>
        <p:spPr>
          <a:xfrm>
            <a:off x="838200" y="1825625"/>
            <a:ext cx="7935600" cy="4721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IN"/>
              <a:t>DESCRIPTION : </a:t>
            </a:r>
            <a:endParaRPr/>
          </a:p>
          <a:p>
            <a:pPr indent="-355600" lvl="0" marL="457200" rtl="0" algn="l">
              <a:spcBef>
                <a:spcPts val="1000"/>
              </a:spcBef>
              <a:spcAft>
                <a:spcPts val="0"/>
              </a:spcAft>
              <a:buSzPts val="2000"/>
              <a:buFont typeface="Calibri"/>
              <a:buChar char="●"/>
            </a:pPr>
            <a:r>
              <a:rPr lang="en-IN" sz="2000"/>
              <a:t>The need for graph generation arised due to the scale of the data and its domain</a:t>
            </a:r>
            <a:r>
              <a:rPr baseline="30000" lang="en-IN" sz="2000"/>
              <a:t>[1]</a:t>
            </a:r>
            <a:r>
              <a:rPr lang="en-IN" sz="2000"/>
              <a:t>. </a:t>
            </a:r>
            <a:endParaRPr sz="2000"/>
          </a:p>
          <a:p>
            <a:pPr indent="-355600" lvl="0" marL="457200" rtl="0" algn="just">
              <a:lnSpc>
                <a:spcPct val="100000"/>
              </a:lnSpc>
              <a:spcBef>
                <a:spcPts val="0"/>
              </a:spcBef>
              <a:spcAft>
                <a:spcPts val="0"/>
              </a:spcAft>
              <a:buSzPts val="2000"/>
              <a:buFont typeface="Calibri"/>
              <a:buChar char="●"/>
            </a:pPr>
            <a:r>
              <a:rPr lang="en-IN" sz="2000"/>
              <a:t>The relation between product and customer is a bipartite relationship, no two products are related and no two users are related. Graph representation are the fastest way to interpret these type of data</a:t>
            </a:r>
            <a:r>
              <a:rPr baseline="30000" lang="en-IN" sz="2000"/>
              <a:t>[2]</a:t>
            </a:r>
            <a:r>
              <a:rPr lang="en-IN" sz="2000"/>
              <a:t>. </a:t>
            </a:r>
            <a:endParaRPr b="1" sz="2000"/>
          </a:p>
          <a:p>
            <a:pPr indent="-355600" lvl="0" marL="457200" rtl="0" algn="just">
              <a:lnSpc>
                <a:spcPct val="100000"/>
              </a:lnSpc>
              <a:spcBef>
                <a:spcPts val="0"/>
              </a:spcBef>
              <a:spcAft>
                <a:spcPts val="0"/>
              </a:spcAft>
              <a:buSzPts val="2000"/>
              <a:buFont typeface="Calibri"/>
              <a:buChar char="●"/>
            </a:pPr>
            <a:r>
              <a:rPr lang="en-IN" sz="2000"/>
              <a:t>The preprocessed and sentiment analyzed data points are then converted into a weighted directed bipartite graph.</a:t>
            </a:r>
            <a:endParaRPr sz="2000"/>
          </a:p>
          <a:p>
            <a:pPr indent="-355600" lvl="0" marL="457200" rtl="0" algn="just">
              <a:lnSpc>
                <a:spcPct val="100000"/>
              </a:lnSpc>
              <a:spcBef>
                <a:spcPts val="0"/>
              </a:spcBef>
              <a:spcAft>
                <a:spcPts val="0"/>
              </a:spcAft>
              <a:buSzPts val="2000"/>
              <a:buFont typeface="Calibri"/>
              <a:buChar char="●"/>
            </a:pPr>
            <a:r>
              <a:rPr lang="en-IN" sz="2000"/>
              <a:t>First set is the Product ID and  second set is the Reviewer ID. If a product is reviewed by a user then there is an edge between these two nodes and their corresponding ratings {W = &lt;R&gt;} will be the Edgeweight</a:t>
            </a:r>
            <a:endParaRPr sz="1700">
              <a:latin typeface="Arial"/>
              <a:ea typeface="Arial"/>
              <a:cs typeface="Arial"/>
              <a:sym typeface="Arial"/>
            </a:endParaRPr>
          </a:p>
          <a:p>
            <a:pPr indent="0" lvl="0" marL="0" rtl="0" algn="l">
              <a:spcBef>
                <a:spcPts val="1000"/>
              </a:spcBef>
              <a:spcAft>
                <a:spcPts val="0"/>
              </a:spcAft>
              <a:buNone/>
            </a:pPr>
            <a:r>
              <a:rPr lang="en-IN"/>
              <a:t>INPUT     : preprocessed, sentiment calculated data</a:t>
            </a:r>
            <a:endParaRPr/>
          </a:p>
          <a:p>
            <a:pPr indent="0" lvl="0" marL="0" rtl="0" algn="l">
              <a:spcBef>
                <a:spcPts val="1000"/>
              </a:spcBef>
              <a:spcAft>
                <a:spcPts val="0"/>
              </a:spcAft>
              <a:buNone/>
            </a:pPr>
            <a:r>
              <a:rPr lang="en-IN"/>
              <a:t>OUTPUT : graph objects (ratings graph, seller graph)</a:t>
            </a:r>
            <a:endParaRPr sz="2000"/>
          </a:p>
        </p:txBody>
      </p:sp>
      <p:pic>
        <p:nvPicPr>
          <p:cNvPr id="190" name="Google Shape;190;p28"/>
          <p:cNvPicPr preferRelativeResize="0"/>
          <p:nvPr/>
        </p:nvPicPr>
        <p:blipFill>
          <a:blip r:embed="rId3">
            <a:alphaModFix/>
          </a:blip>
          <a:stretch>
            <a:fillRect/>
          </a:stretch>
        </p:blipFill>
        <p:spPr>
          <a:xfrm>
            <a:off x="8910200" y="4145625"/>
            <a:ext cx="3113400" cy="2108177"/>
          </a:xfrm>
          <a:prstGeom prst="rect">
            <a:avLst/>
          </a:prstGeom>
          <a:noFill/>
          <a:ln>
            <a:noFill/>
          </a:ln>
        </p:spPr>
      </p:pic>
      <p:pic>
        <p:nvPicPr>
          <p:cNvPr id="191" name="Google Shape;191;p28"/>
          <p:cNvPicPr preferRelativeResize="0"/>
          <p:nvPr/>
        </p:nvPicPr>
        <p:blipFill>
          <a:blip r:embed="rId4">
            <a:alphaModFix/>
          </a:blip>
          <a:stretch>
            <a:fillRect/>
          </a:stretch>
        </p:blipFill>
        <p:spPr>
          <a:xfrm>
            <a:off x="8910200" y="1473627"/>
            <a:ext cx="3113400" cy="2108177"/>
          </a:xfrm>
          <a:prstGeom prst="rect">
            <a:avLst/>
          </a:prstGeom>
          <a:noFill/>
          <a:ln>
            <a:noFill/>
          </a:ln>
        </p:spPr>
      </p:pic>
      <p:sp>
        <p:nvSpPr>
          <p:cNvPr id="192" name="Google Shape;192;p28"/>
          <p:cNvSpPr txBox="1"/>
          <p:nvPr/>
        </p:nvSpPr>
        <p:spPr>
          <a:xfrm>
            <a:off x="9024000" y="904000"/>
            <a:ext cx="20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Ratings Graph:</a:t>
            </a:r>
            <a:endParaRPr>
              <a:latin typeface="Calibri"/>
              <a:ea typeface="Calibri"/>
              <a:cs typeface="Calibri"/>
              <a:sym typeface="Calibri"/>
            </a:endParaRPr>
          </a:p>
        </p:txBody>
      </p:sp>
      <p:sp>
        <p:nvSpPr>
          <p:cNvPr id="193" name="Google Shape;193;p28"/>
          <p:cNvSpPr txBox="1"/>
          <p:nvPr/>
        </p:nvSpPr>
        <p:spPr>
          <a:xfrm>
            <a:off x="9024000" y="3571000"/>
            <a:ext cx="207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Seller</a:t>
            </a:r>
            <a:r>
              <a:rPr lang="en-IN">
                <a:latin typeface="Calibri"/>
                <a:ea typeface="Calibri"/>
                <a:cs typeface="Calibri"/>
                <a:sym typeface="Calibri"/>
              </a:rPr>
              <a:t> Graph:</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3: GRAPH GENERATION</a:t>
            </a:r>
            <a:endParaRPr/>
          </a:p>
        </p:txBody>
      </p:sp>
      <p:sp>
        <p:nvSpPr>
          <p:cNvPr id="200" name="Google Shape;200;p29"/>
          <p:cNvSpPr txBox="1"/>
          <p:nvPr>
            <p:ph idx="4294967295"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t>Flowchart:</a:t>
            </a:r>
            <a:endParaRPr/>
          </a:p>
        </p:txBody>
      </p:sp>
      <p:sp>
        <p:nvSpPr>
          <p:cNvPr id="201" name="Google Shape;201;p29"/>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IN" sz="2494"/>
              <a:t>Algorithm: Graph Generation</a:t>
            </a:r>
            <a:endParaRPr sz="2494"/>
          </a:p>
          <a:p>
            <a:pPr indent="0" lvl="0" marL="0" rtl="0" algn="l">
              <a:lnSpc>
                <a:spcPct val="100000"/>
              </a:lnSpc>
              <a:spcBef>
                <a:spcPts val="0"/>
              </a:spcBef>
              <a:spcAft>
                <a:spcPts val="0"/>
              </a:spcAft>
              <a:buNone/>
            </a:pPr>
            <a:r>
              <a:t/>
            </a:r>
            <a:endParaRPr sz="2494"/>
          </a:p>
          <a:p>
            <a:pPr indent="-339492" lvl="0" marL="914400" rtl="0" algn="l">
              <a:lnSpc>
                <a:spcPct val="100000"/>
              </a:lnSpc>
              <a:spcBef>
                <a:spcPts val="0"/>
              </a:spcBef>
              <a:spcAft>
                <a:spcPts val="0"/>
              </a:spcAft>
              <a:buSzPct val="100000"/>
              <a:buFont typeface="Calibri"/>
              <a:buAutoNum type="arabicPeriod"/>
            </a:pPr>
            <a:r>
              <a:rPr lang="en-IN" sz="2494"/>
              <a:t>Begin</a:t>
            </a:r>
            <a:endParaRPr sz="2494"/>
          </a:p>
          <a:p>
            <a:pPr indent="-339492" lvl="0" marL="914400" rtl="0" algn="l">
              <a:lnSpc>
                <a:spcPct val="100000"/>
              </a:lnSpc>
              <a:spcBef>
                <a:spcPts val="0"/>
              </a:spcBef>
              <a:spcAft>
                <a:spcPts val="0"/>
              </a:spcAft>
              <a:buSzPct val="100000"/>
              <a:buFont typeface="Calibri"/>
              <a:buAutoNum type="arabicPeriod"/>
            </a:pPr>
            <a:r>
              <a:rPr lang="en-IN" sz="2494"/>
              <a:t>Read data from CSV File (D)</a:t>
            </a:r>
            <a:endParaRPr sz="2494"/>
          </a:p>
          <a:p>
            <a:pPr indent="-339492" lvl="0" marL="914400" rtl="0" algn="l">
              <a:lnSpc>
                <a:spcPct val="100000"/>
              </a:lnSpc>
              <a:spcBef>
                <a:spcPts val="0"/>
              </a:spcBef>
              <a:spcAft>
                <a:spcPts val="0"/>
              </a:spcAft>
              <a:buSzPct val="100000"/>
              <a:buFont typeface="Calibri"/>
              <a:buAutoNum type="arabicPeriod"/>
            </a:pPr>
            <a:r>
              <a:rPr lang="en-IN" sz="2494"/>
              <a:t>Create Rating</a:t>
            </a:r>
            <a:r>
              <a:rPr lang="en-IN" sz="2494"/>
              <a:t>s</a:t>
            </a:r>
            <a:r>
              <a:rPr lang="en-IN" sz="2494"/>
              <a:t>Graph(R), SellerGraph(S)</a:t>
            </a:r>
            <a:endParaRPr sz="2494"/>
          </a:p>
          <a:p>
            <a:pPr indent="-339492" lvl="0" marL="914400" rtl="0" algn="l">
              <a:lnSpc>
                <a:spcPct val="100000"/>
              </a:lnSpc>
              <a:spcBef>
                <a:spcPts val="0"/>
              </a:spcBef>
              <a:spcAft>
                <a:spcPts val="0"/>
              </a:spcAft>
              <a:buSzPct val="100000"/>
              <a:buFont typeface="Calibri"/>
              <a:buAutoNum type="arabicPeriod"/>
            </a:pPr>
            <a:r>
              <a:rPr lang="en-IN" sz="2494"/>
              <a:t>For i in D:</a:t>
            </a:r>
            <a:endParaRPr sz="2494"/>
          </a:p>
          <a:p>
            <a:pPr indent="0" lvl="0" marL="1371600" rtl="0" algn="l">
              <a:lnSpc>
                <a:spcPct val="100000"/>
              </a:lnSpc>
              <a:spcBef>
                <a:spcPts val="0"/>
              </a:spcBef>
              <a:spcAft>
                <a:spcPts val="0"/>
              </a:spcAft>
              <a:buNone/>
            </a:pPr>
            <a:r>
              <a:rPr lang="en-IN" sz="2494"/>
              <a:t>Nodes ← ReviewerID(Ui), ProductID(Pi)</a:t>
            </a:r>
            <a:endParaRPr sz="2494"/>
          </a:p>
          <a:p>
            <a:pPr indent="0" lvl="0" marL="1371600" rtl="0" algn="l">
              <a:lnSpc>
                <a:spcPct val="100000"/>
              </a:lnSpc>
              <a:spcBef>
                <a:spcPts val="0"/>
              </a:spcBef>
              <a:spcAft>
                <a:spcPts val="0"/>
              </a:spcAft>
              <a:buNone/>
            </a:pPr>
            <a:r>
              <a:rPr lang="en-IN" sz="2494"/>
              <a:t>EdgeWeight ← Ratings(Ri)</a:t>
            </a:r>
            <a:endParaRPr sz="2494"/>
          </a:p>
          <a:p>
            <a:pPr indent="0" lvl="0" marL="1371600" rtl="0" algn="l">
              <a:lnSpc>
                <a:spcPct val="100000"/>
              </a:lnSpc>
              <a:spcBef>
                <a:spcPts val="0"/>
              </a:spcBef>
              <a:spcAft>
                <a:spcPts val="0"/>
              </a:spcAft>
              <a:buNone/>
            </a:pPr>
            <a:r>
              <a:rPr lang="en-IN" sz="2494"/>
              <a:t>Rating</a:t>
            </a:r>
            <a:r>
              <a:rPr lang="en-IN" sz="2494"/>
              <a:t>s</a:t>
            </a:r>
            <a:r>
              <a:rPr lang="en-IN" sz="2494"/>
              <a:t>Graph.AddEdge(Ui, Pi, Ri)</a:t>
            </a:r>
            <a:endParaRPr sz="2494"/>
          </a:p>
          <a:p>
            <a:pPr indent="0" lvl="0" marL="1371600" rtl="0" algn="l">
              <a:lnSpc>
                <a:spcPct val="100000"/>
              </a:lnSpc>
              <a:spcBef>
                <a:spcPts val="0"/>
              </a:spcBef>
              <a:spcAft>
                <a:spcPts val="0"/>
              </a:spcAft>
              <a:buNone/>
            </a:pPr>
            <a:r>
              <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For i in D:</a:t>
            </a:r>
            <a:endParaRPr sz="2494"/>
          </a:p>
          <a:p>
            <a:pPr indent="0" lvl="0" marL="1371600" rtl="0" algn="l">
              <a:lnSpc>
                <a:spcPct val="100000"/>
              </a:lnSpc>
              <a:spcBef>
                <a:spcPts val="0"/>
              </a:spcBef>
              <a:spcAft>
                <a:spcPts val="0"/>
              </a:spcAft>
              <a:buNone/>
            </a:pPr>
            <a:r>
              <a:rPr lang="en-IN" sz="2494"/>
              <a:t>Nodes ← SellerID(Si), ReviewerID(Ui)</a:t>
            </a:r>
            <a:endParaRPr sz="2494"/>
          </a:p>
          <a:p>
            <a:pPr indent="0" lvl="0" marL="1371600" rtl="0" algn="l">
              <a:lnSpc>
                <a:spcPct val="100000"/>
              </a:lnSpc>
              <a:spcBef>
                <a:spcPts val="0"/>
              </a:spcBef>
              <a:spcAft>
                <a:spcPts val="0"/>
              </a:spcAft>
              <a:buNone/>
            </a:pPr>
            <a:r>
              <a:rPr lang="en-IN" sz="2494"/>
              <a:t>EdgeWeight ← Ratings(Ri), ProductID(Pi)</a:t>
            </a:r>
            <a:endParaRPr sz="2494"/>
          </a:p>
          <a:p>
            <a:pPr indent="0" lvl="0" marL="1371600" rtl="0" algn="l">
              <a:lnSpc>
                <a:spcPct val="100000"/>
              </a:lnSpc>
              <a:spcBef>
                <a:spcPts val="0"/>
              </a:spcBef>
              <a:spcAft>
                <a:spcPts val="0"/>
              </a:spcAft>
              <a:buNone/>
            </a:pPr>
            <a:r>
              <a:rPr lang="en-IN" sz="2494"/>
              <a:t>SellerGraph.AddEdge(Si, Ui, Pi.Ri)</a:t>
            </a:r>
            <a:endParaRPr sz="2494"/>
          </a:p>
          <a:p>
            <a:pPr indent="0" lvl="0" marL="1371600" rtl="0" algn="l">
              <a:lnSpc>
                <a:spcPct val="100000"/>
              </a:lnSpc>
              <a:spcBef>
                <a:spcPts val="0"/>
              </a:spcBef>
              <a:spcAft>
                <a:spcPts val="0"/>
              </a:spcAft>
              <a:buNone/>
            </a:pPr>
            <a:r>
              <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Store RatingsGraph</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Store SellerGraph</a:t>
            </a:r>
            <a:endParaRPr sz="2494"/>
          </a:p>
          <a:p>
            <a:pPr indent="-339492" lvl="0" marL="914400" rtl="0" algn="l">
              <a:lnSpc>
                <a:spcPct val="100000"/>
              </a:lnSpc>
              <a:spcBef>
                <a:spcPts val="0"/>
              </a:spcBef>
              <a:spcAft>
                <a:spcPts val="0"/>
              </a:spcAft>
              <a:buClr>
                <a:schemeClr val="dk1"/>
              </a:buClr>
              <a:buSzPct val="100000"/>
              <a:buFont typeface="Calibri"/>
              <a:buAutoNum type="arabicPeriod" startAt="4"/>
            </a:pPr>
            <a:r>
              <a:rPr lang="en-IN" sz="2494"/>
              <a:t>End</a:t>
            </a:r>
            <a:endParaRPr/>
          </a:p>
        </p:txBody>
      </p:sp>
      <p:pic>
        <p:nvPicPr>
          <p:cNvPr id="202" name="Google Shape;202;p29"/>
          <p:cNvPicPr preferRelativeResize="0"/>
          <p:nvPr/>
        </p:nvPicPr>
        <p:blipFill rotWithShape="1">
          <a:blip r:embed="rId3">
            <a:alphaModFix/>
          </a:blip>
          <a:srcRect b="0" l="5330" r="5232" t="0"/>
          <a:stretch/>
        </p:blipFill>
        <p:spPr>
          <a:xfrm>
            <a:off x="6246725" y="2238375"/>
            <a:ext cx="5857276" cy="393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4: BIASED REVIEWS DETECTION</a:t>
            </a:r>
            <a:endParaRPr/>
          </a:p>
        </p:txBody>
      </p:sp>
      <p:sp>
        <p:nvSpPr>
          <p:cNvPr id="209" name="Google Shape;209;p30"/>
          <p:cNvSpPr txBox="1"/>
          <p:nvPr>
            <p:ph idx="1" type="body"/>
          </p:nvPr>
        </p:nvSpPr>
        <p:spPr>
          <a:xfrm>
            <a:off x="838200" y="1825625"/>
            <a:ext cx="10515600" cy="4721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IN"/>
              <a:t>DESCRIPTION :</a:t>
            </a:r>
            <a:endParaRPr/>
          </a:p>
          <a:p>
            <a:pPr indent="0" lvl="0" marL="0" rtl="0" algn="l">
              <a:lnSpc>
                <a:spcPct val="100000"/>
              </a:lnSpc>
              <a:spcBef>
                <a:spcPts val="0"/>
              </a:spcBef>
              <a:spcAft>
                <a:spcPts val="0"/>
              </a:spcAft>
              <a:buClr>
                <a:schemeClr val="dk1"/>
              </a:buClr>
              <a:buSzPts val="1100"/>
              <a:buFont typeface="Arial"/>
              <a:buNone/>
            </a:pPr>
            <a:r>
              <a:t/>
            </a:r>
            <a:endParaRPr sz="1400">
              <a:latin typeface="Roboto"/>
              <a:ea typeface="Roboto"/>
              <a:cs typeface="Roboto"/>
              <a:sym typeface="Roboto"/>
            </a:endParaRPr>
          </a:p>
          <a:p>
            <a:pPr indent="-355600" lvl="0" marL="457200" rtl="0" algn="just">
              <a:lnSpc>
                <a:spcPct val="100000"/>
              </a:lnSpc>
              <a:spcBef>
                <a:spcPts val="0"/>
              </a:spcBef>
              <a:spcAft>
                <a:spcPts val="0"/>
              </a:spcAft>
              <a:buSzPts val="2000"/>
              <a:buFont typeface="Calibri"/>
              <a:buChar char="❏"/>
            </a:pPr>
            <a:r>
              <a:rPr lang="en-IN" sz="2000"/>
              <a:t>Reviewers with biased reviews can create a greater impact while buying. These biased reviewers should be identified and reviews given by them are removed. </a:t>
            </a:r>
            <a:endParaRPr sz="2000"/>
          </a:p>
          <a:p>
            <a:pPr indent="-355600" lvl="0" marL="457200" rtl="0" algn="just">
              <a:lnSpc>
                <a:spcPct val="100000"/>
              </a:lnSpc>
              <a:spcBef>
                <a:spcPts val="0"/>
              </a:spcBef>
              <a:spcAft>
                <a:spcPts val="0"/>
              </a:spcAft>
              <a:buSzPts val="2000"/>
              <a:buFont typeface="Calibri"/>
              <a:buChar char="❏"/>
            </a:pPr>
            <a:r>
              <a:rPr lang="en-IN" sz="2000"/>
              <a:t>A Biasedness score (β) is calculated for each reviewer per product</a:t>
            </a:r>
            <a:endParaRPr sz="2000"/>
          </a:p>
          <a:p>
            <a:pPr indent="457200" lvl="0" marL="1371600" rtl="0" algn="just">
              <a:lnSpc>
                <a:spcPct val="100000"/>
              </a:lnSpc>
              <a:spcBef>
                <a:spcPts val="0"/>
              </a:spcBef>
              <a:spcAft>
                <a:spcPts val="0"/>
              </a:spcAft>
              <a:buClr>
                <a:schemeClr val="dk1"/>
              </a:buClr>
              <a:buSzPts val="1100"/>
              <a:buFont typeface="Arial"/>
              <a:buNone/>
            </a:pPr>
            <a:r>
              <a:t/>
            </a:r>
            <a:endParaRPr baseline="-25000" sz="2000"/>
          </a:p>
          <a:p>
            <a:pPr indent="0" lvl="0" marL="1371600" rtl="0" algn="just">
              <a:lnSpc>
                <a:spcPct val="100000"/>
              </a:lnSpc>
              <a:spcBef>
                <a:spcPts val="0"/>
              </a:spcBef>
              <a:spcAft>
                <a:spcPts val="0"/>
              </a:spcAft>
              <a:buClr>
                <a:schemeClr val="dk1"/>
              </a:buClr>
              <a:buSzPts val="1100"/>
              <a:buFont typeface="Arial"/>
              <a:buNone/>
            </a:pPr>
            <a:r>
              <a:t/>
            </a:r>
            <a:endParaRPr sz="2000"/>
          </a:p>
          <a:p>
            <a:pPr indent="0" lvl="0" marL="1371600" rtl="0" algn="just">
              <a:lnSpc>
                <a:spcPct val="100000"/>
              </a:lnSpc>
              <a:spcBef>
                <a:spcPts val="0"/>
              </a:spcBef>
              <a:spcAft>
                <a:spcPts val="0"/>
              </a:spcAft>
              <a:buClr>
                <a:schemeClr val="dk1"/>
              </a:buClr>
              <a:buSzPts val="1100"/>
              <a:buFont typeface="Arial"/>
              <a:buNone/>
            </a:pPr>
            <a:r>
              <a:t/>
            </a:r>
            <a:endParaRPr sz="2000"/>
          </a:p>
          <a:p>
            <a:pPr indent="0" lvl="0" marL="0" rtl="0" algn="just">
              <a:lnSpc>
                <a:spcPct val="100000"/>
              </a:lnSpc>
              <a:spcBef>
                <a:spcPts val="0"/>
              </a:spcBef>
              <a:spcAft>
                <a:spcPts val="0"/>
              </a:spcAft>
              <a:buClr>
                <a:schemeClr val="dk1"/>
              </a:buClr>
              <a:buSzPts val="1100"/>
              <a:buFont typeface="Arial"/>
              <a:buNone/>
            </a:pPr>
            <a:r>
              <a:t/>
            </a:r>
            <a:endParaRPr sz="2000"/>
          </a:p>
          <a:p>
            <a:pPr indent="0" lvl="0" marL="0" rtl="0" algn="just">
              <a:lnSpc>
                <a:spcPct val="100000"/>
              </a:lnSpc>
              <a:spcBef>
                <a:spcPts val="0"/>
              </a:spcBef>
              <a:spcAft>
                <a:spcPts val="0"/>
              </a:spcAft>
              <a:buClr>
                <a:schemeClr val="dk1"/>
              </a:buClr>
              <a:buSzPts val="1100"/>
              <a:buFont typeface="Arial"/>
              <a:buNone/>
            </a:pPr>
            <a:r>
              <a:t/>
            </a:r>
            <a:endParaRPr sz="2000"/>
          </a:p>
          <a:p>
            <a:pPr indent="0" lvl="0" marL="457200" rtl="0" algn="just">
              <a:lnSpc>
                <a:spcPct val="100000"/>
              </a:lnSpc>
              <a:spcBef>
                <a:spcPts val="0"/>
              </a:spcBef>
              <a:spcAft>
                <a:spcPts val="0"/>
              </a:spcAft>
              <a:buClr>
                <a:schemeClr val="dk1"/>
              </a:buClr>
              <a:buSzPts val="1100"/>
              <a:buFont typeface="Arial"/>
              <a:buNone/>
            </a:pPr>
            <a:r>
              <a:t/>
            </a:r>
            <a:endParaRPr sz="2000"/>
          </a:p>
          <a:p>
            <a:pPr indent="-355600" lvl="0" marL="457200" rtl="0" algn="just">
              <a:lnSpc>
                <a:spcPct val="100000"/>
              </a:lnSpc>
              <a:spcBef>
                <a:spcPts val="0"/>
              </a:spcBef>
              <a:spcAft>
                <a:spcPts val="0"/>
              </a:spcAft>
              <a:buSzPts val="2000"/>
              <a:buFont typeface="Calibri"/>
              <a:buChar char="❏"/>
            </a:pPr>
            <a:r>
              <a:rPr lang="en-IN" sz="2000"/>
              <a:t>A Biasedness score (ɣ) is calculated for each reviewer per seller</a:t>
            </a:r>
            <a:endParaRPr sz="2000"/>
          </a:p>
          <a:p>
            <a:pPr indent="0" lvl="0" marL="0" rtl="0" algn="l">
              <a:spcBef>
                <a:spcPts val="1000"/>
              </a:spcBef>
              <a:spcAft>
                <a:spcPts val="0"/>
              </a:spcAft>
              <a:buNone/>
            </a:pPr>
            <a:r>
              <a:t/>
            </a:r>
            <a:endParaRPr/>
          </a:p>
          <a:p>
            <a:pPr indent="0" lvl="0" marL="0" rtl="0" algn="l">
              <a:spcBef>
                <a:spcPts val="1000"/>
              </a:spcBef>
              <a:spcAft>
                <a:spcPts val="0"/>
              </a:spcAft>
              <a:buNone/>
            </a:pPr>
            <a:r>
              <a:t/>
            </a:r>
            <a:endParaRPr sz="800"/>
          </a:p>
          <a:p>
            <a:pPr indent="0" lvl="0" marL="0" rtl="0" algn="just">
              <a:lnSpc>
                <a:spcPct val="150000"/>
              </a:lnSpc>
              <a:spcBef>
                <a:spcPts val="0"/>
              </a:spcBef>
              <a:spcAft>
                <a:spcPts val="0"/>
              </a:spcAft>
              <a:buNone/>
            </a:pPr>
            <a:r>
              <a:t/>
            </a:r>
            <a:endParaRPr sz="1700">
              <a:latin typeface="Arial"/>
              <a:ea typeface="Arial"/>
              <a:cs typeface="Arial"/>
              <a:sym typeface="Arial"/>
            </a:endParaRPr>
          </a:p>
          <a:p>
            <a:pPr indent="0" lvl="0" marL="0" rtl="0" algn="l">
              <a:spcBef>
                <a:spcPts val="1000"/>
              </a:spcBef>
              <a:spcAft>
                <a:spcPts val="0"/>
              </a:spcAft>
              <a:buNone/>
            </a:pPr>
            <a:r>
              <a:t/>
            </a:r>
            <a:endParaRPr sz="2000"/>
          </a:p>
        </p:txBody>
      </p:sp>
      <p:sp>
        <p:nvSpPr>
          <p:cNvPr id="210" name="Google Shape;210;p30"/>
          <p:cNvSpPr txBox="1"/>
          <p:nvPr/>
        </p:nvSpPr>
        <p:spPr>
          <a:xfrm>
            <a:off x="4669050" y="3054900"/>
            <a:ext cx="3930900" cy="12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300">
                <a:latin typeface="Roboto"/>
                <a:ea typeface="Roboto"/>
                <a:cs typeface="Roboto"/>
                <a:sym typeface="Roboto"/>
              </a:rPr>
              <a:t>Where,</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β</a:t>
            </a:r>
            <a:r>
              <a:rPr baseline="-25000" lang="en-IN" sz="1300">
                <a:latin typeface="Roboto"/>
                <a:ea typeface="Roboto"/>
                <a:cs typeface="Roboto"/>
                <a:sym typeface="Roboto"/>
              </a:rPr>
              <a:t>Ui</a:t>
            </a:r>
            <a:r>
              <a:rPr lang="en-IN" sz="1300">
                <a:latin typeface="Roboto"/>
                <a:ea typeface="Roboto"/>
                <a:cs typeface="Roboto"/>
                <a:sym typeface="Roboto"/>
              </a:rPr>
              <a:t>   Biasedness score of user(U) for product(i)</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r</a:t>
            </a:r>
            <a:r>
              <a:rPr baseline="-25000" lang="en-IN" sz="1300">
                <a:latin typeface="Roboto"/>
                <a:ea typeface="Roboto"/>
                <a:cs typeface="Roboto"/>
                <a:sym typeface="Roboto"/>
              </a:rPr>
              <a:t>Ui </a:t>
            </a:r>
            <a:r>
              <a:rPr lang="en-IN" sz="1300">
                <a:latin typeface="Roboto"/>
                <a:ea typeface="Roboto"/>
                <a:cs typeface="Roboto"/>
                <a:sym typeface="Roboto"/>
              </a:rPr>
              <a:t>   Ratings by user(U)  for product(i)</a:t>
            </a:r>
            <a:endParaRPr sz="1300">
              <a:latin typeface="Roboto"/>
              <a:ea typeface="Roboto"/>
              <a:cs typeface="Roboto"/>
              <a:sym typeface="Roboto"/>
            </a:endParaRPr>
          </a:p>
          <a:p>
            <a:pPr indent="0" lvl="0" marL="0" rtl="0" algn="just">
              <a:lnSpc>
                <a:spcPct val="115000"/>
              </a:lnSpc>
              <a:spcBef>
                <a:spcPts val="0"/>
              </a:spcBef>
              <a:spcAft>
                <a:spcPts val="0"/>
              </a:spcAft>
              <a:buNone/>
            </a:pPr>
            <a:r>
              <a:rPr lang="en-IN" sz="1300">
                <a:latin typeface="Roboto"/>
                <a:ea typeface="Roboto"/>
                <a:cs typeface="Roboto"/>
                <a:sym typeface="Roboto"/>
              </a:rPr>
              <a:t>   r</a:t>
            </a:r>
            <a:r>
              <a:rPr baseline="-25000" lang="en-IN" sz="1300">
                <a:latin typeface="Roboto"/>
                <a:ea typeface="Roboto"/>
                <a:cs typeface="Roboto"/>
                <a:sym typeface="Roboto"/>
              </a:rPr>
              <a:t>i</a:t>
            </a:r>
            <a:r>
              <a:rPr lang="en-IN" sz="1300">
                <a:latin typeface="Roboto"/>
                <a:ea typeface="Roboto"/>
                <a:cs typeface="Roboto"/>
                <a:sym typeface="Roboto"/>
              </a:rPr>
              <a:t>     Ratings for product(i)</a:t>
            </a:r>
            <a:endParaRPr sz="1300">
              <a:latin typeface="Roboto"/>
              <a:ea typeface="Roboto"/>
              <a:cs typeface="Roboto"/>
              <a:sym typeface="Roboto"/>
            </a:endParaRPr>
          </a:p>
          <a:p>
            <a:pPr indent="0" lvl="0" marL="0" rtl="0" algn="just">
              <a:lnSpc>
                <a:spcPct val="115000"/>
              </a:lnSpc>
              <a:spcBef>
                <a:spcPts val="0"/>
              </a:spcBef>
              <a:spcAft>
                <a:spcPts val="0"/>
              </a:spcAft>
              <a:buNone/>
            </a:pPr>
            <a:r>
              <a:rPr lang="en-IN" sz="1300">
                <a:latin typeface="Roboto"/>
                <a:ea typeface="Roboto"/>
                <a:cs typeface="Roboto"/>
                <a:sym typeface="Roboto"/>
              </a:rPr>
              <a:t>   N</a:t>
            </a:r>
            <a:r>
              <a:rPr baseline="-25000" lang="en-IN" sz="1300">
                <a:latin typeface="Roboto"/>
                <a:ea typeface="Roboto"/>
                <a:cs typeface="Roboto"/>
                <a:sym typeface="Roboto"/>
              </a:rPr>
              <a:t>i</a:t>
            </a:r>
            <a:r>
              <a:rPr lang="en-IN" sz="1300">
                <a:latin typeface="Roboto"/>
                <a:ea typeface="Roboto"/>
                <a:cs typeface="Roboto"/>
                <a:sym typeface="Roboto"/>
              </a:rPr>
              <a:t>   Number of ratings for product(i)</a:t>
            </a:r>
            <a:endParaRPr sz="1700">
              <a:latin typeface="Roboto"/>
              <a:ea typeface="Roboto"/>
              <a:cs typeface="Roboto"/>
              <a:sym typeface="Roboto"/>
            </a:endParaRPr>
          </a:p>
        </p:txBody>
      </p:sp>
      <p:pic>
        <p:nvPicPr>
          <p:cNvPr descr="&lt;math xmlns=&quot;http://www.w3.org/1998/Math/MathML&quot;&gt;&lt;mstyle mathsize=&quot;18px&quot;&gt;&lt;msub&gt;&lt;mo largeop=&quot;true&quot;&gt;&amp;#x3B3;&lt;/mo&gt;&lt;mrow&gt;&lt;mi&gt;U&lt;/mi&gt;&lt;mi&gt;s&lt;/mi&gt;&lt;/mrow&gt;&lt;/msub&gt;&lt;mo&gt;&amp;#xA0;&lt;/mo&gt;&lt;mo&gt;=&lt;/mo&gt;&lt;mo&gt;&amp;#xA0;&lt;/mo&gt;&lt;mfrac&gt;&lt;mrow&gt;&lt;mo&gt;&amp;#x2211;&lt;/mo&gt;&lt;mo&gt;&amp;#xA0;&lt;/mo&gt;&lt;mstyle displaystyle=&quot;true&quot;&gt;&lt;mfrac bevelled=&quot;true&quot;&gt;&lt;msub&gt;&lt;mo largeop=&quot;true&quot;&gt;r&lt;/mo&gt;&lt;mrow&gt;&lt;mi&gt;U&lt;/mi&gt;&lt;mi&gt;s&lt;/mi&gt;&lt;/mrow&gt;&lt;/msub&gt;&lt;msub&gt;&lt;mi&gt;N&lt;/mi&gt;&lt;mrow&gt;&lt;mi&gt;U&lt;/mi&gt;&lt;mi&gt;s&lt;/mi&gt;&lt;/mrow&gt;&lt;/msub&gt;&lt;/mfrac&gt;&lt;/mstyle&gt;&lt;/mrow&gt;&lt;mfenced open=&quot;{&quot; close=&quot;}&quot;&gt;&lt;mstyle displaystyle=&quot;true&quot;&gt;&lt;mfrac&gt;&lt;mrow&gt;&lt;mo&gt;&amp;#x2211;&lt;/mo&gt;&lt;msub&gt;&lt;mo largeop=&quot;true&quot;&gt;r&lt;/mo&gt;&lt;mrow&gt;&lt;mi&gt;s&lt;/mi&gt;&lt;mo&gt;&amp;#xA0;&lt;/mo&gt;&lt;/mrow&gt;&lt;/msub&gt;&lt;mo&gt;-&lt;/mo&gt;&lt;mo&gt;&amp;#xA0;&lt;/mo&gt;&lt;msub&gt;&lt;mo largeop=&quot;true&quot;&gt;r&lt;/mo&gt;&lt;mrow&gt;&lt;mi&gt;U&lt;/mi&gt;&lt;mi&gt;s&lt;/mi&gt;&lt;/mrow&gt;&lt;/msub&gt;&lt;/mrow&gt;&lt;mrow&gt;&lt;msub&gt;&lt;mi mathvariant=&quot;bold-italic&quot;&gt;N&lt;/mi&gt;&lt;mi&gt;s&lt;/mi&gt;&lt;/msub&gt;&lt;mo&gt;&amp;#xA0;&lt;/mo&gt;&lt;mo&gt;-&lt;/mo&gt;&lt;mo&gt;&amp;#xA0;&lt;/mo&gt;&lt;msub&gt;&lt;mi&gt;N&lt;/mi&gt;&lt;mrow&gt;&lt;mi&gt;U&lt;/mi&gt;&lt;mi&gt;s&lt;/mi&gt;&lt;/mrow&gt;&lt;/msub&gt;&lt;/mrow&gt;&lt;/mfrac&gt;&lt;/mstyle&gt;&lt;/mfenced&gt;&lt;/mfrac&gt;&lt;/mstyle&gt;&lt;/math&gt;" id="211" name="Google Shape;211;p30" title="begin mathsize 18px style large gamma subscript U s end subscript space equals space fraction numerator sum space begin display style bevelled large r subscript U s end subscript over N subscript U s end subscript end style over denominator open curly brackets begin display style fraction numerator sum large r subscript s space end subscript minus space large r subscript U s end subscript over denominator bold italic N subscript s space minus space N subscript U s end subscript end fraction end style close curly brackets end fraction end style"/>
          <p:cNvPicPr preferRelativeResize="0"/>
          <p:nvPr/>
        </p:nvPicPr>
        <p:blipFill>
          <a:blip r:embed="rId3">
            <a:alphaModFix/>
          </a:blip>
          <a:stretch>
            <a:fillRect/>
          </a:stretch>
        </p:blipFill>
        <p:spPr>
          <a:xfrm>
            <a:off x="2495700" y="4977275"/>
            <a:ext cx="1976187" cy="1325701"/>
          </a:xfrm>
          <a:prstGeom prst="rect">
            <a:avLst/>
          </a:prstGeom>
          <a:noFill/>
          <a:ln>
            <a:noFill/>
          </a:ln>
        </p:spPr>
      </p:pic>
      <p:sp>
        <p:nvSpPr>
          <p:cNvPr id="212" name="Google Shape;212;p30"/>
          <p:cNvSpPr txBox="1"/>
          <p:nvPr/>
        </p:nvSpPr>
        <p:spPr>
          <a:xfrm>
            <a:off x="4745250" y="4731300"/>
            <a:ext cx="3854700" cy="152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300">
                <a:latin typeface="Roboto"/>
                <a:ea typeface="Roboto"/>
                <a:cs typeface="Roboto"/>
                <a:sym typeface="Roboto"/>
              </a:rPr>
              <a:t>Where,</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a:t>
            </a:r>
            <a:r>
              <a:rPr lang="en-IN" sz="1600">
                <a:latin typeface="Roboto"/>
                <a:ea typeface="Roboto"/>
                <a:cs typeface="Roboto"/>
                <a:sym typeface="Roboto"/>
              </a:rPr>
              <a:t>ɣ</a:t>
            </a:r>
            <a:r>
              <a:rPr baseline="-25000" lang="en-IN" sz="1300">
                <a:latin typeface="Roboto"/>
                <a:ea typeface="Roboto"/>
                <a:cs typeface="Roboto"/>
                <a:sym typeface="Roboto"/>
              </a:rPr>
              <a:t>Us</a:t>
            </a:r>
            <a:r>
              <a:rPr lang="en-IN" sz="1300">
                <a:latin typeface="Roboto"/>
                <a:ea typeface="Roboto"/>
                <a:cs typeface="Roboto"/>
                <a:sym typeface="Roboto"/>
              </a:rPr>
              <a:t>   Biasedness score of user(U) for seller(s)</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r</a:t>
            </a:r>
            <a:r>
              <a:rPr baseline="-25000" lang="en-IN" sz="1300">
                <a:latin typeface="Roboto"/>
                <a:ea typeface="Roboto"/>
                <a:cs typeface="Roboto"/>
                <a:sym typeface="Roboto"/>
              </a:rPr>
              <a:t>Us </a:t>
            </a:r>
            <a:r>
              <a:rPr lang="en-IN" sz="1300">
                <a:latin typeface="Roboto"/>
                <a:ea typeface="Roboto"/>
                <a:cs typeface="Roboto"/>
                <a:sym typeface="Roboto"/>
              </a:rPr>
              <a:t>   Ratings by user(U)  for seller(s)</a:t>
            </a:r>
            <a:endParaRPr>
              <a:latin typeface="Roboto"/>
              <a:ea typeface="Roboto"/>
              <a:cs typeface="Roboto"/>
              <a:sym typeface="Roboto"/>
            </a:endParaRPr>
          </a:p>
          <a:p>
            <a:pPr indent="0" lvl="0" marL="0" rtl="0" algn="just">
              <a:lnSpc>
                <a:spcPct val="115000"/>
              </a:lnSpc>
              <a:spcBef>
                <a:spcPts val="0"/>
              </a:spcBef>
              <a:spcAft>
                <a:spcPts val="0"/>
              </a:spcAft>
              <a:buNone/>
            </a:pPr>
            <a:r>
              <a:rPr lang="en-IN" sz="1300">
                <a:latin typeface="Roboto"/>
                <a:ea typeface="Roboto"/>
                <a:cs typeface="Roboto"/>
                <a:sym typeface="Roboto"/>
              </a:rPr>
              <a:t>   r</a:t>
            </a:r>
            <a:r>
              <a:rPr baseline="-25000" lang="en-IN" sz="1300">
                <a:latin typeface="Roboto"/>
                <a:ea typeface="Roboto"/>
                <a:cs typeface="Roboto"/>
                <a:sym typeface="Roboto"/>
              </a:rPr>
              <a:t>s</a:t>
            </a:r>
            <a:r>
              <a:rPr lang="en-IN" sz="1300">
                <a:latin typeface="Roboto"/>
                <a:ea typeface="Roboto"/>
                <a:cs typeface="Roboto"/>
                <a:sym typeface="Roboto"/>
              </a:rPr>
              <a:t>     Ratings for seller(s)</a:t>
            </a:r>
            <a:endParaRPr sz="1300">
              <a:latin typeface="Roboto"/>
              <a:ea typeface="Roboto"/>
              <a:cs typeface="Roboto"/>
              <a:sym typeface="Roboto"/>
            </a:endParaRPr>
          </a:p>
          <a:p>
            <a:pPr indent="0" lvl="0" marL="0" rtl="0" algn="just">
              <a:lnSpc>
                <a:spcPct val="115000"/>
              </a:lnSpc>
              <a:spcBef>
                <a:spcPts val="0"/>
              </a:spcBef>
              <a:spcAft>
                <a:spcPts val="0"/>
              </a:spcAft>
              <a:buNone/>
            </a:pPr>
            <a:r>
              <a:rPr lang="en-IN" sz="1300">
                <a:latin typeface="Roboto"/>
                <a:ea typeface="Roboto"/>
                <a:cs typeface="Roboto"/>
                <a:sym typeface="Roboto"/>
              </a:rPr>
              <a:t>   N</a:t>
            </a:r>
            <a:r>
              <a:rPr baseline="-25000" lang="en-IN" sz="1300">
                <a:latin typeface="Roboto"/>
                <a:ea typeface="Roboto"/>
                <a:cs typeface="Roboto"/>
                <a:sym typeface="Roboto"/>
              </a:rPr>
              <a:t>s</a:t>
            </a:r>
            <a:r>
              <a:rPr lang="en-IN" sz="1300">
                <a:latin typeface="Roboto"/>
                <a:ea typeface="Roboto"/>
                <a:cs typeface="Roboto"/>
                <a:sym typeface="Roboto"/>
              </a:rPr>
              <a:t>   Number of ratings for seller(s)</a:t>
            </a:r>
            <a:endParaRPr sz="1300">
              <a:latin typeface="Roboto"/>
              <a:ea typeface="Roboto"/>
              <a:cs typeface="Roboto"/>
              <a:sym typeface="Roboto"/>
            </a:endParaRPr>
          </a:p>
          <a:p>
            <a:pPr indent="0" lvl="0" marL="0" rtl="0" algn="just">
              <a:lnSpc>
                <a:spcPct val="115000"/>
              </a:lnSpc>
              <a:spcBef>
                <a:spcPts val="0"/>
              </a:spcBef>
              <a:spcAft>
                <a:spcPts val="0"/>
              </a:spcAft>
              <a:buNone/>
            </a:pPr>
            <a:r>
              <a:rPr lang="en-IN" sz="1300">
                <a:latin typeface="Roboto"/>
                <a:ea typeface="Roboto"/>
                <a:cs typeface="Roboto"/>
                <a:sym typeface="Roboto"/>
              </a:rPr>
              <a:t>   N</a:t>
            </a:r>
            <a:r>
              <a:rPr baseline="-25000" lang="en-IN" sz="1300">
                <a:latin typeface="Roboto"/>
                <a:ea typeface="Roboto"/>
                <a:cs typeface="Roboto"/>
                <a:sym typeface="Roboto"/>
              </a:rPr>
              <a:t>Us</a:t>
            </a:r>
            <a:r>
              <a:rPr lang="en-IN" sz="1300">
                <a:latin typeface="Roboto"/>
                <a:ea typeface="Roboto"/>
                <a:cs typeface="Roboto"/>
                <a:sym typeface="Roboto"/>
              </a:rPr>
              <a:t> Number of ratings by user(U) for seller(s)</a:t>
            </a:r>
            <a:endParaRPr sz="1700">
              <a:latin typeface="Roboto"/>
              <a:ea typeface="Roboto"/>
              <a:cs typeface="Roboto"/>
              <a:sym typeface="Roboto"/>
            </a:endParaRPr>
          </a:p>
        </p:txBody>
      </p:sp>
      <p:pic>
        <p:nvPicPr>
          <p:cNvPr descr="&lt;math xmlns=&quot;http://www.w3.org/1998/Math/MathML&quot;&gt;&lt;mstyle mathsize=&quot;18px&quot;&gt;&lt;msub&gt;&lt;mo largeop=&quot;true&quot;&gt;&amp;#x3B2;&lt;/mo&gt;&lt;mrow&gt;&lt;mi&gt;U&lt;/mi&gt;&lt;mi&gt;i&lt;/mi&gt;&lt;/mrow&gt;&lt;/msub&gt;&lt;mo&gt;&amp;#xA0;&lt;/mo&gt;&lt;mo&gt;=&lt;/mo&gt;&lt;mo&gt;&amp;#xA0;&lt;/mo&gt;&lt;mfrac&gt;&lt;mrow&gt;&lt;munder&gt;&lt;mo&gt;&amp;#x2211;&lt;/mo&gt;&lt;mo&gt;&amp;#xA0;&lt;/mo&gt;&lt;/munder&gt;&lt;mstyle displaystyle=&quot;true&quot;&gt;&lt;msub&gt;&lt;mo largeop=&quot;true&quot;&gt;r&lt;/mo&gt;&lt;mrow&gt;&lt;mi&gt;U&lt;/mi&gt;&lt;mi&gt;i&lt;/mi&gt;&lt;/mrow&gt;&lt;/msub&gt;&lt;/mstyle&gt;&lt;/mrow&gt;&lt;munder&gt;&lt;mfenced open=&quot;{&quot; close=&quot;}&quot;&gt;&lt;mstyle displaystyle=&quot;true&quot;&gt;&lt;mfrac&gt;&lt;mrow&gt;&lt;msub&gt;&lt;mo&gt;&amp;#x2211;&lt;/mo&gt;&lt;mo&gt;&amp;#xA0;&lt;/mo&gt;&lt;/msub&gt;&lt;msub&gt;&lt;mo largeop=&quot;true&quot;&gt;r&lt;/mo&gt;&lt;mi&gt;i&lt;/mi&gt;&lt;/msub&gt;&lt;mo&gt;&amp;#xA0;&lt;/mo&gt;&lt;mo&gt;-&lt;/mo&gt;&lt;mo&gt;&amp;#xA0;&lt;/mo&gt;&lt;msub&gt;&lt;mo largeop=&quot;true&quot;&gt;r&lt;/mo&gt;&lt;mrow&gt;&lt;mi&gt;U&lt;/mi&gt;&lt;mi&gt;i&lt;/mi&gt;&lt;/mrow&gt;&lt;/msub&gt;&lt;/mrow&gt;&lt;mrow&gt;&lt;mo stretchy=&quot;true&quot;&gt;(&lt;/mo&gt;&lt;msub&gt;&lt;mi&gt;N&lt;/mi&gt;&lt;mi&gt;i&lt;/mi&gt;&lt;/msub&gt;&lt;mo&gt;-&lt;/mo&gt;&lt;mn&gt;1&lt;/mn&gt;&lt;mo stretchy=&quot;true&quot;&gt;)&lt;/mo&gt;&lt;/mrow&gt;&lt;/mfrac&gt;&lt;/mstyle&gt;&lt;/mfenced&gt;&lt;mo&gt;&amp;#xA0;&lt;/mo&gt;&lt;/munder&gt;&lt;/mfrac&gt;&lt;mspace linebreak=&quot;newline&quot;/&gt;&lt;/mstyle&gt;&lt;/math&gt;" id="213" name="Google Shape;213;p30" title="begin mathsize 18px style large beta subscript U i end subscript space equals space fraction numerator sum for space of begin display style large r subscript U i end subscript end style over denominator stack open curly brackets begin display style fraction numerator sum subscript space large r subscript i space minus space large r subscript U i end subscript over denominator stretchy left parenthesis N subscript i minus 1 stretchy right parenthesis end fraction end style close curly brackets with space below end fraction&#10;end style"/>
          <p:cNvPicPr preferRelativeResize="0"/>
          <p:nvPr/>
        </p:nvPicPr>
        <p:blipFill>
          <a:blip r:embed="rId4">
            <a:alphaModFix/>
          </a:blip>
          <a:stretch>
            <a:fillRect/>
          </a:stretch>
        </p:blipFill>
        <p:spPr>
          <a:xfrm>
            <a:off x="2495700" y="3206655"/>
            <a:ext cx="1912301" cy="1183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50000"/>
              </a:lnSpc>
              <a:spcBef>
                <a:spcPts val="2400"/>
              </a:spcBef>
              <a:spcAft>
                <a:spcPts val="0"/>
              </a:spcAft>
              <a:buClr>
                <a:schemeClr val="dk1"/>
              </a:buClr>
              <a:buSzPts val="990"/>
              <a:buFont typeface="Arial"/>
              <a:buNone/>
            </a:pPr>
            <a:r>
              <a:rPr lang="en-IN"/>
              <a:t>Module 4: BIASED REVIEWS DETECTION</a:t>
            </a:r>
            <a:endParaRPr/>
          </a:p>
          <a:p>
            <a:pPr indent="0" lvl="0" marL="0" rtl="0" algn="l">
              <a:lnSpc>
                <a:spcPct val="150000"/>
              </a:lnSpc>
              <a:spcBef>
                <a:spcPts val="2400"/>
              </a:spcBef>
              <a:spcAft>
                <a:spcPts val="600"/>
              </a:spcAft>
              <a:buClr>
                <a:schemeClr val="dk1"/>
              </a:buClr>
              <a:buSzPts val="990"/>
              <a:buFont typeface="Arial"/>
              <a:buNone/>
            </a:pPr>
            <a:r>
              <a:t/>
            </a:r>
            <a:endParaRPr/>
          </a:p>
        </p:txBody>
      </p:sp>
      <p:sp>
        <p:nvSpPr>
          <p:cNvPr id="220" name="Google Shape;220;p31"/>
          <p:cNvSpPr txBox="1"/>
          <p:nvPr>
            <p:ph idx="1" type="body"/>
          </p:nvPr>
        </p:nvSpPr>
        <p:spPr>
          <a:xfrm>
            <a:off x="838200" y="904000"/>
            <a:ext cx="10515600" cy="52608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IN" sz="2000"/>
              <a:t>There are 4 main categories for biased reviews we are concentrating for now,</a:t>
            </a:r>
            <a:endParaRPr sz="2000"/>
          </a:p>
          <a:p>
            <a:pPr indent="-355600" lvl="0" marL="457200" rtl="0" algn="just">
              <a:lnSpc>
                <a:spcPct val="100000"/>
              </a:lnSpc>
              <a:spcBef>
                <a:spcPts val="0"/>
              </a:spcBef>
              <a:spcAft>
                <a:spcPts val="0"/>
              </a:spcAft>
              <a:buSzPts val="2000"/>
              <a:buFont typeface="Calibri"/>
              <a:buAutoNum type="arabicParenR"/>
            </a:pPr>
            <a:r>
              <a:rPr lang="en-IN" sz="2000"/>
              <a:t>Type 1 - User will always give a positive review, ratings for all the products bought irrespective of its quality.</a:t>
            </a:r>
            <a:endParaRPr sz="2000"/>
          </a:p>
          <a:p>
            <a:pPr indent="-355600" lvl="0" marL="457200" rtl="0" algn="just">
              <a:lnSpc>
                <a:spcPct val="100000"/>
              </a:lnSpc>
              <a:spcBef>
                <a:spcPts val="0"/>
              </a:spcBef>
              <a:spcAft>
                <a:spcPts val="0"/>
              </a:spcAft>
              <a:buSzPts val="2000"/>
              <a:buFont typeface="Calibri"/>
              <a:buAutoNum type="arabicParenR"/>
            </a:pPr>
            <a:r>
              <a:rPr lang="en-IN" sz="2000"/>
              <a:t>Type 2 - User will always give a negative, ratings review for all the products bought irrespective of its quality.</a:t>
            </a:r>
            <a:endParaRPr sz="2000"/>
          </a:p>
          <a:p>
            <a:pPr indent="0" lvl="0" marL="0" rtl="0" algn="just">
              <a:lnSpc>
                <a:spcPct val="100000"/>
              </a:lnSpc>
              <a:spcBef>
                <a:spcPts val="0"/>
              </a:spcBef>
              <a:spcAft>
                <a:spcPts val="0"/>
              </a:spcAft>
              <a:buNone/>
            </a:pPr>
            <a:r>
              <a:t/>
            </a:r>
            <a:endParaRPr sz="2000"/>
          </a:p>
          <a:p>
            <a:pPr indent="0" lvl="0" marL="0" rtl="0" algn="just">
              <a:lnSpc>
                <a:spcPct val="100000"/>
              </a:lnSpc>
              <a:spcBef>
                <a:spcPts val="0"/>
              </a:spcBef>
              <a:spcAft>
                <a:spcPts val="0"/>
              </a:spcAft>
              <a:buNone/>
            </a:pPr>
            <a:r>
              <a:t/>
            </a:r>
            <a:endParaRPr sz="2000"/>
          </a:p>
          <a:p>
            <a:pPr indent="-355600" lvl="0" marL="457200" rtl="0" algn="just">
              <a:lnSpc>
                <a:spcPct val="100000"/>
              </a:lnSpc>
              <a:spcBef>
                <a:spcPts val="0"/>
              </a:spcBef>
              <a:spcAft>
                <a:spcPts val="0"/>
              </a:spcAft>
              <a:buSzPts val="2000"/>
              <a:buFont typeface="Calibri"/>
              <a:buAutoNum type="arabicParenR"/>
            </a:pPr>
            <a:r>
              <a:rPr lang="en-IN" sz="2000"/>
              <a:t>Type 3 - User will give positive reviews, ratings for all the products bought from a specific seller.</a:t>
            </a:r>
            <a:endParaRPr sz="2000"/>
          </a:p>
          <a:p>
            <a:pPr indent="-355600" lvl="0" marL="457200" rtl="0" algn="just">
              <a:lnSpc>
                <a:spcPct val="100000"/>
              </a:lnSpc>
              <a:spcBef>
                <a:spcPts val="0"/>
              </a:spcBef>
              <a:spcAft>
                <a:spcPts val="0"/>
              </a:spcAft>
              <a:buSzPts val="2000"/>
              <a:buFont typeface="Calibri"/>
              <a:buAutoNum type="arabicParenR"/>
            </a:pPr>
            <a:r>
              <a:rPr lang="en-IN" sz="2000"/>
              <a:t>Type 4 - User will give negative reviews, ratings for all the products bought from a specific seller.</a:t>
            </a:r>
            <a:endParaRPr sz="2000"/>
          </a:p>
          <a:p>
            <a:pPr indent="0" lvl="0" marL="457200" rtl="0" algn="just">
              <a:lnSpc>
                <a:spcPct val="150000"/>
              </a:lnSpc>
              <a:spcBef>
                <a:spcPts val="0"/>
              </a:spcBef>
              <a:spcAft>
                <a:spcPts val="0"/>
              </a:spcAft>
              <a:buNone/>
            </a:pPr>
            <a:r>
              <a:t/>
            </a:r>
            <a:endParaRPr sz="2000"/>
          </a:p>
          <a:p>
            <a:pPr indent="0" lvl="0" marL="0" rtl="0" algn="just">
              <a:lnSpc>
                <a:spcPct val="150000"/>
              </a:lnSpc>
              <a:spcBef>
                <a:spcPts val="0"/>
              </a:spcBef>
              <a:spcAft>
                <a:spcPts val="0"/>
              </a:spcAft>
              <a:buNone/>
            </a:pPr>
            <a:r>
              <a:t/>
            </a:r>
            <a:endParaRPr sz="2000"/>
          </a:p>
          <a:p>
            <a:pPr indent="0" lvl="0" marL="0" rtl="0" algn="just">
              <a:lnSpc>
                <a:spcPct val="100000"/>
              </a:lnSpc>
              <a:spcBef>
                <a:spcPts val="0"/>
              </a:spcBef>
              <a:spcAft>
                <a:spcPts val="0"/>
              </a:spcAft>
              <a:buClr>
                <a:schemeClr val="dk1"/>
              </a:buClr>
              <a:buSzPts val="1100"/>
              <a:buFont typeface="Arial"/>
              <a:buNone/>
            </a:pPr>
            <a:r>
              <a:rPr lang="en-IN" sz="2000"/>
              <a:t>A value of 0.25 is set as threshold limit, If the β</a:t>
            </a:r>
            <a:r>
              <a:rPr baseline="-25000" lang="en-IN" sz="2000"/>
              <a:t>U </a:t>
            </a:r>
            <a:r>
              <a:rPr lang="en-IN" sz="2000"/>
              <a:t> value is lesser than the threshold then the user is potentially a biased reviewer.</a:t>
            </a:r>
            <a:endParaRPr sz="2000"/>
          </a:p>
          <a:p>
            <a:pPr indent="0" lvl="0" marL="0" rtl="0" algn="just">
              <a:spcBef>
                <a:spcPts val="1000"/>
              </a:spcBef>
              <a:spcAft>
                <a:spcPts val="0"/>
              </a:spcAft>
              <a:buNone/>
            </a:pPr>
            <a:r>
              <a:rPr lang="en-IN"/>
              <a:t>INPUT		: </a:t>
            </a:r>
            <a:r>
              <a:rPr lang="en-IN" sz="2600"/>
              <a:t>Ratings Graph, Seller Graph</a:t>
            </a:r>
            <a:endParaRPr sz="2600"/>
          </a:p>
          <a:p>
            <a:pPr indent="0" lvl="0" marL="0" rtl="0" algn="just">
              <a:spcBef>
                <a:spcPts val="1000"/>
              </a:spcBef>
              <a:spcAft>
                <a:spcPts val="0"/>
              </a:spcAft>
              <a:buNone/>
            </a:pPr>
            <a:r>
              <a:rPr lang="en-IN"/>
              <a:t>OUTPUT	:</a:t>
            </a:r>
            <a:r>
              <a:rPr b="1" lang="en-IN" sz="2200"/>
              <a:t> </a:t>
            </a:r>
            <a:r>
              <a:rPr lang="en-IN" sz="2600"/>
              <a:t>Combined Biasedness Score for Type 1, 2, 3, 4 Biased Reviews</a:t>
            </a:r>
            <a:endParaRPr sz="2600"/>
          </a:p>
        </p:txBody>
      </p:sp>
      <p:sp>
        <p:nvSpPr>
          <p:cNvPr id="221" name="Google Shape;221;p31"/>
          <p:cNvSpPr txBox="1"/>
          <p:nvPr/>
        </p:nvSpPr>
        <p:spPr>
          <a:xfrm>
            <a:off x="5159100" y="2149300"/>
            <a:ext cx="3969000" cy="101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300">
                <a:latin typeface="Roboto"/>
                <a:ea typeface="Roboto"/>
                <a:cs typeface="Roboto"/>
                <a:sym typeface="Roboto"/>
              </a:rPr>
              <a:t>Where,</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β</a:t>
            </a:r>
            <a:r>
              <a:rPr baseline="-25000" lang="en-IN" sz="1300">
                <a:latin typeface="Roboto"/>
                <a:ea typeface="Roboto"/>
                <a:cs typeface="Roboto"/>
                <a:sym typeface="Roboto"/>
              </a:rPr>
              <a:t>U</a:t>
            </a:r>
            <a:r>
              <a:rPr lang="en-IN" sz="1300">
                <a:latin typeface="Roboto"/>
                <a:ea typeface="Roboto"/>
                <a:cs typeface="Roboto"/>
                <a:sym typeface="Roboto"/>
              </a:rPr>
              <a:t>   Combined Biasedness score of user(U)</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β</a:t>
            </a:r>
            <a:r>
              <a:rPr baseline="-25000" lang="en-IN" sz="1300">
                <a:latin typeface="Roboto"/>
                <a:ea typeface="Roboto"/>
                <a:cs typeface="Roboto"/>
                <a:sym typeface="Roboto"/>
              </a:rPr>
              <a:t>Ui </a:t>
            </a:r>
            <a:r>
              <a:rPr lang="en-IN" sz="1300">
                <a:latin typeface="Roboto"/>
                <a:ea typeface="Roboto"/>
                <a:cs typeface="Roboto"/>
                <a:sym typeface="Roboto"/>
              </a:rPr>
              <a:t>  Biasedness score of user(U) for product(i)</a:t>
            </a:r>
            <a:endParaRPr sz="1300">
              <a:latin typeface="Roboto"/>
              <a:ea typeface="Roboto"/>
              <a:cs typeface="Roboto"/>
              <a:sym typeface="Roboto"/>
            </a:endParaRPr>
          </a:p>
          <a:p>
            <a:pPr indent="0" lvl="0" marL="0" rtl="0" algn="just">
              <a:lnSpc>
                <a:spcPct val="115000"/>
              </a:lnSpc>
              <a:spcBef>
                <a:spcPts val="0"/>
              </a:spcBef>
              <a:spcAft>
                <a:spcPts val="0"/>
              </a:spcAft>
              <a:buNone/>
            </a:pPr>
            <a:r>
              <a:rPr lang="en-IN" sz="1300">
                <a:latin typeface="Roboto"/>
                <a:ea typeface="Roboto"/>
                <a:cs typeface="Roboto"/>
                <a:sym typeface="Roboto"/>
              </a:rPr>
              <a:t>  N</a:t>
            </a:r>
            <a:r>
              <a:rPr baseline="-25000" lang="en-IN" sz="1300">
                <a:latin typeface="Roboto"/>
                <a:ea typeface="Roboto"/>
                <a:cs typeface="Roboto"/>
                <a:sym typeface="Roboto"/>
              </a:rPr>
              <a:t>i</a:t>
            </a:r>
            <a:r>
              <a:rPr lang="en-IN" sz="1300">
                <a:latin typeface="Roboto"/>
                <a:ea typeface="Roboto"/>
                <a:cs typeface="Roboto"/>
                <a:sym typeface="Roboto"/>
              </a:rPr>
              <a:t>     Number of products(i) reviewed by user(U)</a:t>
            </a:r>
            <a:endParaRPr sz="1300">
              <a:latin typeface="Roboto"/>
              <a:ea typeface="Roboto"/>
              <a:cs typeface="Roboto"/>
              <a:sym typeface="Roboto"/>
            </a:endParaRPr>
          </a:p>
        </p:txBody>
      </p:sp>
      <p:pic>
        <p:nvPicPr>
          <p:cNvPr descr="&lt;math xmlns=&quot;http://www.w3.org/1998/Math/MathML&quot;&gt;&lt;msub&gt;&lt;mo mathvariant=&quot;bold-italic&quot; largeop=&quot;true&quot;&gt;&amp;#x3B2;&lt;/mo&gt;&lt;mi mathvariant=&quot;bold-italic&quot;&gt;U&lt;/mi&gt;&lt;/msub&gt;&lt;mo mathvariant=&quot;italic&quot;&gt;&amp;#xA0;&lt;/mo&gt;&lt;mo mathvariant=&quot;italic&quot;&gt;=&lt;/mo&gt;&lt;mfrac&gt;&lt;mrow&gt;&lt;mo mathvariant=&quot;italic&quot;&gt;&amp;#xA0;&lt;/mo&gt;&lt;mstyle mathvariant=&quot;italic&quot; displaystyle=&quot;true&quot;&gt;&lt;munder&gt;&lt;mo mathvariant=&quot;bold-italic&quot;&gt;&amp;#x2211;&lt;/mo&gt;&lt;mi mathvariant=&quot;bold-italic&quot;&gt;i&lt;/mi&gt;&lt;/munder&gt;&lt;/mstyle&gt;&lt;msub&gt;&lt;mi&gt;&amp;#x3B2;&lt;/mi&gt;&lt;mrow&gt;&lt;mi&gt;U&lt;/mi&gt;&lt;mi&gt;i&lt;/mi&gt;&lt;/mrow&gt;&lt;/msub&gt;&lt;/mrow&gt;&lt;msub&gt;&lt;mi&gt;N&lt;/mi&gt;&lt;mi&gt;i&lt;/mi&gt;&lt;/msub&gt;&lt;/mfrac&gt;&lt;/math&gt;" id="222" name="Google Shape;222;p31" title="Error converting from MathML to accessible text."/>
          <p:cNvPicPr preferRelativeResize="0"/>
          <p:nvPr/>
        </p:nvPicPr>
        <p:blipFill>
          <a:blip r:embed="rId3">
            <a:alphaModFix/>
          </a:blip>
          <a:stretch>
            <a:fillRect/>
          </a:stretch>
        </p:blipFill>
        <p:spPr>
          <a:xfrm>
            <a:off x="3105927" y="2314306"/>
            <a:ext cx="1303275" cy="731587"/>
          </a:xfrm>
          <a:prstGeom prst="rect">
            <a:avLst/>
          </a:prstGeom>
          <a:noFill/>
          <a:ln>
            <a:noFill/>
          </a:ln>
        </p:spPr>
      </p:pic>
      <p:sp>
        <p:nvSpPr>
          <p:cNvPr id="223" name="Google Shape;223;p31"/>
          <p:cNvSpPr txBox="1"/>
          <p:nvPr/>
        </p:nvSpPr>
        <p:spPr>
          <a:xfrm>
            <a:off x="5159100" y="3765700"/>
            <a:ext cx="3768900" cy="86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300">
                <a:latin typeface="Roboto"/>
                <a:ea typeface="Roboto"/>
                <a:cs typeface="Roboto"/>
                <a:sym typeface="Roboto"/>
              </a:rPr>
              <a:t>Where,</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β</a:t>
            </a:r>
            <a:r>
              <a:rPr baseline="-25000" lang="en-IN" sz="1300">
                <a:latin typeface="Roboto"/>
                <a:ea typeface="Roboto"/>
                <a:cs typeface="Roboto"/>
                <a:sym typeface="Roboto"/>
              </a:rPr>
              <a:t>U</a:t>
            </a:r>
            <a:r>
              <a:rPr lang="en-IN" sz="1300">
                <a:latin typeface="Roboto"/>
                <a:ea typeface="Roboto"/>
                <a:cs typeface="Roboto"/>
                <a:sym typeface="Roboto"/>
              </a:rPr>
              <a:t>   Combined Biasedness score of user(U)</a:t>
            </a:r>
            <a:endParaRPr sz="1300">
              <a:latin typeface="Roboto"/>
              <a:ea typeface="Roboto"/>
              <a:cs typeface="Roboto"/>
              <a:sym typeface="Roboto"/>
            </a:endParaRPr>
          </a:p>
          <a:p>
            <a:pPr indent="0" lvl="0" marL="0" rtl="0" algn="l">
              <a:spcBef>
                <a:spcPts val="0"/>
              </a:spcBef>
              <a:spcAft>
                <a:spcPts val="0"/>
              </a:spcAft>
              <a:buNone/>
            </a:pPr>
            <a:r>
              <a:rPr lang="en-IN" sz="1300">
                <a:latin typeface="Roboto"/>
                <a:ea typeface="Roboto"/>
                <a:cs typeface="Roboto"/>
                <a:sym typeface="Roboto"/>
              </a:rPr>
              <a:t>   </a:t>
            </a:r>
            <a:r>
              <a:rPr lang="en-IN" sz="1600">
                <a:latin typeface="Roboto"/>
                <a:ea typeface="Roboto"/>
                <a:cs typeface="Roboto"/>
                <a:sym typeface="Roboto"/>
              </a:rPr>
              <a:t>ɣ</a:t>
            </a:r>
            <a:r>
              <a:rPr baseline="-25000" lang="en-IN" sz="1300">
                <a:latin typeface="Roboto"/>
                <a:ea typeface="Roboto"/>
                <a:cs typeface="Roboto"/>
                <a:sym typeface="Roboto"/>
              </a:rPr>
              <a:t>Us</a:t>
            </a:r>
            <a:r>
              <a:rPr lang="en-IN" sz="1300">
                <a:latin typeface="Roboto"/>
                <a:ea typeface="Roboto"/>
                <a:cs typeface="Roboto"/>
                <a:sym typeface="Roboto"/>
              </a:rPr>
              <a:t> Biasedness score of user(U) for seller(s)</a:t>
            </a:r>
            <a:endParaRPr sz="1300">
              <a:latin typeface="Roboto"/>
              <a:ea typeface="Roboto"/>
              <a:cs typeface="Roboto"/>
              <a:sym typeface="Roboto"/>
            </a:endParaRPr>
          </a:p>
        </p:txBody>
      </p:sp>
      <p:pic>
        <p:nvPicPr>
          <p:cNvPr descr="&lt;math xmlns=&quot;http://www.w3.org/1998/Math/MathML&quot;&gt;&lt;msub&gt;&lt;mi mathvariant=&quot;bold-italic&quot;&gt;&amp;#x3B2;&lt;/mi&gt;&lt;mi mathvariant=&quot;italic&quot;&gt;U&lt;/mi&gt;&lt;/msub&gt;&lt;mo mathvariant=&quot;italic&quot;&gt;&amp;#xA0;&lt;/mo&gt;&lt;mo mathvariant=&quot;italic&quot;&gt;=&lt;/mo&gt;&lt;mo mathvariant=&quot;italic&quot;&gt;&amp;#xA0;&lt;/mo&gt;&lt;msub&gt;&lt;mo largeop=&quot;true&quot; mathvariant=&quot;italic&quot;&gt;&amp;#x3B3;&lt;/mo&gt;&lt;mrow&gt;&lt;mi mathvariant=&quot;italic&quot;&gt;U&lt;/mi&gt;&lt;mi mathvariant=&quot;italic&quot;&gt;s&lt;/mi&gt;&lt;/mrow&gt;&lt;/msub&gt;&lt;/math&gt;" id="224" name="Google Shape;224;p31" title="Error converting from MathML to accessible text."/>
          <p:cNvPicPr preferRelativeResize="0"/>
          <p:nvPr/>
        </p:nvPicPr>
        <p:blipFill>
          <a:blip r:embed="rId4">
            <a:alphaModFix/>
          </a:blip>
          <a:stretch>
            <a:fillRect/>
          </a:stretch>
        </p:blipFill>
        <p:spPr>
          <a:xfrm>
            <a:off x="3105924" y="3879975"/>
            <a:ext cx="1303275" cy="380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MOTIVATION &amp; OBJECTIVE</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381000" lvl="0" marL="457200" rtl="0" algn="just">
              <a:spcBef>
                <a:spcPts val="1000"/>
              </a:spcBef>
              <a:spcAft>
                <a:spcPts val="0"/>
              </a:spcAft>
              <a:buSzPts val="2400"/>
              <a:buChar char="•"/>
            </a:pPr>
            <a:r>
              <a:rPr lang="en-IN" sz="2400"/>
              <a:t>In recent years, Customers buy a lot of products on online which leads to increased rate in online fraud activities. Many fraud and defective products are sold online even on very known eCommerce platforms</a:t>
            </a:r>
            <a:r>
              <a:rPr baseline="30000" lang="en-IN" sz="2400"/>
              <a:t>[7]</a:t>
            </a:r>
            <a:r>
              <a:rPr lang="en-IN" sz="2400"/>
              <a:t>. </a:t>
            </a:r>
            <a:endParaRPr sz="2400"/>
          </a:p>
          <a:p>
            <a:pPr indent="-381000" lvl="0" marL="457200" rtl="0" algn="just">
              <a:spcBef>
                <a:spcPts val="0"/>
              </a:spcBef>
              <a:spcAft>
                <a:spcPts val="0"/>
              </a:spcAft>
              <a:buSzPts val="2400"/>
              <a:buChar char="•"/>
            </a:pPr>
            <a:r>
              <a:rPr lang="en-IN" sz="2400"/>
              <a:t>For example, Shopclues is a ecommerce platform valued over $1.1B dollars in 2016 but due to increased sales of fake products and lack of tech commitment, the company failed and just sold  for $70M</a:t>
            </a:r>
            <a:r>
              <a:rPr baseline="30000" lang="en-IN" sz="2400"/>
              <a:t>[6]</a:t>
            </a:r>
            <a:r>
              <a:rPr lang="en-IN" sz="2400"/>
              <a:t>.</a:t>
            </a:r>
            <a:endParaRPr sz="2400"/>
          </a:p>
          <a:p>
            <a:pPr indent="0" lvl="0" marL="0" rtl="0" algn="just">
              <a:spcBef>
                <a:spcPts val="1000"/>
              </a:spcBef>
              <a:spcAft>
                <a:spcPts val="0"/>
              </a:spcAft>
              <a:buNone/>
            </a:pPr>
            <a:r>
              <a:rPr lang="en-IN" sz="2400"/>
              <a:t>Objectives:</a:t>
            </a:r>
            <a:endParaRPr sz="2400"/>
          </a:p>
          <a:p>
            <a:pPr indent="-381000" lvl="0" marL="457200" rtl="0" algn="just">
              <a:spcBef>
                <a:spcPts val="1000"/>
              </a:spcBef>
              <a:spcAft>
                <a:spcPts val="0"/>
              </a:spcAft>
              <a:buSzPts val="2400"/>
              <a:buChar char="•"/>
            </a:pPr>
            <a:r>
              <a:rPr lang="en-IN" sz="2400"/>
              <a:t>To recognize the sentiments from the review texts.</a:t>
            </a:r>
            <a:endParaRPr sz="2400"/>
          </a:p>
          <a:p>
            <a:pPr indent="-381000" lvl="0" marL="457200" rtl="0" algn="just">
              <a:spcBef>
                <a:spcPts val="0"/>
              </a:spcBef>
              <a:spcAft>
                <a:spcPts val="0"/>
              </a:spcAft>
              <a:buSzPts val="2400"/>
              <a:buChar char="•"/>
            </a:pPr>
            <a:r>
              <a:rPr lang="en-IN" sz="2400"/>
              <a:t>To identify outlier nodes/ biased reviews.</a:t>
            </a:r>
            <a:endParaRPr sz="2400"/>
          </a:p>
          <a:p>
            <a:pPr indent="-381000" lvl="0" marL="457200" rtl="0" algn="just">
              <a:spcBef>
                <a:spcPts val="0"/>
              </a:spcBef>
              <a:spcAft>
                <a:spcPts val="0"/>
              </a:spcAft>
              <a:buSzPts val="2400"/>
              <a:buChar char="•"/>
            </a:pPr>
            <a:r>
              <a:rPr lang="en-IN" sz="2400"/>
              <a:t>To calculate the fraudulent score of the product from its loyal product reviews.</a:t>
            </a:r>
            <a:endParaRPr sz="2400"/>
          </a:p>
          <a:p>
            <a:pPr indent="0" lvl="0" marL="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4: BIASED REVIEWS DETECTION</a:t>
            </a:r>
            <a:endParaRPr/>
          </a:p>
        </p:txBody>
      </p:sp>
      <p:sp>
        <p:nvSpPr>
          <p:cNvPr id="231" name="Google Shape;231;p32"/>
          <p:cNvSpPr txBox="1"/>
          <p:nvPr>
            <p:ph idx="4294967295"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t>Flowchart:</a:t>
            </a:r>
            <a:endParaRPr/>
          </a:p>
        </p:txBody>
      </p:sp>
      <p:sp>
        <p:nvSpPr>
          <p:cNvPr id="232" name="Google Shape;232;p32"/>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550"/>
              <a:t>Algorithm: </a:t>
            </a:r>
            <a:r>
              <a:rPr lang="en-IN" sz="1550"/>
              <a:t>Biasedness score (β)</a:t>
            </a:r>
            <a:endParaRPr sz="1550"/>
          </a:p>
          <a:p>
            <a:pPr indent="-327025" lvl="0" marL="914400" rtl="0" algn="l">
              <a:lnSpc>
                <a:spcPct val="100000"/>
              </a:lnSpc>
              <a:spcBef>
                <a:spcPts val="0"/>
              </a:spcBef>
              <a:spcAft>
                <a:spcPts val="0"/>
              </a:spcAft>
              <a:buSzPts val="1550"/>
              <a:buFont typeface="Calibri"/>
              <a:buAutoNum type="arabicPeriod"/>
            </a:pPr>
            <a:r>
              <a:rPr lang="en-IN" sz="1550"/>
              <a:t>Begin</a:t>
            </a:r>
            <a:endParaRPr sz="1550"/>
          </a:p>
          <a:p>
            <a:pPr indent="-327025" lvl="0" marL="914400" rtl="0" algn="l">
              <a:lnSpc>
                <a:spcPct val="100000"/>
              </a:lnSpc>
              <a:spcBef>
                <a:spcPts val="0"/>
              </a:spcBef>
              <a:spcAft>
                <a:spcPts val="0"/>
              </a:spcAft>
              <a:buSzPts val="1550"/>
              <a:buFont typeface="Calibri"/>
              <a:buAutoNum type="arabicPeriod"/>
            </a:pPr>
            <a:r>
              <a:rPr lang="en-IN" sz="1550"/>
              <a:t>Read Ratings Graph (R)</a:t>
            </a:r>
            <a:endParaRPr sz="1550"/>
          </a:p>
          <a:p>
            <a:pPr indent="-327025" lvl="0" marL="914400" rtl="0" algn="l">
              <a:lnSpc>
                <a:spcPct val="100000"/>
              </a:lnSpc>
              <a:spcBef>
                <a:spcPts val="0"/>
              </a:spcBef>
              <a:spcAft>
                <a:spcPts val="0"/>
              </a:spcAft>
              <a:buSzPts val="1550"/>
              <a:buFont typeface="Calibri"/>
              <a:buAutoNum type="arabicPeriod"/>
            </a:pPr>
            <a:r>
              <a:rPr lang="en-IN" sz="1550"/>
              <a:t>For node in R:</a:t>
            </a:r>
            <a:endParaRPr sz="1550"/>
          </a:p>
          <a:p>
            <a:pPr indent="0" lvl="0" marL="1371600" rtl="0" algn="l">
              <a:lnSpc>
                <a:spcPct val="100000"/>
              </a:lnSpc>
              <a:spcBef>
                <a:spcPts val="0"/>
              </a:spcBef>
              <a:spcAft>
                <a:spcPts val="0"/>
              </a:spcAft>
              <a:buNone/>
            </a:pPr>
            <a:r>
              <a:rPr lang="en-IN" sz="1550"/>
              <a:t>β</a:t>
            </a:r>
            <a:r>
              <a:rPr baseline="-25000" lang="en-IN" sz="1550"/>
              <a:t>Ui </a:t>
            </a:r>
            <a:r>
              <a:rPr lang="en-IN" sz="1550"/>
              <a:t>← 0</a:t>
            </a:r>
            <a:endParaRPr sz="1550"/>
          </a:p>
          <a:p>
            <a:pPr indent="0" lvl="0" marL="1371600" rtl="0" algn="l">
              <a:lnSpc>
                <a:spcPct val="100000"/>
              </a:lnSpc>
              <a:spcBef>
                <a:spcPts val="0"/>
              </a:spcBef>
              <a:spcAft>
                <a:spcPts val="0"/>
              </a:spcAft>
              <a:buNone/>
            </a:pPr>
            <a:r>
              <a:rPr lang="en-IN" sz="1550"/>
              <a:t>If node is ReviewerID:</a:t>
            </a:r>
            <a:endParaRPr sz="1550"/>
          </a:p>
          <a:p>
            <a:pPr indent="0" lvl="0" marL="1828800" rtl="0" algn="l">
              <a:lnSpc>
                <a:spcPct val="100000"/>
              </a:lnSpc>
              <a:spcBef>
                <a:spcPts val="0"/>
              </a:spcBef>
              <a:spcAft>
                <a:spcPts val="0"/>
              </a:spcAft>
              <a:buNone/>
            </a:pPr>
            <a:r>
              <a:rPr lang="en-IN" sz="1550"/>
              <a:t>r</a:t>
            </a:r>
            <a:r>
              <a:rPr baseline="-25000" lang="en-IN" sz="1550"/>
              <a:t>Ui</a:t>
            </a:r>
            <a:r>
              <a:rPr lang="en-IN" sz="1550"/>
              <a:t> ← node.edge weight</a:t>
            </a:r>
            <a:endParaRPr sz="1550"/>
          </a:p>
          <a:p>
            <a:pPr indent="0" lvl="0" marL="1371600" rtl="0" algn="l">
              <a:lnSpc>
                <a:spcPct val="100000"/>
              </a:lnSpc>
              <a:spcBef>
                <a:spcPts val="0"/>
              </a:spcBef>
              <a:spcAft>
                <a:spcPts val="0"/>
              </a:spcAft>
              <a:buNone/>
            </a:pPr>
            <a:r>
              <a:rPr lang="en-IN" sz="1550"/>
              <a:t>For j in node.neighbors:</a:t>
            </a:r>
            <a:endParaRPr sz="1550"/>
          </a:p>
          <a:p>
            <a:pPr indent="0" lvl="0" marL="1828800" rtl="0" algn="l">
              <a:lnSpc>
                <a:spcPct val="100000"/>
              </a:lnSpc>
              <a:spcBef>
                <a:spcPts val="0"/>
              </a:spcBef>
              <a:spcAft>
                <a:spcPts val="0"/>
              </a:spcAft>
              <a:buNone/>
            </a:pPr>
            <a:r>
              <a:rPr lang="en-IN" sz="1550"/>
              <a:t>r</a:t>
            </a:r>
            <a:r>
              <a:rPr baseline="-25000" lang="en-IN" sz="1550"/>
              <a:t>i </a:t>
            </a:r>
            <a:r>
              <a:rPr lang="en-IN" sz="1550"/>
              <a:t>← r</a:t>
            </a:r>
            <a:r>
              <a:rPr baseline="-25000" lang="en-IN" sz="1550"/>
              <a:t>i </a:t>
            </a:r>
            <a:r>
              <a:rPr lang="en-IN" sz="1550"/>
              <a:t>+ j.edge weight</a:t>
            </a:r>
            <a:endParaRPr sz="1550"/>
          </a:p>
          <a:p>
            <a:pPr indent="0" lvl="0" marL="1828800" rtl="0" algn="l">
              <a:lnSpc>
                <a:spcPct val="100000"/>
              </a:lnSpc>
              <a:spcBef>
                <a:spcPts val="0"/>
              </a:spcBef>
              <a:spcAft>
                <a:spcPts val="0"/>
              </a:spcAft>
              <a:buNone/>
            </a:pPr>
            <a:r>
              <a:rPr lang="en-IN" sz="1550"/>
              <a:t>N</a:t>
            </a:r>
            <a:r>
              <a:rPr baseline="-25000" lang="en-IN" sz="1550"/>
              <a:t>i </a:t>
            </a:r>
            <a:r>
              <a:rPr lang="en-IN" sz="1550"/>
              <a:t>← N</a:t>
            </a:r>
            <a:r>
              <a:rPr baseline="-25000" lang="en-IN" sz="1550"/>
              <a:t>i </a:t>
            </a:r>
            <a:r>
              <a:rPr lang="en-IN" sz="1550"/>
              <a:t>+ 1</a:t>
            </a:r>
            <a:endParaRPr sz="1550"/>
          </a:p>
          <a:p>
            <a:pPr indent="0" lvl="0" marL="1371600" rtl="0" algn="l">
              <a:lnSpc>
                <a:spcPct val="100000"/>
              </a:lnSpc>
              <a:spcBef>
                <a:spcPts val="0"/>
              </a:spcBef>
              <a:spcAft>
                <a:spcPts val="0"/>
              </a:spcAft>
              <a:buNone/>
            </a:pPr>
            <a:r>
              <a:rPr lang="en-IN" sz="1550"/>
              <a:t>Calculate </a:t>
            </a:r>
            <a:r>
              <a:rPr lang="en-IN" sz="1550"/>
              <a:t>β</a:t>
            </a:r>
            <a:r>
              <a:rPr baseline="-25000" lang="en-IN" sz="1550"/>
              <a:t>Ui </a:t>
            </a:r>
            <a:endParaRPr baseline="-25000" sz="1550"/>
          </a:p>
          <a:p>
            <a:pPr indent="0" lvl="0" marL="1371600" rtl="0" algn="l">
              <a:lnSpc>
                <a:spcPct val="100000"/>
              </a:lnSpc>
              <a:spcBef>
                <a:spcPts val="0"/>
              </a:spcBef>
              <a:spcAft>
                <a:spcPts val="0"/>
              </a:spcAft>
              <a:buNone/>
            </a:pPr>
            <a:r>
              <a:rPr lang="en-IN" sz="1550"/>
              <a:t>Store Biasedness Score </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Calculate Type 1 and Type 2 Biasedness values</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For Biasedness Score in Reviewer (U):</a:t>
            </a:r>
            <a:endParaRPr sz="1550"/>
          </a:p>
          <a:p>
            <a:pPr indent="0" lvl="0" marL="1371600" rtl="0" algn="l">
              <a:lnSpc>
                <a:spcPct val="100000"/>
              </a:lnSpc>
              <a:spcBef>
                <a:spcPts val="0"/>
              </a:spcBef>
              <a:spcAft>
                <a:spcPts val="0"/>
              </a:spcAft>
              <a:buNone/>
            </a:pPr>
            <a:r>
              <a:rPr lang="en-IN" sz="1550"/>
              <a:t>β</a:t>
            </a:r>
            <a:r>
              <a:rPr baseline="-25000" lang="en-IN" sz="1550"/>
              <a:t>U </a:t>
            </a:r>
            <a:r>
              <a:rPr lang="en-IN" sz="1550"/>
              <a:t>← Avg(β</a:t>
            </a:r>
            <a:r>
              <a:rPr baseline="-25000" lang="en-IN" sz="1550"/>
              <a:t>U </a:t>
            </a:r>
            <a:r>
              <a:rPr lang="en-IN" sz="1550"/>
              <a:t>+ β</a:t>
            </a:r>
            <a:r>
              <a:rPr baseline="-25000" lang="en-IN" sz="1550"/>
              <a:t>Ui</a:t>
            </a:r>
            <a:r>
              <a:rPr lang="en-IN" sz="1550"/>
              <a:t>)</a:t>
            </a:r>
            <a:endParaRPr sz="1550"/>
          </a:p>
          <a:p>
            <a:pPr indent="0" lvl="0" marL="1371600" rtl="0" algn="l">
              <a:lnSpc>
                <a:spcPct val="100000"/>
              </a:lnSpc>
              <a:spcBef>
                <a:spcPts val="0"/>
              </a:spcBef>
              <a:spcAft>
                <a:spcPts val="0"/>
              </a:spcAft>
              <a:buNone/>
            </a:pPr>
            <a:r>
              <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Store Combined Biasedness Score for each user(U)</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Save CSV File</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End</a:t>
            </a:r>
            <a:endParaRPr sz="1550"/>
          </a:p>
        </p:txBody>
      </p:sp>
      <p:pic>
        <p:nvPicPr>
          <p:cNvPr id="233" name="Google Shape;233;p32"/>
          <p:cNvPicPr preferRelativeResize="0"/>
          <p:nvPr/>
        </p:nvPicPr>
        <p:blipFill rotWithShape="1">
          <a:blip r:embed="rId3">
            <a:alphaModFix/>
          </a:blip>
          <a:srcRect b="5961" l="5753" r="4760" t="5847"/>
          <a:stretch/>
        </p:blipFill>
        <p:spPr>
          <a:xfrm>
            <a:off x="6244200" y="2192000"/>
            <a:ext cx="4489124" cy="408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4: BIASED REVIEWS DETECTION</a:t>
            </a:r>
            <a:endParaRPr/>
          </a:p>
        </p:txBody>
      </p:sp>
      <p:sp>
        <p:nvSpPr>
          <p:cNvPr id="240" name="Google Shape;240;p33"/>
          <p:cNvSpPr txBox="1"/>
          <p:nvPr>
            <p:ph idx="4294967295"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t>Flowchart:</a:t>
            </a:r>
            <a:endParaRPr/>
          </a:p>
        </p:txBody>
      </p:sp>
      <p:sp>
        <p:nvSpPr>
          <p:cNvPr id="241" name="Google Shape;241;p33"/>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sz="1550"/>
              <a:t>Algorithm: Biasedness score </a:t>
            </a:r>
            <a:r>
              <a:rPr lang="en-IN" sz="1550"/>
              <a:t>(ɣ)</a:t>
            </a:r>
            <a:endParaRPr sz="1550"/>
          </a:p>
          <a:p>
            <a:pPr indent="-327025" lvl="0" marL="914400" rtl="0" algn="l">
              <a:lnSpc>
                <a:spcPct val="100000"/>
              </a:lnSpc>
              <a:spcBef>
                <a:spcPts val="0"/>
              </a:spcBef>
              <a:spcAft>
                <a:spcPts val="0"/>
              </a:spcAft>
              <a:buSzPts val="1550"/>
              <a:buFont typeface="Calibri"/>
              <a:buAutoNum type="arabicPeriod"/>
            </a:pPr>
            <a:r>
              <a:rPr lang="en-IN" sz="1550"/>
              <a:t>Begin</a:t>
            </a:r>
            <a:endParaRPr sz="1550"/>
          </a:p>
          <a:p>
            <a:pPr indent="-327025" lvl="0" marL="914400" rtl="0" algn="l">
              <a:lnSpc>
                <a:spcPct val="100000"/>
              </a:lnSpc>
              <a:spcBef>
                <a:spcPts val="0"/>
              </a:spcBef>
              <a:spcAft>
                <a:spcPts val="0"/>
              </a:spcAft>
              <a:buSzPts val="1550"/>
              <a:buFont typeface="Calibri"/>
              <a:buAutoNum type="arabicPeriod"/>
            </a:pPr>
            <a:r>
              <a:rPr lang="en-IN" sz="1550"/>
              <a:t>Read Seller Graph (S)</a:t>
            </a:r>
            <a:endParaRPr sz="1550"/>
          </a:p>
          <a:p>
            <a:pPr indent="-327025" lvl="0" marL="914400" rtl="0" algn="l">
              <a:lnSpc>
                <a:spcPct val="100000"/>
              </a:lnSpc>
              <a:spcBef>
                <a:spcPts val="0"/>
              </a:spcBef>
              <a:spcAft>
                <a:spcPts val="0"/>
              </a:spcAft>
              <a:buSzPts val="1550"/>
              <a:buFont typeface="Calibri"/>
              <a:buAutoNum type="arabicPeriod"/>
            </a:pPr>
            <a:r>
              <a:rPr lang="en-IN" sz="1550"/>
              <a:t>For node in S:</a:t>
            </a:r>
            <a:endParaRPr sz="1550"/>
          </a:p>
          <a:p>
            <a:pPr indent="0" lvl="0" marL="1371600" rtl="0" algn="l">
              <a:lnSpc>
                <a:spcPct val="100000"/>
              </a:lnSpc>
              <a:spcBef>
                <a:spcPts val="0"/>
              </a:spcBef>
              <a:spcAft>
                <a:spcPts val="0"/>
              </a:spcAft>
              <a:buNone/>
            </a:pPr>
            <a:r>
              <a:rPr lang="en-IN" sz="1550"/>
              <a:t>ɣ</a:t>
            </a:r>
            <a:r>
              <a:rPr baseline="-25000" lang="en-IN" sz="1550"/>
              <a:t>Us</a:t>
            </a:r>
            <a:r>
              <a:rPr lang="en-IN" sz="1550"/>
              <a:t> </a:t>
            </a:r>
            <a:r>
              <a:rPr lang="en-IN" sz="1550"/>
              <a:t>← 0</a:t>
            </a:r>
            <a:endParaRPr sz="1550"/>
          </a:p>
          <a:p>
            <a:pPr indent="0" lvl="0" marL="1371600" rtl="0" algn="l">
              <a:lnSpc>
                <a:spcPct val="100000"/>
              </a:lnSpc>
              <a:spcBef>
                <a:spcPts val="0"/>
              </a:spcBef>
              <a:spcAft>
                <a:spcPts val="0"/>
              </a:spcAft>
              <a:buNone/>
            </a:pPr>
            <a:r>
              <a:rPr lang="en-IN" sz="1550"/>
              <a:t>If node is ReviewerID:</a:t>
            </a:r>
            <a:endParaRPr sz="1550"/>
          </a:p>
          <a:p>
            <a:pPr indent="0" lvl="0" marL="1371600" rtl="0" algn="l">
              <a:lnSpc>
                <a:spcPct val="100000"/>
              </a:lnSpc>
              <a:spcBef>
                <a:spcPts val="0"/>
              </a:spcBef>
              <a:spcAft>
                <a:spcPts val="0"/>
              </a:spcAft>
              <a:buNone/>
            </a:pPr>
            <a:r>
              <a:rPr lang="en-IN" sz="1550"/>
              <a:t>For j in node.ratings:</a:t>
            </a:r>
            <a:endParaRPr sz="1550"/>
          </a:p>
          <a:p>
            <a:pPr indent="457200" lvl="0" marL="1371600" rtl="0" algn="l">
              <a:lnSpc>
                <a:spcPct val="100000"/>
              </a:lnSpc>
              <a:spcBef>
                <a:spcPts val="0"/>
              </a:spcBef>
              <a:spcAft>
                <a:spcPts val="0"/>
              </a:spcAft>
              <a:buNone/>
            </a:pPr>
            <a:r>
              <a:rPr lang="en-IN" sz="1550"/>
              <a:t> r</a:t>
            </a:r>
            <a:r>
              <a:rPr baseline="-25000" lang="en-IN" sz="1550"/>
              <a:t>Us</a:t>
            </a:r>
            <a:r>
              <a:rPr lang="en-IN" sz="1550"/>
              <a:t> ← </a:t>
            </a:r>
            <a:r>
              <a:rPr lang="en-IN" sz="1550"/>
              <a:t>r</a:t>
            </a:r>
            <a:r>
              <a:rPr baseline="-25000" lang="en-IN" sz="1550"/>
              <a:t>Us</a:t>
            </a:r>
            <a:r>
              <a:rPr lang="en-IN" sz="1550"/>
              <a:t>  + j.edge weight</a:t>
            </a:r>
            <a:endParaRPr sz="1550"/>
          </a:p>
          <a:p>
            <a:pPr indent="0" lvl="0" marL="1828800" rtl="0" algn="just">
              <a:lnSpc>
                <a:spcPct val="115000"/>
              </a:lnSpc>
              <a:spcBef>
                <a:spcPts val="0"/>
              </a:spcBef>
              <a:spcAft>
                <a:spcPts val="0"/>
              </a:spcAft>
              <a:buNone/>
            </a:pPr>
            <a:r>
              <a:rPr lang="en-IN" sz="1550"/>
              <a:t>N</a:t>
            </a:r>
            <a:r>
              <a:rPr baseline="-25000" lang="en-IN" sz="1550"/>
              <a:t>Us </a:t>
            </a:r>
            <a:r>
              <a:rPr lang="en-IN" sz="1550"/>
              <a:t>← N</a:t>
            </a:r>
            <a:r>
              <a:rPr baseline="-25000" lang="en-IN" sz="1550"/>
              <a:t>Us </a:t>
            </a:r>
            <a:r>
              <a:rPr lang="en-IN" sz="1550"/>
              <a:t>+ 1</a:t>
            </a:r>
            <a:endParaRPr sz="1550"/>
          </a:p>
          <a:p>
            <a:pPr indent="0" lvl="0" marL="1371600" rtl="0" algn="l">
              <a:lnSpc>
                <a:spcPct val="100000"/>
              </a:lnSpc>
              <a:spcBef>
                <a:spcPts val="0"/>
              </a:spcBef>
              <a:spcAft>
                <a:spcPts val="0"/>
              </a:spcAft>
              <a:buNone/>
            </a:pPr>
            <a:r>
              <a:rPr lang="en-IN" sz="1550"/>
              <a:t>For k in node.neighbors:</a:t>
            </a:r>
            <a:endParaRPr sz="1550"/>
          </a:p>
          <a:p>
            <a:pPr indent="0" lvl="0" marL="1828800" rtl="0" algn="l">
              <a:lnSpc>
                <a:spcPct val="100000"/>
              </a:lnSpc>
              <a:spcBef>
                <a:spcPts val="0"/>
              </a:spcBef>
              <a:spcAft>
                <a:spcPts val="0"/>
              </a:spcAft>
              <a:buNone/>
            </a:pPr>
            <a:r>
              <a:rPr lang="en-IN" sz="1550"/>
              <a:t>r</a:t>
            </a:r>
            <a:r>
              <a:rPr baseline="-25000" lang="en-IN" sz="1550"/>
              <a:t>s</a:t>
            </a:r>
            <a:r>
              <a:rPr lang="en-IN" sz="1550"/>
              <a:t> </a:t>
            </a:r>
            <a:r>
              <a:rPr lang="en-IN" sz="1550"/>
              <a:t>← </a:t>
            </a:r>
            <a:r>
              <a:rPr lang="en-IN" sz="1550"/>
              <a:t>r</a:t>
            </a:r>
            <a:r>
              <a:rPr baseline="-25000" lang="en-IN" sz="1550"/>
              <a:t>s</a:t>
            </a:r>
            <a:r>
              <a:rPr lang="en-IN" sz="1550"/>
              <a:t> </a:t>
            </a:r>
            <a:r>
              <a:rPr baseline="-25000" lang="en-IN" sz="1550"/>
              <a:t> </a:t>
            </a:r>
            <a:r>
              <a:rPr lang="en-IN" sz="1550"/>
              <a:t>+ k.edge weight</a:t>
            </a:r>
            <a:endParaRPr sz="1550"/>
          </a:p>
          <a:p>
            <a:pPr indent="0" lvl="0" marL="1828800" rtl="0" algn="l">
              <a:lnSpc>
                <a:spcPct val="100000"/>
              </a:lnSpc>
              <a:spcBef>
                <a:spcPts val="0"/>
              </a:spcBef>
              <a:spcAft>
                <a:spcPts val="0"/>
              </a:spcAft>
              <a:buNone/>
            </a:pPr>
            <a:r>
              <a:rPr lang="en-IN" sz="1550"/>
              <a:t>N</a:t>
            </a:r>
            <a:r>
              <a:rPr baseline="-25000" lang="en-IN" sz="1550"/>
              <a:t>s</a:t>
            </a:r>
            <a:r>
              <a:rPr lang="en-IN" sz="1550"/>
              <a:t> </a:t>
            </a:r>
            <a:r>
              <a:rPr baseline="-25000" lang="en-IN" sz="1550"/>
              <a:t> </a:t>
            </a:r>
            <a:r>
              <a:rPr lang="en-IN" sz="1550"/>
              <a:t>← </a:t>
            </a:r>
            <a:r>
              <a:rPr lang="en-IN" sz="1550"/>
              <a:t>N</a:t>
            </a:r>
            <a:r>
              <a:rPr baseline="-25000" lang="en-IN" sz="1550"/>
              <a:t>s</a:t>
            </a:r>
            <a:r>
              <a:rPr lang="en-IN" sz="1550"/>
              <a:t> </a:t>
            </a:r>
            <a:r>
              <a:rPr lang="en-IN" sz="1550"/>
              <a:t>+ 1</a:t>
            </a:r>
            <a:endParaRPr sz="1550"/>
          </a:p>
          <a:p>
            <a:pPr indent="0" lvl="0" marL="1371600" rtl="0" algn="l">
              <a:lnSpc>
                <a:spcPct val="100000"/>
              </a:lnSpc>
              <a:spcBef>
                <a:spcPts val="0"/>
              </a:spcBef>
              <a:spcAft>
                <a:spcPts val="0"/>
              </a:spcAft>
              <a:buNone/>
            </a:pPr>
            <a:r>
              <a:rPr lang="en-IN" sz="1550"/>
              <a:t>Calculate </a:t>
            </a:r>
            <a:r>
              <a:rPr lang="en-IN" sz="1550"/>
              <a:t>ɣ</a:t>
            </a:r>
            <a:r>
              <a:rPr baseline="-25000" lang="en-IN" sz="1550"/>
              <a:t>Us</a:t>
            </a:r>
            <a:endParaRPr baseline="-25000"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Calculate Type 3 and Type 4 Biasedness values</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For Biasedness Score in Reviewer (U):</a:t>
            </a:r>
            <a:endParaRPr sz="1550"/>
          </a:p>
          <a:p>
            <a:pPr indent="0" lvl="0" marL="1371600" rtl="0" algn="l">
              <a:lnSpc>
                <a:spcPct val="100000"/>
              </a:lnSpc>
              <a:spcBef>
                <a:spcPts val="0"/>
              </a:spcBef>
              <a:spcAft>
                <a:spcPts val="0"/>
              </a:spcAft>
              <a:buNone/>
            </a:pPr>
            <a:r>
              <a:rPr lang="en-IN" sz="1550"/>
              <a:t>β</a:t>
            </a:r>
            <a:r>
              <a:rPr baseline="-25000" lang="en-IN" sz="1550"/>
              <a:t>U </a:t>
            </a:r>
            <a:r>
              <a:rPr lang="en-IN" sz="1550"/>
              <a:t>← </a:t>
            </a:r>
            <a:r>
              <a:rPr lang="en-IN" sz="1550"/>
              <a:t>ɣ</a:t>
            </a:r>
            <a:r>
              <a:rPr baseline="-25000" lang="en-IN" sz="1550"/>
              <a:t>Us</a:t>
            </a:r>
            <a:endParaRPr sz="1550"/>
          </a:p>
          <a:p>
            <a:pPr indent="0" lvl="0" marL="1371600" rtl="0" algn="l">
              <a:lnSpc>
                <a:spcPct val="100000"/>
              </a:lnSpc>
              <a:spcBef>
                <a:spcPts val="0"/>
              </a:spcBef>
              <a:spcAft>
                <a:spcPts val="0"/>
              </a:spcAft>
              <a:buNone/>
            </a:pPr>
            <a:r>
              <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Store Combined Biasedness Score for each user(U)</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Save CSV File</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End</a:t>
            </a:r>
            <a:endParaRPr sz="1550"/>
          </a:p>
        </p:txBody>
      </p:sp>
      <p:pic>
        <p:nvPicPr>
          <p:cNvPr id="242" name="Google Shape;242;p33"/>
          <p:cNvPicPr preferRelativeResize="0"/>
          <p:nvPr/>
        </p:nvPicPr>
        <p:blipFill rotWithShape="1">
          <a:blip r:embed="rId3">
            <a:alphaModFix/>
          </a:blip>
          <a:srcRect b="5838" l="5756" r="4290" t="6102"/>
          <a:stretch/>
        </p:blipFill>
        <p:spPr>
          <a:xfrm>
            <a:off x="6248000" y="2189025"/>
            <a:ext cx="4496000" cy="4066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5: Fraudulent Score Calculation</a:t>
            </a:r>
            <a:endParaRPr/>
          </a:p>
        </p:txBody>
      </p:sp>
      <p:sp>
        <p:nvSpPr>
          <p:cNvPr id="249" name="Google Shape;249;p34"/>
          <p:cNvSpPr txBox="1"/>
          <p:nvPr>
            <p:ph idx="1" type="body"/>
          </p:nvPr>
        </p:nvSpPr>
        <p:spPr>
          <a:xfrm>
            <a:off x="838200" y="904000"/>
            <a:ext cx="10515600" cy="5260800"/>
          </a:xfrm>
          <a:prstGeom prst="rect">
            <a:avLst/>
          </a:prstGeom>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t/>
            </a:r>
            <a:endParaRPr sz="2000"/>
          </a:p>
          <a:p>
            <a:pPr indent="0" lvl="0" marL="0" rtl="0" algn="l">
              <a:lnSpc>
                <a:spcPct val="100000"/>
              </a:lnSpc>
              <a:spcBef>
                <a:spcPts val="0"/>
              </a:spcBef>
              <a:spcAft>
                <a:spcPts val="0"/>
              </a:spcAft>
              <a:buClr>
                <a:schemeClr val="dk1"/>
              </a:buClr>
              <a:buSzPts val="1100"/>
              <a:buFont typeface="Arial"/>
              <a:buNone/>
            </a:pPr>
            <a:r>
              <a:t/>
            </a:r>
            <a:endParaRPr sz="1800"/>
          </a:p>
          <a:p>
            <a:pPr indent="-342900" lvl="0" marL="457200" rtl="0" algn="l">
              <a:lnSpc>
                <a:spcPct val="100000"/>
              </a:lnSpc>
              <a:spcBef>
                <a:spcPts val="0"/>
              </a:spcBef>
              <a:spcAft>
                <a:spcPts val="0"/>
              </a:spcAft>
              <a:buSzPts val="1800"/>
              <a:buFont typeface="Calibri"/>
              <a:buAutoNum type="arabicPeriod"/>
            </a:pPr>
            <a:r>
              <a:rPr lang="en-IN" sz="1800"/>
              <a:t>Unbiased and Helpful reviews are given as input to this module. These reviews are considered as loyal reviews.</a:t>
            </a:r>
            <a:endParaRPr sz="1800"/>
          </a:p>
          <a:p>
            <a:pPr indent="-342900" lvl="0" marL="457200" rtl="0" algn="l">
              <a:lnSpc>
                <a:spcPct val="100000"/>
              </a:lnSpc>
              <a:spcBef>
                <a:spcPts val="0"/>
              </a:spcBef>
              <a:spcAft>
                <a:spcPts val="0"/>
              </a:spcAft>
              <a:buSzPts val="1800"/>
              <a:buFont typeface="Calibri"/>
              <a:buAutoNum type="arabicPeriod"/>
            </a:pPr>
            <a:r>
              <a:rPr lang="en-IN" sz="1800"/>
              <a:t>Fraudulent score (F) will be calculated for each product based on the helpfulness score, sentiment score and ratings.</a:t>
            </a:r>
            <a:endParaRPr sz="1800"/>
          </a:p>
          <a:p>
            <a:pPr indent="0" lvl="0" marL="457200" rtl="0" algn="l">
              <a:lnSpc>
                <a:spcPct val="100000"/>
              </a:lnSpc>
              <a:spcBef>
                <a:spcPts val="0"/>
              </a:spcBef>
              <a:spcAft>
                <a:spcPts val="0"/>
              </a:spcAft>
              <a:buNone/>
            </a:pPr>
            <a:r>
              <a:t/>
            </a:r>
            <a:endParaRPr sz="1800"/>
          </a:p>
          <a:p>
            <a:pPr indent="0" lvl="0" marL="457200" rtl="0" algn="l">
              <a:lnSpc>
                <a:spcPct val="100000"/>
              </a:lnSpc>
              <a:spcBef>
                <a:spcPts val="0"/>
              </a:spcBef>
              <a:spcAft>
                <a:spcPts val="0"/>
              </a:spcAft>
              <a:buNone/>
            </a:pPr>
            <a:r>
              <a:t/>
            </a:r>
            <a:endParaRPr sz="1800"/>
          </a:p>
          <a:p>
            <a:pPr indent="0" lvl="0" marL="457200" rtl="0" algn="l">
              <a:lnSpc>
                <a:spcPct val="100000"/>
              </a:lnSpc>
              <a:spcBef>
                <a:spcPts val="0"/>
              </a:spcBef>
              <a:spcAft>
                <a:spcPts val="0"/>
              </a:spcAft>
              <a:buNone/>
            </a:pPr>
            <a:r>
              <a:t/>
            </a:r>
            <a:endParaRPr sz="1800"/>
          </a:p>
          <a:p>
            <a:pPr indent="0" lvl="0" marL="457200" rtl="0" algn="l">
              <a:lnSpc>
                <a:spcPct val="100000"/>
              </a:lnSpc>
              <a:spcBef>
                <a:spcPts val="0"/>
              </a:spcBef>
              <a:spcAft>
                <a:spcPts val="0"/>
              </a:spcAft>
              <a:buNone/>
            </a:pPr>
            <a:r>
              <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Font typeface="Calibri"/>
              <a:buAutoNum type="arabicPeriod"/>
            </a:pPr>
            <a:r>
              <a:rPr lang="en-IN" sz="1800"/>
              <a:t>Based on the fraudulent score, the probability of a product being a ‘good’ or ‘bad’ can be calculated and known by the future buyers or the platform owner.</a:t>
            </a:r>
            <a:endParaRPr sz="1800"/>
          </a:p>
          <a:p>
            <a:pPr indent="-342900" lvl="0" marL="457200" rtl="0" algn="l">
              <a:lnSpc>
                <a:spcPct val="100000"/>
              </a:lnSpc>
              <a:spcBef>
                <a:spcPts val="0"/>
              </a:spcBef>
              <a:spcAft>
                <a:spcPts val="0"/>
              </a:spcAft>
              <a:buSzPts val="1800"/>
              <a:buFont typeface="Calibri"/>
              <a:buAutoNum type="arabicPeriod"/>
            </a:pPr>
            <a:r>
              <a:rPr lang="en-IN" sz="1800"/>
              <a:t>Overall fraudulent score for a product is the average of all the fraudulent score for the given product by all the users. </a:t>
            </a:r>
            <a:endParaRPr sz="2400"/>
          </a:p>
          <a:p>
            <a:pPr indent="0" lvl="0" marL="0" rtl="0" algn="just">
              <a:spcBef>
                <a:spcPts val="1000"/>
              </a:spcBef>
              <a:spcAft>
                <a:spcPts val="0"/>
              </a:spcAft>
              <a:buNone/>
            </a:pPr>
            <a:r>
              <a:rPr lang="en-IN"/>
              <a:t>INPUT		: </a:t>
            </a:r>
            <a:r>
              <a:rPr lang="en-IN" sz="2600"/>
              <a:t>Unbiased Reviews Data for each product</a:t>
            </a:r>
            <a:endParaRPr sz="2600"/>
          </a:p>
          <a:p>
            <a:pPr indent="0" lvl="0" marL="0" rtl="0" algn="just">
              <a:spcBef>
                <a:spcPts val="1000"/>
              </a:spcBef>
              <a:spcAft>
                <a:spcPts val="0"/>
              </a:spcAft>
              <a:buNone/>
            </a:pPr>
            <a:r>
              <a:rPr lang="en-IN"/>
              <a:t>OUTPUT	:</a:t>
            </a:r>
            <a:r>
              <a:rPr b="1" lang="en-IN" sz="2200"/>
              <a:t> </a:t>
            </a:r>
            <a:r>
              <a:rPr lang="en-IN" sz="2600"/>
              <a:t>Fraudulent Score for each product</a:t>
            </a:r>
            <a:endParaRPr sz="2600"/>
          </a:p>
        </p:txBody>
      </p:sp>
      <p:pic>
        <p:nvPicPr>
          <p:cNvPr id="250" name="Google Shape;250;p34"/>
          <p:cNvPicPr preferRelativeResize="0"/>
          <p:nvPr/>
        </p:nvPicPr>
        <p:blipFill>
          <a:blip r:embed="rId3">
            <a:alphaModFix/>
          </a:blip>
          <a:stretch>
            <a:fillRect/>
          </a:stretch>
        </p:blipFill>
        <p:spPr>
          <a:xfrm>
            <a:off x="1773625" y="2692775"/>
            <a:ext cx="3645401" cy="546825"/>
          </a:xfrm>
          <a:prstGeom prst="rect">
            <a:avLst/>
          </a:prstGeom>
          <a:noFill/>
          <a:ln>
            <a:noFill/>
          </a:ln>
        </p:spPr>
      </p:pic>
      <p:sp>
        <p:nvSpPr>
          <p:cNvPr id="251" name="Google Shape;251;p34"/>
          <p:cNvSpPr txBox="1"/>
          <p:nvPr/>
        </p:nvSpPr>
        <p:spPr>
          <a:xfrm>
            <a:off x="5753650" y="2558550"/>
            <a:ext cx="4214400" cy="1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a:latin typeface="Calibri"/>
                <a:ea typeface="Calibri"/>
                <a:cs typeface="Calibri"/>
                <a:sym typeface="Calibri"/>
              </a:rPr>
              <a:t>Where,</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a:t>
            </a:r>
            <a:r>
              <a:rPr i="1" lang="en-IN">
                <a:latin typeface="Calibri"/>
                <a:ea typeface="Calibri"/>
                <a:cs typeface="Calibri"/>
                <a:sym typeface="Calibri"/>
              </a:rPr>
              <a:t>F</a:t>
            </a:r>
            <a:r>
              <a:rPr baseline="-25000" i="1" lang="en-IN">
                <a:latin typeface="Calibri"/>
                <a:ea typeface="Calibri"/>
                <a:cs typeface="Calibri"/>
                <a:sym typeface="Calibri"/>
              </a:rPr>
              <a:t>Ui</a:t>
            </a:r>
            <a:r>
              <a:rPr i="1" lang="en-IN">
                <a:latin typeface="Calibri"/>
                <a:ea typeface="Calibri"/>
                <a:cs typeface="Calibri"/>
                <a:sym typeface="Calibri"/>
              </a:rPr>
              <a:t> </a:t>
            </a:r>
            <a:r>
              <a:rPr lang="en-IN">
                <a:latin typeface="Calibri"/>
                <a:ea typeface="Calibri"/>
                <a:cs typeface="Calibri"/>
                <a:sym typeface="Calibri"/>
              </a:rPr>
              <a:t>  Fraudulent score for product(i) by user(U)   </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h</a:t>
            </a:r>
            <a:r>
              <a:rPr baseline="-25000" lang="en-IN">
                <a:latin typeface="Calibri"/>
                <a:ea typeface="Calibri"/>
                <a:cs typeface="Calibri"/>
                <a:sym typeface="Calibri"/>
              </a:rPr>
              <a:t>Ui</a:t>
            </a:r>
            <a:r>
              <a:rPr lang="en-IN">
                <a:latin typeface="Calibri"/>
                <a:ea typeface="Calibri"/>
                <a:cs typeface="Calibri"/>
                <a:sym typeface="Calibri"/>
              </a:rPr>
              <a:t>  Helpfulness score for product(i) by user(U)</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s</a:t>
            </a:r>
            <a:r>
              <a:rPr baseline="-25000" lang="en-IN">
                <a:latin typeface="Calibri"/>
                <a:ea typeface="Calibri"/>
                <a:cs typeface="Calibri"/>
                <a:sym typeface="Calibri"/>
              </a:rPr>
              <a:t>Ui</a:t>
            </a:r>
            <a:r>
              <a:rPr lang="en-IN">
                <a:latin typeface="Calibri"/>
                <a:ea typeface="Calibri"/>
                <a:cs typeface="Calibri"/>
                <a:sym typeface="Calibri"/>
              </a:rPr>
              <a:t>  Sentiment score for product(i) by user(U)</a:t>
            </a:r>
            <a:endParaRPr>
              <a:latin typeface="Calibri"/>
              <a:ea typeface="Calibri"/>
              <a:cs typeface="Calibri"/>
              <a:sym typeface="Calibri"/>
            </a:endParaRPr>
          </a:p>
          <a:p>
            <a:pPr indent="0" lvl="0" marL="0" rtl="0" algn="l">
              <a:spcBef>
                <a:spcPts val="0"/>
              </a:spcBef>
              <a:spcAft>
                <a:spcPts val="0"/>
              </a:spcAft>
              <a:buNone/>
            </a:pPr>
            <a:r>
              <a:rPr lang="en-IN">
                <a:latin typeface="Calibri"/>
                <a:ea typeface="Calibri"/>
                <a:cs typeface="Calibri"/>
                <a:sym typeface="Calibri"/>
              </a:rPr>
              <a:t>  r</a:t>
            </a:r>
            <a:r>
              <a:rPr baseline="-25000" lang="en-IN">
                <a:latin typeface="Calibri"/>
                <a:ea typeface="Calibri"/>
                <a:cs typeface="Calibri"/>
                <a:sym typeface="Calibri"/>
              </a:rPr>
              <a:t>Ui</a:t>
            </a:r>
            <a:r>
              <a:rPr lang="en-IN">
                <a:latin typeface="Calibri"/>
                <a:ea typeface="Calibri"/>
                <a:cs typeface="Calibri"/>
                <a:sym typeface="Calibri"/>
              </a:rPr>
              <a:t>   Ratings for product(i) by user(U)</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Module 5: Fraudulent Score Calculation</a:t>
            </a:r>
            <a:endParaRPr/>
          </a:p>
        </p:txBody>
      </p:sp>
      <p:sp>
        <p:nvSpPr>
          <p:cNvPr id="258" name="Google Shape;258;p35"/>
          <p:cNvSpPr txBox="1"/>
          <p:nvPr>
            <p:ph idx="4294967295"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1700"/>
              <a:t>Flowchart:</a:t>
            </a:r>
            <a:endParaRPr/>
          </a:p>
        </p:txBody>
      </p:sp>
      <p:sp>
        <p:nvSpPr>
          <p:cNvPr id="259" name="Google Shape;259;p35"/>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sz="1550"/>
              <a:t>Algorithm: Fraudulent Score </a:t>
            </a:r>
            <a:endParaRPr sz="1550"/>
          </a:p>
          <a:p>
            <a:pPr indent="-327025" lvl="0" marL="914400" rtl="0" algn="l">
              <a:lnSpc>
                <a:spcPct val="100000"/>
              </a:lnSpc>
              <a:spcBef>
                <a:spcPts val="0"/>
              </a:spcBef>
              <a:spcAft>
                <a:spcPts val="0"/>
              </a:spcAft>
              <a:buSzPts val="1550"/>
              <a:buFont typeface="Calibri"/>
              <a:buAutoNum type="arabicPeriod"/>
            </a:pPr>
            <a:r>
              <a:rPr lang="en-IN" sz="1550"/>
              <a:t>Begin</a:t>
            </a:r>
            <a:endParaRPr sz="1550"/>
          </a:p>
          <a:p>
            <a:pPr indent="-327025" lvl="0" marL="914400" rtl="0" algn="l">
              <a:lnSpc>
                <a:spcPct val="100000"/>
              </a:lnSpc>
              <a:spcBef>
                <a:spcPts val="0"/>
              </a:spcBef>
              <a:spcAft>
                <a:spcPts val="0"/>
              </a:spcAft>
              <a:buSzPts val="1550"/>
              <a:buFont typeface="Calibri"/>
              <a:buAutoNum type="arabicPeriod"/>
            </a:pPr>
            <a:r>
              <a:rPr lang="en-IN" sz="1550"/>
              <a:t>Read Data from CSV File (D)</a:t>
            </a:r>
            <a:endParaRPr sz="1550"/>
          </a:p>
          <a:p>
            <a:pPr indent="-327025" lvl="0" marL="914400" rtl="0" algn="l">
              <a:lnSpc>
                <a:spcPct val="100000"/>
              </a:lnSpc>
              <a:spcBef>
                <a:spcPts val="0"/>
              </a:spcBef>
              <a:spcAft>
                <a:spcPts val="0"/>
              </a:spcAft>
              <a:buSzPts val="1550"/>
              <a:buFont typeface="Calibri"/>
              <a:buAutoNum type="arabicPeriod"/>
            </a:pPr>
            <a:r>
              <a:rPr lang="en-IN" sz="1550"/>
              <a:t>Remove Biased Reviewers</a:t>
            </a:r>
            <a:endParaRPr sz="1550"/>
          </a:p>
          <a:p>
            <a:pPr indent="-327025" lvl="0" marL="914400" rtl="0" algn="l">
              <a:lnSpc>
                <a:spcPct val="100000"/>
              </a:lnSpc>
              <a:spcBef>
                <a:spcPts val="0"/>
              </a:spcBef>
              <a:spcAft>
                <a:spcPts val="0"/>
              </a:spcAft>
              <a:buSzPts val="1550"/>
              <a:buFont typeface="Calibri"/>
              <a:buAutoNum type="arabicPeriod"/>
            </a:pPr>
            <a:r>
              <a:rPr lang="en-IN" sz="1550"/>
              <a:t>For i in D:</a:t>
            </a:r>
            <a:endParaRPr sz="1550"/>
          </a:p>
          <a:p>
            <a:pPr indent="0" lvl="0" marL="914400" rtl="0" algn="l">
              <a:lnSpc>
                <a:spcPct val="100000"/>
              </a:lnSpc>
              <a:spcBef>
                <a:spcPts val="0"/>
              </a:spcBef>
              <a:spcAft>
                <a:spcPts val="0"/>
              </a:spcAft>
              <a:buNone/>
            </a:pPr>
            <a:r>
              <a:rPr lang="en-IN" sz="1550"/>
              <a:t>  </a:t>
            </a:r>
            <a:r>
              <a:rPr i="1" lang="en-IN" sz="1400"/>
              <a:t>F</a:t>
            </a:r>
            <a:r>
              <a:rPr baseline="-25000" i="1" lang="en-IN" sz="1400"/>
              <a:t>i</a:t>
            </a:r>
            <a:r>
              <a:rPr i="1" lang="en-IN" sz="1400"/>
              <a:t> </a:t>
            </a:r>
            <a:r>
              <a:rPr lang="en-IN" sz="1550"/>
              <a:t> ← 0</a:t>
            </a:r>
            <a:endParaRPr sz="1550"/>
          </a:p>
          <a:p>
            <a:pPr indent="0" lvl="0" marL="914400" rtl="0" algn="l">
              <a:lnSpc>
                <a:spcPct val="100000"/>
              </a:lnSpc>
              <a:spcBef>
                <a:spcPts val="0"/>
              </a:spcBef>
              <a:spcAft>
                <a:spcPts val="0"/>
              </a:spcAft>
              <a:buNone/>
            </a:pPr>
            <a:r>
              <a:rPr lang="en-IN" sz="1550"/>
              <a:t>  If i is ProductID:</a:t>
            </a:r>
            <a:endParaRPr sz="1550"/>
          </a:p>
          <a:p>
            <a:pPr indent="0" lvl="0" marL="914400" rtl="0" algn="l">
              <a:lnSpc>
                <a:spcPct val="100000"/>
              </a:lnSpc>
              <a:spcBef>
                <a:spcPts val="0"/>
              </a:spcBef>
              <a:spcAft>
                <a:spcPts val="0"/>
              </a:spcAft>
              <a:buNone/>
            </a:pPr>
            <a:r>
              <a:rPr lang="en-IN" sz="1550"/>
              <a:t>    </a:t>
            </a:r>
            <a:r>
              <a:rPr i="1" lang="en-IN" sz="1550"/>
              <a:t>N</a:t>
            </a:r>
            <a:r>
              <a:rPr baseline="-25000" i="1" lang="en-IN" sz="1400"/>
              <a:t>i</a:t>
            </a:r>
            <a:r>
              <a:rPr i="1" lang="en-IN" sz="1550"/>
              <a:t> </a:t>
            </a:r>
            <a:r>
              <a:rPr lang="en-IN" sz="1550"/>
              <a:t>← 0</a:t>
            </a:r>
            <a:endParaRPr sz="1550"/>
          </a:p>
          <a:p>
            <a:pPr indent="0" lvl="0" marL="914400" rtl="0" algn="l">
              <a:lnSpc>
                <a:spcPct val="100000"/>
              </a:lnSpc>
              <a:spcBef>
                <a:spcPts val="0"/>
              </a:spcBef>
              <a:spcAft>
                <a:spcPts val="0"/>
              </a:spcAft>
              <a:buNone/>
            </a:pPr>
            <a:r>
              <a:rPr lang="en-IN" sz="1550"/>
              <a:t>    For j in D: </a:t>
            </a:r>
            <a:endParaRPr sz="1550"/>
          </a:p>
          <a:p>
            <a:pPr indent="0" lvl="0" marL="914400" rtl="0" algn="l">
              <a:lnSpc>
                <a:spcPct val="100000"/>
              </a:lnSpc>
              <a:spcBef>
                <a:spcPts val="0"/>
              </a:spcBef>
              <a:spcAft>
                <a:spcPts val="0"/>
              </a:spcAft>
              <a:buNone/>
            </a:pPr>
            <a:r>
              <a:rPr i="1" lang="en-IN" sz="1400"/>
              <a:t>       F</a:t>
            </a:r>
            <a:r>
              <a:rPr baseline="-25000" i="1" lang="en-IN" sz="1400"/>
              <a:t>Ui </a:t>
            </a:r>
            <a:r>
              <a:rPr lang="en-IN" sz="1550"/>
              <a:t>← 0</a:t>
            </a:r>
            <a:endParaRPr sz="1550"/>
          </a:p>
          <a:p>
            <a:pPr indent="0" lvl="0" marL="914400" rtl="0" algn="l">
              <a:lnSpc>
                <a:spcPct val="100000"/>
              </a:lnSpc>
              <a:spcBef>
                <a:spcPts val="0"/>
              </a:spcBef>
              <a:spcAft>
                <a:spcPts val="0"/>
              </a:spcAft>
              <a:buNone/>
            </a:pPr>
            <a:r>
              <a:rPr lang="en-IN" sz="1550"/>
              <a:t>      If j is ReviewerID and j.ProductID == i:</a:t>
            </a:r>
            <a:endParaRPr sz="1550"/>
          </a:p>
          <a:p>
            <a:pPr indent="0" lvl="0" marL="914400" rtl="0" algn="l">
              <a:lnSpc>
                <a:spcPct val="100000"/>
              </a:lnSpc>
              <a:spcBef>
                <a:spcPts val="0"/>
              </a:spcBef>
              <a:spcAft>
                <a:spcPts val="0"/>
              </a:spcAft>
              <a:buNone/>
            </a:pPr>
            <a:r>
              <a:rPr lang="en-IN" sz="1550"/>
              <a:t>        </a:t>
            </a:r>
            <a:r>
              <a:rPr i="1" lang="en-IN" sz="1550"/>
              <a:t>N</a:t>
            </a:r>
            <a:r>
              <a:rPr baseline="-25000" i="1" lang="en-IN" sz="1400"/>
              <a:t>i</a:t>
            </a:r>
            <a:r>
              <a:rPr i="1" lang="en-IN" sz="1550"/>
              <a:t> </a:t>
            </a:r>
            <a:r>
              <a:rPr lang="en-IN" sz="1550"/>
              <a:t> ← </a:t>
            </a:r>
            <a:r>
              <a:rPr i="1" lang="en-IN" sz="1550"/>
              <a:t>N</a:t>
            </a:r>
            <a:r>
              <a:rPr baseline="-25000" i="1" lang="en-IN" sz="1400"/>
              <a:t>i</a:t>
            </a:r>
            <a:r>
              <a:rPr i="1" lang="en-IN" sz="1550"/>
              <a:t> </a:t>
            </a:r>
            <a:r>
              <a:rPr lang="en-IN" sz="1550"/>
              <a:t> + 1</a:t>
            </a:r>
            <a:endParaRPr sz="1550"/>
          </a:p>
          <a:p>
            <a:pPr indent="0" lvl="0" marL="914400" rtl="0" algn="l">
              <a:lnSpc>
                <a:spcPct val="100000"/>
              </a:lnSpc>
              <a:spcBef>
                <a:spcPts val="0"/>
              </a:spcBef>
              <a:spcAft>
                <a:spcPts val="0"/>
              </a:spcAft>
              <a:buNone/>
            </a:pPr>
            <a:r>
              <a:rPr lang="en-IN" sz="1550"/>
              <a:t>        </a:t>
            </a:r>
            <a:r>
              <a:rPr i="1" lang="en-IN" sz="1400"/>
              <a:t>F</a:t>
            </a:r>
            <a:r>
              <a:rPr baseline="-25000" i="1" lang="en-IN" sz="1400"/>
              <a:t>Ui </a:t>
            </a:r>
            <a:r>
              <a:rPr lang="en-IN" sz="1550"/>
              <a:t>← </a:t>
            </a:r>
            <a:r>
              <a:rPr i="1" lang="en-IN" sz="1400"/>
              <a:t>h</a:t>
            </a:r>
            <a:r>
              <a:rPr baseline="-25000" i="1" lang="en-IN" sz="1400"/>
              <a:t>Ui </a:t>
            </a:r>
            <a:r>
              <a:rPr i="1" lang="en-IN" sz="1400"/>
              <a:t> + s</a:t>
            </a:r>
            <a:r>
              <a:rPr baseline="-25000" i="1" lang="en-IN" sz="1400"/>
              <a:t>Ui  </a:t>
            </a:r>
            <a:r>
              <a:rPr lang="en-IN" sz="1550"/>
              <a:t>+ </a:t>
            </a:r>
            <a:r>
              <a:rPr i="1" lang="en-IN" sz="1400"/>
              <a:t>r</a:t>
            </a:r>
            <a:r>
              <a:rPr baseline="-25000" i="1" lang="en-IN" sz="1400"/>
              <a:t>Ui</a:t>
            </a:r>
            <a:r>
              <a:rPr lang="en-IN" sz="1550"/>
              <a:t> </a:t>
            </a:r>
            <a:endParaRPr sz="1550"/>
          </a:p>
          <a:p>
            <a:pPr indent="0" lvl="0" marL="914400" rtl="0" algn="l">
              <a:lnSpc>
                <a:spcPct val="100000"/>
              </a:lnSpc>
              <a:spcBef>
                <a:spcPts val="0"/>
              </a:spcBef>
              <a:spcAft>
                <a:spcPts val="0"/>
              </a:spcAft>
              <a:buNone/>
            </a:pPr>
            <a:r>
              <a:t/>
            </a:r>
            <a:endParaRPr sz="1550"/>
          </a:p>
          <a:p>
            <a:pPr indent="0" lvl="0" marL="914400" rtl="0" algn="l">
              <a:lnSpc>
                <a:spcPct val="100000"/>
              </a:lnSpc>
              <a:spcBef>
                <a:spcPts val="0"/>
              </a:spcBef>
              <a:spcAft>
                <a:spcPts val="0"/>
              </a:spcAft>
              <a:buNone/>
            </a:pPr>
            <a:r>
              <a:rPr lang="en-IN" sz="1550"/>
              <a:t>    </a:t>
            </a:r>
            <a:r>
              <a:rPr i="1" lang="en-IN" sz="1400"/>
              <a:t>F</a:t>
            </a:r>
            <a:r>
              <a:rPr baseline="-25000" i="1" lang="en-IN" sz="1400"/>
              <a:t>i</a:t>
            </a:r>
            <a:r>
              <a:rPr i="1" lang="en-IN" sz="1400"/>
              <a:t>  </a:t>
            </a:r>
            <a:r>
              <a:rPr lang="en-IN" sz="1550"/>
              <a:t>← (</a:t>
            </a:r>
            <a:r>
              <a:rPr i="1" lang="en-IN" sz="1400"/>
              <a:t>F</a:t>
            </a:r>
            <a:r>
              <a:rPr baseline="-25000" i="1" lang="en-IN" sz="1400"/>
              <a:t>i  </a:t>
            </a:r>
            <a:r>
              <a:rPr i="1" lang="en-IN" sz="1400"/>
              <a:t>+ F</a:t>
            </a:r>
            <a:r>
              <a:rPr baseline="-25000" i="1" lang="en-IN" sz="1400"/>
              <a:t>Ui </a:t>
            </a:r>
            <a:r>
              <a:rPr lang="en-IN" sz="1550"/>
              <a:t>) / </a:t>
            </a:r>
            <a:r>
              <a:rPr i="1" lang="en-IN" sz="1550"/>
              <a:t>N</a:t>
            </a:r>
            <a:r>
              <a:rPr baseline="-25000" i="1" lang="en-IN" sz="1400"/>
              <a:t>i</a:t>
            </a:r>
            <a:r>
              <a:rPr i="1" lang="en-IN" sz="1550"/>
              <a:t> </a:t>
            </a:r>
            <a:r>
              <a:rPr lang="en-IN" sz="1550"/>
              <a:t> </a:t>
            </a:r>
            <a:endParaRPr baseline="-25000"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Calculate Final Fraudulent Class, Set Threshold</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Store Fraud values, classes (F)</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Push Stored Data to Server</a:t>
            </a:r>
            <a:endParaRPr sz="1550"/>
          </a:p>
          <a:p>
            <a:pPr indent="-327025" lvl="0" marL="914400" rtl="0" algn="l">
              <a:lnSpc>
                <a:spcPct val="100000"/>
              </a:lnSpc>
              <a:spcBef>
                <a:spcPts val="0"/>
              </a:spcBef>
              <a:spcAft>
                <a:spcPts val="0"/>
              </a:spcAft>
              <a:buClr>
                <a:schemeClr val="dk1"/>
              </a:buClr>
              <a:buSzPts val="1550"/>
              <a:buFont typeface="Calibri"/>
              <a:buAutoNum type="arabicPeriod" startAt="4"/>
            </a:pPr>
            <a:r>
              <a:rPr lang="en-IN" sz="1550"/>
              <a:t>End</a:t>
            </a:r>
            <a:endParaRPr sz="1550"/>
          </a:p>
        </p:txBody>
      </p:sp>
      <p:pic>
        <p:nvPicPr>
          <p:cNvPr id="260" name="Google Shape;260;p35"/>
          <p:cNvPicPr preferRelativeResize="0"/>
          <p:nvPr/>
        </p:nvPicPr>
        <p:blipFill rotWithShape="1">
          <a:blip r:embed="rId3">
            <a:alphaModFix/>
          </a:blip>
          <a:srcRect b="6149" l="5826" r="5755" t="5876"/>
          <a:stretch/>
        </p:blipFill>
        <p:spPr>
          <a:xfrm>
            <a:off x="6194425" y="2168000"/>
            <a:ext cx="5625374" cy="410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Screenshots: </a:t>
            </a:r>
            <a:r>
              <a:rPr lang="en-IN"/>
              <a:t>Data Preprocessing</a:t>
            </a:r>
            <a:endParaRPr/>
          </a:p>
        </p:txBody>
      </p:sp>
      <p:pic>
        <p:nvPicPr>
          <p:cNvPr id="266" name="Google Shape;266;p36"/>
          <p:cNvPicPr preferRelativeResize="0"/>
          <p:nvPr/>
        </p:nvPicPr>
        <p:blipFill>
          <a:blip r:embed="rId3">
            <a:alphaModFix/>
          </a:blip>
          <a:stretch>
            <a:fillRect/>
          </a:stretch>
        </p:blipFill>
        <p:spPr>
          <a:xfrm>
            <a:off x="815725" y="3836100"/>
            <a:ext cx="9942175" cy="2689436"/>
          </a:xfrm>
          <a:prstGeom prst="rect">
            <a:avLst/>
          </a:prstGeom>
          <a:noFill/>
          <a:ln>
            <a:noFill/>
          </a:ln>
        </p:spPr>
      </p:pic>
      <p:pic>
        <p:nvPicPr>
          <p:cNvPr id="267" name="Google Shape;267;p36"/>
          <p:cNvPicPr preferRelativeResize="0"/>
          <p:nvPr/>
        </p:nvPicPr>
        <p:blipFill>
          <a:blip r:embed="rId4">
            <a:alphaModFix/>
          </a:blip>
          <a:stretch>
            <a:fillRect/>
          </a:stretch>
        </p:blipFill>
        <p:spPr>
          <a:xfrm>
            <a:off x="-6050" y="1486525"/>
            <a:ext cx="7390351" cy="2278951"/>
          </a:xfrm>
          <a:prstGeom prst="rect">
            <a:avLst/>
          </a:prstGeom>
          <a:noFill/>
          <a:ln>
            <a:noFill/>
          </a:ln>
        </p:spPr>
      </p:pic>
      <p:pic>
        <p:nvPicPr>
          <p:cNvPr id="268" name="Google Shape;268;p36"/>
          <p:cNvPicPr preferRelativeResize="0"/>
          <p:nvPr/>
        </p:nvPicPr>
        <p:blipFill rotWithShape="1">
          <a:blip r:embed="rId5">
            <a:alphaModFix/>
          </a:blip>
          <a:srcRect b="0" l="0" r="37398" t="0"/>
          <a:stretch/>
        </p:blipFill>
        <p:spPr>
          <a:xfrm>
            <a:off x="7268000" y="1459725"/>
            <a:ext cx="4924001" cy="195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Screenshots: Sentiment Analysis</a:t>
            </a:r>
            <a:endParaRPr/>
          </a:p>
        </p:txBody>
      </p:sp>
      <p:pic>
        <p:nvPicPr>
          <p:cNvPr id="274" name="Google Shape;274;p37"/>
          <p:cNvPicPr preferRelativeResize="0"/>
          <p:nvPr/>
        </p:nvPicPr>
        <p:blipFill rotWithShape="1">
          <a:blip r:embed="rId3">
            <a:alphaModFix/>
          </a:blip>
          <a:srcRect b="0" l="0" r="20904" t="0"/>
          <a:stretch/>
        </p:blipFill>
        <p:spPr>
          <a:xfrm>
            <a:off x="0" y="1468100"/>
            <a:ext cx="11805327" cy="2711175"/>
          </a:xfrm>
          <a:prstGeom prst="rect">
            <a:avLst/>
          </a:prstGeom>
          <a:noFill/>
          <a:ln>
            <a:noFill/>
          </a:ln>
        </p:spPr>
      </p:pic>
      <p:pic>
        <p:nvPicPr>
          <p:cNvPr id="275" name="Google Shape;275;p37"/>
          <p:cNvPicPr preferRelativeResize="0"/>
          <p:nvPr/>
        </p:nvPicPr>
        <p:blipFill rotWithShape="1">
          <a:blip r:embed="rId3">
            <a:alphaModFix/>
          </a:blip>
          <a:srcRect b="0" l="83271" r="0" t="0"/>
          <a:stretch/>
        </p:blipFill>
        <p:spPr>
          <a:xfrm>
            <a:off x="4811600" y="4179275"/>
            <a:ext cx="2460150" cy="2671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Screenshots: Graph Generation</a:t>
            </a:r>
            <a:endParaRPr/>
          </a:p>
        </p:txBody>
      </p:sp>
      <p:pic>
        <p:nvPicPr>
          <p:cNvPr id="281" name="Google Shape;281;p38"/>
          <p:cNvPicPr preferRelativeResize="0"/>
          <p:nvPr/>
        </p:nvPicPr>
        <p:blipFill>
          <a:blip r:embed="rId3">
            <a:alphaModFix/>
          </a:blip>
          <a:stretch>
            <a:fillRect/>
          </a:stretch>
        </p:blipFill>
        <p:spPr>
          <a:xfrm>
            <a:off x="379275" y="2208200"/>
            <a:ext cx="5847925" cy="3959800"/>
          </a:xfrm>
          <a:prstGeom prst="rect">
            <a:avLst/>
          </a:prstGeom>
          <a:noFill/>
          <a:ln>
            <a:noFill/>
          </a:ln>
        </p:spPr>
      </p:pic>
      <p:pic>
        <p:nvPicPr>
          <p:cNvPr id="282" name="Google Shape;282;p38"/>
          <p:cNvPicPr preferRelativeResize="0"/>
          <p:nvPr/>
        </p:nvPicPr>
        <p:blipFill>
          <a:blip r:embed="rId4">
            <a:alphaModFix/>
          </a:blip>
          <a:stretch>
            <a:fillRect/>
          </a:stretch>
        </p:blipFill>
        <p:spPr>
          <a:xfrm>
            <a:off x="6283700" y="2092325"/>
            <a:ext cx="4460300" cy="4460300"/>
          </a:xfrm>
          <a:prstGeom prst="rect">
            <a:avLst/>
          </a:prstGeom>
          <a:noFill/>
          <a:ln>
            <a:noFill/>
          </a:ln>
        </p:spPr>
      </p:pic>
      <p:sp>
        <p:nvSpPr>
          <p:cNvPr id="283" name="Google Shape;283;p38"/>
          <p:cNvSpPr txBox="1"/>
          <p:nvPr/>
        </p:nvSpPr>
        <p:spPr>
          <a:xfrm>
            <a:off x="1168475" y="1808000"/>
            <a:ext cx="4008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latin typeface="Calibri"/>
                <a:ea typeface="Calibri"/>
                <a:cs typeface="Calibri"/>
                <a:sym typeface="Calibri"/>
              </a:rPr>
              <a:t>Ratings Graph for first 100 nodes</a:t>
            </a:r>
            <a:endParaRPr sz="1800">
              <a:latin typeface="Calibri"/>
              <a:ea typeface="Calibri"/>
              <a:cs typeface="Calibri"/>
              <a:sym typeface="Calibri"/>
            </a:endParaRPr>
          </a:p>
        </p:txBody>
      </p:sp>
      <p:sp>
        <p:nvSpPr>
          <p:cNvPr id="284" name="Google Shape;284;p38"/>
          <p:cNvSpPr txBox="1"/>
          <p:nvPr/>
        </p:nvSpPr>
        <p:spPr>
          <a:xfrm>
            <a:off x="6209675" y="1808000"/>
            <a:ext cx="4008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800">
                <a:latin typeface="Calibri"/>
                <a:ea typeface="Calibri"/>
                <a:cs typeface="Calibri"/>
                <a:sym typeface="Calibri"/>
              </a:rPr>
              <a:t>Graph for Seller ‘HSC’</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Screenshots: Biased Reviews Detection </a:t>
            </a:r>
            <a:r>
              <a:rPr lang="en-IN"/>
              <a:t>(β)</a:t>
            </a:r>
            <a:r>
              <a:rPr lang="en-IN"/>
              <a:t> </a:t>
            </a:r>
            <a:endParaRPr/>
          </a:p>
        </p:txBody>
      </p:sp>
      <p:pic>
        <p:nvPicPr>
          <p:cNvPr id="290" name="Google Shape;290;p39"/>
          <p:cNvPicPr preferRelativeResize="0"/>
          <p:nvPr/>
        </p:nvPicPr>
        <p:blipFill>
          <a:blip r:embed="rId3">
            <a:alphaModFix/>
          </a:blip>
          <a:stretch>
            <a:fillRect/>
          </a:stretch>
        </p:blipFill>
        <p:spPr>
          <a:xfrm>
            <a:off x="152400" y="1843225"/>
            <a:ext cx="6591220" cy="4862375"/>
          </a:xfrm>
          <a:prstGeom prst="rect">
            <a:avLst/>
          </a:prstGeom>
          <a:noFill/>
          <a:ln>
            <a:noFill/>
          </a:ln>
        </p:spPr>
      </p:pic>
      <p:pic>
        <p:nvPicPr>
          <p:cNvPr id="291" name="Google Shape;291;p39"/>
          <p:cNvPicPr preferRelativeResize="0"/>
          <p:nvPr/>
        </p:nvPicPr>
        <p:blipFill rotWithShape="1">
          <a:blip r:embed="rId4">
            <a:alphaModFix/>
          </a:blip>
          <a:srcRect b="0" l="0" r="42143" t="0"/>
          <a:stretch/>
        </p:blipFill>
        <p:spPr>
          <a:xfrm>
            <a:off x="6896026" y="1843225"/>
            <a:ext cx="5044751" cy="41807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Screenshots: Biased Reviews Detection (β) </a:t>
            </a:r>
            <a:endParaRPr/>
          </a:p>
        </p:txBody>
      </p:sp>
      <p:pic>
        <p:nvPicPr>
          <p:cNvPr id="297" name="Google Shape;297;p40"/>
          <p:cNvPicPr preferRelativeResize="0"/>
          <p:nvPr/>
        </p:nvPicPr>
        <p:blipFill>
          <a:blip r:embed="rId3">
            <a:alphaModFix/>
          </a:blip>
          <a:stretch>
            <a:fillRect/>
          </a:stretch>
        </p:blipFill>
        <p:spPr>
          <a:xfrm>
            <a:off x="8103950" y="4046150"/>
            <a:ext cx="2410124" cy="2410124"/>
          </a:xfrm>
          <a:prstGeom prst="rect">
            <a:avLst/>
          </a:prstGeom>
          <a:noFill/>
          <a:ln>
            <a:noFill/>
          </a:ln>
        </p:spPr>
      </p:pic>
      <p:pic>
        <p:nvPicPr>
          <p:cNvPr id="298" name="Google Shape;298;p40"/>
          <p:cNvPicPr preferRelativeResize="0"/>
          <p:nvPr/>
        </p:nvPicPr>
        <p:blipFill>
          <a:blip r:embed="rId4">
            <a:alphaModFix/>
          </a:blip>
          <a:stretch>
            <a:fillRect/>
          </a:stretch>
        </p:blipFill>
        <p:spPr>
          <a:xfrm>
            <a:off x="1996025" y="1360950"/>
            <a:ext cx="5419625" cy="5419625"/>
          </a:xfrm>
          <a:prstGeom prst="rect">
            <a:avLst/>
          </a:prstGeom>
          <a:noFill/>
          <a:ln>
            <a:noFill/>
          </a:ln>
        </p:spPr>
      </p:pic>
      <p:pic>
        <p:nvPicPr>
          <p:cNvPr id="299" name="Google Shape;299;p40"/>
          <p:cNvPicPr preferRelativeResize="0"/>
          <p:nvPr/>
        </p:nvPicPr>
        <p:blipFill>
          <a:blip r:embed="rId5">
            <a:alphaModFix/>
          </a:blip>
          <a:stretch>
            <a:fillRect/>
          </a:stretch>
        </p:blipFill>
        <p:spPr>
          <a:xfrm>
            <a:off x="8103951" y="1544901"/>
            <a:ext cx="2410124" cy="2410124"/>
          </a:xfrm>
          <a:prstGeom prst="rect">
            <a:avLst/>
          </a:prstGeom>
          <a:noFill/>
          <a:ln>
            <a:noFill/>
          </a:ln>
        </p:spPr>
      </p:pic>
      <p:sp>
        <p:nvSpPr>
          <p:cNvPr id="300" name="Google Shape;300;p40"/>
          <p:cNvSpPr txBox="1"/>
          <p:nvPr/>
        </p:nvSpPr>
        <p:spPr>
          <a:xfrm>
            <a:off x="188000" y="1544900"/>
            <a:ext cx="1602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Product</a:t>
            </a:r>
            <a:r>
              <a:rPr lang="en-IN">
                <a:latin typeface="Calibri"/>
                <a:ea typeface="Calibri"/>
                <a:cs typeface="Calibri"/>
                <a:sym typeface="Calibri"/>
              </a:rPr>
              <a:t> - Reviewer graph for reviewers categorized as potentially biased under Type 1 and Type 2 Biasedness</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Screenshots: Biased Reviews Detection </a:t>
            </a:r>
            <a:r>
              <a:rPr lang="en-IN"/>
              <a:t>(ɣ)</a:t>
            </a:r>
            <a:r>
              <a:rPr lang="en-IN"/>
              <a:t> </a:t>
            </a:r>
            <a:endParaRPr/>
          </a:p>
        </p:txBody>
      </p:sp>
      <p:pic>
        <p:nvPicPr>
          <p:cNvPr id="306" name="Google Shape;306;p41"/>
          <p:cNvPicPr preferRelativeResize="0"/>
          <p:nvPr/>
        </p:nvPicPr>
        <p:blipFill>
          <a:blip r:embed="rId3">
            <a:alphaModFix/>
          </a:blip>
          <a:stretch>
            <a:fillRect/>
          </a:stretch>
        </p:blipFill>
        <p:spPr>
          <a:xfrm>
            <a:off x="152400" y="1843225"/>
            <a:ext cx="7030731" cy="4862375"/>
          </a:xfrm>
          <a:prstGeom prst="rect">
            <a:avLst/>
          </a:prstGeom>
          <a:noFill/>
          <a:ln>
            <a:noFill/>
          </a:ln>
        </p:spPr>
      </p:pic>
      <p:pic>
        <p:nvPicPr>
          <p:cNvPr id="307" name="Google Shape;307;p41"/>
          <p:cNvPicPr preferRelativeResize="0"/>
          <p:nvPr/>
        </p:nvPicPr>
        <p:blipFill>
          <a:blip r:embed="rId4">
            <a:alphaModFix/>
          </a:blip>
          <a:stretch>
            <a:fillRect/>
          </a:stretch>
        </p:blipFill>
        <p:spPr>
          <a:xfrm>
            <a:off x="7335531" y="1843225"/>
            <a:ext cx="4704067" cy="39227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INTRODUCTION</a:t>
            </a:r>
            <a:endParaRPr/>
          </a:p>
        </p:txBody>
      </p:sp>
      <p:sp>
        <p:nvSpPr>
          <p:cNvPr id="101" name="Google Shape;10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Char char="•"/>
            </a:pPr>
            <a:r>
              <a:rPr lang="en-IN" sz="2400"/>
              <a:t>As Ecommerce Industry evolving largely, many </a:t>
            </a:r>
            <a:r>
              <a:rPr lang="en-IN" sz="2400"/>
              <a:t>complex</a:t>
            </a:r>
            <a:r>
              <a:rPr lang="en-IN" sz="2400"/>
              <a:t> problems arises. One of the main problem is selling low-quality products, Customers can’t able to find good products in the market. </a:t>
            </a:r>
            <a:endParaRPr sz="2400"/>
          </a:p>
          <a:p>
            <a:pPr indent="-381000" lvl="0" marL="457200" rtl="0" algn="just">
              <a:lnSpc>
                <a:spcPct val="115000"/>
              </a:lnSpc>
              <a:spcBef>
                <a:spcPts val="0"/>
              </a:spcBef>
              <a:spcAft>
                <a:spcPts val="0"/>
              </a:spcAft>
              <a:buSzPts val="2400"/>
              <a:buChar char="•"/>
            </a:pPr>
            <a:r>
              <a:rPr lang="en-IN" sz="2400"/>
              <a:t>Customers write a lot of reviews these days about the product qualities. One important factor is to identify the helpful reviews and with Only those reviews and ratings from previous users of the product can give a hint about the quality of the product.</a:t>
            </a:r>
            <a:endParaRPr sz="2400"/>
          </a:p>
          <a:p>
            <a:pPr indent="-381000" lvl="0" marL="457200" rtl="0" algn="just">
              <a:spcBef>
                <a:spcPts val="0"/>
              </a:spcBef>
              <a:spcAft>
                <a:spcPts val="0"/>
              </a:spcAft>
              <a:buSzPts val="2400"/>
              <a:buChar char="•"/>
            </a:pPr>
            <a:r>
              <a:rPr lang="en-IN" sz="2400"/>
              <a:t>Several machine learning algorithms are developed over the years with an increasing trend in anomaly detection techniques. These techniques can be utilized to intimate the upcoming buyer that there is a possibility of buying a low-quality or fraudulent product from the seller. </a:t>
            </a:r>
            <a:endParaRPr sz="2400"/>
          </a:p>
          <a:p>
            <a:pPr indent="0" lvl="0" marL="0" rtl="0" algn="just">
              <a:lnSpc>
                <a:spcPct val="90000"/>
              </a:lnSpc>
              <a:spcBef>
                <a:spcPts val="0"/>
              </a:spcBef>
              <a:spcAft>
                <a:spcPts val="0"/>
              </a:spcAft>
              <a:buClr>
                <a:schemeClr val="dk1"/>
              </a:buClr>
              <a:buSzPts val="2800"/>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Screenshots: Biased Reviews Detection (ɣ) </a:t>
            </a:r>
            <a:endParaRPr/>
          </a:p>
        </p:txBody>
      </p:sp>
      <p:pic>
        <p:nvPicPr>
          <p:cNvPr id="313" name="Google Shape;313;p42"/>
          <p:cNvPicPr preferRelativeResize="0"/>
          <p:nvPr/>
        </p:nvPicPr>
        <p:blipFill>
          <a:blip r:embed="rId3">
            <a:alphaModFix/>
          </a:blip>
          <a:stretch>
            <a:fillRect/>
          </a:stretch>
        </p:blipFill>
        <p:spPr>
          <a:xfrm>
            <a:off x="444700" y="2344462"/>
            <a:ext cx="2485875" cy="2485875"/>
          </a:xfrm>
          <a:prstGeom prst="rect">
            <a:avLst/>
          </a:prstGeom>
          <a:noFill/>
          <a:ln>
            <a:noFill/>
          </a:ln>
        </p:spPr>
      </p:pic>
      <p:pic>
        <p:nvPicPr>
          <p:cNvPr id="314" name="Google Shape;314;p42"/>
          <p:cNvPicPr preferRelativeResize="0"/>
          <p:nvPr/>
        </p:nvPicPr>
        <p:blipFill>
          <a:blip r:embed="rId4">
            <a:alphaModFix/>
          </a:blip>
          <a:stretch>
            <a:fillRect/>
          </a:stretch>
        </p:blipFill>
        <p:spPr>
          <a:xfrm>
            <a:off x="3215338" y="2340930"/>
            <a:ext cx="2485887" cy="2492970"/>
          </a:xfrm>
          <a:prstGeom prst="rect">
            <a:avLst/>
          </a:prstGeom>
          <a:noFill/>
          <a:ln>
            <a:noFill/>
          </a:ln>
        </p:spPr>
      </p:pic>
      <p:pic>
        <p:nvPicPr>
          <p:cNvPr id="315" name="Google Shape;315;p42"/>
          <p:cNvPicPr preferRelativeResize="0"/>
          <p:nvPr/>
        </p:nvPicPr>
        <p:blipFill>
          <a:blip r:embed="rId5">
            <a:alphaModFix/>
          </a:blip>
          <a:stretch>
            <a:fillRect/>
          </a:stretch>
        </p:blipFill>
        <p:spPr>
          <a:xfrm>
            <a:off x="5986000" y="2340925"/>
            <a:ext cx="2522400" cy="2522400"/>
          </a:xfrm>
          <a:prstGeom prst="rect">
            <a:avLst/>
          </a:prstGeom>
          <a:noFill/>
          <a:ln>
            <a:noFill/>
          </a:ln>
        </p:spPr>
      </p:pic>
      <p:pic>
        <p:nvPicPr>
          <p:cNvPr id="316" name="Google Shape;316;p42"/>
          <p:cNvPicPr preferRelativeResize="0"/>
          <p:nvPr/>
        </p:nvPicPr>
        <p:blipFill>
          <a:blip r:embed="rId6">
            <a:alphaModFix/>
          </a:blip>
          <a:stretch>
            <a:fillRect/>
          </a:stretch>
        </p:blipFill>
        <p:spPr>
          <a:xfrm>
            <a:off x="8793175" y="2377437"/>
            <a:ext cx="2485875" cy="2485875"/>
          </a:xfrm>
          <a:prstGeom prst="rect">
            <a:avLst/>
          </a:prstGeom>
          <a:noFill/>
          <a:ln>
            <a:noFill/>
          </a:ln>
        </p:spPr>
      </p:pic>
      <p:sp>
        <p:nvSpPr>
          <p:cNvPr id="317" name="Google Shape;317;p42"/>
          <p:cNvSpPr txBox="1"/>
          <p:nvPr/>
        </p:nvSpPr>
        <p:spPr>
          <a:xfrm>
            <a:off x="2337775" y="1749250"/>
            <a:ext cx="790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Seller - Reviewer graph for reviewers categorized as potentially biased under Type 3 and Type 4 Biasedness</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Clr>
                <a:schemeClr val="dk1"/>
              </a:buClr>
              <a:buSzPts val="1100"/>
              <a:buFont typeface="Arial"/>
              <a:buNone/>
            </a:pPr>
            <a:r>
              <a:rPr lang="en-IN"/>
              <a:t>Screenshots</a:t>
            </a:r>
            <a:r>
              <a:rPr lang="en-IN"/>
              <a:t>: Fraudulent Score Calculation</a:t>
            </a:r>
            <a:endParaRPr/>
          </a:p>
        </p:txBody>
      </p:sp>
      <p:sp>
        <p:nvSpPr>
          <p:cNvPr id="324" name="Google Shape;324;p4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 </a:t>
            </a:r>
            <a:endParaRPr/>
          </a:p>
        </p:txBody>
      </p:sp>
      <p:pic>
        <p:nvPicPr>
          <p:cNvPr id="325" name="Google Shape;325;p43"/>
          <p:cNvPicPr preferRelativeResize="0"/>
          <p:nvPr/>
        </p:nvPicPr>
        <p:blipFill>
          <a:blip r:embed="rId3">
            <a:alphaModFix/>
          </a:blip>
          <a:stretch>
            <a:fillRect/>
          </a:stretch>
        </p:blipFill>
        <p:spPr>
          <a:xfrm>
            <a:off x="392000" y="1535924"/>
            <a:ext cx="11407998" cy="4226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2400"/>
              </a:spcBef>
              <a:spcAft>
                <a:spcPts val="600"/>
              </a:spcAft>
              <a:buNone/>
            </a:pPr>
            <a:r>
              <a:rPr lang="en-IN"/>
              <a:t>Screenshots: Fraudulent Score Calculation</a:t>
            </a:r>
            <a:endParaRPr/>
          </a:p>
        </p:txBody>
      </p:sp>
      <p:sp>
        <p:nvSpPr>
          <p:cNvPr id="332" name="Google Shape;332;p4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n-IN" sz="2200"/>
              <a:t>Out of 1.3 </a:t>
            </a:r>
            <a:r>
              <a:rPr lang="en-IN" sz="2200"/>
              <a:t>Lakh products processed with most of the Biased reviewers are removed, A total of 6587 products are identified as potentially fraud products with Fraudulent score &gt;0.75. </a:t>
            </a:r>
            <a:endParaRPr sz="2200"/>
          </a:p>
        </p:txBody>
      </p:sp>
      <p:pic>
        <p:nvPicPr>
          <p:cNvPr id="333" name="Google Shape;333;p44"/>
          <p:cNvPicPr preferRelativeResize="0"/>
          <p:nvPr/>
        </p:nvPicPr>
        <p:blipFill>
          <a:blip r:embed="rId3">
            <a:alphaModFix/>
          </a:blip>
          <a:stretch>
            <a:fillRect/>
          </a:stretch>
        </p:blipFill>
        <p:spPr>
          <a:xfrm>
            <a:off x="2639300" y="3184000"/>
            <a:ext cx="2508175" cy="3317000"/>
          </a:xfrm>
          <a:prstGeom prst="rect">
            <a:avLst/>
          </a:prstGeom>
          <a:noFill/>
          <a:ln>
            <a:noFill/>
          </a:ln>
        </p:spPr>
      </p:pic>
      <p:pic>
        <p:nvPicPr>
          <p:cNvPr id="334" name="Google Shape;334;p44"/>
          <p:cNvPicPr preferRelativeResize="0"/>
          <p:nvPr/>
        </p:nvPicPr>
        <p:blipFill>
          <a:blip r:embed="rId4">
            <a:alphaModFix/>
          </a:blip>
          <a:stretch>
            <a:fillRect/>
          </a:stretch>
        </p:blipFill>
        <p:spPr>
          <a:xfrm>
            <a:off x="7317701" y="3135996"/>
            <a:ext cx="2580775" cy="3413000"/>
          </a:xfrm>
          <a:prstGeom prst="rect">
            <a:avLst/>
          </a:prstGeom>
          <a:noFill/>
          <a:ln>
            <a:noFill/>
          </a:ln>
        </p:spPr>
      </p:pic>
      <p:sp>
        <p:nvSpPr>
          <p:cNvPr id="335" name="Google Shape;335;p44"/>
          <p:cNvSpPr txBox="1"/>
          <p:nvPr/>
        </p:nvSpPr>
        <p:spPr>
          <a:xfrm>
            <a:off x="1088000" y="3640000"/>
            <a:ext cx="18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Total Products and their Fraud Scores</a:t>
            </a:r>
            <a:endParaRPr>
              <a:latin typeface="Calibri"/>
              <a:ea typeface="Calibri"/>
              <a:cs typeface="Calibri"/>
              <a:sym typeface="Calibri"/>
            </a:endParaRPr>
          </a:p>
        </p:txBody>
      </p:sp>
      <p:sp>
        <p:nvSpPr>
          <p:cNvPr id="336" name="Google Shape;336;p44"/>
          <p:cNvSpPr txBox="1"/>
          <p:nvPr/>
        </p:nvSpPr>
        <p:spPr>
          <a:xfrm>
            <a:off x="5583800" y="3640000"/>
            <a:ext cx="18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Products with Fraud Scores &gt; 0.75</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Conclusion &amp; Summary</a:t>
            </a:r>
            <a:endParaRPr/>
          </a:p>
        </p:txBody>
      </p:sp>
      <p:sp>
        <p:nvSpPr>
          <p:cNvPr id="343" name="Google Shape;343;p4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55600" lvl="0" marL="457200" rtl="0" algn="just">
              <a:lnSpc>
                <a:spcPct val="115000"/>
              </a:lnSpc>
              <a:spcBef>
                <a:spcPts val="1000"/>
              </a:spcBef>
              <a:spcAft>
                <a:spcPts val="0"/>
              </a:spcAft>
              <a:buSzPts val="2000"/>
              <a:buChar char="•"/>
            </a:pPr>
            <a:r>
              <a:rPr lang="en-IN" sz="2000"/>
              <a:t>Fraudulent Product Detection will help </a:t>
            </a:r>
            <a:r>
              <a:rPr lang="en-IN" sz="2000"/>
              <a:t>Ecommerce Platforms</a:t>
            </a:r>
            <a:r>
              <a:rPr lang="en-IN" sz="2000"/>
              <a:t> and Customers to avoid buying low quality </a:t>
            </a:r>
            <a:r>
              <a:rPr lang="en-IN" sz="2000"/>
              <a:t>and spam products. It will also helps to detect fraud sellers.</a:t>
            </a:r>
            <a:endParaRPr sz="2000"/>
          </a:p>
          <a:p>
            <a:pPr indent="-355600" lvl="0" marL="457200" rtl="0" algn="just">
              <a:lnSpc>
                <a:spcPct val="115000"/>
              </a:lnSpc>
              <a:spcBef>
                <a:spcPts val="0"/>
              </a:spcBef>
              <a:spcAft>
                <a:spcPts val="0"/>
              </a:spcAft>
              <a:buSzPts val="2000"/>
              <a:buChar char="•"/>
            </a:pPr>
            <a:r>
              <a:rPr lang="en-IN" sz="2000"/>
              <a:t>We have Successfully Implemented an Algorithm for Detecting different types of biased reviewers with little help on analysing the sentiments from the state of art “VADER” model.</a:t>
            </a:r>
            <a:endParaRPr sz="2000"/>
          </a:p>
          <a:p>
            <a:pPr indent="-355600" lvl="0" marL="457200" rtl="0" algn="just">
              <a:lnSpc>
                <a:spcPct val="115000"/>
              </a:lnSpc>
              <a:spcBef>
                <a:spcPts val="0"/>
              </a:spcBef>
              <a:spcAft>
                <a:spcPts val="0"/>
              </a:spcAft>
              <a:buSzPts val="2000"/>
              <a:buChar char="•"/>
            </a:pPr>
            <a:r>
              <a:rPr lang="en-IN" sz="2000"/>
              <a:t>An Algorithm to detect fraud products are also implemented successfully, and a total of 5.05 % of products are found potentially fraudulent. </a:t>
            </a:r>
            <a:endParaRPr sz="2000"/>
          </a:p>
          <a:p>
            <a:pPr indent="0" lvl="0" marL="0" rtl="0" algn="just">
              <a:lnSpc>
                <a:spcPct val="115000"/>
              </a:lnSpc>
              <a:spcBef>
                <a:spcPts val="1000"/>
              </a:spcBef>
              <a:spcAft>
                <a:spcPts val="0"/>
              </a:spcAft>
              <a:buNone/>
            </a:pPr>
            <a:r>
              <a:rPr b="1" lang="en-IN" sz="2000"/>
              <a:t>Future Enhancement:</a:t>
            </a:r>
            <a:endParaRPr b="1" sz="2000"/>
          </a:p>
          <a:p>
            <a:pPr indent="0" lvl="0" marL="457200" rtl="0" algn="just">
              <a:lnSpc>
                <a:spcPct val="115000"/>
              </a:lnSpc>
              <a:spcBef>
                <a:spcPts val="1000"/>
              </a:spcBef>
              <a:spcAft>
                <a:spcPts val="0"/>
              </a:spcAft>
              <a:buNone/>
            </a:pPr>
            <a:r>
              <a:rPr lang="en-IN" sz="2000"/>
              <a:t>In Future, A  more suitable machine learning method will be applied to enhance the performance of the  model for calculating fraudulent scores and detecting fraudulent products.</a:t>
            </a:r>
            <a:endParaRPr sz="2000"/>
          </a:p>
          <a:p>
            <a:pPr indent="0" lvl="0" marL="457200" rtl="0" algn="just">
              <a:lnSpc>
                <a:spcPct val="115000"/>
              </a:lnSpc>
              <a:spcBef>
                <a:spcPts val="1000"/>
              </a:spcBef>
              <a:spcAft>
                <a:spcPts val="0"/>
              </a:spcAft>
              <a:buNone/>
            </a:pPr>
            <a:r>
              <a:rPr lang="en-IN" sz="2000"/>
              <a:t>Several other types of biased reviewers will be considered and the algorithm to detect biased reviewers will be encoded with Graph neural networks.</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838200" y="1365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REFERENCES</a:t>
            </a:r>
            <a:endParaRPr/>
          </a:p>
        </p:txBody>
      </p:sp>
      <p:sp>
        <p:nvSpPr>
          <p:cNvPr id="349" name="Google Shape;349;p46"/>
          <p:cNvSpPr txBox="1"/>
          <p:nvPr>
            <p:ph idx="1" type="body"/>
          </p:nvPr>
        </p:nvSpPr>
        <p:spPr>
          <a:xfrm>
            <a:off x="838200" y="1449725"/>
            <a:ext cx="10515600" cy="4806300"/>
          </a:xfrm>
          <a:prstGeom prst="rect">
            <a:avLst/>
          </a:prstGeom>
          <a:noFill/>
          <a:ln>
            <a:noFill/>
          </a:ln>
        </p:spPr>
        <p:txBody>
          <a:bodyPr anchorCtr="0" anchor="t" bIns="45700" lIns="91425" spcFirstLastPara="1" rIns="91425" wrap="square" tIns="45700">
            <a:noAutofit/>
          </a:bodyPr>
          <a:lstStyle/>
          <a:p>
            <a:pPr indent="0" lvl="0" marL="228600" rtl="0" algn="just">
              <a:lnSpc>
                <a:spcPct val="100000"/>
              </a:lnSpc>
              <a:spcBef>
                <a:spcPts val="0"/>
              </a:spcBef>
              <a:spcAft>
                <a:spcPts val="0"/>
              </a:spcAft>
              <a:buClr>
                <a:schemeClr val="dk1"/>
              </a:buClr>
              <a:buSzPts val="1100"/>
              <a:buFont typeface="Arial"/>
              <a:buNone/>
            </a:pPr>
            <a:r>
              <a:rPr lang="en-IN" sz="1400">
                <a:highlight>
                  <a:srgbClr val="FFFFFF"/>
                </a:highlight>
                <a:latin typeface="Roboto"/>
                <a:ea typeface="Roboto"/>
                <a:cs typeface="Roboto"/>
                <a:sym typeface="Roboto"/>
              </a:rPr>
              <a:t>Base Paper:   </a:t>
            </a:r>
            <a:r>
              <a:rPr lang="en-IN" sz="1400">
                <a:highlight>
                  <a:srgbClr val="FFFFFF"/>
                </a:highlight>
                <a:latin typeface="Arial"/>
                <a:ea typeface="Arial"/>
                <a:cs typeface="Arial"/>
                <a:sym typeface="Arial"/>
              </a:rPr>
              <a:t>Li, A., Qin, Z., Liu, R., Yang, Y. and Li, D., 2019, November. Spam review detection with graph convolutional networks. In </a:t>
            </a:r>
            <a:r>
              <a:rPr i="1" lang="en-IN" sz="1400">
                <a:highlight>
                  <a:srgbClr val="FFFFFF"/>
                </a:highlight>
                <a:latin typeface="Arial"/>
                <a:ea typeface="Arial"/>
                <a:cs typeface="Arial"/>
                <a:sym typeface="Arial"/>
              </a:rPr>
              <a:t>Proceedings of the 28th ACM International Conference on Information and Knowledge Management</a:t>
            </a:r>
            <a:r>
              <a:rPr lang="en-IN" sz="1400">
                <a:highlight>
                  <a:srgbClr val="FFFFFF"/>
                </a:highlight>
                <a:latin typeface="Arial"/>
                <a:ea typeface="Arial"/>
                <a:cs typeface="Arial"/>
                <a:sym typeface="Arial"/>
              </a:rPr>
              <a:t> (pp. 2703-2711).</a:t>
            </a:r>
            <a:endParaRPr sz="1400">
              <a:highlight>
                <a:srgbClr val="FFFFFF"/>
              </a:highlight>
              <a:latin typeface="Roboto"/>
              <a:ea typeface="Roboto"/>
              <a:cs typeface="Roboto"/>
              <a:sym typeface="Roboto"/>
            </a:endParaRPr>
          </a:p>
          <a:p>
            <a:pPr indent="0" lvl="0" marL="228600" rtl="0" algn="just">
              <a:lnSpc>
                <a:spcPct val="100000"/>
              </a:lnSpc>
              <a:spcBef>
                <a:spcPts val="0"/>
              </a:spcBef>
              <a:spcAft>
                <a:spcPts val="0"/>
              </a:spcAft>
              <a:buClr>
                <a:schemeClr val="dk1"/>
              </a:buClr>
              <a:buSzPts val="1100"/>
              <a:buFont typeface="Arial"/>
              <a:buNone/>
            </a:pPr>
            <a:r>
              <a:t/>
            </a:r>
            <a:endParaRPr sz="1400">
              <a:highlight>
                <a:srgbClr val="FFFFFF"/>
              </a:highlight>
              <a:latin typeface="Roboto"/>
              <a:ea typeface="Roboto"/>
              <a:cs typeface="Roboto"/>
              <a:sym typeface="Roboto"/>
            </a:endParaRPr>
          </a:p>
          <a:p>
            <a:pPr indent="0" lvl="0" marL="228600" rtl="0" algn="just">
              <a:lnSpc>
                <a:spcPct val="100000"/>
              </a:lnSpc>
              <a:spcBef>
                <a:spcPts val="0"/>
              </a:spcBef>
              <a:spcAft>
                <a:spcPts val="0"/>
              </a:spcAft>
              <a:buClr>
                <a:schemeClr val="dk1"/>
              </a:buClr>
              <a:buSzPts val="1100"/>
              <a:buFont typeface="Arial"/>
              <a:buNone/>
            </a:pPr>
            <a:r>
              <a:rPr lang="en-IN" sz="1400">
                <a:highlight>
                  <a:srgbClr val="FFFFFF"/>
                </a:highlight>
              </a:rPr>
              <a:t>[1] </a:t>
            </a:r>
            <a:r>
              <a:rPr lang="en-IN" sz="1400">
                <a:solidFill>
                  <a:srgbClr val="222222"/>
                </a:solidFill>
                <a:highlight>
                  <a:srgbClr val="FFFFFF"/>
                </a:highlight>
              </a:rPr>
              <a:t>Hutto, C. and Gilbert, E., 2014, May. Vader: A parsimonious rule-based model for sentiment analysis of social media text. In </a:t>
            </a:r>
            <a:r>
              <a:rPr i="1" lang="en-IN" sz="1400">
                <a:solidFill>
                  <a:srgbClr val="222222"/>
                </a:solidFill>
                <a:highlight>
                  <a:srgbClr val="FFFFFF"/>
                </a:highlight>
              </a:rPr>
              <a:t>Proceedings of the international AAAI conference on web and social media</a:t>
            </a:r>
            <a:r>
              <a:rPr lang="en-IN" sz="1400">
                <a:solidFill>
                  <a:srgbClr val="222222"/>
                </a:solidFill>
                <a:highlight>
                  <a:srgbClr val="FFFFFF"/>
                </a:highlight>
              </a:rPr>
              <a:t> (Vol. 8, No. 1, pp. 216-225).</a:t>
            </a:r>
            <a:endParaRPr sz="1400">
              <a:solidFill>
                <a:srgbClr val="222222"/>
              </a:solidFill>
              <a:highlight>
                <a:srgbClr val="FFFFFF"/>
              </a:highlight>
            </a:endParaRPr>
          </a:p>
          <a:p>
            <a:pPr indent="0" lvl="0" marL="228600" rtl="0" algn="just">
              <a:lnSpc>
                <a:spcPct val="100000"/>
              </a:lnSpc>
              <a:spcBef>
                <a:spcPts val="0"/>
              </a:spcBef>
              <a:spcAft>
                <a:spcPts val="0"/>
              </a:spcAft>
              <a:buClr>
                <a:schemeClr val="dk1"/>
              </a:buClr>
              <a:buSzPts val="1100"/>
              <a:buFont typeface="Arial"/>
              <a:buNone/>
            </a:pPr>
            <a:r>
              <a:t/>
            </a:r>
            <a:endParaRPr sz="1400">
              <a:solidFill>
                <a:srgbClr val="222222"/>
              </a:solidFill>
              <a:highlight>
                <a:srgbClr val="FFFFFF"/>
              </a:highlight>
            </a:endParaRPr>
          </a:p>
          <a:p>
            <a:pPr indent="0" lvl="0" marL="228600" rtl="0" algn="just">
              <a:lnSpc>
                <a:spcPct val="100000"/>
              </a:lnSpc>
              <a:spcBef>
                <a:spcPts val="0"/>
              </a:spcBef>
              <a:spcAft>
                <a:spcPts val="0"/>
              </a:spcAft>
              <a:buClr>
                <a:schemeClr val="dk1"/>
              </a:buClr>
              <a:buSzPts val="1100"/>
              <a:buFont typeface="Arial"/>
              <a:buNone/>
            </a:pPr>
            <a:r>
              <a:rPr lang="en-IN" sz="1400">
                <a:highlight>
                  <a:schemeClr val="lt1"/>
                </a:highlight>
              </a:rPr>
              <a:t>[2] </a:t>
            </a:r>
            <a:r>
              <a:rPr lang="en-IN" sz="1400">
                <a:highlight>
                  <a:schemeClr val="lt1"/>
                </a:highlight>
              </a:rPr>
              <a:t>T. U. Haque, N. N. Saber and F. M. Shah, "Sentiment analysis on large scale Amazon product reviews," 2018 IEEE International Conference on Innovative Research and Development (ICIRD), 2018, pp. 1-6, doi: 10.1109/ICIRD.2018.8376299.</a:t>
            </a:r>
            <a:endParaRPr sz="1400">
              <a:highlight>
                <a:schemeClr val="lt1"/>
              </a:highlight>
            </a:endParaRPr>
          </a:p>
          <a:p>
            <a:pPr indent="0" lvl="0" marL="228600" rtl="0" algn="just">
              <a:lnSpc>
                <a:spcPct val="100000"/>
              </a:lnSpc>
              <a:spcBef>
                <a:spcPts val="0"/>
              </a:spcBef>
              <a:spcAft>
                <a:spcPts val="0"/>
              </a:spcAft>
              <a:buClr>
                <a:schemeClr val="dk1"/>
              </a:buClr>
              <a:buSzPts val="1100"/>
              <a:buFont typeface="Arial"/>
              <a:buNone/>
            </a:pPr>
            <a:r>
              <a:t/>
            </a:r>
            <a:endParaRPr sz="1400">
              <a:highlight>
                <a:schemeClr val="lt1"/>
              </a:highlight>
            </a:endParaRPr>
          </a:p>
          <a:p>
            <a:pPr indent="0" lvl="0" marL="228600" rtl="0" algn="just">
              <a:lnSpc>
                <a:spcPct val="100000"/>
              </a:lnSpc>
              <a:spcBef>
                <a:spcPts val="0"/>
              </a:spcBef>
              <a:spcAft>
                <a:spcPts val="0"/>
              </a:spcAft>
              <a:buClr>
                <a:schemeClr val="dk1"/>
              </a:buClr>
              <a:buSzPts val="1100"/>
              <a:buFont typeface="Arial"/>
              <a:buNone/>
            </a:pPr>
            <a:r>
              <a:rPr lang="en-IN" sz="1400">
                <a:highlight>
                  <a:schemeClr val="lt1"/>
                </a:highlight>
              </a:rPr>
              <a:t>[3] </a:t>
            </a:r>
            <a:r>
              <a:rPr lang="en-IN" sz="1400">
                <a:solidFill>
                  <a:srgbClr val="222222"/>
                </a:solidFill>
                <a:highlight>
                  <a:srgbClr val="FFFFFF"/>
                </a:highlight>
              </a:rPr>
              <a:t>Akoglu, L., McGlohon, M. and Faloutsos, C., 2010, June. Oddball: Spotting anomalies in weighted graphs. In </a:t>
            </a:r>
            <a:r>
              <a:rPr i="1" lang="en-IN" sz="1400">
                <a:solidFill>
                  <a:srgbClr val="222222"/>
                </a:solidFill>
                <a:highlight>
                  <a:srgbClr val="FFFFFF"/>
                </a:highlight>
              </a:rPr>
              <a:t>Pacific-Asia conference on knowledge discovery and data mining</a:t>
            </a:r>
            <a:r>
              <a:rPr lang="en-IN" sz="1400">
                <a:solidFill>
                  <a:srgbClr val="222222"/>
                </a:solidFill>
                <a:highlight>
                  <a:srgbClr val="FFFFFF"/>
                </a:highlight>
              </a:rPr>
              <a:t> (pp. 410-421). Springer, Berlin, Heidelberg.</a:t>
            </a:r>
            <a:r>
              <a:rPr lang="en-IN" sz="1400">
                <a:highlight>
                  <a:schemeClr val="lt1"/>
                </a:highlight>
              </a:rPr>
              <a:t> </a:t>
            </a:r>
            <a:endParaRPr sz="1400">
              <a:highlight>
                <a:schemeClr val="lt1"/>
              </a:highlight>
            </a:endParaRPr>
          </a:p>
          <a:p>
            <a:pPr indent="0" lvl="0" marL="228600" rtl="0" algn="just">
              <a:lnSpc>
                <a:spcPct val="100000"/>
              </a:lnSpc>
              <a:spcBef>
                <a:spcPts val="0"/>
              </a:spcBef>
              <a:spcAft>
                <a:spcPts val="0"/>
              </a:spcAft>
              <a:buClr>
                <a:schemeClr val="dk1"/>
              </a:buClr>
              <a:buSzPts val="1100"/>
              <a:buFont typeface="Arial"/>
              <a:buNone/>
            </a:pPr>
            <a:r>
              <a:t/>
            </a:r>
            <a:endParaRPr sz="1400">
              <a:highlight>
                <a:schemeClr val="lt1"/>
              </a:highlight>
            </a:endParaRPr>
          </a:p>
          <a:p>
            <a:pPr indent="0" lvl="0" marL="228600" rtl="0" algn="just">
              <a:lnSpc>
                <a:spcPct val="100000"/>
              </a:lnSpc>
              <a:spcBef>
                <a:spcPts val="0"/>
              </a:spcBef>
              <a:spcAft>
                <a:spcPts val="0"/>
              </a:spcAft>
              <a:buClr>
                <a:schemeClr val="dk1"/>
              </a:buClr>
              <a:buSzPts val="1100"/>
              <a:buFont typeface="Arial"/>
              <a:buNone/>
            </a:pPr>
            <a:r>
              <a:rPr lang="en-IN" sz="1400">
                <a:highlight>
                  <a:srgbClr val="FFFFFF"/>
                </a:highlight>
              </a:rPr>
              <a:t>[4] </a:t>
            </a:r>
            <a:r>
              <a:rPr lang="en-IN" sz="1400">
                <a:highlight>
                  <a:schemeClr val="lt1"/>
                </a:highlight>
              </a:rPr>
              <a:t>Kevin C Lee, </a:t>
            </a:r>
            <a:r>
              <a:rPr lang="en-IN" sz="1400">
                <a:solidFill>
                  <a:srgbClr val="292929"/>
                </a:solidFill>
                <a:highlight>
                  <a:srgbClr val="FFFFFF"/>
                </a:highlight>
              </a:rPr>
              <a:t>Sentiment Analysis — Comparing 3 Common Approaches: Naive Bayes, LSTM, and VADER,.                  </a:t>
            </a:r>
            <a:r>
              <a:rPr lang="en-IN" sz="1400" u="sng">
                <a:solidFill>
                  <a:schemeClr val="hlink"/>
                </a:solidFill>
                <a:highlight>
                  <a:schemeClr val="lt1"/>
                </a:highlight>
                <a:hlinkClick r:id="rId3"/>
              </a:rPr>
              <a:t>https://towardsdatascience.com/sentiment-analysis-comparing-3-common-approaches-naive-bayes-lstm-and-vader-ab561f834f89</a:t>
            </a:r>
            <a:endParaRPr sz="1400">
              <a:highlight>
                <a:srgbClr val="FFFFFF"/>
              </a:highlight>
            </a:endParaRPr>
          </a:p>
          <a:p>
            <a:pPr indent="0" lvl="0" marL="228600" rtl="0" algn="just">
              <a:lnSpc>
                <a:spcPct val="100000"/>
              </a:lnSpc>
              <a:spcBef>
                <a:spcPts val="0"/>
              </a:spcBef>
              <a:spcAft>
                <a:spcPts val="0"/>
              </a:spcAft>
              <a:buClr>
                <a:schemeClr val="dk1"/>
              </a:buClr>
              <a:buSzPts val="1100"/>
              <a:buFont typeface="Arial"/>
              <a:buNone/>
            </a:pPr>
            <a:r>
              <a:t/>
            </a:r>
            <a:endParaRPr sz="1400">
              <a:highlight>
                <a:srgbClr val="FFFFFF"/>
              </a:highlight>
            </a:endParaRPr>
          </a:p>
          <a:p>
            <a:pPr indent="0" lvl="0" marL="228600" rtl="0" algn="just">
              <a:lnSpc>
                <a:spcPct val="100000"/>
              </a:lnSpc>
              <a:spcBef>
                <a:spcPts val="0"/>
              </a:spcBef>
              <a:spcAft>
                <a:spcPts val="0"/>
              </a:spcAft>
              <a:buClr>
                <a:schemeClr val="dk1"/>
              </a:buClr>
              <a:buSzPts val="1100"/>
              <a:buFont typeface="Arial"/>
              <a:buNone/>
            </a:pPr>
            <a:r>
              <a:rPr lang="en-IN" sz="1400">
                <a:highlight>
                  <a:srgbClr val="FFFFFF"/>
                </a:highlight>
              </a:rPr>
              <a:t>[5] </a:t>
            </a:r>
            <a:r>
              <a:rPr lang="en-IN" sz="1400" u="sng">
                <a:solidFill>
                  <a:schemeClr val="hlink"/>
                </a:solidFill>
                <a:highlight>
                  <a:srgbClr val="FFFFFF"/>
                </a:highlight>
                <a:hlinkClick r:id="rId4"/>
              </a:rPr>
              <a:t>https://jmcauley.ucsd.edu/data/amazon/</a:t>
            </a:r>
            <a:r>
              <a:rPr lang="en-IN" sz="1400">
                <a:highlight>
                  <a:srgbClr val="FFFFFF"/>
                </a:highlight>
              </a:rPr>
              <a:t> </a:t>
            </a:r>
            <a:endParaRPr sz="1400">
              <a:highlight>
                <a:srgbClr val="FFFFFF"/>
              </a:highlight>
            </a:endParaRPr>
          </a:p>
          <a:p>
            <a:pPr indent="0" lvl="0" marL="0" rtl="0" algn="just">
              <a:lnSpc>
                <a:spcPct val="100000"/>
              </a:lnSpc>
              <a:spcBef>
                <a:spcPts val="0"/>
              </a:spcBef>
              <a:spcAft>
                <a:spcPts val="0"/>
              </a:spcAft>
              <a:buClr>
                <a:schemeClr val="dk1"/>
              </a:buClr>
              <a:buSzPts val="1100"/>
              <a:buFont typeface="Arial"/>
              <a:buNone/>
            </a:pPr>
            <a:r>
              <a:t/>
            </a:r>
            <a:endParaRPr sz="1400">
              <a:highlight>
                <a:srgbClr val="FFFFFF"/>
              </a:highlight>
            </a:endParaRPr>
          </a:p>
          <a:p>
            <a:pPr indent="0" lvl="0" marL="228600" rtl="0" algn="just">
              <a:lnSpc>
                <a:spcPct val="100000"/>
              </a:lnSpc>
              <a:spcBef>
                <a:spcPts val="0"/>
              </a:spcBef>
              <a:spcAft>
                <a:spcPts val="0"/>
              </a:spcAft>
              <a:buClr>
                <a:schemeClr val="dk1"/>
              </a:buClr>
              <a:buSzPts val="1100"/>
              <a:buFont typeface="Arial"/>
              <a:buNone/>
            </a:pPr>
            <a:r>
              <a:rPr lang="en-IN" sz="1400">
                <a:highlight>
                  <a:srgbClr val="FFFFFF"/>
                </a:highlight>
              </a:rPr>
              <a:t>[6]</a:t>
            </a:r>
            <a:r>
              <a:rPr lang="en-IN" sz="1400" u="sng">
                <a:solidFill>
                  <a:schemeClr val="hlink"/>
                </a:solidFill>
                <a:highlight>
                  <a:srgbClr val="FFFFFF"/>
                </a:highlight>
                <a:hlinkClick r:id="rId5"/>
              </a:rPr>
              <a:t>https://www.businessinsider.in/business/startups/news/shopclues-sold-heres-a-timeline-of-how-the-unicorn-startup-went-down/articleshow/71847099.cms</a:t>
            </a:r>
            <a:endParaRPr sz="1400">
              <a:highlight>
                <a:srgbClr val="FFFFFF"/>
              </a:highlight>
            </a:endParaRPr>
          </a:p>
          <a:p>
            <a:pPr indent="0" lvl="0" marL="228600" rtl="0" algn="just">
              <a:lnSpc>
                <a:spcPct val="100000"/>
              </a:lnSpc>
              <a:spcBef>
                <a:spcPts val="0"/>
              </a:spcBef>
              <a:spcAft>
                <a:spcPts val="0"/>
              </a:spcAft>
              <a:buClr>
                <a:schemeClr val="dk1"/>
              </a:buClr>
              <a:buSzPts val="1100"/>
              <a:buFont typeface="Arial"/>
              <a:buNone/>
            </a:pPr>
            <a:r>
              <a:t/>
            </a:r>
            <a:endParaRPr sz="1400">
              <a:highlight>
                <a:srgbClr val="FFFFFF"/>
              </a:highlight>
            </a:endParaRPr>
          </a:p>
          <a:p>
            <a:pPr indent="0" lvl="0" marL="228600" rtl="0" algn="just">
              <a:lnSpc>
                <a:spcPct val="100000"/>
              </a:lnSpc>
              <a:spcBef>
                <a:spcPts val="0"/>
              </a:spcBef>
              <a:spcAft>
                <a:spcPts val="0"/>
              </a:spcAft>
              <a:buClr>
                <a:schemeClr val="dk1"/>
              </a:buClr>
              <a:buSzPts val="1100"/>
              <a:buFont typeface="Arial"/>
              <a:buNone/>
            </a:pPr>
            <a:r>
              <a:rPr lang="en-IN" sz="1400">
                <a:highlight>
                  <a:srgbClr val="FFFFFF"/>
                </a:highlight>
              </a:rPr>
              <a:t>[7] </a:t>
            </a:r>
            <a:r>
              <a:rPr lang="en-IN" sz="1400" u="sng">
                <a:solidFill>
                  <a:schemeClr val="hlink"/>
                </a:solidFill>
                <a:highlight>
                  <a:srgbClr val="FFFFFF"/>
                </a:highlight>
                <a:hlinkClick r:id="rId6"/>
              </a:rPr>
              <a:t>https://www.statista.com/statistics/792047/india-e-commerce-market-size/ </a:t>
            </a:r>
            <a:endParaRPr sz="3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type="title"/>
          </p:nvPr>
        </p:nvSpPr>
        <p:spPr>
          <a:xfrm>
            <a:off x="855785" y="2686294"/>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t>THANK YOU</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LITERATURE REVIEW</a:t>
            </a:r>
            <a:endParaRPr/>
          </a:p>
        </p:txBody>
      </p:sp>
      <p:graphicFrame>
        <p:nvGraphicFramePr>
          <p:cNvPr id="107" name="Google Shape;107;p16"/>
          <p:cNvGraphicFramePr/>
          <p:nvPr/>
        </p:nvGraphicFramePr>
        <p:xfrm>
          <a:off x="838200" y="1825625"/>
          <a:ext cx="3000000" cy="3000000"/>
        </p:xfrm>
        <a:graphic>
          <a:graphicData uri="http://schemas.openxmlformats.org/drawingml/2006/table">
            <a:tbl>
              <a:tblPr bandRow="1" firstRow="1">
                <a:noFill/>
                <a:tableStyleId>{BED61A77-6DD3-41C9-8BD3-CE77102BDFAF}</a:tableStyleId>
              </a:tblPr>
              <a:tblGrid>
                <a:gridCol w="762450"/>
                <a:gridCol w="2660800"/>
                <a:gridCol w="3915400"/>
                <a:gridCol w="2848700"/>
              </a:tblGrid>
              <a:tr h="370850">
                <a:tc>
                  <a:txBody>
                    <a:bodyPr/>
                    <a:lstStyle/>
                    <a:p>
                      <a:pPr indent="0" lvl="0" marL="0" marR="0" rtl="0" algn="ctr">
                        <a:spcBef>
                          <a:spcPts val="0"/>
                        </a:spcBef>
                        <a:spcAft>
                          <a:spcPts val="0"/>
                        </a:spcAft>
                        <a:buNone/>
                      </a:pPr>
                      <a:r>
                        <a:rPr lang="en-IN" sz="1800" u="none" cap="none" strike="noStrike">
                          <a:solidFill>
                            <a:schemeClr val="dk1"/>
                          </a:solidFill>
                        </a:rPr>
                        <a:t>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Author name &amp; Paper title</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Concept in the paper</a:t>
                      </a:r>
                      <a:endParaRPr/>
                    </a:p>
                    <a:p>
                      <a:pPr indent="0" lvl="0" marL="0" marR="0" rtl="0" algn="ctr">
                        <a:spcBef>
                          <a:spcPts val="0"/>
                        </a:spcBef>
                        <a:spcAft>
                          <a:spcPts val="0"/>
                        </a:spcAft>
                        <a:buNone/>
                      </a:pPr>
                      <a:r>
                        <a:rPr lang="en-IN" sz="1800" u="none" cap="none" strike="noStrike">
                          <a:solidFill>
                            <a:schemeClr val="dk1"/>
                          </a:solidFill>
                        </a:rPr>
                        <a:t>(Algorithm, Advantages, Limitations, Future enhancement)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Paper details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IN" sz="1800"/>
                        <a:t>1.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800">
                          <a:solidFill>
                            <a:srgbClr val="222222"/>
                          </a:solidFill>
                          <a:highlight>
                            <a:srgbClr val="FFFFFF"/>
                          </a:highlight>
                        </a:rPr>
                        <a:t>Hutto, C. and Gilbert, E., 2014, May. Vader: A parsimonious rule-based model for sentiment analysis of social media text. </a:t>
                      </a:r>
                      <a:endParaRPr sz="2600">
                        <a:solidFill>
                          <a:schemeClr val="dk1"/>
                        </a:solidFill>
                      </a:endParaRPr>
                    </a:p>
                    <a:p>
                      <a:pPr indent="0" lvl="0" marL="0" marR="0" rtl="0" algn="l">
                        <a:spcBef>
                          <a:spcPts val="0"/>
                        </a:spcBef>
                        <a:spcAft>
                          <a:spcPts val="0"/>
                        </a:spcAft>
                        <a:buNone/>
                      </a:pPr>
                      <a:r>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IN" sz="1800"/>
                        <a:t>Algorithm</a:t>
                      </a:r>
                      <a:r>
                        <a:rPr lang="en-IN" sz="1800"/>
                        <a:t>: Valence Aware Dictionary for sEntiment Reasoning (VADER)</a:t>
                      </a:r>
                      <a:endParaRPr sz="1800"/>
                    </a:p>
                    <a:p>
                      <a:pPr indent="0" lvl="0" marL="0" marR="0" rtl="0" algn="l">
                        <a:spcBef>
                          <a:spcPts val="0"/>
                        </a:spcBef>
                        <a:spcAft>
                          <a:spcPts val="0"/>
                        </a:spcAft>
                        <a:buNone/>
                      </a:pPr>
                      <a:r>
                        <a:rPr b="1" lang="en-IN" sz="1800"/>
                        <a:t>Advantages</a:t>
                      </a:r>
                      <a:r>
                        <a:rPr lang="en-IN" sz="1800"/>
                        <a:t>: It is a Rule based Model Machine learning model which outperforms traditional ML approaches.</a:t>
                      </a:r>
                      <a:endParaRPr sz="1800"/>
                    </a:p>
                    <a:p>
                      <a:pPr indent="0" lvl="0" marL="0" marR="0" rtl="0" algn="l">
                        <a:spcBef>
                          <a:spcPts val="0"/>
                        </a:spcBef>
                        <a:spcAft>
                          <a:spcPts val="0"/>
                        </a:spcAft>
                        <a:buNone/>
                      </a:pPr>
                      <a:r>
                        <a:rPr b="1" lang="en-IN" sz="1800"/>
                        <a:t>Limitations</a:t>
                      </a:r>
                      <a:r>
                        <a:rPr lang="en-IN" sz="1800"/>
                        <a:t>: Not Explored much in Editorial and Product review classes.</a:t>
                      </a:r>
                      <a:endParaRPr sz="1800"/>
                    </a:p>
                    <a:p>
                      <a:pPr indent="0" lvl="0" marL="0" marR="0" rtl="0" algn="l">
                        <a:spcBef>
                          <a:spcPts val="0"/>
                        </a:spcBef>
                        <a:spcAft>
                          <a:spcPts val="0"/>
                        </a:spcAft>
                        <a:buNone/>
                      </a:pPr>
                      <a:r>
                        <a:rPr b="1" lang="en-IN" sz="1800"/>
                        <a:t>Future Enhancement</a:t>
                      </a:r>
                      <a:r>
                        <a:rPr lang="en-IN" sz="1800"/>
                        <a:t>: This </a:t>
                      </a:r>
                      <a:r>
                        <a:rPr lang="en-IN" sz="1800"/>
                        <a:t>approach</a:t>
                      </a:r>
                      <a:r>
                        <a:rPr lang="en-IN" sz="1800"/>
                        <a:t> will be tuned and used to calculate sentiment for Amazon Product Dataset.</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IN" sz="1800">
                          <a:solidFill>
                            <a:srgbClr val="222222"/>
                          </a:solidFill>
                          <a:highlight>
                            <a:srgbClr val="FFFFFF"/>
                          </a:highlight>
                        </a:rPr>
                        <a:t>In </a:t>
                      </a:r>
                      <a:r>
                        <a:rPr i="1" lang="en-IN" sz="1800">
                          <a:solidFill>
                            <a:srgbClr val="222222"/>
                          </a:solidFill>
                          <a:highlight>
                            <a:srgbClr val="FFFFFF"/>
                          </a:highlight>
                        </a:rPr>
                        <a:t>Proceedings of the international AAAI conference on web and social media</a:t>
                      </a:r>
                      <a:r>
                        <a:rPr lang="en-IN" sz="1800">
                          <a:solidFill>
                            <a:srgbClr val="222222"/>
                          </a:solidFill>
                          <a:highlight>
                            <a:srgbClr val="FFFFFF"/>
                          </a:highlight>
                        </a:rPr>
                        <a:t> (Vol. 8, No. 1, pp. 216-225).</a:t>
                      </a:r>
                      <a:endParaRPr sz="1800">
                        <a:solidFill>
                          <a:srgbClr val="222222"/>
                        </a:solidFill>
                        <a:highlight>
                          <a:srgbClr val="FFFFFF"/>
                        </a:highlight>
                      </a:endParaRPr>
                    </a:p>
                    <a:p>
                      <a:pPr indent="0" lvl="0" marL="0" rtl="0" algn="l">
                        <a:spcBef>
                          <a:spcPts val="0"/>
                        </a:spcBef>
                        <a:spcAft>
                          <a:spcPts val="0"/>
                        </a:spcAft>
                        <a:buClr>
                          <a:schemeClr val="dk1"/>
                        </a:buClr>
                        <a:buFont typeface="Arial"/>
                        <a:buNone/>
                      </a:pPr>
                      <a:r>
                        <a:rPr lang="en-IN" sz="1800" u="sng">
                          <a:solidFill>
                            <a:schemeClr val="hlink"/>
                          </a:solidFill>
                          <a:highlight>
                            <a:srgbClr val="FFFFFF"/>
                          </a:highlight>
                          <a:hlinkClick r:id="rId3"/>
                        </a:rPr>
                        <a:t>https://ojs.aaai.org/index.php/ICWSM/article/view/14550</a:t>
                      </a:r>
                      <a:endParaRPr sz="1800">
                        <a:solidFill>
                          <a:srgbClr val="222222"/>
                        </a:solidFill>
                        <a:highlight>
                          <a:srgbClr val="FFFFFF"/>
                        </a:highlight>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LITERATURE REVIEW</a:t>
            </a:r>
            <a:endParaRPr/>
          </a:p>
        </p:txBody>
      </p:sp>
      <p:graphicFrame>
        <p:nvGraphicFramePr>
          <p:cNvPr id="113" name="Google Shape;113;p17"/>
          <p:cNvGraphicFramePr/>
          <p:nvPr/>
        </p:nvGraphicFramePr>
        <p:xfrm>
          <a:off x="838200" y="1825625"/>
          <a:ext cx="3000000" cy="3000000"/>
        </p:xfrm>
        <a:graphic>
          <a:graphicData uri="http://schemas.openxmlformats.org/drawingml/2006/table">
            <a:tbl>
              <a:tblPr bandRow="1" firstRow="1">
                <a:noFill/>
                <a:tableStyleId>{BED61A77-6DD3-41C9-8BD3-CE77102BDFAF}</a:tableStyleId>
              </a:tblPr>
              <a:tblGrid>
                <a:gridCol w="762450"/>
                <a:gridCol w="2660800"/>
                <a:gridCol w="3915400"/>
                <a:gridCol w="2848700"/>
              </a:tblGrid>
              <a:tr h="370850">
                <a:tc>
                  <a:txBody>
                    <a:bodyPr/>
                    <a:lstStyle/>
                    <a:p>
                      <a:pPr indent="0" lvl="0" marL="0" marR="0" rtl="0" algn="ctr">
                        <a:spcBef>
                          <a:spcPts val="0"/>
                        </a:spcBef>
                        <a:spcAft>
                          <a:spcPts val="0"/>
                        </a:spcAft>
                        <a:buNone/>
                      </a:pPr>
                      <a:r>
                        <a:rPr lang="en-IN" sz="1800" u="none" cap="none" strike="noStrike">
                          <a:solidFill>
                            <a:schemeClr val="dk1"/>
                          </a:solidFill>
                        </a:rPr>
                        <a:t>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Author name &amp; Paper title</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Concept in the paper</a:t>
                      </a:r>
                      <a:endParaRPr/>
                    </a:p>
                    <a:p>
                      <a:pPr indent="0" lvl="0" marL="0" marR="0" rtl="0" algn="ctr">
                        <a:spcBef>
                          <a:spcPts val="0"/>
                        </a:spcBef>
                        <a:spcAft>
                          <a:spcPts val="0"/>
                        </a:spcAft>
                        <a:buNone/>
                      </a:pPr>
                      <a:r>
                        <a:rPr lang="en-IN" sz="1800" u="none" cap="none" strike="noStrike">
                          <a:solidFill>
                            <a:schemeClr val="dk1"/>
                          </a:solidFill>
                        </a:rPr>
                        <a:t>(Algorithm, Advantages, Limitations, Future enhancement)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Paper details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IN" sz="1800"/>
                        <a:t>2</a:t>
                      </a:r>
                      <a:r>
                        <a:rPr lang="en-IN" sz="1800"/>
                        <a:t>.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lnSpc>
                          <a:spcPct val="130434"/>
                        </a:lnSpc>
                        <a:spcBef>
                          <a:spcPts val="1400"/>
                        </a:spcBef>
                        <a:spcAft>
                          <a:spcPts val="0"/>
                        </a:spcAft>
                        <a:buSzPts val="1100"/>
                        <a:buNone/>
                      </a:pPr>
                      <a:r>
                        <a:rPr lang="en-IN" sz="1800">
                          <a:solidFill>
                            <a:srgbClr val="222222"/>
                          </a:solidFill>
                          <a:highlight>
                            <a:srgbClr val="FFFFFF"/>
                          </a:highlight>
                        </a:rPr>
                        <a:t>Haque, T.U., Saber, N.N. and Shah, F.M., 2018, May. Sentiment analysis on large scale Amazon product reviews.</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IN" sz="1800"/>
                        <a:t>Algorithm</a:t>
                      </a:r>
                      <a:r>
                        <a:rPr lang="en-IN" sz="1800"/>
                        <a:t>: Bag of words, Tf-TDf and various ML Algorithms</a:t>
                      </a:r>
                      <a:endParaRPr sz="1800"/>
                    </a:p>
                    <a:p>
                      <a:pPr indent="0" lvl="0" marL="0" rtl="0" algn="l">
                        <a:spcBef>
                          <a:spcPts val="0"/>
                        </a:spcBef>
                        <a:spcAft>
                          <a:spcPts val="0"/>
                        </a:spcAft>
                        <a:buClr>
                          <a:schemeClr val="dk1"/>
                        </a:buClr>
                        <a:buFont typeface="Arial"/>
                        <a:buNone/>
                      </a:pPr>
                      <a:r>
                        <a:rPr b="1" lang="en-IN" sz="1800"/>
                        <a:t>Advantages</a:t>
                      </a:r>
                      <a:r>
                        <a:rPr lang="en-IN" sz="1800"/>
                        <a:t>: Implemented in large scale Data and got SVM Accuracy of 94%</a:t>
                      </a:r>
                      <a:endParaRPr sz="1800"/>
                    </a:p>
                    <a:p>
                      <a:pPr indent="0" lvl="0" marL="0" rtl="0" algn="l">
                        <a:spcBef>
                          <a:spcPts val="0"/>
                        </a:spcBef>
                        <a:spcAft>
                          <a:spcPts val="0"/>
                        </a:spcAft>
                        <a:buClr>
                          <a:schemeClr val="dk1"/>
                        </a:buClr>
                        <a:buFont typeface="Arial"/>
                        <a:buNone/>
                      </a:pPr>
                      <a:r>
                        <a:rPr b="1" lang="en-IN" sz="1800"/>
                        <a:t>Limitations</a:t>
                      </a:r>
                      <a:r>
                        <a:rPr lang="en-IN" sz="1800"/>
                        <a:t>: Limited to amazon product dataset and not much explored on other kind of reviews.</a:t>
                      </a:r>
                      <a:endParaRPr sz="1800"/>
                    </a:p>
                    <a:p>
                      <a:pPr indent="0" lvl="0" marL="0" rtl="0" algn="l">
                        <a:spcBef>
                          <a:spcPts val="0"/>
                        </a:spcBef>
                        <a:spcAft>
                          <a:spcPts val="0"/>
                        </a:spcAft>
                        <a:buClr>
                          <a:schemeClr val="dk1"/>
                        </a:buClr>
                        <a:buFont typeface="Arial"/>
                        <a:buNone/>
                      </a:pPr>
                      <a:r>
                        <a:rPr b="1" lang="en-IN" sz="1800"/>
                        <a:t>Future Enhancement</a:t>
                      </a:r>
                      <a:r>
                        <a:rPr lang="en-IN" sz="1800"/>
                        <a:t>: generalize algorithm for more types of datasets</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lnSpc>
                          <a:spcPct val="130434"/>
                        </a:lnSpc>
                        <a:spcBef>
                          <a:spcPts val="1400"/>
                        </a:spcBef>
                        <a:spcAft>
                          <a:spcPts val="0"/>
                        </a:spcAft>
                        <a:buClr>
                          <a:schemeClr val="dk1"/>
                        </a:buClr>
                        <a:buSzPts val="1100"/>
                        <a:buFont typeface="Arial"/>
                        <a:buNone/>
                      </a:pPr>
                      <a:r>
                        <a:rPr lang="en-IN" sz="1800">
                          <a:solidFill>
                            <a:srgbClr val="222222"/>
                          </a:solidFill>
                          <a:highlight>
                            <a:srgbClr val="FFFFFF"/>
                          </a:highlight>
                        </a:rPr>
                        <a:t> In </a:t>
                      </a:r>
                      <a:r>
                        <a:rPr i="1" lang="en-IN" sz="1800">
                          <a:solidFill>
                            <a:srgbClr val="222222"/>
                          </a:solidFill>
                          <a:highlight>
                            <a:srgbClr val="FFFFFF"/>
                          </a:highlight>
                        </a:rPr>
                        <a:t>2018 IEEE international conference on innovative research and development (ICIRD)</a:t>
                      </a:r>
                      <a:r>
                        <a:rPr lang="en-IN" sz="1800">
                          <a:solidFill>
                            <a:srgbClr val="222222"/>
                          </a:solidFill>
                          <a:highlight>
                            <a:srgbClr val="FFFFFF"/>
                          </a:highlight>
                        </a:rPr>
                        <a:t> (pp. 1-6). IEEE.</a:t>
                      </a:r>
                      <a:endParaRPr sz="1800">
                        <a:highlight>
                          <a:srgbClr val="FFFFFF"/>
                        </a:highlight>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IN" sz="1800" u="sng">
                          <a:solidFill>
                            <a:schemeClr val="hlink"/>
                          </a:solidFill>
                          <a:hlinkClick r:id="rId3"/>
                        </a:rPr>
                        <a:t>https://ieeexplore.ieee.org/abstract/document/8376299</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LITERATURE REVIEW</a:t>
            </a:r>
            <a:endParaRPr/>
          </a:p>
        </p:txBody>
      </p:sp>
      <p:graphicFrame>
        <p:nvGraphicFramePr>
          <p:cNvPr id="119" name="Google Shape;119;p18"/>
          <p:cNvGraphicFramePr/>
          <p:nvPr/>
        </p:nvGraphicFramePr>
        <p:xfrm>
          <a:off x="838200" y="1825625"/>
          <a:ext cx="3000000" cy="3000000"/>
        </p:xfrm>
        <a:graphic>
          <a:graphicData uri="http://schemas.openxmlformats.org/drawingml/2006/table">
            <a:tbl>
              <a:tblPr bandRow="1" firstRow="1">
                <a:noFill/>
                <a:tableStyleId>{BED61A77-6DD3-41C9-8BD3-CE77102BDFAF}</a:tableStyleId>
              </a:tblPr>
              <a:tblGrid>
                <a:gridCol w="762450"/>
                <a:gridCol w="2660800"/>
                <a:gridCol w="3915400"/>
                <a:gridCol w="2848700"/>
              </a:tblGrid>
              <a:tr h="370850">
                <a:tc>
                  <a:txBody>
                    <a:bodyPr/>
                    <a:lstStyle/>
                    <a:p>
                      <a:pPr indent="0" lvl="0" marL="0" marR="0" rtl="0" algn="ctr">
                        <a:spcBef>
                          <a:spcPts val="0"/>
                        </a:spcBef>
                        <a:spcAft>
                          <a:spcPts val="0"/>
                        </a:spcAft>
                        <a:buNone/>
                      </a:pPr>
                      <a:r>
                        <a:rPr lang="en-IN" sz="1800" u="none" cap="none" strike="noStrike">
                          <a:solidFill>
                            <a:schemeClr val="dk1"/>
                          </a:solidFill>
                        </a:rPr>
                        <a:t>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Author name &amp; Paper title</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Concept in the paper</a:t>
                      </a:r>
                      <a:endParaRPr/>
                    </a:p>
                    <a:p>
                      <a:pPr indent="0" lvl="0" marL="0" marR="0" rtl="0" algn="ctr">
                        <a:spcBef>
                          <a:spcPts val="0"/>
                        </a:spcBef>
                        <a:spcAft>
                          <a:spcPts val="0"/>
                        </a:spcAft>
                        <a:buNone/>
                      </a:pPr>
                      <a:r>
                        <a:rPr lang="en-IN" sz="1800" u="none" cap="none" strike="noStrike">
                          <a:solidFill>
                            <a:schemeClr val="dk1"/>
                          </a:solidFill>
                        </a:rPr>
                        <a:t>(Algorithm, Advantages, Limitations, Future enhancement)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Paper details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IN" sz="1800"/>
                        <a:t>3</a:t>
                      </a:r>
                      <a:r>
                        <a:rPr lang="en-IN" sz="1800"/>
                        <a:t>.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lnSpc>
                          <a:spcPct val="130434"/>
                        </a:lnSpc>
                        <a:spcBef>
                          <a:spcPts val="1400"/>
                        </a:spcBef>
                        <a:spcAft>
                          <a:spcPts val="0"/>
                        </a:spcAft>
                        <a:buSzPts val="1100"/>
                        <a:buNone/>
                      </a:pPr>
                      <a:r>
                        <a:rPr lang="en-IN" sz="1800">
                          <a:solidFill>
                            <a:srgbClr val="222222"/>
                          </a:solidFill>
                          <a:highlight>
                            <a:srgbClr val="FFFFFF"/>
                          </a:highlight>
                        </a:rPr>
                        <a:t>Dou, Y., Liu, Z., Sun, L., Deng, Y., Peng, H. and Yu, P.S., 2020, October. Enhancing graph neural network-based fraud detectors against camouflaged fraudsters.</a:t>
                      </a:r>
                      <a:endParaRPr sz="26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b="1" lang="en-IN" sz="1800"/>
                        <a:t>Algorithm</a:t>
                      </a:r>
                      <a:r>
                        <a:rPr lang="en-IN" sz="1800"/>
                        <a:t>: Graph Neural Network</a:t>
                      </a:r>
                      <a:endParaRPr sz="1800"/>
                    </a:p>
                    <a:p>
                      <a:pPr indent="0" lvl="0" marL="0" rtl="0" algn="l">
                        <a:spcBef>
                          <a:spcPts val="0"/>
                        </a:spcBef>
                        <a:spcAft>
                          <a:spcPts val="0"/>
                        </a:spcAft>
                        <a:buNone/>
                      </a:pPr>
                      <a:r>
                        <a:rPr b="1" lang="en-IN" sz="1800"/>
                        <a:t>Advantages</a:t>
                      </a:r>
                      <a:r>
                        <a:rPr lang="en-IN" sz="1800"/>
                        <a:t>: </a:t>
                      </a:r>
                      <a:r>
                        <a:rPr lang="en-IN" sz="1800"/>
                        <a:t>camouflage</a:t>
                      </a:r>
                      <a:r>
                        <a:rPr lang="en-IN" sz="1800"/>
                        <a:t> fraudsters are identified easily</a:t>
                      </a:r>
                      <a:endParaRPr sz="1800"/>
                    </a:p>
                    <a:p>
                      <a:pPr indent="0" lvl="0" marL="0" rtl="0" algn="l">
                        <a:spcBef>
                          <a:spcPts val="0"/>
                        </a:spcBef>
                        <a:spcAft>
                          <a:spcPts val="0"/>
                        </a:spcAft>
                        <a:buNone/>
                      </a:pPr>
                      <a:r>
                        <a:rPr b="1" lang="en-IN" sz="1800"/>
                        <a:t>Limitations</a:t>
                      </a:r>
                      <a:r>
                        <a:rPr lang="en-IN" sz="1800"/>
                        <a:t>: Unweighted graphs are not explored</a:t>
                      </a:r>
                      <a:endParaRPr sz="1800"/>
                    </a:p>
                    <a:p>
                      <a:pPr indent="0" lvl="0" marL="0" rtl="0" algn="l">
                        <a:spcBef>
                          <a:spcPts val="0"/>
                        </a:spcBef>
                        <a:spcAft>
                          <a:spcPts val="0"/>
                        </a:spcAft>
                        <a:buNone/>
                      </a:pPr>
                      <a:r>
                        <a:rPr b="1" lang="en-IN" sz="1800"/>
                        <a:t>Future Enhancement</a:t>
                      </a:r>
                      <a:r>
                        <a:rPr lang="en-IN" sz="1800"/>
                        <a:t>: This Graph Anomaly detection techniques can be tuned and implemented to find fraud reviews and </a:t>
                      </a:r>
                      <a:r>
                        <a:rPr lang="en-IN" sz="1800"/>
                        <a:t>fraudulent</a:t>
                      </a:r>
                      <a:r>
                        <a:rPr lang="en-IN" sz="1800"/>
                        <a:t> products.</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lnSpc>
                          <a:spcPct val="130434"/>
                        </a:lnSpc>
                        <a:spcBef>
                          <a:spcPts val="1400"/>
                        </a:spcBef>
                        <a:spcAft>
                          <a:spcPts val="0"/>
                        </a:spcAft>
                        <a:buClr>
                          <a:schemeClr val="dk1"/>
                        </a:buClr>
                        <a:buSzPts val="1100"/>
                        <a:buFont typeface="Arial"/>
                        <a:buNone/>
                      </a:pPr>
                      <a:r>
                        <a:rPr lang="en-IN" sz="1800">
                          <a:solidFill>
                            <a:srgbClr val="222222"/>
                          </a:solidFill>
                          <a:highlight>
                            <a:srgbClr val="FFFFFF"/>
                          </a:highlight>
                        </a:rPr>
                        <a:t> In </a:t>
                      </a:r>
                      <a:r>
                        <a:rPr i="1" lang="en-IN" sz="1800">
                          <a:solidFill>
                            <a:srgbClr val="222222"/>
                          </a:solidFill>
                          <a:highlight>
                            <a:srgbClr val="FFFFFF"/>
                          </a:highlight>
                        </a:rPr>
                        <a:t>Proceedings of the 29th ACM International Conference on Information &amp; Knowledge Management</a:t>
                      </a:r>
                      <a:r>
                        <a:rPr lang="en-IN" sz="1800">
                          <a:solidFill>
                            <a:srgbClr val="222222"/>
                          </a:solidFill>
                          <a:highlight>
                            <a:srgbClr val="FFFFFF"/>
                          </a:highlight>
                        </a:rPr>
                        <a:t> (pp. 315-324).</a:t>
                      </a:r>
                      <a:endParaRPr sz="2600"/>
                    </a:p>
                    <a:p>
                      <a:pPr indent="0" lvl="0" marL="0" marR="0" rtl="0" algn="l">
                        <a:spcBef>
                          <a:spcPts val="0"/>
                        </a:spcBef>
                        <a:spcAft>
                          <a:spcPts val="0"/>
                        </a:spcAft>
                        <a:buNone/>
                      </a:pPr>
                      <a:r>
                        <a:rPr lang="en-IN" sz="1800" u="sng">
                          <a:solidFill>
                            <a:schemeClr val="hlink"/>
                          </a:solidFill>
                          <a:hlinkClick r:id="rId3"/>
                        </a:rPr>
                        <a:t>https://dl.acm.org/doi/abs/10.1145/3340531.3411903?casa_token=1gLP8lIl8ugAAAAA:EE-KX-Rt7DEBIqRZqyGj3MlqkHgZvMc54cZvdEdk1AOlZjR9JtDhpU8QqMAZmLuOfYHN8kNBCvqlJn0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LITERATURE REVIEW</a:t>
            </a:r>
            <a:endParaRPr/>
          </a:p>
        </p:txBody>
      </p:sp>
      <p:graphicFrame>
        <p:nvGraphicFramePr>
          <p:cNvPr id="125" name="Google Shape;125;p19"/>
          <p:cNvGraphicFramePr/>
          <p:nvPr/>
        </p:nvGraphicFramePr>
        <p:xfrm>
          <a:off x="838200" y="1825625"/>
          <a:ext cx="3000000" cy="3000000"/>
        </p:xfrm>
        <a:graphic>
          <a:graphicData uri="http://schemas.openxmlformats.org/drawingml/2006/table">
            <a:tbl>
              <a:tblPr bandRow="1" firstRow="1">
                <a:noFill/>
                <a:tableStyleId>{BED61A77-6DD3-41C9-8BD3-CE77102BDFAF}</a:tableStyleId>
              </a:tblPr>
              <a:tblGrid>
                <a:gridCol w="762450"/>
                <a:gridCol w="2660800"/>
                <a:gridCol w="3915400"/>
                <a:gridCol w="2848700"/>
              </a:tblGrid>
              <a:tr h="370850">
                <a:tc>
                  <a:txBody>
                    <a:bodyPr/>
                    <a:lstStyle/>
                    <a:p>
                      <a:pPr indent="0" lvl="0" marL="0" marR="0" rtl="0" algn="ctr">
                        <a:spcBef>
                          <a:spcPts val="0"/>
                        </a:spcBef>
                        <a:spcAft>
                          <a:spcPts val="0"/>
                        </a:spcAft>
                        <a:buNone/>
                      </a:pPr>
                      <a:r>
                        <a:rPr lang="en-IN" sz="1800" u="none" cap="none" strike="noStrike">
                          <a:solidFill>
                            <a:schemeClr val="dk1"/>
                          </a:solidFill>
                        </a:rPr>
                        <a:t>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Author name &amp; </a:t>
                      </a:r>
                      <a:r>
                        <a:rPr lang="en-IN" sz="1800" u="none" cap="none" strike="noStrike">
                          <a:solidFill>
                            <a:schemeClr val="dk1"/>
                          </a:solidFill>
                        </a:rPr>
                        <a:t>Paper</a:t>
                      </a:r>
                      <a:r>
                        <a:rPr lang="en-IN" sz="1800" u="none" cap="none" strike="noStrike">
                          <a:solidFill>
                            <a:schemeClr val="dk1"/>
                          </a:solidFill>
                        </a:rPr>
                        <a:t> title</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Concept in the paper</a:t>
                      </a:r>
                      <a:endParaRPr/>
                    </a:p>
                    <a:p>
                      <a:pPr indent="0" lvl="0" marL="0" marR="0" rtl="0" algn="ctr">
                        <a:spcBef>
                          <a:spcPts val="0"/>
                        </a:spcBef>
                        <a:spcAft>
                          <a:spcPts val="0"/>
                        </a:spcAft>
                        <a:buNone/>
                      </a:pPr>
                      <a:r>
                        <a:rPr lang="en-IN" sz="1800" u="none" cap="none" strike="noStrike">
                          <a:solidFill>
                            <a:schemeClr val="dk1"/>
                          </a:solidFill>
                        </a:rPr>
                        <a:t>(Algorithm, Advantages, Limitations, Future enhancement)</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IN" sz="1800" u="none" cap="none" strike="noStrike">
                          <a:solidFill>
                            <a:schemeClr val="dk1"/>
                          </a:solidFill>
                        </a:rPr>
                        <a:t>Paper details</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IN" sz="1800"/>
                        <a:t>4</a:t>
                      </a:r>
                      <a:r>
                        <a:rPr lang="en-IN" sz="1800"/>
                        <a:t>. </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lnSpc>
                          <a:spcPct val="130434"/>
                        </a:lnSpc>
                        <a:spcBef>
                          <a:spcPts val="1400"/>
                        </a:spcBef>
                        <a:spcAft>
                          <a:spcPts val="0"/>
                        </a:spcAft>
                        <a:buSzPts val="1100"/>
                        <a:buNone/>
                      </a:pPr>
                      <a:r>
                        <a:rPr lang="en-IN" sz="1800">
                          <a:highlight>
                            <a:srgbClr val="FFFFFF"/>
                          </a:highlight>
                        </a:rPr>
                        <a:t>Kevin C Lee, Sentiment Analysis — Comparing 3 Common Approaches: Naive Bayes, LSTM, and VADER</a:t>
                      </a:r>
                      <a:endParaRPr sz="1800">
                        <a:highlight>
                          <a:srgbClr val="FFFFFF"/>
                        </a:highlight>
                      </a:endParaRPr>
                    </a:p>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b="1" lang="en-IN" sz="1800"/>
                        <a:t>Algorithm</a:t>
                      </a:r>
                      <a:r>
                        <a:rPr lang="en-IN" sz="1800"/>
                        <a:t>: Survey of  Naive Bayes, LSTM and VADER approaches in sentiment Analysis</a:t>
                      </a:r>
                      <a:endParaRPr sz="1800"/>
                    </a:p>
                    <a:p>
                      <a:pPr indent="0" lvl="0" marL="0" rtl="0" algn="l">
                        <a:spcBef>
                          <a:spcPts val="0"/>
                        </a:spcBef>
                        <a:spcAft>
                          <a:spcPts val="0"/>
                        </a:spcAft>
                        <a:buNone/>
                      </a:pPr>
                      <a:r>
                        <a:rPr b="1" lang="en-IN" sz="1800"/>
                        <a:t>Advantages</a:t>
                      </a:r>
                      <a:r>
                        <a:rPr lang="en-IN" sz="1800"/>
                        <a:t>: VADER has </a:t>
                      </a:r>
                      <a:r>
                        <a:rPr lang="en-IN" sz="1800">
                          <a:solidFill>
                            <a:srgbClr val="292929"/>
                          </a:solidFill>
                          <a:highlight>
                            <a:srgbClr val="FFFFFF"/>
                          </a:highlight>
                        </a:rPr>
                        <a:t>powerful lexicon and comprehensive linguistic rules</a:t>
                      </a:r>
                      <a:endParaRPr sz="1800">
                        <a:solidFill>
                          <a:srgbClr val="292929"/>
                        </a:solidFill>
                        <a:highlight>
                          <a:srgbClr val="FFFFFF"/>
                        </a:highlight>
                      </a:endParaRPr>
                    </a:p>
                    <a:p>
                      <a:pPr indent="0" lvl="0" marL="0" rtl="0" algn="l">
                        <a:spcBef>
                          <a:spcPts val="0"/>
                        </a:spcBef>
                        <a:spcAft>
                          <a:spcPts val="0"/>
                        </a:spcAft>
                        <a:buClr>
                          <a:schemeClr val="dk1"/>
                        </a:buClr>
                        <a:buFont typeface="Arial"/>
                        <a:buNone/>
                      </a:pPr>
                      <a:r>
                        <a:rPr b="1" lang="en-IN" sz="1800"/>
                        <a:t>Limitations</a:t>
                      </a:r>
                      <a:r>
                        <a:rPr lang="en-IN" sz="1800"/>
                        <a:t>: Sarcastic reviews context cannot be captures.</a:t>
                      </a:r>
                      <a:endParaRPr sz="1800"/>
                    </a:p>
                    <a:p>
                      <a:pPr indent="0" lvl="0" marL="0" rtl="0" algn="l">
                        <a:spcBef>
                          <a:spcPts val="0"/>
                        </a:spcBef>
                        <a:spcAft>
                          <a:spcPts val="0"/>
                        </a:spcAft>
                        <a:buClr>
                          <a:schemeClr val="dk1"/>
                        </a:buClr>
                        <a:buFont typeface="Arial"/>
                        <a:buNone/>
                      </a:pPr>
                      <a:r>
                        <a:rPr b="1" lang="en-IN" sz="1800"/>
                        <a:t>Future Enhancement</a:t>
                      </a:r>
                      <a:r>
                        <a:rPr lang="en-IN" sz="1800"/>
                        <a:t>: This approach will be tuned and used to calculate sentiment for Amazon Product Dataset.</a:t>
                      </a:r>
                      <a:endParaRPr sz="1800"/>
                    </a:p>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IN" sz="1800"/>
                        <a:t>towardsdatascience.com</a:t>
                      </a:r>
                      <a:endParaRPr sz="1800"/>
                    </a:p>
                    <a:p>
                      <a:pPr indent="0" lvl="0" marL="0" marR="0" rtl="0" algn="l">
                        <a:spcBef>
                          <a:spcPts val="0"/>
                        </a:spcBef>
                        <a:spcAft>
                          <a:spcPts val="0"/>
                        </a:spcAft>
                        <a:buNone/>
                      </a:pPr>
                      <a:r>
                        <a:t/>
                      </a:r>
                      <a:endParaRPr/>
                    </a:p>
                    <a:p>
                      <a:pPr indent="0" lvl="0" marL="0" marR="0" rtl="0" algn="l">
                        <a:spcBef>
                          <a:spcPts val="0"/>
                        </a:spcBef>
                        <a:spcAft>
                          <a:spcPts val="0"/>
                        </a:spcAft>
                        <a:buNone/>
                      </a:pPr>
                      <a:r>
                        <a:rPr lang="en-IN" sz="1800" u="sng">
                          <a:solidFill>
                            <a:schemeClr val="hlink"/>
                          </a:solidFill>
                          <a:hlinkClick r:id="rId3"/>
                        </a:rPr>
                        <a:t>https://towardsdatascience.com/sentiment-analysis-comparing-3-common-approaches-naive-bayes-lstm-and-vader-ab561f834f89</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DATASET DETAILS</a:t>
            </a:r>
            <a:endParaRPr/>
          </a:p>
        </p:txBody>
      </p:sp>
      <p:sp>
        <p:nvSpPr>
          <p:cNvPr id="131" name="Google Shape;13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IN" sz="2400"/>
              <a:t>Types of dataset:</a:t>
            </a:r>
            <a:endParaRPr sz="2400"/>
          </a:p>
          <a:p>
            <a:pPr indent="-381000" lvl="0" marL="457200" rtl="0" algn="l">
              <a:spcBef>
                <a:spcPts val="1000"/>
              </a:spcBef>
              <a:spcAft>
                <a:spcPts val="0"/>
              </a:spcAft>
              <a:buSzPts val="2400"/>
              <a:buAutoNum type="arabicPeriod"/>
            </a:pPr>
            <a:r>
              <a:rPr lang="en-IN" sz="2400"/>
              <a:t>Product data for clothing, shoes and jewelry products:</a:t>
            </a:r>
            <a:endParaRPr sz="2400"/>
          </a:p>
          <a:p>
            <a:pPr indent="0" lvl="0" marL="914400" rtl="0" algn="l">
              <a:spcBef>
                <a:spcPts val="1000"/>
              </a:spcBef>
              <a:spcAft>
                <a:spcPts val="0"/>
              </a:spcAft>
              <a:buNone/>
            </a:pPr>
            <a:r>
              <a:rPr lang="en-IN" sz="1800"/>
              <a:t>Contains clothing, shoes and jewelry product reviews (5.73M Reviews for 1.5M Products)</a:t>
            </a:r>
            <a:r>
              <a:rPr baseline="30000" lang="en-IN" sz="1800"/>
              <a:t>[5]</a:t>
            </a:r>
            <a:r>
              <a:rPr lang="en-IN" sz="1800"/>
              <a:t>.</a:t>
            </a:r>
            <a:endParaRPr sz="1800"/>
          </a:p>
          <a:p>
            <a:pPr indent="-381000" lvl="0" marL="457200" rtl="0" algn="l">
              <a:spcBef>
                <a:spcPts val="1000"/>
              </a:spcBef>
              <a:spcAft>
                <a:spcPts val="0"/>
              </a:spcAft>
              <a:buSzPts val="2400"/>
              <a:buAutoNum type="arabicPeriod"/>
            </a:pPr>
            <a:r>
              <a:rPr lang="en-IN" sz="2400"/>
              <a:t>Meta product data: </a:t>
            </a:r>
            <a:endParaRPr sz="2400"/>
          </a:p>
          <a:p>
            <a:pPr indent="0" lvl="0" marL="914400" rtl="0" algn="l">
              <a:spcBef>
                <a:spcPts val="1000"/>
              </a:spcBef>
              <a:spcAft>
                <a:spcPts val="0"/>
              </a:spcAft>
              <a:buNone/>
            </a:pPr>
            <a:r>
              <a:rPr lang="en-IN" sz="1800"/>
              <a:t>It is the description off the products with their basic details like product name, product price, sales rank, also bought, also viewed etc… (1.5M Products)</a:t>
            </a:r>
            <a:r>
              <a:rPr baseline="30000" lang="en-IN" sz="1800"/>
              <a:t>[5]</a:t>
            </a:r>
            <a:r>
              <a:rPr lang="en-IN" sz="1800"/>
              <a:t>.</a:t>
            </a:r>
            <a:endParaRPr sz="1800"/>
          </a:p>
          <a:p>
            <a:pPr indent="0" lvl="0" marL="0" rtl="0" algn="l">
              <a:spcBef>
                <a:spcPts val="1000"/>
              </a:spcBef>
              <a:spcAft>
                <a:spcPts val="0"/>
              </a:spcAft>
              <a:buClr>
                <a:schemeClr val="dk1"/>
              </a:buClr>
              <a:buSzPts val="1100"/>
              <a:buFont typeface="Arial"/>
              <a:buNone/>
            </a:pPr>
            <a:r>
              <a:t/>
            </a:r>
            <a:endParaRPr sz="2400"/>
          </a:p>
          <a:p>
            <a:pPr indent="0" lvl="0" marL="0" rtl="0" algn="l">
              <a:spcBef>
                <a:spcPts val="1000"/>
              </a:spcBef>
              <a:spcAft>
                <a:spcPts val="0"/>
              </a:spcAft>
              <a:buClr>
                <a:schemeClr val="dk1"/>
              </a:buClr>
              <a:buSzPts val="1100"/>
              <a:buFont typeface="Arial"/>
              <a:buNone/>
            </a:pPr>
            <a:r>
              <a:rPr lang="en-IN" sz="2400"/>
              <a:t>Input format: Product review data, Meta data</a:t>
            </a:r>
            <a:endParaRPr sz="2400"/>
          </a:p>
          <a:p>
            <a:pPr indent="0" lvl="0" marL="0" rtl="0" algn="l">
              <a:spcBef>
                <a:spcPts val="1000"/>
              </a:spcBef>
              <a:spcAft>
                <a:spcPts val="0"/>
              </a:spcAft>
              <a:buClr>
                <a:schemeClr val="dk1"/>
              </a:buClr>
              <a:buSzPts val="1100"/>
              <a:buFont typeface="Arial"/>
              <a:buNone/>
            </a:pPr>
            <a:r>
              <a:rPr lang="en-IN" sz="2400"/>
              <a:t>Output format: Fraudulent Score for each product</a:t>
            </a:r>
            <a:endParaRPr sz="2400"/>
          </a:p>
          <a:p>
            <a:pPr indent="-50800" lvl="0" marL="228600" rtl="0" algn="l">
              <a:lnSpc>
                <a:spcPct val="90000"/>
              </a:lnSpc>
              <a:spcBef>
                <a:spcPts val="0"/>
              </a:spcBef>
              <a:spcAft>
                <a:spcPts val="0"/>
              </a:spcAft>
              <a:buClr>
                <a:schemeClr val="dk1"/>
              </a:buClr>
              <a:buSzPts val="28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N"/>
              <a:t>IMPLEMENTATION PLATFORM / FRAMEWORK</a:t>
            </a:r>
            <a:endParaRPr/>
          </a:p>
        </p:txBody>
      </p:sp>
      <p:sp>
        <p:nvSpPr>
          <p:cNvPr id="137" name="Google Shape;13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rPr lang="en-IN"/>
              <a:t>Python/Jupyter Notebook </a:t>
            </a:r>
            <a:endParaRPr/>
          </a:p>
          <a:p>
            <a:pPr indent="0" lvl="0" marL="177800" rtl="0" algn="l">
              <a:lnSpc>
                <a:spcPct val="90000"/>
              </a:lnSpc>
              <a:spcBef>
                <a:spcPts val="0"/>
              </a:spcBef>
              <a:spcAft>
                <a:spcPts val="0"/>
              </a:spcAft>
              <a:buClr>
                <a:schemeClr val="dk1"/>
              </a:buClr>
              <a:buSzPts val="2800"/>
              <a:buNone/>
            </a:pPr>
            <a:r>
              <a:rPr lang="en-IN"/>
              <a:t>Python/Google Colab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