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CA63-7108-4895-A791-08F7512B44C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70C2-350F-4B0F-B432-75EE55D5F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1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CA63-7108-4895-A791-08F7512B44C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70C2-350F-4B0F-B432-75EE55D5F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7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CA63-7108-4895-A791-08F7512B44C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70C2-350F-4B0F-B432-75EE55D5F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6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CA63-7108-4895-A791-08F7512B44C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70C2-350F-4B0F-B432-75EE55D5F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0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CA63-7108-4895-A791-08F7512B44C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70C2-350F-4B0F-B432-75EE55D5F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0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CA63-7108-4895-A791-08F7512B44C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70C2-350F-4B0F-B432-75EE55D5F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CA63-7108-4895-A791-08F7512B44C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70C2-350F-4B0F-B432-75EE55D5F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7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CA63-7108-4895-A791-08F7512B44C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70C2-350F-4B0F-B432-75EE55D5F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4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CA63-7108-4895-A791-08F7512B44C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70C2-350F-4B0F-B432-75EE55D5F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1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CA63-7108-4895-A791-08F7512B44C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70C2-350F-4B0F-B432-75EE55D5F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3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CA63-7108-4895-A791-08F7512B44C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70C2-350F-4B0F-B432-75EE55D5F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7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5CA63-7108-4895-A791-08F7512B44C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170C2-350F-4B0F-B432-75EE55D5F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7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9624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4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Function call with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343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&gt;&gt;&gt; </a:t>
            </a:r>
            <a:r>
              <a:rPr lang="en-US" sz="1600" b="1" dirty="0" err="1" smtClean="0">
                <a:solidFill>
                  <a:srgbClr val="FF0000"/>
                </a:solidFill>
              </a:rPr>
              <a:t>def</a:t>
            </a:r>
            <a:r>
              <a:rPr lang="en-US" sz="1600" b="1" dirty="0" smtClean="0">
                <a:solidFill>
                  <a:srgbClr val="FF0000"/>
                </a:solidFill>
              </a:rPr>
              <a:t>   </a:t>
            </a:r>
            <a:r>
              <a:rPr lang="en-US" sz="1600" b="1" dirty="0">
                <a:solidFill>
                  <a:srgbClr val="FF0000"/>
                </a:solidFill>
              </a:rPr>
              <a:t>f1(a1,a2):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...     </a:t>
            </a:r>
            <a:r>
              <a:rPr lang="en-US" sz="1600" b="1" dirty="0" smtClean="0">
                <a:solidFill>
                  <a:srgbClr val="FF0000"/>
                </a:solidFill>
              </a:rPr>
              <a:t>         print</a:t>
            </a:r>
            <a:r>
              <a:rPr lang="en-US" sz="1600" b="1" dirty="0">
                <a:solidFill>
                  <a:srgbClr val="FF0000"/>
                </a:solidFill>
              </a:rPr>
              <a:t>("Function call with arguments")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...     </a:t>
            </a:r>
            <a:r>
              <a:rPr lang="en-US" sz="1600" b="1" dirty="0" smtClean="0">
                <a:solidFill>
                  <a:srgbClr val="FF0000"/>
                </a:solidFill>
              </a:rPr>
              <a:t>         print(type(a1</a:t>
            </a:r>
            <a:r>
              <a:rPr lang="en-US" sz="1600" b="1" dirty="0">
                <a:solidFill>
                  <a:srgbClr val="FF0000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...     </a:t>
            </a:r>
            <a:r>
              <a:rPr lang="en-US" sz="1600" b="1" dirty="0" smtClean="0">
                <a:solidFill>
                  <a:srgbClr val="FF0000"/>
                </a:solidFill>
              </a:rPr>
              <a:t>         print(type(a2</a:t>
            </a:r>
            <a:r>
              <a:rPr lang="en-US" sz="1600" b="1" dirty="0">
                <a:solidFill>
                  <a:srgbClr val="FF0000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...     </a:t>
            </a:r>
            <a:r>
              <a:rPr lang="en-US" sz="1600" b="1" dirty="0" smtClean="0">
                <a:solidFill>
                  <a:srgbClr val="FF0000"/>
                </a:solidFill>
              </a:rPr>
              <a:t>         print</a:t>
            </a:r>
            <a:r>
              <a:rPr lang="en-US" sz="1600" b="1" dirty="0">
                <a:solidFill>
                  <a:srgbClr val="FF0000"/>
                </a:solidFill>
              </a:rPr>
              <a:t>("Exit from function</a:t>
            </a:r>
            <a:r>
              <a:rPr lang="en-US" sz="1600" b="1" dirty="0" smtClean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&gt;&gt;&gt; </a:t>
            </a:r>
            <a:r>
              <a:rPr lang="en-US" sz="1800" dirty="0">
                <a:solidFill>
                  <a:schemeClr val="tx2"/>
                </a:solidFill>
              </a:rPr>
              <a:t>f1(10,2.45)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Function call with arguments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&lt;class '</a:t>
            </a:r>
            <a:r>
              <a:rPr lang="en-US" sz="1800" dirty="0" err="1">
                <a:solidFill>
                  <a:schemeClr val="tx2"/>
                </a:solidFill>
              </a:rPr>
              <a:t>int</a:t>
            </a:r>
            <a:r>
              <a:rPr lang="en-US" sz="1800" dirty="0">
                <a:solidFill>
                  <a:schemeClr val="tx2"/>
                </a:solidFill>
              </a:rPr>
              <a:t>'&gt;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&lt;class 'float'&gt;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Exit from function</a:t>
            </a:r>
          </a:p>
          <a:p>
            <a:pPr marL="0" indent="0">
              <a:buNone/>
            </a:pPr>
            <a:r>
              <a:rPr lang="en-US" sz="1800" dirty="0"/>
              <a:t>&gt;&gt;&gt;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&gt;&gt;&gt; f1("</a:t>
            </a:r>
            <a:r>
              <a:rPr lang="en-US" sz="1800" dirty="0" err="1">
                <a:solidFill>
                  <a:srgbClr val="002060"/>
                </a:solidFill>
              </a:rPr>
              <a:t>abc</a:t>
            </a:r>
            <a:r>
              <a:rPr lang="en-US" sz="1800" dirty="0">
                <a:solidFill>
                  <a:srgbClr val="002060"/>
                </a:solidFill>
              </a:rPr>
              <a:t>",[])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Function call with arguments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&lt;class '</a:t>
            </a:r>
            <a:r>
              <a:rPr lang="en-US" sz="1800" dirty="0" err="1">
                <a:solidFill>
                  <a:srgbClr val="002060"/>
                </a:solidFill>
              </a:rPr>
              <a:t>str</a:t>
            </a:r>
            <a:r>
              <a:rPr lang="en-US" sz="1800" dirty="0">
                <a:solidFill>
                  <a:srgbClr val="002060"/>
                </a:solidFill>
              </a:rPr>
              <a:t>'&gt;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&lt;class 'list'&gt;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Exit from </a:t>
            </a:r>
            <a:r>
              <a:rPr lang="en-US" sz="1800" dirty="0" smtClean="0">
                <a:solidFill>
                  <a:srgbClr val="002060"/>
                </a:solidFill>
              </a:rPr>
              <a:t>function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828800"/>
            <a:ext cx="46482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&gt;&gt;&gt; f1((),{})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Function call with arguments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&lt;class 'tuple'&gt;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&lt;class '</a:t>
            </a:r>
            <a:r>
              <a:rPr lang="en-US" sz="2000" dirty="0" err="1">
                <a:solidFill>
                  <a:srgbClr val="7030A0"/>
                </a:solidFill>
              </a:rPr>
              <a:t>dict</a:t>
            </a:r>
            <a:r>
              <a:rPr lang="en-US" sz="2000" dirty="0">
                <a:solidFill>
                  <a:srgbClr val="7030A0"/>
                </a:solidFill>
              </a:rPr>
              <a:t>'&gt;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Exit from function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&gt;&gt;&gt;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&gt;&gt;&gt; f1({"S1","S2"},[])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Function call with arguments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&lt;class 'set'&gt;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&lt;class 'list'&gt;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Exit from function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&gt;&gt;&gt;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Left Arrow 4"/>
          <p:cNvSpPr/>
          <p:nvPr/>
        </p:nvSpPr>
        <p:spPr>
          <a:xfrm>
            <a:off x="1867382" y="2895600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1867382" y="4876800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562600" y="1905000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6553200" y="4114800"/>
            <a:ext cx="7620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with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 </a:t>
            </a:r>
            <a:r>
              <a:rPr lang="en-US" dirty="0"/>
              <a:t>can call a function by using the following types of formal </a:t>
            </a:r>
            <a:r>
              <a:rPr lang="en-US" dirty="0" smtClean="0"/>
              <a:t>arguments-</a:t>
            </a:r>
          </a:p>
          <a:p>
            <a:pPr marL="0" indent="0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Required </a:t>
            </a:r>
            <a:r>
              <a:rPr lang="en-US" sz="2800" dirty="0"/>
              <a:t>arguments 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def</a:t>
            </a:r>
            <a:r>
              <a:rPr lang="en-US" sz="2800" b="1" dirty="0" smtClean="0">
                <a:solidFill>
                  <a:schemeClr val="tx2"/>
                </a:solidFill>
              </a:rPr>
              <a:t>  f1(a1,a2,…an)</a:t>
            </a:r>
          </a:p>
          <a:p>
            <a:r>
              <a:rPr lang="en-US" sz="2800" dirty="0"/>
              <a:t>Default </a:t>
            </a:r>
            <a:r>
              <a:rPr lang="en-US" sz="2800" dirty="0" smtClean="0"/>
              <a:t>arguments    </a:t>
            </a:r>
            <a:r>
              <a:rPr lang="en-US" sz="2800" b="1" dirty="0" err="1" smtClean="0">
                <a:solidFill>
                  <a:schemeClr val="tx2"/>
                </a:solidFill>
              </a:rPr>
              <a:t>def</a:t>
            </a:r>
            <a:r>
              <a:rPr lang="en-US" sz="2800" b="1" dirty="0" smtClean="0">
                <a:solidFill>
                  <a:schemeClr val="tx2"/>
                </a:solidFill>
              </a:rPr>
              <a:t>  f2(variable=value)</a:t>
            </a:r>
            <a:endParaRPr lang="en-US" sz="2800" b="1" dirty="0">
              <a:solidFill>
                <a:schemeClr val="tx2"/>
              </a:solidFill>
            </a:endParaRPr>
          </a:p>
          <a:p>
            <a:r>
              <a:rPr lang="en-US" sz="2800" dirty="0"/>
              <a:t>Variable-length </a:t>
            </a:r>
            <a:r>
              <a:rPr lang="en-US" sz="2800" dirty="0" smtClean="0"/>
              <a:t>arguments  </a:t>
            </a:r>
            <a:r>
              <a:rPr lang="en-US" sz="2800" b="1" dirty="0" err="1" smtClean="0">
                <a:solidFill>
                  <a:schemeClr val="tx2"/>
                </a:solidFill>
              </a:rPr>
              <a:t>def</a:t>
            </a:r>
            <a:r>
              <a:rPr lang="en-US" sz="2800" b="1" dirty="0" smtClean="0">
                <a:solidFill>
                  <a:schemeClr val="tx2"/>
                </a:solidFill>
              </a:rPr>
              <a:t>  f3(*</a:t>
            </a:r>
            <a:r>
              <a:rPr lang="en-US" sz="2800" b="1" dirty="0" err="1" smtClean="0">
                <a:solidFill>
                  <a:schemeClr val="tx2"/>
                </a:solidFill>
              </a:rPr>
              <a:t>args</a:t>
            </a:r>
            <a:r>
              <a:rPr lang="en-US" sz="2800" b="1" dirty="0" smtClean="0">
                <a:solidFill>
                  <a:schemeClr val="tx2"/>
                </a:solidFill>
              </a:rPr>
              <a:t>)</a:t>
            </a:r>
            <a:endParaRPr lang="en-US" sz="2800" b="1" dirty="0">
              <a:solidFill>
                <a:schemeClr val="tx2"/>
              </a:solidFill>
            </a:endParaRPr>
          </a:p>
          <a:p>
            <a:r>
              <a:rPr lang="en-US" sz="2800" dirty="0"/>
              <a:t>Keyword </a:t>
            </a:r>
            <a:r>
              <a:rPr lang="en-US" sz="2800" dirty="0" smtClean="0"/>
              <a:t>arguments   </a:t>
            </a:r>
            <a:r>
              <a:rPr lang="en-US" sz="2800" b="1" dirty="0" err="1" smtClean="0">
                <a:solidFill>
                  <a:schemeClr val="tx2"/>
                </a:solidFill>
              </a:rPr>
              <a:t>def</a:t>
            </a:r>
            <a:r>
              <a:rPr lang="en-US" sz="2800" b="1" dirty="0" smtClean="0">
                <a:solidFill>
                  <a:schemeClr val="tx2"/>
                </a:solidFill>
              </a:rPr>
              <a:t>  f4(**</a:t>
            </a:r>
            <a:r>
              <a:rPr lang="en-US" sz="2800" b="1" dirty="0" err="1" smtClean="0">
                <a:solidFill>
                  <a:schemeClr val="tx2"/>
                </a:solidFill>
              </a:rPr>
              <a:t>kwargs</a:t>
            </a:r>
            <a:r>
              <a:rPr lang="en-US" sz="2800" b="1" dirty="0" smtClean="0">
                <a:solidFill>
                  <a:schemeClr val="tx2"/>
                </a:solidFill>
              </a:rPr>
              <a:t>)</a:t>
            </a:r>
            <a:endParaRPr lang="en-US" sz="2800" b="1" dirty="0">
              <a:solidFill>
                <a:schemeClr val="tx2"/>
              </a:solidFill>
            </a:endParaRPr>
          </a:p>
          <a:p>
            <a:endParaRPr lang="en-US" sz="2800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73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>
            <a:noAutofit/>
          </a:bodyPr>
          <a:lstStyle/>
          <a:p>
            <a:r>
              <a:rPr lang="en-US" sz="3200" dirty="0" smtClean="0"/>
              <a:t>Function call with arguments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5943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Required </a:t>
            </a:r>
            <a:r>
              <a:rPr lang="en-US" b="1" dirty="0"/>
              <a:t>Arguments </a:t>
            </a:r>
            <a:endParaRPr lang="en-US" b="1" dirty="0" smtClean="0"/>
          </a:p>
          <a:p>
            <a:pPr>
              <a:lnSpc>
                <a:spcPct val="120000"/>
              </a:lnSpc>
            </a:pPr>
            <a:r>
              <a:rPr lang="en-US" sz="2800" dirty="0" smtClean="0"/>
              <a:t>Required </a:t>
            </a:r>
            <a:r>
              <a:rPr lang="en-US" sz="2800" dirty="0"/>
              <a:t>arguments are the arguments passed to a function in correct positional order.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Here</a:t>
            </a:r>
            <a:r>
              <a:rPr lang="en-US" sz="2800" dirty="0"/>
              <a:t>, the number of arguments in the function call should match exactly with the </a:t>
            </a:r>
            <a:r>
              <a:rPr lang="en-US" sz="2800" dirty="0" smtClean="0"/>
              <a:t>function definition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b="1" dirty="0" smtClean="0"/>
              <a:t>Example</a:t>
            </a:r>
          </a:p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smtClean="0"/>
              <a:t> f1(a1,a2</a:t>
            </a:r>
            <a:r>
              <a:rPr lang="en-US" sz="2800" dirty="0"/>
              <a:t>):</a:t>
            </a:r>
          </a:p>
          <a:p>
            <a:pPr marL="0" indent="0">
              <a:buNone/>
            </a:pPr>
            <a:r>
              <a:rPr lang="en-US" sz="2800" dirty="0"/>
              <a:t>...     </a:t>
            </a:r>
            <a:r>
              <a:rPr lang="en-US" sz="2800" dirty="0" smtClean="0"/>
              <a:t>           print</a:t>
            </a:r>
            <a:r>
              <a:rPr lang="en-US" sz="2800" dirty="0"/>
              <a:t>("a1 value:{}\ta2 value:{}".format(a1,a2))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f1(10</a:t>
            </a:r>
            <a:r>
              <a:rPr lang="en-US" b="1" dirty="0"/>
              <a:t>,</a:t>
            </a:r>
            <a:r>
              <a:rPr lang="en-US" dirty="0"/>
              <a:t>1.334) </a:t>
            </a:r>
            <a:r>
              <a:rPr lang="en-US" sz="2400" b="1" dirty="0"/>
              <a:t># function call with 2 arguments(</a:t>
            </a:r>
            <a:r>
              <a:rPr lang="en-US" sz="2400" b="1" dirty="0" err="1"/>
              <a:t>int,float</a:t>
            </a:r>
            <a:r>
              <a:rPr lang="en-US" sz="2400" b="1" dirty="0"/>
              <a:t>)</a:t>
            </a:r>
          </a:p>
          <a:p>
            <a:pPr marL="0" indent="0">
              <a:buNone/>
            </a:pPr>
            <a:r>
              <a:rPr lang="en-US" dirty="0"/>
              <a:t>a1 value:10     a2 value:1.334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f1("AB"</a:t>
            </a:r>
            <a:r>
              <a:rPr lang="en-US" b="1" dirty="0"/>
              <a:t>,</a:t>
            </a:r>
            <a:r>
              <a:rPr lang="en-US" dirty="0"/>
              <a:t>["D1","D2","D3"]) </a:t>
            </a:r>
            <a:r>
              <a:rPr lang="en-US" sz="2100" b="1" dirty="0"/>
              <a:t># function call with 2 arguments(</a:t>
            </a:r>
            <a:r>
              <a:rPr lang="en-US" sz="2100" b="1" dirty="0" err="1"/>
              <a:t>str,list</a:t>
            </a:r>
            <a:r>
              <a:rPr lang="en-US" sz="2100" b="1" dirty="0"/>
              <a:t>)</a:t>
            </a:r>
          </a:p>
          <a:p>
            <a:pPr marL="0" indent="0">
              <a:buNone/>
            </a:pPr>
            <a:r>
              <a:rPr lang="en-US" dirty="0"/>
              <a:t>a1 </a:t>
            </a:r>
            <a:r>
              <a:rPr lang="en-US" dirty="0" err="1"/>
              <a:t>value:AB</a:t>
            </a:r>
            <a:r>
              <a:rPr lang="en-US" dirty="0"/>
              <a:t>     a2 value:['D1', 'D2', 'D3']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87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/>
          <a:lstStyle/>
          <a:p>
            <a:r>
              <a:rPr lang="en-US" b="1" dirty="0" smtClean="0"/>
              <a:t>Default Arguments</a:t>
            </a:r>
          </a:p>
          <a:p>
            <a:r>
              <a:rPr lang="en-US" b="1" dirty="0" smtClean="0"/>
              <a:t> </a:t>
            </a:r>
            <a:r>
              <a:rPr lang="en-US" dirty="0"/>
              <a:t>A default argument is an argument that assumes a default value if a value is not </a:t>
            </a:r>
            <a:r>
              <a:rPr lang="en-US" dirty="0" smtClean="0"/>
              <a:t>provided in </a:t>
            </a:r>
            <a:r>
              <a:rPr lang="en-US" dirty="0"/>
              <a:t>the function call for that argument</a:t>
            </a:r>
            <a:r>
              <a:rPr lang="en-US" dirty="0" smtClean="0"/>
              <a:t>.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 </a:t>
            </a:r>
            <a:r>
              <a:rPr lang="en-US" dirty="0" err="1" smtClean="0"/>
              <a:t>function_name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=value):</a:t>
            </a:r>
          </a:p>
          <a:p>
            <a:pPr marL="0" indent="0">
              <a:buNone/>
            </a:pPr>
            <a:r>
              <a:rPr lang="en-US" dirty="0" smtClean="0"/>
              <a:t>                code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&gt;&gt;&gt; </a:t>
            </a:r>
            <a:r>
              <a:rPr lang="en-US" sz="2800" dirty="0" err="1">
                <a:solidFill>
                  <a:srgbClr val="0070C0"/>
                </a:solidFill>
              </a:rPr>
              <a:t>def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f2 (</a:t>
            </a:r>
            <a:r>
              <a:rPr lang="en-US" sz="2800" dirty="0">
                <a:solidFill>
                  <a:srgbClr val="0070C0"/>
                </a:solidFill>
              </a:rPr>
              <a:t>a1=10,a2=2.46):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...     print(a1,a2)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...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&gt;&gt;&gt; f2</a:t>
            </a:r>
            <a:r>
              <a:rPr lang="en-US" sz="2800" dirty="0" smtClean="0">
                <a:solidFill>
                  <a:srgbClr val="0070C0"/>
                </a:solidFill>
              </a:rPr>
              <a:t>() # empty </a:t>
            </a:r>
            <a:r>
              <a:rPr lang="en-US" sz="2800" dirty="0" err="1" smtClean="0">
                <a:solidFill>
                  <a:srgbClr val="0070C0"/>
                </a:solidFill>
              </a:rPr>
              <a:t>args</a:t>
            </a: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10 </a:t>
            </a:r>
            <a:r>
              <a:rPr lang="en-US" sz="2800" dirty="0" smtClean="0">
                <a:solidFill>
                  <a:srgbClr val="0070C0"/>
                </a:solidFill>
              </a:rPr>
              <a:t> 2.46</a:t>
            </a: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&gt;&gt;&gt; f2("AB</a:t>
            </a:r>
            <a:r>
              <a:rPr lang="en-US" sz="2800" dirty="0" smtClean="0">
                <a:solidFill>
                  <a:srgbClr val="0070C0"/>
                </a:solidFill>
              </a:rPr>
              <a:t>") # single </a:t>
            </a:r>
            <a:r>
              <a:rPr lang="en-US" sz="2800" dirty="0" err="1" smtClean="0">
                <a:solidFill>
                  <a:srgbClr val="0070C0"/>
                </a:solidFill>
              </a:rPr>
              <a:t>args</a:t>
            </a: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AB 2.46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&gt;&gt;&gt; f2("AB","SAB")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AB SAB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&gt;&gt;&gt;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4429246" y="331059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&gt;&gt;&gt; f3("</a:t>
            </a:r>
            <a:r>
              <a:rPr lang="en-US" sz="2400" dirty="0" err="1">
                <a:solidFill>
                  <a:srgbClr val="7030A0"/>
                </a:solidFill>
              </a:rPr>
              <a:t>userA</a:t>
            </a:r>
            <a:r>
              <a:rPr lang="en-US" sz="2400" dirty="0" smtClean="0">
                <a:solidFill>
                  <a:srgbClr val="7030A0"/>
                </a:solidFill>
              </a:rPr>
              <a:t>") # single </a:t>
            </a:r>
            <a:r>
              <a:rPr lang="en-US" sz="2400" dirty="0" err="1" smtClean="0">
                <a:solidFill>
                  <a:srgbClr val="7030A0"/>
                </a:solidFill>
              </a:rPr>
              <a:t>args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err="1">
                <a:solidFill>
                  <a:srgbClr val="7030A0"/>
                </a:solidFill>
              </a:rPr>
              <a:t>userA</a:t>
            </a:r>
            <a:r>
              <a:rPr lang="en-US" sz="2400" dirty="0">
                <a:solidFill>
                  <a:srgbClr val="7030A0"/>
                </a:solidFill>
              </a:rPr>
              <a:t> 22</a:t>
            </a:r>
          </a:p>
          <a:p>
            <a:r>
              <a:rPr lang="en-US" sz="2400" dirty="0">
                <a:solidFill>
                  <a:srgbClr val="7030A0"/>
                </a:solidFill>
              </a:rPr>
              <a:t>&gt;&gt;&gt; f3("userA",120)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userA</a:t>
            </a:r>
            <a:r>
              <a:rPr lang="en-US" sz="2400" dirty="0">
                <a:solidFill>
                  <a:srgbClr val="7030A0"/>
                </a:solidFill>
              </a:rPr>
              <a:t> 120</a:t>
            </a:r>
          </a:p>
          <a:p>
            <a:r>
              <a:rPr lang="en-US" sz="2400" dirty="0">
                <a:solidFill>
                  <a:srgbClr val="7030A0"/>
                </a:solidFill>
              </a:rPr>
              <a:t>&gt;&gt;&gt;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5800" y="13716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&gt;&gt;&gt; </a:t>
            </a:r>
            <a:r>
              <a:rPr lang="en-US" sz="2400" dirty="0" err="1">
                <a:solidFill>
                  <a:srgbClr val="7030A0"/>
                </a:solidFill>
              </a:rPr>
              <a:t>def</a:t>
            </a:r>
            <a:r>
              <a:rPr lang="en-US" sz="2400" dirty="0">
                <a:solidFill>
                  <a:srgbClr val="7030A0"/>
                </a:solidFill>
              </a:rPr>
              <a:t> f3(user="</a:t>
            </a:r>
            <a:r>
              <a:rPr lang="en-US" sz="2400" dirty="0" err="1">
                <a:solidFill>
                  <a:srgbClr val="7030A0"/>
                </a:solidFill>
              </a:rPr>
              <a:t>root",port</a:t>
            </a:r>
            <a:r>
              <a:rPr lang="en-US" sz="2400" dirty="0">
                <a:solidFill>
                  <a:srgbClr val="7030A0"/>
                </a:solidFill>
              </a:rPr>
              <a:t>=22):</a:t>
            </a:r>
          </a:p>
          <a:p>
            <a:r>
              <a:rPr lang="en-US" sz="2400" dirty="0">
                <a:solidFill>
                  <a:srgbClr val="7030A0"/>
                </a:solidFill>
              </a:rPr>
              <a:t>...     print(</a:t>
            </a:r>
            <a:r>
              <a:rPr lang="en-US" sz="2400" dirty="0" err="1">
                <a:solidFill>
                  <a:srgbClr val="7030A0"/>
                </a:solidFill>
              </a:rPr>
              <a:t>user,port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  <a:p>
            <a:r>
              <a:rPr lang="en-US" sz="2400" dirty="0">
                <a:solidFill>
                  <a:srgbClr val="7030A0"/>
                </a:solidFill>
              </a:rPr>
              <a:t>...</a:t>
            </a:r>
          </a:p>
          <a:p>
            <a:r>
              <a:rPr lang="en-US" sz="2400" dirty="0">
                <a:solidFill>
                  <a:srgbClr val="7030A0"/>
                </a:solidFill>
              </a:rPr>
              <a:t>&gt;&gt;&gt; f3</a:t>
            </a:r>
            <a:r>
              <a:rPr lang="en-US" sz="2400" dirty="0" smtClean="0">
                <a:solidFill>
                  <a:srgbClr val="7030A0"/>
                </a:solidFill>
              </a:rPr>
              <a:t>() # empty </a:t>
            </a:r>
            <a:r>
              <a:rPr lang="en-US" sz="2400" dirty="0" err="1" smtClean="0">
                <a:solidFill>
                  <a:srgbClr val="7030A0"/>
                </a:solidFill>
              </a:rPr>
              <a:t>args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root 22</a:t>
            </a:r>
          </a:p>
        </p:txBody>
      </p:sp>
    </p:spTree>
    <p:extLst>
      <p:ext uri="{BB962C8B-B14F-4D97-AF65-F5344CB8AC3E}">
        <p14:creationId xmlns:p14="http://schemas.microsoft.com/office/powerpoint/2010/main" val="274176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964"/>
            <a:ext cx="8839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smtClean="0"/>
              <a:t>  display (</a:t>
            </a:r>
            <a:r>
              <a:rPr lang="en-US" dirty="0" err="1" smtClean="0">
                <a:solidFill>
                  <a:srgbClr val="0070C0"/>
                </a:solidFill>
              </a:rPr>
              <a:t>user,passwd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ip</a:t>
            </a:r>
            <a:r>
              <a:rPr lang="en-US" b="1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"127.0.0.1",</a:t>
            </a:r>
            <a:r>
              <a:rPr lang="en-US" b="1" dirty="0">
                <a:solidFill>
                  <a:srgbClr val="7030A0"/>
                </a:solidFill>
              </a:rPr>
              <a:t>port=22</a:t>
            </a:r>
            <a:r>
              <a:rPr lang="en-US" dirty="0"/>
              <a:t>)</a:t>
            </a:r>
            <a:r>
              <a:rPr lang="en-US" b="1" dirty="0"/>
              <a:t>:</a:t>
            </a:r>
          </a:p>
          <a:p>
            <a:r>
              <a:rPr lang="en-US" dirty="0"/>
              <a:t>...     </a:t>
            </a:r>
            <a:r>
              <a:rPr lang="en-US" dirty="0" smtClean="0"/>
              <a:t>      print</a:t>
            </a:r>
            <a:r>
              <a:rPr lang="en-US" dirty="0"/>
              <a:t>("Login name:{}".format(user))</a:t>
            </a:r>
          </a:p>
          <a:p>
            <a:r>
              <a:rPr lang="en-US" dirty="0"/>
              <a:t>...     </a:t>
            </a:r>
            <a:r>
              <a:rPr lang="en-US" dirty="0" smtClean="0"/>
              <a:t>      print</a:t>
            </a:r>
            <a:r>
              <a:rPr lang="en-US" dirty="0"/>
              <a:t>("Password:{}".format(</a:t>
            </a:r>
            <a:r>
              <a:rPr lang="en-US" dirty="0" err="1"/>
              <a:t>passwd</a:t>
            </a:r>
            <a:r>
              <a:rPr lang="en-US" dirty="0"/>
              <a:t>))</a:t>
            </a:r>
          </a:p>
          <a:p>
            <a:r>
              <a:rPr lang="en-US" dirty="0"/>
              <a:t>...     </a:t>
            </a:r>
            <a:r>
              <a:rPr lang="en-US" dirty="0" smtClean="0"/>
              <a:t>      print</a:t>
            </a:r>
            <a:r>
              <a:rPr lang="en-US" dirty="0"/>
              <a:t>("IP-Address:{}".format(</a:t>
            </a:r>
            <a:r>
              <a:rPr lang="en-US" dirty="0" err="1"/>
              <a:t>ip</a:t>
            </a:r>
            <a:r>
              <a:rPr lang="en-US" dirty="0"/>
              <a:t>))</a:t>
            </a:r>
          </a:p>
          <a:p>
            <a:r>
              <a:rPr lang="en-US" dirty="0"/>
              <a:t>...     </a:t>
            </a:r>
            <a:r>
              <a:rPr lang="en-US" dirty="0" smtClean="0"/>
              <a:t>      print</a:t>
            </a:r>
            <a:r>
              <a:rPr lang="en-US" dirty="0"/>
              <a:t>("PORT Number:{}".format(port))</a:t>
            </a:r>
          </a:p>
          <a:p>
            <a:r>
              <a:rPr lang="en-US" dirty="0"/>
              <a:t>...</a:t>
            </a:r>
          </a:p>
          <a:p>
            <a:r>
              <a:rPr lang="en-US" dirty="0" smtClean="0"/>
              <a:t>&gt;&gt;&gt; </a:t>
            </a:r>
            <a:r>
              <a:rPr lang="en-US" dirty="0"/>
              <a:t>display</a:t>
            </a:r>
            <a:r>
              <a:rPr lang="en-US" dirty="0">
                <a:solidFill>
                  <a:srgbClr val="0070C0"/>
                </a:solidFill>
              </a:rPr>
              <a:t>("</a:t>
            </a:r>
            <a:r>
              <a:rPr lang="en-US" dirty="0" err="1">
                <a:solidFill>
                  <a:srgbClr val="0070C0"/>
                </a:solidFill>
              </a:rPr>
              <a:t>userA</a:t>
            </a:r>
            <a:r>
              <a:rPr lang="en-US" dirty="0">
                <a:solidFill>
                  <a:srgbClr val="0070C0"/>
                </a:solidFill>
              </a:rPr>
              <a:t>","Welcome") </a:t>
            </a:r>
            <a:r>
              <a:rPr lang="en-US" sz="1600" b="1" dirty="0"/>
              <a:t># required arguments</a:t>
            </a:r>
          </a:p>
          <a:p>
            <a:r>
              <a:rPr lang="en-US" dirty="0"/>
              <a:t>Login </a:t>
            </a:r>
            <a:r>
              <a:rPr lang="en-US" dirty="0" err="1"/>
              <a:t>name:</a:t>
            </a:r>
            <a:r>
              <a:rPr lang="en-US" dirty="0" err="1">
                <a:solidFill>
                  <a:srgbClr val="0070C0"/>
                </a:solidFill>
              </a:rPr>
              <a:t>userA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/>
              <a:t>Password:</a:t>
            </a:r>
            <a:r>
              <a:rPr lang="en-US" dirty="0" err="1">
                <a:solidFill>
                  <a:srgbClr val="0070C0"/>
                </a:solidFill>
              </a:rPr>
              <a:t>Welcome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IP-Address:</a:t>
            </a:r>
            <a:r>
              <a:rPr lang="en-US" dirty="0">
                <a:solidFill>
                  <a:srgbClr val="FF0000"/>
                </a:solidFill>
              </a:rPr>
              <a:t>127.0.0.1</a:t>
            </a:r>
          </a:p>
          <a:p>
            <a:r>
              <a:rPr lang="en-US" dirty="0"/>
              <a:t>PORT Number:</a:t>
            </a:r>
            <a:r>
              <a:rPr lang="en-US" b="1" dirty="0">
                <a:solidFill>
                  <a:srgbClr val="7030A0"/>
                </a:solidFill>
              </a:rPr>
              <a:t>22</a:t>
            </a:r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/>
              <a:t>display</a:t>
            </a:r>
            <a:r>
              <a:rPr lang="en-US" dirty="0">
                <a:solidFill>
                  <a:srgbClr val="0070C0"/>
                </a:solidFill>
              </a:rPr>
              <a:t>("userA","Welcome"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"10.20.30.40"</a:t>
            </a:r>
            <a:r>
              <a:rPr lang="en-US" dirty="0"/>
              <a:t>) </a:t>
            </a:r>
            <a:r>
              <a:rPr lang="en-US" sz="1600" b="1" dirty="0"/>
              <a:t># required arguments and default </a:t>
            </a:r>
            <a:r>
              <a:rPr lang="en-US" sz="1600" b="1" dirty="0" err="1"/>
              <a:t>args</a:t>
            </a:r>
            <a:endParaRPr lang="en-US" sz="1600" b="1" dirty="0"/>
          </a:p>
          <a:p>
            <a:r>
              <a:rPr lang="en-US" dirty="0"/>
              <a:t>Login </a:t>
            </a:r>
            <a:r>
              <a:rPr lang="en-US" dirty="0" err="1"/>
              <a:t>name:</a:t>
            </a:r>
            <a:r>
              <a:rPr lang="en-US" dirty="0" err="1">
                <a:solidFill>
                  <a:srgbClr val="0070C0"/>
                </a:solidFill>
              </a:rPr>
              <a:t>userA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/>
              <a:t>Password:</a:t>
            </a:r>
            <a:r>
              <a:rPr lang="en-US" dirty="0" err="1">
                <a:solidFill>
                  <a:srgbClr val="0070C0"/>
                </a:solidFill>
              </a:rPr>
              <a:t>Welcome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IP-Address:</a:t>
            </a:r>
            <a:r>
              <a:rPr lang="en-US" dirty="0">
                <a:solidFill>
                  <a:srgbClr val="FF0000"/>
                </a:solidFill>
              </a:rPr>
              <a:t>10.20.30.40</a:t>
            </a:r>
          </a:p>
          <a:p>
            <a:r>
              <a:rPr lang="en-US" dirty="0"/>
              <a:t>PORT Number:</a:t>
            </a:r>
            <a:r>
              <a:rPr lang="en-US" b="1" dirty="0">
                <a:solidFill>
                  <a:srgbClr val="7030A0"/>
                </a:solidFill>
              </a:rPr>
              <a:t>22</a:t>
            </a:r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/>
              <a:t>display</a:t>
            </a:r>
            <a:r>
              <a:rPr lang="en-US" dirty="0">
                <a:solidFill>
                  <a:srgbClr val="0070C0"/>
                </a:solidFill>
              </a:rPr>
              <a:t>("userA","Welcome"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"10.20.30.40"</a:t>
            </a:r>
            <a:r>
              <a:rPr lang="en-US" dirty="0"/>
              <a:t>,</a:t>
            </a:r>
            <a:r>
              <a:rPr lang="en-US" b="1" dirty="0">
                <a:solidFill>
                  <a:srgbClr val="7030A0"/>
                </a:solidFill>
              </a:rPr>
              <a:t>1240</a:t>
            </a:r>
            <a:r>
              <a:rPr lang="en-US" dirty="0"/>
              <a:t>) </a:t>
            </a:r>
            <a:r>
              <a:rPr lang="en-US" sz="1600" b="1" dirty="0"/>
              <a:t># required arguments and default </a:t>
            </a:r>
            <a:r>
              <a:rPr lang="en-US" sz="1600" b="1" dirty="0" err="1"/>
              <a:t>args</a:t>
            </a:r>
            <a:endParaRPr lang="en-US" sz="1600" b="1" dirty="0"/>
          </a:p>
          <a:p>
            <a:r>
              <a:rPr lang="en-US" dirty="0"/>
              <a:t>Login </a:t>
            </a:r>
            <a:r>
              <a:rPr lang="en-US" dirty="0" err="1"/>
              <a:t>name:</a:t>
            </a:r>
            <a:r>
              <a:rPr lang="en-US" dirty="0" err="1">
                <a:solidFill>
                  <a:srgbClr val="0070C0"/>
                </a:solidFill>
              </a:rPr>
              <a:t>userA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/>
              <a:t>Password:</a:t>
            </a:r>
            <a:r>
              <a:rPr lang="en-US" dirty="0" err="1">
                <a:solidFill>
                  <a:srgbClr val="0070C0"/>
                </a:solidFill>
              </a:rPr>
              <a:t>Welcome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IP-Address:</a:t>
            </a:r>
            <a:r>
              <a:rPr lang="en-US" dirty="0">
                <a:solidFill>
                  <a:srgbClr val="FF0000"/>
                </a:solidFill>
              </a:rPr>
              <a:t>10.20.30.40</a:t>
            </a:r>
          </a:p>
          <a:p>
            <a:r>
              <a:rPr lang="en-US" dirty="0"/>
              <a:t>PORT Number:</a:t>
            </a:r>
            <a:r>
              <a:rPr lang="en-US" b="1" dirty="0">
                <a:solidFill>
                  <a:srgbClr val="7030A0"/>
                </a:solidFill>
              </a:rPr>
              <a:t>1240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Variable-length Arguments </a:t>
            </a:r>
            <a:endParaRPr lang="en-US" b="1" dirty="0" smtClean="0"/>
          </a:p>
          <a:p>
            <a:r>
              <a:rPr lang="en-US" sz="2800" dirty="0"/>
              <a:t>You may need to process a function for more arguments than you specified while </a:t>
            </a:r>
            <a:r>
              <a:rPr lang="en-US" sz="2800" dirty="0" smtClean="0"/>
              <a:t>defining the </a:t>
            </a:r>
            <a:r>
              <a:rPr lang="en-US" sz="2800" dirty="0"/>
              <a:t>function. </a:t>
            </a:r>
            <a:endParaRPr lang="en-US" sz="2800" dirty="0" smtClean="0"/>
          </a:p>
          <a:p>
            <a:r>
              <a:rPr lang="en-US" sz="2800" dirty="0" smtClean="0"/>
              <a:t>These </a:t>
            </a:r>
            <a:r>
              <a:rPr lang="en-US" sz="2800" dirty="0"/>
              <a:t>arguments are called variable-length arguments and are not named in </a:t>
            </a:r>
            <a:r>
              <a:rPr lang="en-US" sz="2800" dirty="0" smtClean="0"/>
              <a:t> the </a:t>
            </a:r>
            <a:r>
              <a:rPr lang="en-US" sz="2800" dirty="0"/>
              <a:t>function definition, unlike required and default arguments</a:t>
            </a:r>
            <a:r>
              <a:rPr lang="en-US" sz="2800" dirty="0" smtClean="0"/>
              <a:t>.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f1(*</a:t>
            </a:r>
            <a:r>
              <a:rPr lang="en-US" dirty="0" err="1" smtClean="0"/>
              <a:t>args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code block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8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7182" y="304800"/>
            <a:ext cx="88392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&gt;&gt;&gt;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smtClean="0"/>
              <a:t>   f1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*a1</a:t>
            </a:r>
            <a:r>
              <a:rPr lang="en-US" sz="2400" dirty="0"/>
              <a:t>): </a:t>
            </a:r>
            <a:r>
              <a:rPr lang="en-US" sz="2400" dirty="0" smtClean="0"/>
              <a:t> </a:t>
            </a:r>
            <a:r>
              <a:rPr lang="en-US" sz="2000" dirty="0" smtClean="0"/>
              <a:t># </a:t>
            </a:r>
            <a:r>
              <a:rPr lang="en-US" sz="2000" dirty="0"/>
              <a:t>variable length arguments</a:t>
            </a:r>
            <a:endParaRPr lang="en-US" sz="2400" dirty="0"/>
          </a:p>
          <a:p>
            <a:r>
              <a:rPr lang="en-US" sz="2400" dirty="0"/>
              <a:t>...     </a:t>
            </a:r>
            <a:r>
              <a:rPr lang="en-US" sz="2400" dirty="0" smtClean="0"/>
              <a:t>      print(type(a1</a:t>
            </a:r>
            <a:r>
              <a:rPr lang="en-US" sz="2400" dirty="0"/>
              <a:t>))</a:t>
            </a:r>
          </a:p>
          <a:p>
            <a:r>
              <a:rPr lang="en-US" sz="2400" dirty="0"/>
              <a:t>...     </a:t>
            </a:r>
            <a:r>
              <a:rPr lang="en-US" sz="2400" dirty="0" smtClean="0"/>
              <a:t>      print(a1</a:t>
            </a:r>
            <a:r>
              <a:rPr lang="en-US" sz="2400" dirty="0"/>
              <a:t>)</a:t>
            </a:r>
          </a:p>
          <a:p>
            <a:r>
              <a:rPr lang="en-US" sz="2400" dirty="0"/>
              <a:t>...</a:t>
            </a:r>
          </a:p>
          <a:p>
            <a:r>
              <a:rPr lang="en-US" sz="2400" dirty="0"/>
              <a:t>&gt;&gt;&gt;</a:t>
            </a:r>
          </a:p>
          <a:p>
            <a:r>
              <a:rPr lang="en-US" sz="2400" dirty="0"/>
              <a:t>&gt;&gt;&gt; f1() </a:t>
            </a:r>
            <a:r>
              <a:rPr lang="en-US" sz="2400" dirty="0" smtClean="0"/>
              <a:t>  # call </a:t>
            </a:r>
            <a:r>
              <a:rPr lang="en-US" sz="2400" dirty="0"/>
              <a:t>with empty argument</a:t>
            </a:r>
          </a:p>
          <a:p>
            <a:r>
              <a:rPr lang="en-US" sz="2400" dirty="0"/>
              <a:t>&lt;class </a:t>
            </a:r>
            <a:r>
              <a:rPr lang="en-US" sz="2400" dirty="0">
                <a:solidFill>
                  <a:srgbClr val="FF0000"/>
                </a:solidFill>
              </a:rPr>
              <a:t>'tuple</a:t>
            </a:r>
            <a:r>
              <a:rPr lang="en-US" sz="2400" dirty="0"/>
              <a:t>'&gt;</a:t>
            </a:r>
          </a:p>
          <a:p>
            <a:r>
              <a:rPr lang="en-US" sz="2400" dirty="0"/>
              <a:t>()</a:t>
            </a:r>
          </a:p>
          <a:p>
            <a:r>
              <a:rPr lang="en-US" sz="2400" dirty="0"/>
              <a:t>&gt;&gt;&gt; f1(10,2.34,"data") </a:t>
            </a:r>
            <a:r>
              <a:rPr lang="en-US" sz="2400" dirty="0" smtClean="0"/>
              <a:t> # </a:t>
            </a:r>
            <a:r>
              <a:rPr lang="en-US" sz="2400" dirty="0"/>
              <a:t>call with </a:t>
            </a:r>
            <a:r>
              <a:rPr lang="en-US" sz="2400" dirty="0" err="1"/>
              <a:t>args</a:t>
            </a:r>
            <a:endParaRPr lang="en-US" sz="2400" dirty="0"/>
          </a:p>
          <a:p>
            <a:r>
              <a:rPr lang="en-US" sz="2400" dirty="0"/>
              <a:t>&lt;class </a:t>
            </a:r>
            <a:r>
              <a:rPr lang="en-US" sz="2400" dirty="0">
                <a:solidFill>
                  <a:srgbClr val="FF0000"/>
                </a:solidFill>
              </a:rPr>
              <a:t>'tuple</a:t>
            </a:r>
            <a:r>
              <a:rPr lang="en-US" sz="2400" dirty="0"/>
              <a:t>'&gt;</a:t>
            </a:r>
          </a:p>
          <a:p>
            <a:r>
              <a:rPr lang="en-US" sz="2400" dirty="0"/>
              <a:t>(10, 2.34, 'data')</a:t>
            </a:r>
          </a:p>
          <a:p>
            <a:r>
              <a:rPr lang="en-US" sz="2400" dirty="0"/>
              <a:t>&gt;&gt;&gt;</a:t>
            </a:r>
          </a:p>
          <a:p>
            <a:r>
              <a:rPr lang="en-US" sz="2400" dirty="0"/>
              <a:t>&gt;&gt;&gt; f1(10,2.34,"data",["D1","D2","D3"]) </a:t>
            </a:r>
            <a:r>
              <a:rPr lang="en-US" sz="2400" dirty="0" smtClean="0"/>
              <a:t> # </a:t>
            </a:r>
            <a:r>
              <a:rPr lang="en-US" sz="2400" dirty="0"/>
              <a:t>call with </a:t>
            </a:r>
            <a:r>
              <a:rPr lang="en-US" sz="2400" dirty="0" err="1"/>
              <a:t>args</a:t>
            </a:r>
            <a:endParaRPr lang="en-US" sz="2400" dirty="0"/>
          </a:p>
          <a:p>
            <a:r>
              <a:rPr lang="en-US" sz="2400" dirty="0"/>
              <a:t>&lt;class </a:t>
            </a:r>
            <a:r>
              <a:rPr lang="en-US" sz="2400" dirty="0">
                <a:solidFill>
                  <a:srgbClr val="FF0000"/>
                </a:solidFill>
              </a:rPr>
              <a:t>'tuple</a:t>
            </a:r>
            <a:r>
              <a:rPr lang="en-US" sz="2400" dirty="0"/>
              <a:t>'&gt;</a:t>
            </a:r>
          </a:p>
          <a:p>
            <a:r>
              <a:rPr lang="en-US" sz="2400" dirty="0"/>
              <a:t>(10, 2.34, 'data', ['D1', 'D2', 'D3'])</a:t>
            </a:r>
          </a:p>
          <a:p>
            <a:r>
              <a:rPr lang="en-US" sz="2400" dirty="0"/>
              <a:t>&gt;&gt;&gt;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50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smtClean="0"/>
              <a:t>  f1(a1,a2=100</a:t>
            </a:r>
            <a:r>
              <a:rPr lang="en-US" sz="2000" dirty="0"/>
              <a:t>,</a:t>
            </a:r>
            <a:r>
              <a:rPr lang="en-US" sz="2000" b="1" dirty="0">
                <a:solidFill>
                  <a:srgbClr val="FF0000"/>
                </a:solidFill>
              </a:rPr>
              <a:t>*</a:t>
            </a:r>
            <a:r>
              <a:rPr lang="en-US" sz="2000" dirty="0">
                <a:solidFill>
                  <a:srgbClr val="FF0000"/>
                </a:solidFill>
              </a:rPr>
              <a:t>a3</a:t>
            </a:r>
            <a:r>
              <a:rPr lang="en-US" sz="2000" dirty="0"/>
              <a:t>)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smtClean="0"/>
              <a:t> # </a:t>
            </a:r>
            <a:r>
              <a:rPr lang="en-US" sz="2000" dirty="0"/>
              <a:t>required args,defaultargs,variablelength </a:t>
            </a:r>
            <a:r>
              <a:rPr lang="en-US" sz="2000" dirty="0" err="1"/>
              <a:t>args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...     </a:t>
            </a:r>
            <a:r>
              <a:rPr lang="en-US" sz="2000" dirty="0" smtClean="0"/>
              <a:t>        print</a:t>
            </a:r>
            <a:r>
              <a:rPr lang="en-US" sz="2000" dirty="0"/>
              <a:t>("A1:{}".format(a1</a:t>
            </a:r>
            <a:r>
              <a:rPr lang="en-US" sz="2000" dirty="0" smtClean="0"/>
              <a:t>)) # required </a:t>
            </a:r>
            <a:r>
              <a:rPr lang="en-US" sz="2000" dirty="0" err="1" smtClean="0"/>
              <a:t>args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...     </a:t>
            </a:r>
            <a:r>
              <a:rPr lang="en-US" sz="2000" dirty="0" smtClean="0"/>
              <a:t>        print</a:t>
            </a:r>
            <a:r>
              <a:rPr lang="en-US" sz="2000" dirty="0"/>
              <a:t>("A2:{}".format(a2)) # default value</a:t>
            </a:r>
          </a:p>
          <a:p>
            <a:pPr marL="0" indent="0">
              <a:buNone/>
            </a:pPr>
            <a:r>
              <a:rPr lang="en-US" sz="2000" dirty="0"/>
              <a:t>...     </a:t>
            </a:r>
            <a:r>
              <a:rPr lang="en-US" sz="2000" dirty="0" smtClean="0"/>
              <a:t>        print</a:t>
            </a:r>
            <a:r>
              <a:rPr lang="en-US" sz="2000" dirty="0"/>
              <a:t>("A3:{}".format(a3)) # variable length </a:t>
            </a:r>
            <a:r>
              <a:rPr lang="en-US" sz="2000" dirty="0" err="1"/>
              <a:t>args</a:t>
            </a:r>
            <a:r>
              <a:rPr lang="en-US" sz="2000" dirty="0"/>
              <a:t>-</a:t>
            </a:r>
            <a:r>
              <a:rPr lang="en-US" sz="2000" dirty="0">
                <a:solidFill>
                  <a:srgbClr val="FF0000"/>
                </a:solidFill>
              </a:rPr>
              <a:t>tuple</a:t>
            </a:r>
          </a:p>
          <a:p>
            <a:pPr marL="0" indent="0">
              <a:buNone/>
            </a:pPr>
            <a:r>
              <a:rPr lang="en-US" sz="2000" dirty="0" smtClean="0"/>
              <a:t>&gt;&gt;&gt; </a:t>
            </a:r>
            <a:r>
              <a:rPr lang="en-US" sz="2000" dirty="0"/>
              <a:t>f1("</a:t>
            </a:r>
            <a:r>
              <a:rPr lang="en-US" sz="2000" dirty="0" err="1"/>
              <a:t>ab</a:t>
            </a:r>
            <a:r>
              <a:rPr lang="en-US" sz="2000" dirty="0"/>
              <a:t>")</a:t>
            </a:r>
          </a:p>
          <a:p>
            <a:pPr marL="0" indent="0">
              <a:buNone/>
            </a:pPr>
            <a:r>
              <a:rPr lang="en-US" sz="2000" dirty="0"/>
              <a:t>A1:ab</a:t>
            </a:r>
          </a:p>
          <a:p>
            <a:pPr marL="0" indent="0">
              <a:buNone/>
            </a:pPr>
            <a:r>
              <a:rPr lang="en-US" sz="2000" dirty="0"/>
              <a:t>A2:100</a:t>
            </a:r>
          </a:p>
          <a:p>
            <a:pPr marL="0" indent="0">
              <a:buNone/>
            </a:pPr>
            <a:r>
              <a:rPr lang="en-US" sz="2000" dirty="0"/>
              <a:t>A3:</a:t>
            </a:r>
            <a:r>
              <a:rPr lang="en-US" sz="2000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000" dirty="0"/>
              <a:t>&gt;&gt;&gt; f1("</a:t>
            </a:r>
            <a:r>
              <a:rPr lang="en-US" sz="2000" dirty="0" err="1"/>
              <a:t>ab</a:t>
            </a:r>
            <a:r>
              <a:rPr lang="en-US" sz="2000" dirty="0"/>
              <a:t>","Test")</a:t>
            </a:r>
          </a:p>
          <a:p>
            <a:pPr marL="0" indent="0">
              <a:buNone/>
            </a:pPr>
            <a:r>
              <a:rPr lang="en-US" sz="2000" dirty="0"/>
              <a:t>A1:ab</a:t>
            </a:r>
          </a:p>
          <a:p>
            <a:pPr marL="0" indent="0">
              <a:buNone/>
            </a:pPr>
            <a:r>
              <a:rPr lang="en-US" sz="2000" dirty="0"/>
              <a:t>A2:Test</a:t>
            </a:r>
          </a:p>
          <a:p>
            <a:pPr marL="0" indent="0">
              <a:buNone/>
            </a:pPr>
            <a:r>
              <a:rPr lang="en-US" sz="2000" dirty="0"/>
              <a:t>A3: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000" dirty="0"/>
              <a:t>&gt;&gt;&gt; f1("ab","Test","report1","report2","report3")</a:t>
            </a:r>
          </a:p>
          <a:p>
            <a:pPr marL="0" indent="0">
              <a:buNone/>
            </a:pPr>
            <a:r>
              <a:rPr lang="en-US" sz="2000" dirty="0"/>
              <a:t>A1:ab</a:t>
            </a:r>
          </a:p>
          <a:p>
            <a:pPr marL="0" indent="0">
              <a:buNone/>
            </a:pPr>
            <a:r>
              <a:rPr lang="en-US" sz="2000" dirty="0"/>
              <a:t>A2:Test</a:t>
            </a:r>
          </a:p>
          <a:p>
            <a:pPr marL="0" indent="0">
              <a:buNone/>
            </a:pPr>
            <a:r>
              <a:rPr lang="en-US" sz="2000" dirty="0"/>
              <a:t>A3:</a:t>
            </a:r>
            <a:r>
              <a:rPr lang="en-US" sz="2000" dirty="0">
                <a:solidFill>
                  <a:srgbClr val="FF0000"/>
                </a:solidFill>
              </a:rPr>
              <a:t>('report1', 'report2', 'report3')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728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call with arguments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Keyword Arguments</a:t>
            </a:r>
          </a:p>
          <a:p>
            <a:r>
              <a:rPr lang="en-US" sz="2800" dirty="0" smtClean="0"/>
              <a:t>Keyword </a:t>
            </a:r>
            <a:r>
              <a:rPr lang="en-US" sz="2800" dirty="0"/>
              <a:t>arguments are related to the function calls. When you use keyword </a:t>
            </a:r>
            <a:r>
              <a:rPr lang="en-US" sz="2800" dirty="0" smtClean="0"/>
              <a:t>arguments in </a:t>
            </a:r>
            <a:r>
              <a:rPr lang="en-US" sz="2800" dirty="0"/>
              <a:t>a function call, the caller identifies the arguments by the parameter name. </a:t>
            </a:r>
          </a:p>
          <a:p>
            <a:r>
              <a:rPr lang="en-US" sz="2800" dirty="0"/>
              <a:t>This allows you to skip arguments or place them out of order because the </a:t>
            </a:r>
            <a:r>
              <a:rPr lang="en-US" sz="2800" dirty="0" smtClean="0"/>
              <a:t>Python interpreter </a:t>
            </a:r>
            <a:r>
              <a:rPr lang="en-US" sz="2800" dirty="0"/>
              <a:t>is able to use the keywords provided to match the values with parameters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def</a:t>
            </a:r>
            <a:r>
              <a:rPr lang="en-US" sz="2800" dirty="0" smtClean="0"/>
              <a:t>  f1(</a:t>
            </a:r>
            <a:r>
              <a:rPr lang="en-US" sz="2800" b="1" dirty="0" smtClean="0"/>
              <a:t>**</a:t>
            </a:r>
            <a:r>
              <a:rPr lang="en-US" sz="2800" b="1" dirty="0" err="1" smtClean="0"/>
              <a:t>kwargs</a:t>
            </a:r>
            <a:r>
              <a:rPr lang="en-US" sz="2800" dirty="0" smtClean="0"/>
              <a:t>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code block</a:t>
            </a:r>
          </a:p>
          <a:p>
            <a:r>
              <a:rPr lang="en-US" sz="2800" dirty="0" smtClean="0"/>
              <a:t>f1(variable=value)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858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What is a function in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In </a:t>
            </a:r>
            <a:r>
              <a:rPr lang="en-US" dirty="0"/>
              <a:t>Python, function is a </a:t>
            </a:r>
            <a:r>
              <a:rPr lang="en-US" b="1" dirty="0"/>
              <a:t>group of </a:t>
            </a:r>
            <a:r>
              <a:rPr lang="en-US" b="1" dirty="0" smtClean="0"/>
              <a:t>statements</a:t>
            </a:r>
            <a:r>
              <a:rPr lang="en-US" dirty="0" smtClean="0"/>
              <a:t> </a:t>
            </a:r>
            <a:r>
              <a:rPr lang="en-US" dirty="0"/>
              <a:t>that perform a specific task.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Functions </a:t>
            </a:r>
            <a:r>
              <a:rPr lang="en-US" dirty="0"/>
              <a:t>help break our program into smaller and modular chunks.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897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&gt;&gt;&gt; </a:t>
            </a:r>
            <a:r>
              <a:rPr lang="en-US" sz="1800" dirty="0" err="1"/>
              <a:t>def</a:t>
            </a:r>
            <a:r>
              <a:rPr lang="en-US" sz="1800" dirty="0"/>
              <a:t> f1(</a:t>
            </a:r>
            <a:r>
              <a:rPr lang="en-US" sz="1800" b="1" dirty="0">
                <a:solidFill>
                  <a:srgbClr val="002060"/>
                </a:solidFill>
              </a:rPr>
              <a:t>**a1</a:t>
            </a:r>
            <a:r>
              <a:rPr lang="en-US" sz="1800" dirty="0"/>
              <a:t>)</a:t>
            </a:r>
            <a:r>
              <a:rPr lang="en-US" sz="1800" b="1" dirty="0"/>
              <a:t>:</a:t>
            </a:r>
            <a:r>
              <a:rPr lang="en-US" sz="1800" dirty="0"/>
              <a:t> # keyword </a:t>
            </a:r>
            <a:r>
              <a:rPr lang="en-US" sz="1800" dirty="0" smtClean="0"/>
              <a:t>arguments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...     </a:t>
            </a:r>
            <a:r>
              <a:rPr lang="en-US" sz="1800" dirty="0" smtClean="0"/>
              <a:t>     print(type(a1</a:t>
            </a:r>
            <a:r>
              <a:rPr lang="en-US" sz="1800" dirty="0"/>
              <a:t>))</a:t>
            </a:r>
          </a:p>
          <a:p>
            <a:pPr marL="0" indent="0">
              <a:buNone/>
            </a:pPr>
            <a:r>
              <a:rPr lang="en-US" sz="1800" dirty="0"/>
              <a:t>...     </a:t>
            </a:r>
            <a:r>
              <a:rPr lang="en-US" sz="1800" dirty="0" smtClean="0"/>
              <a:t>     print(a1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 smtClean="0"/>
              <a:t>&gt;&gt;&gt;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&gt;&gt;&gt; f1() # empty argument</a:t>
            </a:r>
          </a:p>
          <a:p>
            <a:pPr marL="0" indent="0">
              <a:buNone/>
            </a:pPr>
            <a:r>
              <a:rPr lang="en-US" sz="1800" dirty="0"/>
              <a:t>&lt;class </a:t>
            </a:r>
            <a:r>
              <a:rPr lang="en-US" sz="1800" b="1" dirty="0">
                <a:solidFill>
                  <a:srgbClr val="002060"/>
                </a:solidFill>
              </a:rPr>
              <a:t>'</a:t>
            </a:r>
            <a:r>
              <a:rPr lang="en-US" sz="1800" b="1" dirty="0" err="1">
                <a:solidFill>
                  <a:srgbClr val="002060"/>
                </a:solidFill>
              </a:rPr>
              <a:t>dict</a:t>
            </a:r>
            <a:r>
              <a:rPr lang="en-US" sz="1800" dirty="0"/>
              <a:t>'&gt;</a:t>
            </a:r>
          </a:p>
          <a:p>
            <a:pPr marL="0" indent="0">
              <a:buNone/>
            </a:pPr>
            <a:r>
              <a:rPr lang="en-US" sz="1800" dirty="0"/>
              <a:t>{}</a:t>
            </a:r>
          </a:p>
          <a:p>
            <a:pPr marL="0" indent="0">
              <a:buNone/>
            </a:pPr>
            <a:r>
              <a:rPr lang="en-US" sz="1800" dirty="0"/>
              <a:t>&gt;&gt;&gt;</a:t>
            </a:r>
          </a:p>
          <a:p>
            <a:pPr marL="0" indent="0">
              <a:buNone/>
            </a:pPr>
            <a:r>
              <a:rPr lang="en-US" sz="1800" dirty="0"/>
              <a:t>&gt;&gt;&gt; f1(</a:t>
            </a:r>
            <a:r>
              <a:rPr lang="en-US" sz="1800" b="1" dirty="0">
                <a:solidFill>
                  <a:srgbClr val="002060"/>
                </a:solidFill>
              </a:rPr>
              <a:t>name="root",</a:t>
            </a:r>
            <a:r>
              <a:rPr lang="en-US" sz="1800" b="1" dirty="0" err="1">
                <a:solidFill>
                  <a:srgbClr val="002060"/>
                </a:solidFill>
              </a:rPr>
              <a:t>db</a:t>
            </a:r>
            <a:r>
              <a:rPr lang="en-US" sz="1800" b="1" dirty="0">
                <a:solidFill>
                  <a:srgbClr val="002060"/>
                </a:solidFill>
              </a:rPr>
              <a:t>="</a:t>
            </a:r>
            <a:r>
              <a:rPr lang="en-US" sz="1800" b="1" dirty="0" err="1">
                <a:solidFill>
                  <a:srgbClr val="002060"/>
                </a:solidFill>
              </a:rPr>
              <a:t>mysql</a:t>
            </a:r>
            <a:r>
              <a:rPr lang="en-US" sz="1800" b="1" dirty="0">
                <a:solidFill>
                  <a:srgbClr val="002060"/>
                </a:solidFill>
              </a:rPr>
              <a:t>",user="root") </a:t>
            </a:r>
            <a:r>
              <a:rPr lang="en-US" sz="1800" dirty="0"/>
              <a:t># keyword arguments</a:t>
            </a:r>
          </a:p>
          <a:p>
            <a:pPr marL="0" indent="0">
              <a:buNone/>
            </a:pPr>
            <a:r>
              <a:rPr lang="en-US" sz="1800" dirty="0"/>
              <a:t>&lt;class '</a:t>
            </a:r>
            <a:r>
              <a:rPr lang="en-US" sz="1800" dirty="0" err="1"/>
              <a:t>dict</a:t>
            </a:r>
            <a:r>
              <a:rPr lang="en-US" sz="1800" dirty="0"/>
              <a:t>'&gt;</a:t>
            </a:r>
          </a:p>
          <a:p>
            <a:pPr marL="0" indent="0">
              <a:buNone/>
            </a:pPr>
            <a:r>
              <a:rPr lang="en-US" sz="1800" b="1" dirty="0"/>
              <a:t>{'name': 'root', '</a:t>
            </a:r>
            <a:r>
              <a:rPr lang="en-US" sz="1800" b="1" dirty="0" err="1"/>
              <a:t>db</a:t>
            </a:r>
            <a:r>
              <a:rPr lang="en-US" sz="1800" b="1" dirty="0"/>
              <a:t>': '</a:t>
            </a:r>
            <a:r>
              <a:rPr lang="en-US" sz="1800" b="1" dirty="0" err="1"/>
              <a:t>mysql</a:t>
            </a:r>
            <a:r>
              <a:rPr lang="en-US" sz="1800" b="1" dirty="0"/>
              <a:t>', 'user': 'root'}</a:t>
            </a:r>
          </a:p>
          <a:p>
            <a:pPr marL="0" indent="0">
              <a:buNone/>
            </a:pPr>
            <a:r>
              <a:rPr lang="en-US" sz="1800" dirty="0"/>
              <a:t>&gt;&gt;&gt;</a:t>
            </a:r>
          </a:p>
          <a:p>
            <a:pPr marL="0" indent="0">
              <a:buNone/>
            </a:pPr>
            <a:r>
              <a:rPr lang="en-US" sz="1800" dirty="0"/>
              <a:t>&gt;&gt;&gt; </a:t>
            </a:r>
            <a:r>
              <a:rPr lang="en-US" sz="1800" dirty="0" err="1"/>
              <a:t>def</a:t>
            </a:r>
            <a:r>
              <a:rPr lang="en-US" sz="1800" dirty="0"/>
              <a:t> f1</a:t>
            </a:r>
            <a:r>
              <a:rPr lang="en-US" sz="1800" dirty="0">
                <a:solidFill>
                  <a:srgbClr val="002060"/>
                </a:solidFill>
              </a:rPr>
              <a:t>(</a:t>
            </a:r>
            <a:r>
              <a:rPr lang="en-US" sz="1800" b="1" dirty="0">
                <a:solidFill>
                  <a:srgbClr val="002060"/>
                </a:solidFill>
              </a:rPr>
              <a:t>**</a:t>
            </a:r>
            <a:r>
              <a:rPr lang="en-US" sz="1800" b="1" dirty="0" err="1">
                <a:solidFill>
                  <a:srgbClr val="002060"/>
                </a:solidFill>
              </a:rPr>
              <a:t>kwargs</a:t>
            </a:r>
            <a:r>
              <a:rPr lang="en-US" sz="1800" dirty="0"/>
              <a:t>)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dirty="0"/>
              <a:t>...     </a:t>
            </a:r>
            <a:r>
              <a:rPr lang="en-US" sz="1800" dirty="0" smtClean="0"/>
              <a:t>      for </a:t>
            </a:r>
            <a:r>
              <a:rPr lang="en-US" sz="1800" dirty="0"/>
              <a:t>v in </a:t>
            </a:r>
            <a:r>
              <a:rPr lang="en-US" sz="1800" b="1" dirty="0" err="1">
                <a:solidFill>
                  <a:srgbClr val="002060"/>
                </a:solidFill>
              </a:rPr>
              <a:t>kwargs.keys</a:t>
            </a:r>
            <a:r>
              <a:rPr lang="en-US" sz="1800" b="1" dirty="0">
                <a:solidFill>
                  <a:srgbClr val="002060"/>
                </a:solidFill>
              </a:rPr>
              <a:t>()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dirty="0"/>
              <a:t>...             </a:t>
            </a:r>
            <a:r>
              <a:rPr lang="en-US" sz="1800" dirty="0" smtClean="0"/>
              <a:t>    print</a:t>
            </a:r>
            <a:r>
              <a:rPr lang="en-US" sz="1800" dirty="0"/>
              <a:t>("{}\t{}".format(</a:t>
            </a:r>
            <a:r>
              <a:rPr lang="en-US" sz="1800" dirty="0" err="1"/>
              <a:t>v,</a:t>
            </a:r>
            <a:r>
              <a:rPr lang="en-US" sz="1800" b="1" dirty="0" err="1">
                <a:solidFill>
                  <a:srgbClr val="002060"/>
                </a:solidFill>
              </a:rPr>
              <a:t>kwargs</a:t>
            </a:r>
            <a:r>
              <a:rPr lang="en-US" sz="1800" b="1" dirty="0">
                <a:solidFill>
                  <a:srgbClr val="002060"/>
                </a:solidFill>
              </a:rPr>
              <a:t>[v]</a:t>
            </a:r>
            <a:r>
              <a:rPr lang="en-US" sz="1800" dirty="0"/>
              <a:t>))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&gt;&gt;&gt; </a:t>
            </a:r>
            <a:r>
              <a:rPr lang="en-US" sz="1800" dirty="0"/>
              <a:t>f1(name="root",</a:t>
            </a:r>
            <a:r>
              <a:rPr lang="en-US" sz="1800" dirty="0" err="1"/>
              <a:t>db</a:t>
            </a:r>
            <a:r>
              <a:rPr lang="en-US" sz="1800" dirty="0"/>
              <a:t>="</a:t>
            </a:r>
            <a:r>
              <a:rPr lang="en-US" sz="1800" dirty="0" err="1"/>
              <a:t>mysql</a:t>
            </a:r>
            <a:r>
              <a:rPr lang="en-US" sz="1800" dirty="0"/>
              <a:t>",user="root") </a:t>
            </a:r>
            <a:r>
              <a:rPr lang="en-US" sz="1800" b="1" dirty="0"/>
              <a:t># keyword arguments</a:t>
            </a:r>
          </a:p>
          <a:p>
            <a:pPr marL="0" indent="0">
              <a:buNone/>
            </a:pPr>
            <a:r>
              <a:rPr lang="en-US" sz="1200" dirty="0"/>
              <a:t>name    root</a:t>
            </a:r>
          </a:p>
          <a:p>
            <a:pPr marL="0" indent="0">
              <a:buNone/>
            </a:pPr>
            <a:r>
              <a:rPr lang="en-US" sz="1200" dirty="0" err="1"/>
              <a:t>db</a:t>
            </a:r>
            <a:r>
              <a:rPr lang="en-US" sz="1200" dirty="0"/>
              <a:t>      </a:t>
            </a:r>
            <a:r>
              <a:rPr lang="en-US" sz="1200" dirty="0" err="1"/>
              <a:t>mysql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user    root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22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display(</a:t>
            </a:r>
            <a:r>
              <a:rPr lang="en-US" b="1" dirty="0">
                <a:solidFill>
                  <a:schemeClr val="tx2"/>
                </a:solidFill>
              </a:rPr>
              <a:t>a1</a:t>
            </a:r>
            <a:r>
              <a:rPr lang="en-US" dirty="0"/>
              <a:t>,a2=100,*a3,**a4):</a:t>
            </a:r>
          </a:p>
          <a:p>
            <a:pPr marL="0" indent="0">
              <a:buNone/>
            </a:pPr>
            <a:r>
              <a:rPr lang="en-US" dirty="0"/>
              <a:t>...     </a:t>
            </a:r>
            <a:r>
              <a:rPr lang="en-US" dirty="0" smtClean="0"/>
              <a:t>       print(</a:t>
            </a:r>
            <a:r>
              <a:rPr lang="en-US" b="1" dirty="0" smtClean="0">
                <a:solidFill>
                  <a:schemeClr val="tx2"/>
                </a:solidFill>
              </a:rPr>
              <a:t>a1</a:t>
            </a:r>
            <a:r>
              <a:rPr lang="en-US" dirty="0"/>
              <a:t>) # required argument</a:t>
            </a:r>
          </a:p>
          <a:p>
            <a:pPr marL="0" indent="0">
              <a:buNone/>
            </a:pPr>
            <a:r>
              <a:rPr lang="en-US" dirty="0"/>
              <a:t>...     </a:t>
            </a:r>
            <a:r>
              <a:rPr lang="en-US" dirty="0" smtClean="0"/>
              <a:t>       print(a2</a:t>
            </a:r>
            <a:r>
              <a:rPr lang="en-US" dirty="0"/>
              <a:t>) # default argument</a:t>
            </a:r>
          </a:p>
          <a:p>
            <a:pPr marL="0" indent="0">
              <a:buNone/>
            </a:pPr>
            <a:r>
              <a:rPr lang="en-US" dirty="0"/>
              <a:t>...     </a:t>
            </a:r>
            <a:r>
              <a:rPr lang="en-US" dirty="0" smtClean="0"/>
              <a:t>       print(a3</a:t>
            </a:r>
            <a:r>
              <a:rPr lang="en-US" dirty="0"/>
              <a:t>) # variable length </a:t>
            </a:r>
            <a:r>
              <a:rPr lang="en-US" dirty="0" err="1"/>
              <a:t>args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...     </a:t>
            </a:r>
            <a:r>
              <a:rPr lang="en-US" dirty="0" smtClean="0"/>
              <a:t>       print(a4</a:t>
            </a:r>
            <a:r>
              <a:rPr lang="en-US" dirty="0"/>
              <a:t>) # keyword argument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display("</a:t>
            </a:r>
            <a:r>
              <a:rPr lang="en-US" b="1" dirty="0">
                <a:solidFill>
                  <a:schemeClr val="tx2"/>
                </a:solidFill>
              </a:rPr>
              <a:t>AB</a:t>
            </a:r>
            <a:r>
              <a:rPr lang="en-US" dirty="0"/>
              <a:t>") # required argument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AB</a:t>
            </a:r>
          </a:p>
          <a:p>
            <a:pPr marL="0" indent="0">
              <a:buNone/>
            </a:pPr>
            <a:r>
              <a:rPr lang="en-US" dirty="0"/>
              <a:t>100</a:t>
            </a:r>
          </a:p>
          <a:p>
            <a:pPr marL="0" indent="0">
              <a:buNone/>
            </a:pP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{}</a:t>
            </a:r>
          </a:p>
          <a:p>
            <a:pPr marL="0" indent="0">
              <a:buNone/>
            </a:pPr>
            <a:r>
              <a:rPr lang="en-US" dirty="0"/>
              <a:t>&gt;&gt;&gt; display("</a:t>
            </a:r>
            <a:r>
              <a:rPr lang="en-US" dirty="0">
                <a:solidFill>
                  <a:schemeClr val="tx2"/>
                </a:solidFill>
              </a:rPr>
              <a:t>AB</a:t>
            </a:r>
            <a:r>
              <a:rPr lang="en-US" dirty="0"/>
              <a:t>","</a:t>
            </a:r>
            <a:r>
              <a:rPr lang="en-US" dirty="0">
                <a:solidFill>
                  <a:srgbClr val="FF0000"/>
                </a:solidFill>
              </a:rPr>
              <a:t>TEST1</a:t>
            </a:r>
            <a:r>
              <a:rPr lang="en-US" dirty="0"/>
              <a:t>") </a:t>
            </a:r>
            <a:r>
              <a:rPr lang="en-US" sz="2900" b="1" dirty="0"/>
              <a:t># required and default argument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AB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TEST1</a:t>
            </a:r>
          </a:p>
          <a:p>
            <a:pPr marL="0" indent="0">
              <a:buNone/>
            </a:pP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smtClean="0"/>
              <a:t>{}</a:t>
            </a:r>
          </a:p>
          <a:p>
            <a:pPr marL="0" indent="0">
              <a:buNone/>
            </a:pPr>
            <a:r>
              <a:rPr lang="en-US" dirty="0"/>
              <a:t>&gt;&gt;&gt; display("</a:t>
            </a:r>
            <a:r>
              <a:rPr lang="en-US" b="1" dirty="0">
                <a:solidFill>
                  <a:schemeClr val="tx2"/>
                </a:solidFill>
              </a:rPr>
              <a:t>AB</a:t>
            </a:r>
            <a:r>
              <a:rPr lang="en-US" dirty="0"/>
              <a:t>","</a:t>
            </a:r>
            <a:r>
              <a:rPr lang="en-US" dirty="0">
                <a:solidFill>
                  <a:srgbClr val="FF0000"/>
                </a:solidFill>
              </a:rPr>
              <a:t>TEST1</a:t>
            </a:r>
            <a:r>
              <a:rPr lang="en-US" dirty="0"/>
              <a:t>",</a:t>
            </a:r>
            <a:r>
              <a:rPr lang="en-US" b="1" dirty="0">
                <a:solidFill>
                  <a:srgbClr val="7030A0"/>
                </a:solidFill>
              </a:rPr>
              <a:t>"TEST2","TEST3","TEST4"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AB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TEST1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7030A0"/>
                </a:solidFill>
              </a:rPr>
              <a:t>('TEST2', 'TEST3', 'TEST4')</a:t>
            </a:r>
          </a:p>
          <a:p>
            <a:pPr marL="0" indent="0">
              <a:buNone/>
            </a:pPr>
            <a:r>
              <a:rPr lang="en-US" dirty="0"/>
              <a:t>{}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743200" y="4953000"/>
            <a:ext cx="629084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display </a:t>
            </a:r>
            <a:r>
              <a:rPr lang="en-US" sz="1200" dirty="0" smtClean="0"/>
              <a:t>("</a:t>
            </a:r>
            <a:r>
              <a:rPr lang="en-US" sz="1200" b="1" dirty="0">
                <a:solidFill>
                  <a:srgbClr val="0070C0"/>
                </a:solidFill>
              </a:rPr>
              <a:t>AB</a:t>
            </a:r>
            <a:r>
              <a:rPr lang="en-US" sz="1200" dirty="0"/>
              <a:t>","</a:t>
            </a:r>
            <a:r>
              <a:rPr lang="en-US" sz="1200" dirty="0">
                <a:solidFill>
                  <a:srgbClr val="FF0000"/>
                </a:solidFill>
              </a:rPr>
              <a:t>Test1</a:t>
            </a:r>
            <a:r>
              <a:rPr lang="en-US" sz="1200" dirty="0"/>
              <a:t>",</a:t>
            </a:r>
            <a:r>
              <a:rPr lang="en-US" sz="1200" dirty="0">
                <a:solidFill>
                  <a:srgbClr val="7030A0"/>
                </a:solidFill>
              </a:rPr>
              <a:t>"Test2","Test3","Test4</a:t>
            </a:r>
            <a:r>
              <a:rPr lang="en-US" sz="1200" dirty="0"/>
              <a:t>",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user="root",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passwd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="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Welcome",port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=80</a:t>
            </a:r>
            <a:r>
              <a:rPr lang="en-US" sz="1200" dirty="0"/>
              <a:t>)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AB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Test1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('Test2', 'Test3', 'Test4')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{'user': 'root', '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passwd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': 'Welcome', 'port': 80}</a:t>
            </a:r>
          </a:p>
          <a:p>
            <a:r>
              <a:rPr lang="en-US" sz="16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423188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&gt;&gt;&gt; </a:t>
            </a:r>
            <a:r>
              <a:rPr lang="en-US" dirty="0" smtClean="0"/>
              <a:t>count=1 </a:t>
            </a:r>
            <a:r>
              <a:rPr lang="en-US" dirty="0"/>
              <a:t># Script </a:t>
            </a:r>
            <a:r>
              <a:rPr lang="en-US" dirty="0" smtClean="0"/>
              <a:t>section</a:t>
            </a:r>
          </a:p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f1():</a:t>
            </a:r>
          </a:p>
          <a:p>
            <a:r>
              <a:rPr lang="en-US" dirty="0"/>
              <a:t>...     print("From function definition:{}"</a:t>
            </a:r>
            <a:r>
              <a:rPr lang="en-US" b="1" dirty="0"/>
              <a:t>.</a:t>
            </a:r>
            <a:r>
              <a:rPr lang="en-US" dirty="0"/>
              <a:t>format(count))</a:t>
            </a:r>
          </a:p>
          <a:p>
            <a:r>
              <a:rPr lang="en-US" dirty="0"/>
              <a:t>...     </a:t>
            </a:r>
            <a:r>
              <a:rPr lang="en-US" b="1" dirty="0"/>
              <a:t>port=80</a:t>
            </a:r>
            <a:r>
              <a:rPr lang="en-US" dirty="0"/>
              <a:t> </a:t>
            </a:r>
            <a:r>
              <a:rPr lang="en-US" sz="2800" b="1" dirty="0"/>
              <a:t># default scope is local scope</a:t>
            </a:r>
          </a:p>
          <a:p>
            <a:r>
              <a:rPr lang="en-US" dirty="0"/>
              <a:t>...     print("PORT Number:{}"</a:t>
            </a:r>
            <a:r>
              <a:rPr lang="en-US" b="1" dirty="0"/>
              <a:t>.</a:t>
            </a:r>
            <a:r>
              <a:rPr lang="en-US" dirty="0"/>
              <a:t>format(port))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&gt;&gt;&gt; f1</a:t>
            </a:r>
            <a:r>
              <a:rPr lang="en-US" dirty="0" smtClean="0"/>
              <a:t>() </a:t>
            </a:r>
            <a:r>
              <a:rPr lang="en-US" sz="2400" b="1" dirty="0" smtClean="0"/>
              <a:t># function call</a:t>
            </a:r>
            <a:endParaRPr lang="en-US" b="1" dirty="0"/>
          </a:p>
          <a:p>
            <a:r>
              <a:rPr lang="en-US" dirty="0"/>
              <a:t>From function definition:1</a:t>
            </a:r>
          </a:p>
          <a:p>
            <a:r>
              <a:rPr lang="en-US" dirty="0"/>
              <a:t>PORT Number:80</a:t>
            </a:r>
          </a:p>
          <a:p>
            <a:r>
              <a:rPr lang="en-US" sz="2600" dirty="0">
                <a:solidFill>
                  <a:srgbClr val="FF0000"/>
                </a:solidFill>
              </a:rPr>
              <a:t>&gt;&gt;&gt; </a:t>
            </a:r>
            <a:r>
              <a:rPr lang="en-US" sz="2600" b="1" dirty="0" smtClean="0">
                <a:solidFill>
                  <a:srgbClr val="FF0000"/>
                </a:solidFill>
              </a:rPr>
              <a:t>port </a:t>
            </a:r>
            <a:r>
              <a:rPr lang="en-US" sz="2000" b="1" dirty="0" smtClean="0">
                <a:solidFill>
                  <a:srgbClr val="FF0000"/>
                </a:solidFill>
              </a:rPr>
              <a:t># variable port is not defined in script section</a:t>
            </a:r>
            <a:endParaRPr lang="en-US" sz="2600" b="1" dirty="0">
              <a:solidFill>
                <a:srgbClr val="FF0000"/>
              </a:solidFill>
            </a:endParaRPr>
          </a:p>
          <a:p>
            <a:r>
              <a:rPr lang="en-US" sz="2600" dirty="0" err="1">
                <a:solidFill>
                  <a:srgbClr val="FF0000"/>
                </a:solidFill>
              </a:rPr>
              <a:t>Traceback</a:t>
            </a:r>
            <a:r>
              <a:rPr lang="en-US" sz="2600" dirty="0">
                <a:solidFill>
                  <a:srgbClr val="FF0000"/>
                </a:solidFill>
              </a:rPr>
              <a:t> (most recent call last):</a:t>
            </a:r>
          </a:p>
          <a:p>
            <a:r>
              <a:rPr lang="en-US" sz="2600" dirty="0">
                <a:solidFill>
                  <a:srgbClr val="FF0000"/>
                </a:solidFill>
              </a:rPr>
              <a:t>  File "&lt;</a:t>
            </a:r>
            <a:r>
              <a:rPr lang="en-US" sz="2600" dirty="0" err="1">
                <a:solidFill>
                  <a:srgbClr val="FF0000"/>
                </a:solidFill>
              </a:rPr>
              <a:t>stdin</a:t>
            </a:r>
            <a:r>
              <a:rPr lang="en-US" sz="2600" dirty="0">
                <a:solidFill>
                  <a:srgbClr val="FF0000"/>
                </a:solidFill>
              </a:rPr>
              <a:t>&gt;", line 1, in &lt;module&gt;</a:t>
            </a:r>
          </a:p>
          <a:p>
            <a:r>
              <a:rPr lang="en-US" sz="2600" dirty="0" err="1">
                <a:solidFill>
                  <a:srgbClr val="FF0000"/>
                </a:solidFill>
              </a:rPr>
              <a:t>NameError</a:t>
            </a:r>
            <a:r>
              <a:rPr lang="en-US" sz="2600" dirty="0">
                <a:solidFill>
                  <a:srgbClr val="FF0000"/>
                </a:solidFill>
              </a:rPr>
              <a:t>: name 'port' is not defined</a:t>
            </a:r>
          </a:p>
          <a:p>
            <a:r>
              <a:rPr lang="en-US" sz="2600" dirty="0">
                <a:solidFill>
                  <a:srgbClr val="FF0000"/>
                </a:solidFill>
              </a:rPr>
              <a:t>&gt;&gt;&gt;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124200"/>
            <a:ext cx="297143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0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/>
              <a:t>Global keyword is a keyword that allows a user to modify a variable outside of the current scope</a:t>
            </a:r>
            <a:r>
              <a:rPr lang="en-US" dirty="0" smtClean="0"/>
              <a:t>.</a:t>
            </a:r>
          </a:p>
          <a:p>
            <a:r>
              <a:rPr lang="en-US" dirty="0"/>
              <a:t>Global keyword is used inside a function only when we want to do assignments or when we want to change a variable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3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Rules </a:t>
            </a:r>
            <a:r>
              <a:rPr lang="en-US" b="1" dirty="0"/>
              <a:t>of global </a:t>
            </a:r>
            <a:r>
              <a:rPr lang="en-US" b="1" dirty="0" smtClean="0"/>
              <a:t>keyword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If </a:t>
            </a:r>
            <a:r>
              <a:rPr lang="en-US" sz="2400" dirty="0"/>
              <a:t>a variable is assigned a value anywhere within the function’s body, it’s assumed to be a local unless explicitly declared as global.</a:t>
            </a:r>
          </a:p>
          <a:p>
            <a:pPr fontAlgn="base"/>
            <a:r>
              <a:rPr lang="en-US" sz="2400" dirty="0"/>
              <a:t>Variables that are only referenced inside a function are implicitly global.</a:t>
            </a:r>
          </a:p>
          <a:p>
            <a:pPr fontAlgn="base"/>
            <a:r>
              <a:rPr lang="en-US" sz="2400" dirty="0"/>
              <a:t>We Use global keyword to use a global variable inside a function.</a:t>
            </a:r>
          </a:p>
          <a:p>
            <a:pPr fontAlgn="base"/>
            <a:r>
              <a:rPr lang="en-US" sz="2400" dirty="0"/>
              <a:t>There is no need to use global keyword outside a function.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914400" y="44196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f1():</a:t>
            </a:r>
          </a:p>
          <a:p>
            <a:r>
              <a:rPr lang="en-US" dirty="0"/>
              <a:t>...     </a:t>
            </a:r>
            <a:r>
              <a:rPr lang="en-US" b="1" dirty="0"/>
              <a:t>global port</a:t>
            </a:r>
          </a:p>
          <a:p>
            <a:r>
              <a:rPr lang="en-US" dirty="0"/>
              <a:t>...     port=80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&gt;&gt;&gt; f1() # function call</a:t>
            </a:r>
          </a:p>
          <a:p>
            <a:r>
              <a:rPr lang="en-US" b="1" dirty="0"/>
              <a:t>&gt;&gt;&gt; print(port) # global value</a:t>
            </a:r>
          </a:p>
          <a:p>
            <a:r>
              <a:rPr lang="en-US" b="1" dirty="0"/>
              <a:t>80</a:t>
            </a:r>
          </a:p>
          <a:p>
            <a:r>
              <a:rPr 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83464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 return statement is used to end the execution of the function call and “returns” the result (value of the expression following the return keyword) to the caller. </a:t>
            </a:r>
            <a:endParaRPr lang="en-US" sz="2800" dirty="0" smtClean="0"/>
          </a:p>
          <a:p>
            <a:r>
              <a:rPr lang="en-US" sz="2800" dirty="0" smtClean="0"/>
              <a:t>Return </a:t>
            </a:r>
            <a:r>
              <a:rPr lang="en-US" sz="2800" dirty="0"/>
              <a:t>statement can not be used outside the function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 python default  return value is </a:t>
            </a:r>
            <a:r>
              <a:rPr lang="en-US" sz="2800" b="1" dirty="0" smtClean="0"/>
              <a:t>None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47218" y="4386141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&gt;&gt;&gt; </a:t>
            </a:r>
            <a:r>
              <a:rPr lang="en-US" sz="1400" dirty="0" err="1"/>
              <a:t>def</a:t>
            </a:r>
            <a:r>
              <a:rPr lang="en-US" sz="1400" dirty="0"/>
              <a:t> f1():</a:t>
            </a:r>
          </a:p>
          <a:p>
            <a:r>
              <a:rPr lang="en-US" sz="1400" dirty="0"/>
              <a:t>...     print("Hello")</a:t>
            </a:r>
          </a:p>
          <a:p>
            <a:r>
              <a:rPr lang="en-US" sz="1400" dirty="0"/>
              <a:t>...</a:t>
            </a:r>
          </a:p>
          <a:p>
            <a:r>
              <a:rPr lang="en-US" sz="1400" dirty="0"/>
              <a:t>&gt;&gt;&gt; </a:t>
            </a:r>
            <a:r>
              <a:rPr lang="en-US" sz="1400" dirty="0" err="1"/>
              <a:t>rv</a:t>
            </a:r>
            <a:r>
              <a:rPr lang="en-US" sz="1400" dirty="0"/>
              <a:t>=f1()</a:t>
            </a:r>
          </a:p>
          <a:p>
            <a:r>
              <a:rPr lang="en-US" sz="1400" dirty="0"/>
              <a:t>Hello</a:t>
            </a:r>
          </a:p>
          <a:p>
            <a:r>
              <a:rPr lang="en-US" sz="1400" dirty="0"/>
              <a:t>&gt;&gt;&gt;</a:t>
            </a:r>
          </a:p>
          <a:p>
            <a:r>
              <a:rPr lang="en-US" sz="1400" dirty="0"/>
              <a:t>&gt;&gt;&gt; </a:t>
            </a:r>
            <a:r>
              <a:rPr lang="en-US" sz="1400" dirty="0" err="1"/>
              <a:t>rv</a:t>
            </a:r>
            <a:endParaRPr lang="en-US" sz="1400" dirty="0"/>
          </a:p>
          <a:p>
            <a:r>
              <a:rPr lang="en-US" sz="1400" dirty="0"/>
              <a:t>&gt;&gt;&gt;</a:t>
            </a:r>
          </a:p>
          <a:p>
            <a:r>
              <a:rPr lang="en-US" sz="1400" b="1" dirty="0"/>
              <a:t>&gt;&gt;&gt; </a:t>
            </a:r>
            <a:r>
              <a:rPr lang="en-US" sz="1400" b="1" dirty="0" err="1"/>
              <a:t>rv</a:t>
            </a:r>
            <a:r>
              <a:rPr lang="en-US" sz="1400" b="1" dirty="0"/>
              <a:t> == None</a:t>
            </a:r>
          </a:p>
          <a:p>
            <a:r>
              <a:rPr lang="en-US" sz="1400" dirty="0"/>
              <a:t>True</a:t>
            </a:r>
          </a:p>
          <a:p>
            <a:r>
              <a:rPr lang="en-US" sz="14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34782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/>
              <a:t>python supports all types of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38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def</a:t>
            </a:r>
            <a:r>
              <a:rPr lang="en-US" sz="1400" dirty="0"/>
              <a:t> f1():</a:t>
            </a:r>
          </a:p>
          <a:p>
            <a:pPr marL="0" indent="0">
              <a:buNone/>
            </a:pPr>
            <a:r>
              <a:rPr lang="en-US" sz="1400" dirty="0"/>
              <a:t>...     return "</a:t>
            </a:r>
            <a:r>
              <a:rPr lang="en-US" sz="1400" dirty="0" err="1"/>
              <a:t>abc</a:t>
            </a:r>
            <a:r>
              <a:rPr lang="en-US" sz="1400" dirty="0"/>
              <a:t>" </a:t>
            </a:r>
            <a:r>
              <a:rPr lang="en-US" sz="1400" dirty="0" smtClean="0"/>
              <a:t> </a:t>
            </a:r>
            <a:r>
              <a:rPr lang="en-US" sz="1400" b="1" dirty="0" smtClean="0"/>
              <a:t># </a:t>
            </a:r>
            <a:r>
              <a:rPr lang="en-US" sz="1400" b="1" dirty="0"/>
              <a:t>string</a:t>
            </a:r>
          </a:p>
          <a:p>
            <a:pPr marL="0" indent="0">
              <a:buNone/>
            </a:pPr>
            <a:r>
              <a:rPr lang="en-US" sz="1400" dirty="0"/>
              <a:t>...</a:t>
            </a:r>
          </a:p>
          <a:p>
            <a:pPr marL="0" indent="0">
              <a:buNone/>
            </a:pPr>
            <a:r>
              <a:rPr lang="en-US" sz="1400" dirty="0"/>
              <a:t>&gt;&gt;&gt; f1()</a:t>
            </a:r>
          </a:p>
          <a:p>
            <a:pPr marL="0" indent="0">
              <a:buNone/>
            </a:pPr>
            <a:r>
              <a:rPr lang="en-US" sz="1400" dirty="0" smtClean="0"/>
              <a:t>'</a:t>
            </a:r>
            <a:r>
              <a:rPr lang="en-US" sz="1400" dirty="0" err="1" smtClean="0"/>
              <a:t>abc</a:t>
            </a:r>
            <a:r>
              <a:rPr lang="en-US" sz="1400" dirty="0" smtClean="0"/>
              <a:t>‘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def</a:t>
            </a:r>
            <a:r>
              <a:rPr lang="en-US" sz="1400" dirty="0"/>
              <a:t> f2():</a:t>
            </a:r>
          </a:p>
          <a:p>
            <a:pPr marL="0" indent="0">
              <a:buNone/>
            </a:pPr>
            <a:r>
              <a:rPr lang="en-US" sz="1400" dirty="0"/>
              <a:t>...     return 1.355 </a:t>
            </a:r>
            <a:r>
              <a:rPr lang="en-US" sz="1400" b="1" dirty="0"/>
              <a:t># float</a:t>
            </a:r>
          </a:p>
          <a:p>
            <a:pPr marL="0" indent="0">
              <a:buNone/>
            </a:pPr>
            <a:r>
              <a:rPr lang="en-US" sz="1400" dirty="0"/>
              <a:t>...</a:t>
            </a:r>
          </a:p>
          <a:p>
            <a:pPr marL="0" indent="0">
              <a:buNone/>
            </a:pPr>
            <a:r>
              <a:rPr lang="en-US" sz="1400" dirty="0"/>
              <a:t>&gt;&gt;&gt; f2()</a:t>
            </a:r>
          </a:p>
          <a:p>
            <a:pPr marL="0" indent="0">
              <a:buNone/>
            </a:pPr>
            <a:r>
              <a:rPr lang="en-US" sz="1400" dirty="0" smtClean="0"/>
              <a:t>1.355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def</a:t>
            </a:r>
            <a:r>
              <a:rPr lang="en-US" sz="1400" dirty="0"/>
              <a:t> f3():</a:t>
            </a:r>
          </a:p>
          <a:p>
            <a:pPr marL="0" indent="0">
              <a:buNone/>
            </a:pPr>
            <a:r>
              <a:rPr lang="en-US" sz="1400" dirty="0"/>
              <a:t>...     return True </a:t>
            </a:r>
            <a:r>
              <a:rPr lang="en-US" sz="1400" b="1" dirty="0"/>
              <a:t># </a:t>
            </a:r>
            <a:r>
              <a:rPr lang="en-US" sz="1400" b="1" dirty="0" err="1"/>
              <a:t>boolean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...</a:t>
            </a:r>
          </a:p>
          <a:p>
            <a:pPr marL="0" indent="0">
              <a:buNone/>
            </a:pPr>
            <a:r>
              <a:rPr lang="en-US" sz="1400" dirty="0"/>
              <a:t>&gt;&gt;&gt; f3()</a:t>
            </a:r>
          </a:p>
          <a:p>
            <a:pPr marL="0" indent="0">
              <a:buNone/>
            </a:pPr>
            <a:r>
              <a:rPr lang="en-US" sz="1400" dirty="0" smtClean="0"/>
              <a:t>True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def</a:t>
            </a:r>
            <a:r>
              <a:rPr lang="en-US" sz="1400" dirty="0"/>
              <a:t> f4():</a:t>
            </a:r>
          </a:p>
          <a:p>
            <a:pPr marL="0" indent="0">
              <a:buNone/>
            </a:pPr>
            <a:r>
              <a:rPr lang="en-US" sz="1400" dirty="0"/>
              <a:t>...     return ["D1","D2","D3"] </a:t>
            </a:r>
            <a:r>
              <a:rPr lang="en-US" sz="1400" b="1" dirty="0"/>
              <a:t># list</a:t>
            </a:r>
          </a:p>
          <a:p>
            <a:pPr marL="0" indent="0">
              <a:buNone/>
            </a:pPr>
            <a:r>
              <a:rPr lang="en-US" sz="1400" dirty="0"/>
              <a:t>...</a:t>
            </a:r>
          </a:p>
          <a:p>
            <a:pPr marL="0" indent="0">
              <a:buNone/>
            </a:pPr>
            <a:r>
              <a:rPr lang="en-US" sz="1400" dirty="0"/>
              <a:t>&gt;&gt;&gt; f4()</a:t>
            </a:r>
          </a:p>
          <a:p>
            <a:pPr marL="0" indent="0">
              <a:buNone/>
            </a:pPr>
            <a:r>
              <a:rPr lang="en-US" sz="1400" dirty="0"/>
              <a:t>['D1', 'D2', 'D3']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914400"/>
            <a:ext cx="4038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&gt;&gt;&gt; </a:t>
            </a:r>
            <a:r>
              <a:rPr lang="en-US" sz="1600" dirty="0" err="1"/>
              <a:t>def</a:t>
            </a:r>
            <a:r>
              <a:rPr lang="en-US" sz="1600" dirty="0"/>
              <a:t> f5():</a:t>
            </a:r>
          </a:p>
          <a:p>
            <a:pPr marL="0" indent="0">
              <a:buNone/>
            </a:pPr>
            <a:r>
              <a:rPr lang="en-US" sz="1600" dirty="0"/>
              <a:t>...     return ("T1","T2</a:t>
            </a:r>
            <a:r>
              <a:rPr lang="en-US" sz="1600" dirty="0" smtClean="0"/>
              <a:t>") </a:t>
            </a:r>
            <a:r>
              <a:rPr lang="en-US" sz="1600" b="1" dirty="0" smtClean="0"/>
              <a:t># tuple 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...</a:t>
            </a:r>
          </a:p>
          <a:p>
            <a:pPr marL="0" indent="0">
              <a:buNone/>
            </a:pPr>
            <a:r>
              <a:rPr lang="en-US" sz="1600" dirty="0"/>
              <a:t>&gt;&gt;&gt; f5()</a:t>
            </a:r>
          </a:p>
          <a:p>
            <a:pPr marL="0" indent="0">
              <a:buNone/>
            </a:pPr>
            <a:r>
              <a:rPr lang="en-US" sz="1600" dirty="0"/>
              <a:t>('T1', 'T2</a:t>
            </a:r>
            <a:r>
              <a:rPr lang="en-US" sz="1600" dirty="0" smtClean="0"/>
              <a:t>')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&gt;&gt;&gt; </a:t>
            </a:r>
            <a:r>
              <a:rPr lang="en-US" sz="1600" dirty="0" err="1"/>
              <a:t>def</a:t>
            </a:r>
            <a:r>
              <a:rPr lang="en-US" sz="1600" dirty="0"/>
              <a:t> f6():</a:t>
            </a:r>
          </a:p>
          <a:p>
            <a:pPr marL="0" indent="0">
              <a:buNone/>
            </a:pPr>
            <a:r>
              <a:rPr lang="en-US" sz="1600" dirty="0"/>
              <a:t>...     return {"K1":"V1","K2":"V2</a:t>
            </a:r>
            <a:r>
              <a:rPr lang="en-US" sz="1600" dirty="0" smtClean="0"/>
              <a:t>"} </a:t>
            </a:r>
            <a:r>
              <a:rPr lang="en-US" sz="1600" b="1" dirty="0" smtClean="0"/>
              <a:t># </a:t>
            </a:r>
            <a:r>
              <a:rPr lang="en-US" sz="1600" b="1" dirty="0" err="1" smtClean="0"/>
              <a:t>dict</a:t>
            </a:r>
            <a:r>
              <a:rPr lang="en-US" sz="1600" b="1" dirty="0" smtClean="0"/>
              <a:t> 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...</a:t>
            </a:r>
          </a:p>
          <a:p>
            <a:pPr marL="0" indent="0">
              <a:buNone/>
            </a:pPr>
            <a:r>
              <a:rPr lang="en-US" sz="1600" dirty="0"/>
              <a:t>&gt;&gt;&gt; f6()</a:t>
            </a:r>
          </a:p>
          <a:p>
            <a:pPr marL="0" indent="0">
              <a:buNone/>
            </a:pPr>
            <a:r>
              <a:rPr lang="en-US" sz="1600" dirty="0"/>
              <a:t>{'K1': 'V1', 'K2': 'V2'}</a:t>
            </a:r>
          </a:p>
          <a:p>
            <a:pPr marL="0" indent="0">
              <a:buNone/>
            </a:pPr>
            <a:r>
              <a:rPr lang="en-US" sz="1600" dirty="0"/>
              <a:t>&gt;&gt;&gt;</a:t>
            </a:r>
          </a:p>
          <a:p>
            <a:pPr marL="0" indent="0">
              <a:buNone/>
            </a:pPr>
            <a:r>
              <a:rPr lang="en-US" sz="1600" dirty="0"/>
              <a:t>&gt;&gt;&gt; </a:t>
            </a:r>
            <a:r>
              <a:rPr lang="en-US" sz="1600" dirty="0" err="1"/>
              <a:t>def</a:t>
            </a:r>
            <a:r>
              <a:rPr lang="en-US" sz="1600" dirty="0"/>
              <a:t> f7():</a:t>
            </a:r>
          </a:p>
          <a:p>
            <a:pPr marL="0" indent="0">
              <a:buNone/>
            </a:pPr>
            <a:r>
              <a:rPr lang="en-US" sz="1600" dirty="0"/>
              <a:t>...     return {"K1","K2",12,3,4,5.45</a:t>
            </a:r>
            <a:r>
              <a:rPr lang="en-US" sz="1600" dirty="0" smtClean="0"/>
              <a:t>} </a:t>
            </a:r>
            <a:r>
              <a:rPr lang="en-US" sz="1600" b="1" dirty="0" smtClean="0"/>
              <a:t># set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...</a:t>
            </a:r>
          </a:p>
          <a:p>
            <a:pPr marL="0" indent="0">
              <a:buNone/>
            </a:pPr>
            <a:r>
              <a:rPr lang="en-US" sz="1600" dirty="0"/>
              <a:t>&gt;&gt;&gt; f7()</a:t>
            </a:r>
          </a:p>
          <a:p>
            <a:pPr marL="0" indent="0">
              <a:buNone/>
            </a:pPr>
            <a:r>
              <a:rPr lang="en-US" sz="1600" dirty="0"/>
              <a:t>{3, 4, 'K2', 12, 'K1', 5.45}</a:t>
            </a:r>
          </a:p>
          <a:p>
            <a:pPr marL="0" indent="0">
              <a:buNone/>
            </a:pPr>
            <a:r>
              <a:rPr lang="en-US" sz="1600" dirty="0"/>
              <a:t>&gt;&gt;&gt;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0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Returning Multiple Values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533401"/>
            <a:ext cx="8229600" cy="19811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Python, we can return multiple values from a </a:t>
            </a:r>
            <a:r>
              <a:rPr lang="en-US" dirty="0" smtClean="0"/>
              <a:t>function.</a:t>
            </a:r>
          </a:p>
          <a:p>
            <a:r>
              <a:rPr lang="en-US" dirty="0" smtClean="0"/>
              <a:t>In python function returns more than one value means the default type will be tuple(immutable).</a:t>
            </a:r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914400" y="2362200"/>
            <a:ext cx="739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f1():</a:t>
            </a:r>
          </a:p>
          <a:p>
            <a:r>
              <a:rPr lang="en-US" dirty="0"/>
              <a:t>...     return 10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&gt;&gt;&gt; type(f1())</a:t>
            </a:r>
          </a:p>
          <a:p>
            <a:r>
              <a:rPr lang="en-US" dirty="0"/>
              <a:t>&lt;class '</a:t>
            </a:r>
            <a:r>
              <a:rPr lang="en-US" dirty="0" err="1"/>
              <a:t>int</a:t>
            </a:r>
            <a:r>
              <a:rPr lang="en-US" dirty="0"/>
              <a:t>'&gt;</a:t>
            </a:r>
          </a:p>
          <a:p>
            <a:r>
              <a:rPr lang="en-US" dirty="0"/>
              <a:t>&gt;&gt;&gt;</a:t>
            </a:r>
          </a:p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f1():</a:t>
            </a:r>
          </a:p>
          <a:p>
            <a:r>
              <a:rPr lang="en-US" dirty="0"/>
              <a:t>...     return 10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1600" dirty="0" smtClean="0"/>
              <a:t># </a:t>
            </a:r>
            <a:r>
              <a:rPr lang="en-US" sz="1600" dirty="0"/>
              <a:t>more than one </a:t>
            </a:r>
            <a:r>
              <a:rPr lang="en-US" sz="1600" dirty="0" err="1"/>
              <a:t>value,separated</a:t>
            </a:r>
            <a:r>
              <a:rPr lang="en-US" sz="1600" dirty="0"/>
              <a:t> by ,(comma)</a:t>
            </a:r>
            <a:endParaRPr lang="en-US" dirty="0"/>
          </a:p>
          <a:p>
            <a:r>
              <a:rPr lang="en-US" dirty="0"/>
              <a:t>...</a:t>
            </a:r>
          </a:p>
          <a:p>
            <a:r>
              <a:rPr lang="en-US" dirty="0"/>
              <a:t>&gt;&gt;&gt; type(</a:t>
            </a:r>
            <a:r>
              <a:rPr lang="en-US" b="1" dirty="0"/>
              <a:t>f1()</a:t>
            </a:r>
            <a:r>
              <a:rPr lang="en-US" dirty="0"/>
              <a:t>)</a:t>
            </a:r>
          </a:p>
          <a:p>
            <a:r>
              <a:rPr lang="en-US" dirty="0"/>
              <a:t>&lt;class 'tuple'&gt;</a:t>
            </a:r>
          </a:p>
          <a:p>
            <a:r>
              <a:rPr 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41389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f1():</a:t>
            </a:r>
          </a:p>
          <a:p>
            <a:pPr marL="0" indent="0">
              <a:buNone/>
            </a:pPr>
            <a:r>
              <a:rPr lang="en-US" sz="2400" dirty="0"/>
              <a:t>...     </a:t>
            </a:r>
            <a:r>
              <a:rPr lang="en-US" sz="2400" dirty="0" smtClean="0"/>
              <a:t>    return </a:t>
            </a:r>
            <a:r>
              <a:rPr lang="en-US" sz="2400" dirty="0"/>
              <a:t>10,3.45,"ab</a:t>
            </a:r>
            <a:r>
              <a:rPr lang="en-US" sz="2400" dirty="0" smtClean="0"/>
              <a:t>",["</a:t>
            </a:r>
            <a:r>
              <a:rPr lang="en-US" sz="2400" dirty="0"/>
              <a:t>D1","D2"],("T1","T2"),{"K1":"V"}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&gt;&gt;&gt; type(f1())</a:t>
            </a:r>
          </a:p>
          <a:p>
            <a:pPr marL="0" indent="0">
              <a:buNone/>
            </a:pPr>
            <a:r>
              <a:rPr lang="en-US" dirty="0"/>
              <a:t>&lt;class 'tuple'&gt;</a:t>
            </a:r>
          </a:p>
          <a:p>
            <a:endParaRPr lang="en-US" sz="2400" dirty="0" smtClean="0"/>
          </a:p>
          <a:p>
            <a:r>
              <a:rPr lang="en-US" sz="2400" dirty="0" smtClean="0"/>
              <a:t>&gt;&gt;&gt; </a:t>
            </a:r>
            <a:r>
              <a:rPr lang="en-US" sz="2400" dirty="0"/>
              <a:t>f1()</a:t>
            </a:r>
          </a:p>
          <a:p>
            <a:pPr marL="0" indent="0">
              <a:buNone/>
            </a:pPr>
            <a:r>
              <a:rPr lang="en-US" sz="2400" dirty="0"/>
              <a:t>(10, 3.45, '</a:t>
            </a:r>
            <a:r>
              <a:rPr lang="en-US" sz="2400" dirty="0" err="1"/>
              <a:t>ab</a:t>
            </a:r>
            <a:r>
              <a:rPr lang="en-US" sz="2400" dirty="0"/>
              <a:t>', ['D1', 'D2'], ('T1', 'T2'), {'K1': 'V'})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fontAlgn="base"/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Syntax </a:t>
            </a:r>
            <a:r>
              <a:rPr lang="en-US" sz="3600" b="1" dirty="0"/>
              <a:t>of Function</a:t>
            </a:r>
            <a:br>
              <a:rPr lang="en-US" sz="3600" b="1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sz="4200" b="1" dirty="0" smtClean="0"/>
          </a:p>
          <a:p>
            <a:r>
              <a:rPr lang="en-US" sz="4200" b="1" dirty="0" err="1" smtClean="0"/>
              <a:t>def</a:t>
            </a:r>
            <a:r>
              <a:rPr lang="en-US" sz="4200" b="1" dirty="0" smtClean="0"/>
              <a:t>   </a:t>
            </a:r>
            <a:r>
              <a:rPr lang="en-US" sz="4200" b="1" dirty="0" err="1" smtClean="0"/>
              <a:t>function_name</a:t>
            </a:r>
            <a:r>
              <a:rPr lang="en-US" sz="4200" b="1" dirty="0" smtClean="0"/>
              <a:t>(parameters):                </a:t>
            </a:r>
          </a:p>
          <a:p>
            <a:pPr marL="0" indent="0">
              <a:buNone/>
            </a:pPr>
            <a:r>
              <a:rPr lang="en-US" sz="4200" b="1" dirty="0"/>
              <a:t> </a:t>
            </a:r>
            <a:r>
              <a:rPr lang="en-US" sz="4200" b="1" dirty="0" smtClean="0"/>
              <a:t>                         """</a:t>
            </a:r>
            <a:r>
              <a:rPr lang="en-US" sz="4200" b="1" dirty="0" err="1" smtClean="0"/>
              <a:t>docstring</a:t>
            </a:r>
            <a:r>
              <a:rPr lang="en-US" sz="4200" b="1" dirty="0" smtClean="0"/>
              <a:t>""" </a:t>
            </a:r>
          </a:p>
          <a:p>
            <a:pPr marL="0" indent="0">
              <a:buNone/>
            </a:pPr>
            <a:r>
              <a:rPr lang="en-US" sz="4200" b="1" dirty="0"/>
              <a:t> </a:t>
            </a:r>
            <a:r>
              <a:rPr lang="en-US" sz="4200" b="1" dirty="0" smtClean="0"/>
              <a:t>                            statement(s)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dirty="0" smtClean="0"/>
          </a:p>
          <a:p>
            <a:pPr algn="just" fontAlgn="base">
              <a:lnSpc>
                <a:spcPct val="170000"/>
              </a:lnSpc>
            </a:pPr>
            <a:r>
              <a:rPr lang="en-US" dirty="0" smtClean="0"/>
              <a:t>Keyword</a:t>
            </a:r>
            <a:r>
              <a:rPr lang="en-US" dirty="0"/>
              <a:t> </a:t>
            </a:r>
            <a:r>
              <a:rPr lang="en-US" b="1" dirty="0" err="1"/>
              <a:t>def</a:t>
            </a:r>
            <a:r>
              <a:rPr lang="en-US" dirty="0"/>
              <a:t> marks the start of function header.</a:t>
            </a:r>
          </a:p>
          <a:p>
            <a:pPr algn="just" fontAlgn="base">
              <a:lnSpc>
                <a:spcPct val="170000"/>
              </a:lnSpc>
            </a:pPr>
            <a:r>
              <a:rPr lang="en-US" dirty="0"/>
              <a:t>A function name to uniquely identify it. </a:t>
            </a:r>
            <a:endParaRPr lang="en-US" dirty="0" smtClean="0"/>
          </a:p>
          <a:p>
            <a:pPr algn="just" fontAlgn="base">
              <a:lnSpc>
                <a:spcPct val="170000"/>
              </a:lnSpc>
            </a:pPr>
            <a:r>
              <a:rPr lang="en-US" dirty="0" smtClean="0"/>
              <a:t>Function </a:t>
            </a:r>
            <a:r>
              <a:rPr lang="en-US" dirty="0"/>
              <a:t>naming follows the same rules of writing identifiers in Python.</a:t>
            </a:r>
          </a:p>
          <a:p>
            <a:pPr algn="just" fontAlgn="base">
              <a:lnSpc>
                <a:spcPct val="170000"/>
              </a:lnSpc>
            </a:pPr>
            <a:r>
              <a:rPr lang="en-US" dirty="0"/>
              <a:t>Parameters (arguments) through which we pass values to a function. </a:t>
            </a:r>
            <a:endParaRPr lang="en-US" dirty="0" smtClean="0"/>
          </a:p>
          <a:p>
            <a:pPr algn="just" fontAlgn="base">
              <a:lnSpc>
                <a:spcPct val="170000"/>
              </a:lnSpc>
            </a:pPr>
            <a:r>
              <a:rPr lang="en-US" dirty="0" smtClean="0"/>
              <a:t>A </a:t>
            </a:r>
            <a:r>
              <a:rPr lang="en-US" dirty="0"/>
              <a:t>colon (:) to mark the end of function header.</a:t>
            </a:r>
          </a:p>
          <a:p>
            <a:pPr algn="just" fontAlgn="base">
              <a:lnSpc>
                <a:spcPct val="170000"/>
              </a:lnSpc>
            </a:pPr>
            <a:r>
              <a:rPr lang="en-US" dirty="0"/>
              <a:t>Optional documentation string (</a:t>
            </a:r>
            <a:r>
              <a:rPr lang="en-US" dirty="0" err="1"/>
              <a:t>docstring</a:t>
            </a:r>
            <a:r>
              <a:rPr lang="en-US" dirty="0"/>
              <a:t>) to describe what the function does.</a:t>
            </a:r>
          </a:p>
          <a:p>
            <a:pPr algn="just" fontAlgn="base">
              <a:lnSpc>
                <a:spcPct val="170000"/>
              </a:lnSpc>
            </a:pPr>
            <a:r>
              <a:rPr lang="en-US" dirty="0"/>
              <a:t>One or more valid python statements that make up the function body. Statements must have same indentation level (usually 4 spaces).</a:t>
            </a:r>
          </a:p>
          <a:p>
            <a:pPr algn="just" fontAlgn="base">
              <a:lnSpc>
                <a:spcPct val="170000"/>
              </a:lnSpc>
            </a:pPr>
            <a:r>
              <a:rPr lang="en-US" dirty="0"/>
              <a:t>An optional return statement to return a value from the function.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 call a function in python?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r>
              <a:rPr lang="en-US" dirty="0"/>
              <a:t>Once we have defined a function, we can call it from another function, program or even the Python prompt.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call a function we simply type the function name with appropriate parameters</a:t>
            </a:r>
            <a:r>
              <a:rPr lang="en-US" dirty="0" smtClean="0"/>
              <a:t>.</a:t>
            </a:r>
          </a:p>
          <a:p>
            <a:r>
              <a:rPr lang="en-US" dirty="0" err="1"/>
              <a:t>f</a:t>
            </a:r>
            <a:r>
              <a:rPr lang="en-US" dirty="0" err="1" smtClean="0"/>
              <a:t>unction_name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smtClean="0"/>
              <a:t>display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...     print("Hello I am display block")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&gt;&gt;&gt; type(display)</a:t>
            </a:r>
          </a:p>
          <a:p>
            <a:r>
              <a:rPr lang="en-US" dirty="0" smtClean="0"/>
              <a:t>&lt;class 'function'&gt;</a:t>
            </a:r>
          </a:p>
          <a:p>
            <a:r>
              <a:rPr lang="en-US" dirty="0" smtClean="0"/>
              <a:t>&gt;&gt;&gt;</a:t>
            </a:r>
          </a:p>
          <a:p>
            <a:r>
              <a:rPr lang="en-US" dirty="0" smtClean="0"/>
              <a:t>&gt;&gt;&gt; display</a:t>
            </a:r>
          </a:p>
          <a:p>
            <a:r>
              <a:rPr lang="en-US" dirty="0" smtClean="0"/>
              <a:t>&lt;function display at 0x02287108&gt;</a:t>
            </a:r>
          </a:p>
          <a:p>
            <a:r>
              <a:rPr lang="en-US" dirty="0" smtClean="0"/>
              <a:t>&gt;&gt;&gt; </a:t>
            </a:r>
            <a:r>
              <a:rPr lang="en-US" b="1" dirty="0" smtClean="0"/>
              <a:t>display()</a:t>
            </a:r>
          </a:p>
          <a:p>
            <a:r>
              <a:rPr lang="en-US" dirty="0" smtClean="0"/>
              <a:t>Hello I am display block</a:t>
            </a:r>
          </a:p>
          <a:p>
            <a:r>
              <a:rPr lang="en-US" dirty="0" smtClean="0"/>
              <a:t>&gt;&gt;&gt;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8392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42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1" y="609600"/>
            <a:ext cx="8153400" cy="50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8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4582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5429250" y="1066800"/>
            <a:ext cx="2667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09800" y="4208318"/>
            <a:ext cx="2667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4229100"/>
            <a:ext cx="2667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305800" y="3297382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0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with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In function call, we can pass any type of values as arguments.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Syntax :-</a:t>
            </a:r>
          </a:p>
          <a:p>
            <a:pPr marL="0" indent="0">
              <a:buNone/>
            </a:pPr>
            <a:r>
              <a:rPr lang="en-US" b="1" dirty="0" err="1" smtClean="0"/>
              <a:t>def</a:t>
            </a:r>
            <a:r>
              <a:rPr lang="en-US" b="1" dirty="0" smtClean="0"/>
              <a:t>   </a:t>
            </a:r>
            <a:r>
              <a:rPr lang="en-US" b="1" dirty="0" err="1" smtClean="0"/>
              <a:t>function_name</a:t>
            </a:r>
            <a:r>
              <a:rPr lang="en-US" b="1" dirty="0" smtClean="0"/>
              <a:t>(arg1,arg2,arg3):</a:t>
            </a:r>
          </a:p>
          <a:p>
            <a:pPr marL="0" indent="0">
              <a:buNone/>
            </a:pPr>
            <a:r>
              <a:rPr lang="en-US" b="1" dirty="0" smtClean="0"/>
              <a:t>                 Code block</a:t>
            </a:r>
          </a:p>
          <a:p>
            <a:endParaRPr lang="en-US" dirty="0"/>
          </a:p>
          <a:p>
            <a:r>
              <a:rPr lang="en-US" b="1" dirty="0" err="1" smtClean="0"/>
              <a:t>function_name</a:t>
            </a:r>
            <a:r>
              <a:rPr lang="en-US" b="1" dirty="0" smtClean="0"/>
              <a:t>(Value1,Value2,Value3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               # function call with arguments </a:t>
            </a:r>
          </a:p>
        </p:txBody>
      </p:sp>
    </p:spTree>
    <p:extLst>
      <p:ext uri="{BB962C8B-B14F-4D97-AF65-F5344CB8AC3E}">
        <p14:creationId xmlns:p14="http://schemas.microsoft.com/office/powerpoint/2010/main" val="1117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1758</Words>
  <Application>Microsoft Office PowerPoint</Application>
  <PresentationFormat>On-screen Show (4:3)</PresentationFormat>
  <Paragraphs>356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Function</vt:lpstr>
      <vt:lpstr>What is a function in Python?</vt:lpstr>
      <vt:lpstr>  Syntax of Function  </vt:lpstr>
      <vt:lpstr>How to call a function in python? </vt:lpstr>
      <vt:lpstr>Example</vt:lpstr>
      <vt:lpstr>PowerPoint Presentation</vt:lpstr>
      <vt:lpstr>PowerPoint Presentation</vt:lpstr>
      <vt:lpstr>PowerPoint Presentation</vt:lpstr>
      <vt:lpstr>Function call with arguments</vt:lpstr>
      <vt:lpstr>Function call with arguments</vt:lpstr>
      <vt:lpstr>Function call with arguments</vt:lpstr>
      <vt:lpstr>Function call with arguments</vt:lpstr>
      <vt:lpstr>Function call with arguments</vt:lpstr>
      <vt:lpstr>Function call with arguments</vt:lpstr>
      <vt:lpstr>PowerPoint Presentation</vt:lpstr>
      <vt:lpstr>Function call with arguments</vt:lpstr>
      <vt:lpstr>PowerPoint Presentation</vt:lpstr>
      <vt:lpstr>PowerPoint Presentation</vt:lpstr>
      <vt:lpstr>Function call with arguments </vt:lpstr>
      <vt:lpstr>PowerPoint Presentation</vt:lpstr>
      <vt:lpstr>PowerPoint Presentation</vt:lpstr>
      <vt:lpstr>Scope </vt:lpstr>
      <vt:lpstr>global</vt:lpstr>
      <vt:lpstr> Rules of global keyword </vt:lpstr>
      <vt:lpstr>return</vt:lpstr>
      <vt:lpstr>python supports all types of return values</vt:lpstr>
      <vt:lpstr>Returning Multiple Values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Karthikeyan</cp:lastModifiedBy>
  <cp:revision>26</cp:revision>
  <dcterms:created xsi:type="dcterms:W3CDTF">2019-12-11T02:44:26Z</dcterms:created>
  <dcterms:modified xsi:type="dcterms:W3CDTF">2021-02-23T03:33:31Z</dcterms:modified>
</cp:coreProperties>
</file>