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58" r:id="rId3"/>
    <p:sldId id="359" r:id="rId4"/>
    <p:sldId id="306" r:id="rId5"/>
    <p:sldId id="304" r:id="rId6"/>
    <p:sldId id="264" r:id="rId7"/>
    <p:sldId id="366" r:id="rId8"/>
    <p:sldId id="308" r:id="rId9"/>
    <p:sldId id="313" r:id="rId10"/>
    <p:sldId id="314" r:id="rId11"/>
    <p:sldId id="309" r:id="rId12"/>
    <p:sldId id="360" r:id="rId13"/>
    <p:sldId id="361" r:id="rId14"/>
    <p:sldId id="310" r:id="rId15"/>
    <p:sldId id="312" r:id="rId16"/>
    <p:sldId id="315" r:id="rId17"/>
    <p:sldId id="316" r:id="rId18"/>
    <p:sldId id="311" r:id="rId19"/>
    <p:sldId id="317" r:id="rId20"/>
    <p:sldId id="318" r:id="rId21"/>
    <p:sldId id="320" r:id="rId22"/>
    <p:sldId id="321" r:id="rId23"/>
    <p:sldId id="322" r:id="rId24"/>
    <p:sldId id="323" r:id="rId25"/>
    <p:sldId id="347" r:id="rId26"/>
    <p:sldId id="324" r:id="rId27"/>
    <p:sldId id="325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62" r:id="rId39"/>
    <p:sldId id="363" r:id="rId40"/>
    <p:sldId id="364" r:id="rId41"/>
    <p:sldId id="365" r:id="rId42"/>
    <p:sldId id="327" r:id="rId43"/>
    <p:sldId id="326" r:id="rId44"/>
    <p:sldId id="328" r:id="rId45"/>
    <p:sldId id="329" r:id="rId46"/>
    <p:sldId id="330" r:id="rId47"/>
    <p:sldId id="331" r:id="rId48"/>
    <p:sldId id="332" r:id="rId49"/>
    <p:sldId id="368" r:id="rId50"/>
    <p:sldId id="369" r:id="rId51"/>
    <p:sldId id="371" r:id="rId52"/>
    <p:sldId id="372" r:id="rId53"/>
    <p:sldId id="370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1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0" autoAdjust="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EA9B-69C2-40B3-A031-BDDF6A34AFF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B208A-5DE5-4130-B418-5FDC6601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qualities of Ansible are: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Playbooks are readable and easy to understand. Playbooks will contain some tasks that will be executed in the order in which they are written. No special coding skills are required.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Ansible can manage infrastructure, networks, operating systems, and other resources, straight out of the box. It enables us to orchestrate the entire infrastructure and environment lifecycle (cloud and on premises).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Agentless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Open SSH and Windows Remote Management. No additional firewall ports need to be open.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B208A-5DE5-4130-B418-5FDC6601AE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fedoraproject.org/pub/epel/epel-release-latest-7.noarch.rpm" TargetMode="External"/><Relationship Id="rId2" Type="http://schemas.openxmlformats.org/officeDocument/2006/relationships/hyperlink" Target="https://github.com/ansible/ansibl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bootstrap.pypa.io/get-pip.py%20-o%20get-pip.pypyth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err="1">
                <a:solidFill>
                  <a:srgbClr val="002060"/>
                </a:solidFill>
              </a:rPr>
              <a:t>Palani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Karthikeyan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Ansible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76"/>
            <a:ext cx="8229600" cy="1143000"/>
          </a:xfrm>
        </p:spPr>
        <p:txBody>
          <a:bodyPr/>
          <a:lstStyle/>
          <a:p>
            <a:r>
              <a:rPr lang="en-US" b="1" dirty="0"/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6094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Ansible works by running commands via SSH, so there’s no need to install any server software. </a:t>
            </a:r>
          </a:p>
          <a:p>
            <a:r>
              <a:rPr lang="en-US" dirty="0"/>
              <a:t>This is a huge plus for two reasons :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Your machines run your application without any CPU or memory-hungry daemons running in the background.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 You get everything that SSH provides for free.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71" y="22997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Why use Ansible?</a:t>
            </a:r>
            <a:br>
              <a:rPr lang="en-US" b="1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Its modularity regarding plugins, modules, inventories, and playbooks make Ansible the perfect companion to orchestrate large environments.</a:t>
            </a:r>
          </a:p>
          <a:p>
            <a:r>
              <a:rPr lang="en-US" dirty="0"/>
              <a:t>Ansible is very lightweight and consistent, and no constraints regarding the operating system or underlying hardware are present.</a:t>
            </a:r>
          </a:p>
          <a:p>
            <a:r>
              <a:rPr lang="en-US" dirty="0"/>
              <a:t>It is also very secure due to its agentless capabilities and due to the use of </a:t>
            </a:r>
            <a:r>
              <a:rPr lang="en-US" b="1" dirty="0" err="1"/>
              <a:t>OpenSSH</a:t>
            </a:r>
            <a:r>
              <a:rPr lang="en-US" dirty="0"/>
              <a:t> security features.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Ansible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Is Simple</a:t>
            </a:r>
          </a:p>
          <a:p>
            <a:r>
              <a:rPr lang="en-US" dirty="0"/>
              <a:t>Ansible Is Powerful</a:t>
            </a:r>
          </a:p>
          <a:p>
            <a:r>
              <a:rPr lang="en-US" dirty="0"/>
              <a:t>Ansible Is Agentless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51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Ansible has a number of important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support (remote node)</a:t>
            </a:r>
          </a:p>
          <a:p>
            <a:r>
              <a:rPr lang="en-US" dirty="0"/>
              <a:t>Human-readable automation</a:t>
            </a:r>
          </a:p>
          <a:p>
            <a:r>
              <a:rPr lang="en-US" dirty="0"/>
              <a:t>Perfect description of applications</a:t>
            </a:r>
          </a:p>
          <a:p>
            <a:r>
              <a:rPr lang="en-US" dirty="0"/>
              <a:t>Easy to manage in version control</a:t>
            </a:r>
          </a:p>
          <a:p>
            <a:r>
              <a:rPr lang="en-US" dirty="0"/>
              <a:t>Support for dynamic inventories</a:t>
            </a:r>
          </a:p>
          <a:p>
            <a:r>
              <a:rPr lang="en-US" dirty="0"/>
              <a:t>Orchestration that integrates easily with other systems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0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How Ansible Works?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876425"/>
            <a:ext cx="7797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68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Ansible can be run from any machine with Python 2 or Python 3installed. </a:t>
            </a:r>
          </a:p>
          <a:p>
            <a:r>
              <a:rPr lang="en-US" dirty="0"/>
              <a:t>This includes Red Hat, </a:t>
            </a:r>
            <a:r>
              <a:rPr lang="en-US" dirty="0" err="1"/>
              <a:t>Debian</a:t>
            </a:r>
            <a:r>
              <a:rPr lang="en-US" dirty="0"/>
              <a:t>, </a:t>
            </a:r>
            <a:r>
              <a:rPr lang="en-US" dirty="0" err="1"/>
              <a:t>CentOS</a:t>
            </a:r>
            <a:r>
              <a:rPr lang="en-US" dirty="0"/>
              <a:t>, </a:t>
            </a:r>
            <a:r>
              <a:rPr lang="en-US" dirty="0" err="1"/>
              <a:t>macOS</a:t>
            </a:r>
            <a:r>
              <a:rPr lang="en-US" dirty="0"/>
              <a:t>, any of the BSDs, and so on. </a:t>
            </a:r>
          </a:p>
          <a:p>
            <a:r>
              <a:rPr lang="en-US" b="1" dirty="0">
                <a:solidFill>
                  <a:srgbClr val="FF0000"/>
                </a:solidFill>
              </a:rPr>
              <a:t>Windows is not supported for the control node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7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Agentless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 </a:t>
            </a:r>
            <a:r>
              <a:rPr lang="en-US" b="1" i="1" dirty="0"/>
              <a:t>agent</a:t>
            </a:r>
            <a:r>
              <a:rPr lang="en-US" dirty="0"/>
              <a:t> is a proprietary software program which is installed across distributed networks for the purpose of executing work and feeding data back to the centralized server.</a:t>
            </a:r>
          </a:p>
          <a:p>
            <a:r>
              <a:rPr lang="en-US" dirty="0"/>
              <a:t>In an </a:t>
            </a:r>
            <a:r>
              <a:rPr lang="en-US" b="1" i="1" dirty="0"/>
              <a:t>agentless</a:t>
            </a:r>
            <a:r>
              <a:rPr lang="en-US" dirty="0"/>
              <a:t> design, information is transmitted to or collected from computers without installing proprietary agents.</a:t>
            </a:r>
          </a:p>
          <a:p>
            <a:r>
              <a:rPr lang="en-US" dirty="0"/>
              <a:t>This is accomplished by communicating with the software that is already installed on the computer, including the operating system and natively installed components.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8077200" cy="576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445798"/>
          </a:xfrm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Ansible Architecture</a:t>
            </a:r>
            <a:br>
              <a:rPr lang="en-US" b="1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6"/>
          <p:cNvGrpSpPr/>
          <p:nvPr/>
        </p:nvGrpSpPr>
        <p:grpSpPr>
          <a:xfrm>
            <a:off x="143237" y="1192599"/>
            <a:ext cx="9049371" cy="5016636"/>
            <a:chOff x="143237" y="1192599"/>
            <a:chExt cx="9049371" cy="5016636"/>
          </a:xfrm>
        </p:grpSpPr>
        <p:sp>
          <p:nvSpPr>
            <p:cNvPr id="54" name="Rectangle 53"/>
            <p:cNvSpPr/>
            <p:nvPr/>
          </p:nvSpPr>
          <p:spPr>
            <a:xfrm>
              <a:off x="143237" y="1524000"/>
              <a:ext cx="7086600" cy="403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514" y="1981200"/>
              <a:ext cx="1825625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Inventory</a:t>
              </a: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89" y="3810000"/>
              <a:ext cx="1847850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Can 56"/>
            <p:cNvSpPr/>
            <p:nvPr/>
          </p:nvSpPr>
          <p:spPr>
            <a:xfrm>
              <a:off x="2667000" y="3905641"/>
              <a:ext cx="838200" cy="10175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Core</a:t>
              </a:r>
            </a:p>
            <a:p>
              <a:pPr algn="ctr"/>
              <a:r>
                <a:rPr lang="en-US" sz="1100" dirty="0"/>
                <a:t>module</a:t>
              </a:r>
            </a:p>
          </p:txBody>
        </p:sp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536" y="3892940"/>
              <a:ext cx="733063" cy="104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109" y="3873499"/>
              <a:ext cx="768518" cy="104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2514600" y="1981200"/>
              <a:ext cx="3162781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ANSIBLE  Engine (python)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96000" y="1986987"/>
              <a:ext cx="762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Connected plugin</a:t>
              </a:r>
            </a:p>
          </p:txBody>
        </p:sp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814" y="1637119"/>
              <a:ext cx="1196543" cy="6997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50" y="2651286"/>
              <a:ext cx="1212850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034" y="3658565"/>
              <a:ext cx="1175323" cy="6997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</p:pic>
        <p:pic>
          <p:nvPicPr>
            <p:cNvPr id="65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034" y="4685950"/>
              <a:ext cx="1175323" cy="74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Cloud 65"/>
            <p:cNvSpPr/>
            <p:nvPr/>
          </p:nvSpPr>
          <p:spPr>
            <a:xfrm>
              <a:off x="6095999" y="1192599"/>
              <a:ext cx="1133837" cy="3314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cloud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446860" y="1208235"/>
              <a:ext cx="48015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46860" y="1208235"/>
              <a:ext cx="0" cy="315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213070" y="6156338"/>
              <a:ext cx="5212738" cy="52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0" name="Straight Connector 69"/>
            <p:cNvCxnSpPr/>
            <p:nvPr/>
          </p:nvCxnSpPr>
          <p:spPr>
            <a:xfrm>
              <a:off x="1233326" y="5562600"/>
              <a:ext cx="0" cy="59580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9" idx="3"/>
            </p:cNvCxnSpPr>
            <p:nvPr/>
          </p:nvCxnSpPr>
          <p:spPr>
            <a:xfrm>
              <a:off x="6425808" y="2367987"/>
              <a:ext cx="0" cy="3814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425808" y="1524000"/>
              <a:ext cx="0" cy="46298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18352" y="1237531"/>
              <a:ext cx="275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 USER</a:t>
              </a: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7315200" y="3286286"/>
              <a:ext cx="28485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5175" y="4275386"/>
              <a:ext cx="10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Playbook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86537" y="426306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 module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77964" y="433694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Plugin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08034" y="5675836"/>
              <a:ext cx="148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systems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" y="7937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04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is available in the package repositories for operating systems such as </a:t>
            </a:r>
            <a:r>
              <a:rPr lang="en-US" dirty="0" err="1"/>
              <a:t>Ubuntu</a:t>
            </a:r>
            <a:endParaRPr lang="en-US" dirty="0"/>
          </a:p>
          <a:p>
            <a:r>
              <a:rPr lang="en-US" dirty="0"/>
              <a:t>( apt-get ) and Fedora ( yum )</a:t>
            </a:r>
          </a:p>
          <a:p>
            <a:r>
              <a:rPr lang="en-US" dirty="0"/>
              <a:t>The latest version available is to grab the source code from </a:t>
            </a:r>
            <a:r>
              <a:rPr lang="en-US" b="1" dirty="0">
                <a:solidFill>
                  <a:srgbClr val="0070C0"/>
                </a:solidFill>
              </a:rPr>
              <a:t>https://github.com/ansible/ansible </a:t>
            </a:r>
            <a:r>
              <a:rPr lang="en-US" dirty="0"/>
              <a:t>and build it yourself.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257800"/>
          </a:xfrm>
        </p:spPr>
        <p:txBody>
          <a:bodyPr>
            <a:normAutofit/>
          </a:bodyPr>
          <a:lstStyle/>
          <a:p>
            <a:r>
              <a:rPr lang="en-US" sz="3000" b="1" dirty="0"/>
              <a:t>Day 1 </a:t>
            </a:r>
            <a:r>
              <a:rPr lang="en-US" sz="3000" dirty="0"/>
              <a:t>-  </a:t>
            </a:r>
            <a:r>
              <a:rPr lang="en-US" sz="2800" dirty="0"/>
              <a:t>Linux &amp; Windows Essentials and administration</a:t>
            </a:r>
          </a:p>
          <a:p>
            <a:pPr marL="0" indent="0">
              <a:buNone/>
            </a:pPr>
            <a:r>
              <a:rPr lang="en-US" sz="2800" dirty="0"/>
              <a:t>                    commands</a:t>
            </a:r>
            <a:endParaRPr lang="en-US" sz="3000" dirty="0"/>
          </a:p>
          <a:p>
            <a:r>
              <a:rPr lang="en-US" sz="3000" b="1" dirty="0"/>
              <a:t>Day 2</a:t>
            </a:r>
            <a:r>
              <a:rPr lang="en-US" sz="3000" dirty="0"/>
              <a:t> -  </a:t>
            </a:r>
            <a:r>
              <a:rPr lang="en-US" sz="2800" dirty="0"/>
              <a:t>Ansible – architecture, ad-hoc commands and               </a:t>
            </a:r>
          </a:p>
          <a:p>
            <a:pPr marL="0" indent="0">
              <a:buNone/>
            </a:pPr>
            <a:r>
              <a:rPr lang="en-US" sz="2800" dirty="0"/>
              <a:t>                    YMAL</a:t>
            </a:r>
            <a:endParaRPr lang="en-US" sz="3000" dirty="0"/>
          </a:p>
          <a:p>
            <a:r>
              <a:rPr lang="en-US" sz="3000" b="1" dirty="0"/>
              <a:t>Day 3</a:t>
            </a:r>
            <a:r>
              <a:rPr lang="en-US" sz="3000" dirty="0"/>
              <a:t> -  </a:t>
            </a:r>
            <a:r>
              <a:rPr lang="en-US" sz="2800" dirty="0"/>
              <a:t>Ansible playbooks</a:t>
            </a:r>
            <a:endParaRPr lang="en-US" sz="3000" dirty="0"/>
          </a:p>
          <a:p>
            <a:r>
              <a:rPr lang="en-US" sz="3000" b="1" dirty="0"/>
              <a:t>Day 4 </a:t>
            </a:r>
            <a:r>
              <a:rPr lang="en-US" sz="3000" dirty="0"/>
              <a:t>-  </a:t>
            </a:r>
            <a:r>
              <a:rPr lang="en-US" sz="2800" dirty="0"/>
              <a:t>Control execution flow, Interactive control structures, Encrypting data with Vault</a:t>
            </a:r>
            <a:r>
              <a:rPr lang="en-US" sz="3000" dirty="0"/>
              <a:t>.</a:t>
            </a:r>
          </a:p>
          <a:p>
            <a:r>
              <a:rPr lang="en-US" sz="3000" b="1" dirty="0"/>
              <a:t>Day 5</a:t>
            </a:r>
            <a:r>
              <a:rPr lang="en-US" sz="3000" dirty="0"/>
              <a:t> </a:t>
            </a:r>
            <a:r>
              <a:rPr lang="en-US" sz="2800" dirty="0"/>
              <a:t>–</a:t>
            </a:r>
            <a:r>
              <a:rPr lang="en-US" sz="3000" dirty="0"/>
              <a:t>  Ansible blocks , roles </a:t>
            </a:r>
            <a:r>
              <a:rPr lang="en-US" sz="2800" dirty="0"/>
              <a:t>and Galaxy</a:t>
            </a:r>
            <a:r>
              <a:rPr lang="en-US" sz="3000" dirty="0"/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35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81" y="685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Download Ansible from </a:t>
            </a:r>
            <a:r>
              <a:rPr lang="en-US" dirty="0" err="1"/>
              <a:t>Github</a:t>
            </a:r>
            <a:r>
              <a:rPr lang="en-US" dirty="0"/>
              <a:t> and build 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err="1"/>
              <a:t>git</a:t>
            </a:r>
            <a:r>
              <a:rPr lang="en-US" sz="2400" dirty="0"/>
              <a:t> clone git://github.com/ansible/ansible.git --recursive</a:t>
            </a:r>
          </a:p>
          <a:p>
            <a:pPr>
              <a:buNone/>
            </a:pPr>
            <a:r>
              <a:rPr lang="en-US" sz="2400" dirty="0" err="1"/>
              <a:t>cd</a:t>
            </a:r>
            <a:r>
              <a:rPr lang="en-US" sz="2400" dirty="0"/>
              <a:t> </a:t>
            </a:r>
            <a:r>
              <a:rPr lang="en-US" sz="2400" dirty="0" err="1"/>
              <a:t>ansible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make</a:t>
            </a:r>
          </a:p>
          <a:p>
            <a:pPr>
              <a:buNone/>
            </a:pPr>
            <a:r>
              <a:rPr lang="en-US" sz="2400" dirty="0" err="1"/>
              <a:t>sudo</a:t>
            </a:r>
            <a:r>
              <a:rPr lang="en-US" sz="2400" dirty="0"/>
              <a:t> make install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Install ansible ( Control System) </a:t>
            </a:r>
            <a:br>
              <a:rPr lang="en-US" sz="4000" dirty="0"/>
            </a:br>
            <a:br>
              <a:rPr lang="en-US" sz="4000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enable the Ansible Engine repository for RHEL 7, run the following command:</a:t>
            </a:r>
          </a:p>
          <a:p>
            <a:r>
              <a:rPr lang="en-US" sz="1900" b="1" dirty="0"/>
              <a:t>$ </a:t>
            </a:r>
            <a:r>
              <a:rPr lang="en-US" sz="1900" b="1" dirty="0" err="1"/>
              <a:t>sudo</a:t>
            </a:r>
            <a:r>
              <a:rPr lang="en-US" sz="1900" b="1" dirty="0"/>
              <a:t> subscription-manager repos --enable rhel-7-server-ansible-2.9-rpms</a:t>
            </a:r>
            <a:r>
              <a:rPr lang="en-US" dirty="0"/>
              <a:t> </a:t>
            </a:r>
          </a:p>
          <a:p>
            <a:r>
              <a:rPr lang="en-US" sz="1600" b="1" dirty="0"/>
              <a:t>$ </a:t>
            </a:r>
            <a:r>
              <a:rPr lang="en-US" sz="1600" b="1" dirty="0" err="1"/>
              <a:t>git</a:t>
            </a:r>
            <a:r>
              <a:rPr lang="en-US" sz="1600" b="1" dirty="0"/>
              <a:t> clone </a:t>
            </a:r>
            <a:r>
              <a:rPr lang="en-US" sz="1600" b="1" dirty="0">
                <a:hlinkClick r:id="rId2"/>
              </a:rPr>
              <a:t>https://github.com/ansible/ansible.git</a:t>
            </a:r>
            <a:endParaRPr lang="en-US" sz="1600" b="1" dirty="0"/>
          </a:p>
          <a:p>
            <a:r>
              <a:rPr lang="en-US" sz="1600" b="1" dirty="0"/>
              <a:t>$ </a:t>
            </a:r>
            <a:r>
              <a:rPr lang="en-US" sz="1600" b="1" dirty="0" err="1"/>
              <a:t>cd</a:t>
            </a:r>
            <a:r>
              <a:rPr lang="en-US" sz="1600" b="1" dirty="0"/>
              <a:t> ./ansible</a:t>
            </a:r>
          </a:p>
          <a:p>
            <a:r>
              <a:rPr lang="en-US" sz="1600" b="1" dirty="0"/>
              <a:t>$ make rpm</a:t>
            </a:r>
          </a:p>
          <a:p>
            <a:r>
              <a:rPr lang="en-US" sz="1600" b="1" dirty="0"/>
              <a:t>$ </a:t>
            </a:r>
            <a:r>
              <a:rPr lang="en-US" sz="1600" b="1" dirty="0" err="1"/>
              <a:t>sudo</a:t>
            </a:r>
            <a:r>
              <a:rPr lang="en-US" sz="1600" b="1" dirty="0"/>
              <a:t> rpm -</a:t>
            </a:r>
            <a:r>
              <a:rPr lang="en-US" sz="1600" b="1" dirty="0" err="1"/>
              <a:t>Uvh</a:t>
            </a:r>
            <a:r>
              <a:rPr lang="en-US" sz="1600" b="1" dirty="0"/>
              <a:t> ./rpm-build/</a:t>
            </a:r>
            <a:r>
              <a:rPr lang="en-US" sz="1600" b="1" dirty="0" err="1"/>
              <a:t>ansible</a:t>
            </a:r>
            <a:r>
              <a:rPr lang="en-US" sz="1600" b="1" dirty="0"/>
              <a:t>-*.</a:t>
            </a:r>
            <a:r>
              <a:rPr lang="en-US" sz="1600" b="1" dirty="0" err="1"/>
              <a:t>noarch.rpm</a:t>
            </a: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yum install –y </a:t>
            </a:r>
            <a:r>
              <a:rPr lang="en-US" sz="1600" b="1" u="sng" dirty="0">
                <a:hlinkClick r:id="rId3"/>
              </a:rPr>
              <a:t>https://dl.fedoraproject.org/pub/epel/epel-release-latest-7.noarch.rpm</a:t>
            </a:r>
            <a:endParaRPr lang="en-US" sz="1600" b="1" dirty="0"/>
          </a:p>
          <a:p>
            <a:r>
              <a:rPr lang="en-US" sz="1600" b="1" dirty="0"/>
              <a:t>yum install –y ansible </a:t>
            </a:r>
          </a:p>
          <a:p>
            <a:r>
              <a:rPr lang="en-US" sz="1600" b="1" dirty="0"/>
              <a:t>ansible     - - version </a:t>
            </a:r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Ansible can be installed with pip, the Python package manager.</a:t>
            </a:r>
          </a:p>
          <a:p>
            <a:r>
              <a:rPr lang="en-US" sz="2800" dirty="0"/>
              <a:t>curl </a:t>
            </a:r>
            <a:r>
              <a:rPr lang="en-US" sz="2000" dirty="0">
                <a:hlinkClick r:id="rId2"/>
              </a:rPr>
              <a:t>https://bootstrap.pypa.io/get-pip.py -o get-</a:t>
            </a:r>
            <a:r>
              <a:rPr lang="en-US" sz="2000" dirty="0" err="1">
                <a:hlinkClick r:id="rId2"/>
              </a:rPr>
              <a:t>pip.pypython</a:t>
            </a:r>
            <a:endParaRPr lang="en-US" sz="2800" dirty="0"/>
          </a:p>
          <a:p>
            <a:r>
              <a:rPr lang="en-US" sz="2800" dirty="0"/>
              <a:t>python get-pip.py</a:t>
            </a:r>
          </a:p>
          <a:p>
            <a:r>
              <a:rPr lang="en-US" sz="2800" dirty="0"/>
              <a:t>pip install </a:t>
            </a:r>
            <a:r>
              <a:rPr lang="en-US" sz="2800" dirty="0" err="1"/>
              <a:t>ansible</a:t>
            </a:r>
            <a:endParaRPr lang="en-US" sz="2800" dirty="0"/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47" y="222034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Virtual </a:t>
            </a:r>
            <a:r>
              <a:rPr lang="en-US" b="1" dirty="0" err="1"/>
              <a:t>env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159" y="914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Ansible can also be installed inside a new or existing </a:t>
            </a:r>
            <a:r>
              <a:rPr lang="en-US" dirty="0" err="1"/>
              <a:t>virtualenv</a:t>
            </a:r>
            <a:r>
              <a:rPr lang="en-US" dirty="0"/>
              <a:t> 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$ python -m </a:t>
            </a:r>
            <a:r>
              <a:rPr lang="en-US" sz="2000" dirty="0" err="1"/>
              <a:t>virtualenv</a:t>
            </a:r>
            <a:r>
              <a:rPr lang="en-US" sz="2000" dirty="0"/>
              <a:t> ansible  </a:t>
            </a:r>
            <a:r>
              <a:rPr lang="en-US" sz="1600" b="1" i="1" dirty="0"/>
              <a:t># Create a </a:t>
            </a:r>
            <a:r>
              <a:rPr lang="en-US" sz="1600" b="1" i="1" dirty="0" err="1"/>
              <a:t>virtualenv</a:t>
            </a:r>
            <a:r>
              <a:rPr lang="en-US" sz="1600" b="1" i="1" dirty="0"/>
              <a:t> if one does not already exist</a:t>
            </a:r>
            <a:r>
              <a:rPr lang="en-US" sz="1600" b="1" dirty="0"/>
              <a:t> 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$ source </a:t>
            </a:r>
            <a:r>
              <a:rPr lang="en-US" sz="2000" dirty="0" err="1"/>
              <a:t>ansible</a:t>
            </a:r>
            <a:r>
              <a:rPr lang="en-US" sz="2000" dirty="0"/>
              <a:t>/bin/activate   </a:t>
            </a:r>
            <a:r>
              <a:rPr lang="en-US" sz="1800" b="1" i="1" dirty="0"/>
              <a:t># Activate the virtual environment</a:t>
            </a:r>
            <a:r>
              <a:rPr lang="en-US" sz="2000" b="1" dirty="0"/>
              <a:t>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$ pip install ansible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If you wish to install Ansible globally, run the following commands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$ </a:t>
            </a:r>
            <a:r>
              <a:rPr lang="en-US" sz="2000" b="1" dirty="0" err="1"/>
              <a:t>sudo</a:t>
            </a:r>
            <a:r>
              <a:rPr lang="en-US" sz="2000" b="1" dirty="0"/>
              <a:t> python get-pip.py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$ </a:t>
            </a:r>
            <a:r>
              <a:rPr lang="en-US" sz="2000" b="1" dirty="0" err="1"/>
              <a:t>sudo</a:t>
            </a:r>
            <a:r>
              <a:rPr lang="en-US" sz="2000" b="1" dirty="0"/>
              <a:t> pip install ansible </a:t>
            </a:r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15" y="222034"/>
            <a:ext cx="8229600" cy="775132"/>
          </a:xfrm>
        </p:spPr>
        <p:txBody>
          <a:bodyPr>
            <a:noAutofit/>
          </a:bodyPr>
          <a:lstStyle/>
          <a:p>
            <a:r>
              <a:rPr lang="en-US" sz="4000" b="1" dirty="0"/>
              <a:t>Ansible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Ansible control server </a:t>
            </a:r>
            <a:r>
              <a:rPr lang="en-US" sz="7000" dirty="0"/>
              <a:t>(or) master server(or) ansible server  - m/c - ansible installed ; run the playbook</a:t>
            </a:r>
          </a:p>
          <a:p>
            <a:pPr>
              <a:buNone/>
            </a:pPr>
            <a:endParaRPr lang="en-US" sz="7000" b="1" dirty="0"/>
          </a:p>
          <a:p>
            <a:r>
              <a:rPr lang="en-US" sz="9600" b="1" dirty="0"/>
              <a:t>Module</a:t>
            </a:r>
            <a:r>
              <a:rPr lang="en-US" sz="7000" b="1" dirty="0"/>
              <a:t> </a:t>
            </a:r>
            <a:r>
              <a:rPr lang="en-US" sz="7000" dirty="0"/>
              <a:t>- like command (or) executable utility - executed on the client M/C</a:t>
            </a:r>
          </a:p>
          <a:p>
            <a:endParaRPr lang="en-US" sz="7000" b="1" dirty="0"/>
          </a:p>
          <a:p>
            <a:r>
              <a:rPr lang="en-US" sz="9600" b="1" dirty="0"/>
              <a:t>Inventory </a:t>
            </a:r>
            <a:r>
              <a:rPr lang="en-US" sz="7000" dirty="0"/>
              <a:t>- File (default inventory:/etc/</a:t>
            </a:r>
            <a:r>
              <a:rPr lang="en-US" sz="7000" dirty="0" err="1"/>
              <a:t>ansible</a:t>
            </a:r>
            <a:r>
              <a:rPr lang="en-US" sz="7000" dirty="0"/>
              <a:t>/hosts) -  contains data about  client(node) details</a:t>
            </a:r>
          </a:p>
          <a:p>
            <a:pPr>
              <a:buNone/>
            </a:pPr>
            <a:endParaRPr lang="en-US" sz="7000" b="1" dirty="0"/>
          </a:p>
          <a:p>
            <a:r>
              <a:rPr lang="en-US" sz="9600" b="1" dirty="0"/>
              <a:t>Playbook</a:t>
            </a:r>
            <a:r>
              <a:rPr lang="en-US" sz="7000" b="1" dirty="0"/>
              <a:t> </a:t>
            </a:r>
            <a:r>
              <a:rPr lang="en-US" sz="7000" dirty="0"/>
              <a:t>- </a:t>
            </a:r>
            <a:r>
              <a:rPr lang="en-US" sz="7000" dirty="0" err="1"/>
              <a:t>yaml</a:t>
            </a:r>
            <a:r>
              <a:rPr lang="en-US" sz="7000" dirty="0"/>
              <a:t> file - contains collection of ansible module and tasks</a:t>
            </a:r>
          </a:p>
          <a:p>
            <a:endParaRPr lang="en-US" sz="7000" b="1" dirty="0"/>
          </a:p>
          <a:p>
            <a:r>
              <a:rPr lang="en-US" sz="9600" b="1" dirty="0"/>
              <a:t>Task </a:t>
            </a:r>
            <a:r>
              <a:rPr lang="en-US" sz="7000" dirty="0"/>
              <a:t>- action (or) collection of play</a:t>
            </a:r>
          </a:p>
          <a:p>
            <a:endParaRPr lang="en-US" sz="7000" b="1" dirty="0"/>
          </a:p>
          <a:p>
            <a:r>
              <a:rPr lang="en-US" sz="9600" b="1" dirty="0"/>
              <a:t>Play </a:t>
            </a:r>
            <a:r>
              <a:rPr lang="en-US" sz="7000" dirty="0"/>
              <a:t>- execution </a:t>
            </a:r>
          </a:p>
          <a:p>
            <a:endParaRPr lang="en-US" sz="7000" b="1" dirty="0"/>
          </a:p>
          <a:p>
            <a:r>
              <a:rPr lang="en-US" sz="9600" b="1" dirty="0"/>
              <a:t>Fact </a:t>
            </a:r>
            <a:r>
              <a:rPr lang="en-US" sz="7000" dirty="0"/>
              <a:t>- Client info - information fetched from the client system</a:t>
            </a:r>
          </a:p>
          <a:p>
            <a:r>
              <a:rPr lang="en-US" sz="1600" b="1" dirty="0"/>
              <a:t>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What’s an Inventory?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2800" dirty="0"/>
              <a:t>In configuration management, the tool that you’re using needs to know which machines it should run on. This is known as an </a:t>
            </a:r>
            <a:r>
              <a:rPr lang="en-US" sz="2800" i="1" dirty="0"/>
              <a:t>inventory .</a:t>
            </a:r>
          </a:p>
          <a:p>
            <a:r>
              <a:rPr lang="en-US" sz="2800" dirty="0"/>
              <a:t>With Puppet and Chef, this information is stored on a central server. As there is </a:t>
            </a:r>
            <a:r>
              <a:rPr lang="en-US" sz="2800" b="1" dirty="0"/>
              <a:t>no central</a:t>
            </a:r>
            <a:r>
              <a:rPr lang="en-US" sz="2800" dirty="0"/>
              <a:t> server in Ansible.</a:t>
            </a:r>
          </a:p>
          <a:p>
            <a:r>
              <a:rPr lang="en-US" sz="2800" dirty="0"/>
              <a:t>By default, Ansible will read /etc/</a:t>
            </a:r>
            <a:r>
              <a:rPr lang="en-US" sz="2800" dirty="0" err="1"/>
              <a:t>ansible</a:t>
            </a:r>
            <a:r>
              <a:rPr lang="en-US" sz="2800" dirty="0"/>
              <a:t>/hosts as its default inventory file.</a:t>
            </a:r>
            <a:endParaRPr lang="en-US" sz="28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z="7200" dirty="0"/>
              <a:t>By default, the Inventory is described by a configuration file, whose default location is in</a:t>
            </a:r>
            <a:r>
              <a:rPr lang="en-US" sz="7200" b="1" dirty="0"/>
              <a:t> /etc/</a:t>
            </a:r>
            <a:r>
              <a:rPr lang="en-US" sz="7200" b="1" dirty="0" err="1"/>
              <a:t>ansible</a:t>
            </a:r>
            <a:r>
              <a:rPr lang="en-US" sz="7200" b="1" dirty="0"/>
              <a:t>/hosts </a:t>
            </a:r>
          </a:p>
          <a:p>
            <a:endParaRPr lang="en-US" sz="7200" dirty="0"/>
          </a:p>
          <a:p>
            <a:r>
              <a:rPr lang="en-US" sz="7200" dirty="0"/>
              <a:t>The configuration file lists either the IP address or hostname of each node that is accessible by </a:t>
            </a:r>
            <a:r>
              <a:rPr lang="en-US" sz="7200" dirty="0" err="1"/>
              <a:t>ansible</a:t>
            </a:r>
            <a:r>
              <a:rPr lang="en-US" sz="7200" dirty="0"/>
              <a:t>.</a:t>
            </a:r>
          </a:p>
          <a:p>
            <a:pPr>
              <a:buNone/>
            </a:pPr>
            <a:r>
              <a:rPr lang="en-US" sz="7200" dirty="0"/>
              <a:t> </a:t>
            </a:r>
          </a:p>
          <a:p>
            <a:r>
              <a:rPr lang="en-US" sz="7200" dirty="0"/>
              <a:t>Every host is assigned to a group such as web servers, db servers etc. The inventory file can be in one of many formats such as </a:t>
            </a:r>
            <a:r>
              <a:rPr lang="en-US" sz="7200" dirty="0" err="1"/>
              <a:t>yaml</a:t>
            </a:r>
            <a:r>
              <a:rPr lang="en-US" sz="7200" dirty="0"/>
              <a:t>.</a:t>
            </a:r>
            <a:endParaRPr lang="en-US" sz="7000" b="1" dirty="0"/>
          </a:p>
          <a:p>
            <a:r>
              <a:rPr lang="en-US" sz="1600" b="1" dirty="0"/>
              <a:t>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Inventory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root@hostname ~]# vi /etc/ansible/hosts{Enter}</a:t>
            </a:r>
          </a:p>
          <a:p>
            <a:pPr>
              <a:buNone/>
            </a:pPr>
            <a:r>
              <a:rPr lang="en-US" sz="2800" b="1" dirty="0"/>
              <a:t> </a:t>
            </a:r>
          </a:p>
          <a:p>
            <a:pPr>
              <a:buNone/>
            </a:pPr>
            <a:r>
              <a:rPr lang="en-US" sz="2800" b="1" dirty="0"/>
              <a:t> [ansible_group_name]</a:t>
            </a:r>
          </a:p>
          <a:p>
            <a:pPr>
              <a:buNone/>
            </a:pPr>
            <a:r>
              <a:rPr lang="en-US" sz="2000" b="1" dirty="0"/>
              <a:t> node1 ansible_ssh_host=10.20.30.40  ansible_ssh_pass=password1</a:t>
            </a:r>
          </a:p>
          <a:p>
            <a:pPr>
              <a:buNone/>
            </a:pPr>
            <a:r>
              <a:rPr lang="en-US" sz="2000" b="1" dirty="0"/>
              <a:t> node2 ansible_ssh_host=10.20.30.50  ansible_ssh_pass=password2</a:t>
            </a:r>
          </a:p>
          <a:p>
            <a:pPr>
              <a:buNone/>
            </a:pPr>
            <a:r>
              <a:rPr lang="en-US" sz="2000" b="1" dirty="0"/>
              <a:t> ..</a:t>
            </a:r>
          </a:p>
          <a:p>
            <a:pPr>
              <a:buNone/>
            </a:pPr>
            <a:r>
              <a:rPr lang="en-US" sz="2000" b="1" dirty="0"/>
              <a:t> nodeN ansible_ssh_host=10.20.30.N  ansible_ssh_pass=</a:t>
            </a:r>
            <a:r>
              <a:rPr lang="en-US" sz="2000" b="1" dirty="0" err="1"/>
              <a:t>passwordN</a:t>
            </a:r>
            <a:endParaRPr lang="en-US" sz="20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ansible_host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sz="2000" dirty="0"/>
              <a:t>This allows you to use a different name for a host</a:t>
            </a:r>
          </a:p>
          <a:p>
            <a:pPr>
              <a:buNone/>
            </a:pPr>
            <a:r>
              <a:rPr lang="en-US" sz="2000" dirty="0"/>
              <a:t>in the inventory file and in your playbooks than</a:t>
            </a:r>
          </a:p>
          <a:p>
            <a:pPr>
              <a:buNone/>
            </a:pPr>
            <a:r>
              <a:rPr lang="en-US" sz="2000" dirty="0"/>
              <a:t>its actual hostname. This can be useful when you</a:t>
            </a:r>
          </a:p>
          <a:p>
            <a:pPr>
              <a:buNone/>
            </a:pPr>
            <a:r>
              <a:rPr lang="en-US" sz="2000" dirty="0"/>
              <a:t>want to name a machine but its IP address can</a:t>
            </a:r>
          </a:p>
          <a:p>
            <a:pPr>
              <a:buNone/>
            </a:pPr>
            <a:r>
              <a:rPr lang="en-US" sz="2000" dirty="0"/>
              <a:t>change. For example, in your inventory file:</a:t>
            </a:r>
          </a:p>
          <a:p>
            <a:pPr>
              <a:buNone/>
            </a:pPr>
            <a:r>
              <a:rPr lang="en-US" sz="2000" dirty="0"/>
              <a:t>alpha </a:t>
            </a:r>
            <a:r>
              <a:rPr lang="en-US" sz="2000" dirty="0" err="1"/>
              <a:t>ansible_host</a:t>
            </a:r>
            <a:r>
              <a:rPr lang="en-US" sz="2000" dirty="0"/>
              <a:t>=192.168.33.10</a:t>
            </a:r>
          </a:p>
          <a:p>
            <a:pPr>
              <a:buNone/>
            </a:pPr>
            <a:r>
              <a:rPr lang="en-US" sz="2000" dirty="0"/>
              <a:t>You will be able to refer to the machine alpha</a:t>
            </a:r>
          </a:p>
          <a:p>
            <a:pPr>
              <a:buNone/>
            </a:pPr>
            <a:r>
              <a:rPr lang="en-US" sz="2000" dirty="0"/>
              <a:t>everywhere, but Ansible will connect to the IP.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ansible_user</a:t>
            </a:r>
            <a:r>
              <a:rPr lang="en-US" dirty="0"/>
              <a:t> </a:t>
            </a:r>
          </a:p>
          <a:p>
            <a:r>
              <a:rPr lang="en-US" sz="2400" dirty="0"/>
              <a:t>The user to log in as to the remote machine via SSH.</a:t>
            </a:r>
          </a:p>
          <a:p>
            <a:r>
              <a:rPr lang="en-US" sz="2400" dirty="0" err="1"/>
              <a:t>ansible_user</a:t>
            </a:r>
            <a:r>
              <a:rPr lang="en-US" sz="2400" dirty="0"/>
              <a:t>=Michael</a:t>
            </a:r>
          </a:p>
          <a:p>
            <a:r>
              <a:rPr lang="en-US" sz="2400" dirty="0"/>
              <a:t>would be the same as:</a:t>
            </a:r>
          </a:p>
          <a:p>
            <a:r>
              <a:rPr lang="en-US" sz="2400" dirty="0" err="1"/>
              <a:t>ssh</a:t>
            </a:r>
            <a:r>
              <a:rPr lang="en-US" sz="2400" dirty="0"/>
              <a:t> michael@host1.example.com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Automate Linux system administration tasks on managed hosts with Ansible.</a:t>
            </a:r>
          </a:p>
          <a:p>
            <a:r>
              <a:rPr lang="en-US" dirty="0"/>
              <a:t>Learn how to write Ansible Playbooks to standardize task execution.</a:t>
            </a:r>
          </a:p>
          <a:p>
            <a:r>
              <a:rPr lang="en-US" dirty="0"/>
              <a:t>Manage encryption for Ansible with Ansible Vault.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29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ansible_port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sz="2400" dirty="0"/>
              <a:t>The port on which your SSH server is listening.</a:t>
            </a:r>
          </a:p>
          <a:p>
            <a:pPr>
              <a:buNone/>
            </a:pPr>
            <a:r>
              <a:rPr lang="en-US" sz="2400" dirty="0"/>
              <a:t>This is an alias for </a:t>
            </a:r>
            <a:r>
              <a:rPr lang="en-US" sz="2400" dirty="0" err="1"/>
              <a:t>hostname:port</a:t>
            </a:r>
            <a:r>
              <a:rPr lang="en-US" sz="2400" dirty="0"/>
              <a:t> .</a:t>
            </a:r>
          </a:p>
          <a:p>
            <a:pPr>
              <a:buNone/>
            </a:pPr>
            <a:r>
              <a:rPr lang="en-US" sz="2400" dirty="0" err="1"/>
              <a:t>ansible_port</a:t>
            </a:r>
            <a:r>
              <a:rPr lang="en-US" sz="2400" dirty="0"/>
              <a:t>=50822</a:t>
            </a:r>
          </a:p>
          <a:p>
            <a:pPr>
              <a:buNone/>
            </a:pPr>
            <a:r>
              <a:rPr lang="en-US" sz="2400" dirty="0"/>
              <a:t>would be the same as:</a:t>
            </a:r>
          </a:p>
          <a:p>
            <a:pPr>
              <a:buNone/>
            </a:pPr>
            <a:r>
              <a:rPr lang="en-US" sz="2400" dirty="0" err="1"/>
              <a:t>ssh</a:t>
            </a:r>
            <a:r>
              <a:rPr lang="en-US" sz="2400" dirty="0"/>
              <a:t> host1.example.com –p 50822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ansible_ssh_private_key_file</a:t>
            </a:r>
            <a:r>
              <a:rPr lang="en-US" b="1" dirty="0"/>
              <a:t> </a:t>
            </a:r>
          </a:p>
          <a:p>
            <a:r>
              <a:rPr lang="en-US" sz="2800" dirty="0"/>
              <a:t>The SSH key file used to log in.</a:t>
            </a:r>
          </a:p>
          <a:p>
            <a:r>
              <a:rPr lang="en-US" sz="2800" dirty="0" err="1"/>
              <a:t>ansible_ssh_private_key_file</a:t>
            </a:r>
            <a:r>
              <a:rPr lang="en-US" sz="2800" dirty="0"/>
              <a:t>=/path/to/</a:t>
            </a:r>
            <a:r>
              <a:rPr lang="en-US" sz="2800" dirty="0" err="1"/>
              <a:t>id_rsa</a:t>
            </a:r>
            <a:endParaRPr lang="en-US" sz="2800" dirty="0"/>
          </a:p>
          <a:p>
            <a:r>
              <a:rPr lang="en-US" sz="2800" dirty="0"/>
              <a:t>would be the same as</a:t>
            </a:r>
          </a:p>
          <a:p>
            <a:r>
              <a:rPr lang="en-US" sz="2800" dirty="0" err="1"/>
              <a:t>ssh</a:t>
            </a:r>
            <a:r>
              <a:rPr lang="en-US" sz="2800" dirty="0"/>
              <a:t> –</a:t>
            </a:r>
            <a:r>
              <a:rPr lang="en-US" sz="2800" dirty="0" err="1"/>
              <a:t>i</a:t>
            </a:r>
            <a:r>
              <a:rPr lang="en-US" sz="2800" dirty="0"/>
              <a:t> /path/to/</a:t>
            </a:r>
            <a:r>
              <a:rPr lang="en-US" sz="2800" dirty="0" err="1"/>
              <a:t>id_rsa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ansible_ssh_pass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sz="2400" dirty="0"/>
              <a:t>If the user you’re connecting to a machine as</a:t>
            </a:r>
          </a:p>
          <a:p>
            <a:pPr>
              <a:buNone/>
            </a:pPr>
            <a:r>
              <a:rPr lang="en-US" sz="2400" dirty="0"/>
              <a:t>requires a password, you can specify it in the</a:t>
            </a:r>
          </a:p>
          <a:p>
            <a:pPr>
              <a:buNone/>
            </a:pPr>
            <a:r>
              <a:rPr lang="en-US" sz="2400" dirty="0"/>
              <a:t>inventory file with </a:t>
            </a:r>
            <a:r>
              <a:rPr lang="en-US" sz="2400" dirty="0" err="1"/>
              <a:t>ansible_ssh_pass</a:t>
            </a:r>
            <a:r>
              <a:rPr lang="en-US" sz="2400" dirty="0"/>
              <a:t> .</a:t>
            </a:r>
          </a:p>
          <a:p>
            <a:pPr>
              <a:buNone/>
            </a:pPr>
            <a:r>
              <a:rPr lang="en-US" sz="2400" i="1" dirty="0"/>
              <a:t>Note : This is highly insecure, and you should use</a:t>
            </a:r>
          </a:p>
          <a:p>
            <a:pPr>
              <a:buNone/>
            </a:pPr>
            <a:r>
              <a:rPr lang="en-US" sz="2400" dirty="0"/>
              <a:t>SSH key authentication or use the --ask-pass flag</a:t>
            </a:r>
          </a:p>
          <a:p>
            <a:pPr>
              <a:buNone/>
            </a:pPr>
            <a:r>
              <a:rPr lang="en-US" sz="2400" dirty="0"/>
              <a:t>on the command line to provide the password at</a:t>
            </a:r>
          </a:p>
          <a:p>
            <a:pPr>
              <a:buNone/>
            </a:pPr>
            <a:r>
              <a:rPr lang="en-US" sz="2400" dirty="0"/>
              <a:t>run time.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ansible_ssh_common_args</a:t>
            </a:r>
            <a:r>
              <a:rPr lang="en-US" b="1" dirty="0"/>
              <a:t> </a:t>
            </a:r>
          </a:p>
          <a:p>
            <a:r>
              <a:rPr lang="en-US" dirty="0"/>
              <a:t>Any additional arguments to provide to any calls to SSH, SFTP, or SCP commands.</a:t>
            </a:r>
          </a:p>
          <a:p>
            <a:r>
              <a:rPr lang="en-US" dirty="0" err="1"/>
              <a:t>ansible_ssh_common_args</a:t>
            </a:r>
            <a:r>
              <a:rPr lang="en-US" dirty="0"/>
              <a:t>='-o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ForwardAgent</a:t>
            </a:r>
            <a:r>
              <a:rPr lang="en-US" dirty="0"/>
              <a:t>=yes'</a:t>
            </a:r>
          </a:p>
          <a:p>
            <a:r>
              <a:rPr lang="en-US" dirty="0"/>
              <a:t>would be the same as: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–o </a:t>
            </a:r>
            <a:r>
              <a:rPr lang="en-US" dirty="0" err="1"/>
              <a:t>ForwardAgent</a:t>
            </a:r>
            <a:r>
              <a:rPr lang="en-US" dirty="0"/>
              <a:t>=yes host1.example.com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Configuration Options in 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ansible_ssh_extra_args</a:t>
            </a:r>
            <a:r>
              <a:rPr lang="en-US" dirty="0"/>
              <a:t> </a:t>
            </a:r>
          </a:p>
          <a:p>
            <a:r>
              <a:rPr lang="en-US" sz="2800" dirty="0"/>
              <a:t>This is the same as </a:t>
            </a:r>
            <a:r>
              <a:rPr lang="en-US" sz="2800" dirty="0" err="1"/>
              <a:t>ansible_ssh_common_args</a:t>
            </a:r>
            <a:r>
              <a:rPr lang="en-US" sz="2800" dirty="0"/>
              <a:t> ,</a:t>
            </a:r>
          </a:p>
          <a:p>
            <a:r>
              <a:rPr lang="en-US" sz="2800" dirty="0"/>
              <a:t>but the arguments specified are only used when</a:t>
            </a:r>
          </a:p>
          <a:p>
            <a:r>
              <a:rPr lang="en-US" sz="2800" dirty="0"/>
              <a:t>Ansible runs an SSH command</a:t>
            </a: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we have web servers, databases, load balancers, and more as targets. </a:t>
            </a:r>
          </a:p>
          <a:p>
            <a:r>
              <a:rPr lang="en-US" dirty="0"/>
              <a:t>Being able to group these servers together and target them as a single entity is important. Ansible supports this use case through the use of </a:t>
            </a:r>
            <a:r>
              <a:rPr lang="en-US" i="1" dirty="0"/>
              <a:t>inventory groups 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your inventory files are in the INI file format, you can use the normal INI </a:t>
            </a:r>
            <a:r>
              <a:rPr lang="en-US" dirty="0" err="1"/>
              <a:t>sectionheading</a:t>
            </a:r>
            <a:endParaRPr lang="en-US" dirty="0"/>
          </a:p>
          <a:p>
            <a:r>
              <a:rPr lang="en-US" dirty="0"/>
              <a:t>syntax to define a group of servers, as follows:</a:t>
            </a:r>
          </a:p>
          <a:p>
            <a:pPr>
              <a:buNone/>
            </a:pPr>
            <a:r>
              <a:rPr lang="en-US" dirty="0"/>
              <a:t>[web]</a:t>
            </a:r>
          </a:p>
          <a:p>
            <a:pPr>
              <a:buNone/>
            </a:pPr>
            <a:r>
              <a:rPr lang="en-US" dirty="0"/>
              <a:t>host1.example.com</a:t>
            </a:r>
          </a:p>
          <a:p>
            <a:pPr>
              <a:buNone/>
            </a:pPr>
            <a:r>
              <a:rPr lang="en-US" dirty="0"/>
              <a:t>host2.example.com</a:t>
            </a:r>
          </a:p>
          <a:p>
            <a:pPr>
              <a:buNone/>
            </a:pPr>
            <a:r>
              <a:rPr lang="en-US" dirty="0"/>
              <a:t>[database]</a:t>
            </a:r>
          </a:p>
          <a:p>
            <a:pPr>
              <a:buNone/>
            </a:pPr>
            <a:r>
              <a:rPr lang="en-US" dirty="0"/>
              <a:t>db.example.com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inventory file, we have two hosts denoted as web servers and one as a database server. </a:t>
            </a:r>
          </a:p>
          <a:p>
            <a:r>
              <a:rPr lang="en-US" dirty="0"/>
              <a:t>Square brackets are used as section markers in the INI format, so the group name is set to whatever appears in the square brackets.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terms best describes the Ansible architecture?</a:t>
            </a:r>
          </a:p>
          <a:p>
            <a:pPr marL="400050" lvl="1" indent="0">
              <a:buNone/>
            </a:pPr>
            <a:r>
              <a:rPr lang="en-US" dirty="0"/>
              <a:t>a. Agentless</a:t>
            </a:r>
          </a:p>
          <a:p>
            <a:pPr marL="400050" lvl="1" indent="0">
              <a:buNone/>
            </a:pPr>
            <a:r>
              <a:rPr lang="en-US" dirty="0"/>
              <a:t>b. Client/Server</a:t>
            </a:r>
          </a:p>
          <a:p>
            <a:pPr marL="400050" lvl="1" indent="0">
              <a:buNone/>
            </a:pPr>
            <a:r>
              <a:rPr lang="en-US" dirty="0"/>
              <a:t>c. Event-driven</a:t>
            </a:r>
          </a:p>
          <a:p>
            <a:pPr marL="400050" lvl="1" indent="0">
              <a:buNone/>
            </a:pPr>
            <a:r>
              <a:rPr lang="en-US" dirty="0"/>
              <a:t>d. Stateless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8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b="1" dirty="0"/>
              <a:t>Which network protocol does Ansible use by default to communicate with managed nodes?</a:t>
            </a:r>
          </a:p>
          <a:p>
            <a:pPr marL="400050" lvl="1" indent="0">
              <a:buNone/>
            </a:pPr>
            <a:r>
              <a:rPr lang="en-US" dirty="0"/>
              <a:t>a. HTTP</a:t>
            </a:r>
          </a:p>
          <a:p>
            <a:pPr marL="400050" lvl="1" indent="0">
              <a:buNone/>
            </a:pPr>
            <a:r>
              <a:rPr lang="en-US" dirty="0"/>
              <a:t>b. HTTPS</a:t>
            </a:r>
          </a:p>
          <a:p>
            <a:pPr marL="400050" lvl="1" indent="0">
              <a:buNone/>
            </a:pPr>
            <a:r>
              <a:rPr lang="en-US" dirty="0"/>
              <a:t>c. SNMP</a:t>
            </a:r>
          </a:p>
          <a:p>
            <a:pPr marL="400050" lvl="1" indent="0">
              <a:buNone/>
            </a:pPr>
            <a:r>
              <a:rPr lang="en-US" dirty="0"/>
              <a:t>d. SSH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8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Configuration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Configuration management is the process of maintaining infrastructure and software in a desired and consistent state.</a:t>
            </a:r>
          </a:p>
          <a:p>
            <a:r>
              <a:rPr lang="en-US" dirty="0"/>
              <a:t>It’s a way to make sure that a system performs as expected as changes are made over time.</a:t>
            </a:r>
          </a:p>
          <a:p>
            <a:r>
              <a:rPr lang="en-US" dirty="0"/>
              <a:t>This is particularly important when it comes to applying changes to the resources. </a:t>
            </a:r>
          </a:p>
          <a:p>
            <a:r>
              <a:rPr lang="en-US" dirty="0"/>
              <a:t>The goal, especially with automation, is to keep the configuration changes transparent and documented.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600" cy="5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/>
              <a:t>Which of the following files defines the actions that Ansible performs on managed nodes?</a:t>
            </a:r>
          </a:p>
          <a:p>
            <a:pPr marL="400050" lvl="1" indent="0">
              <a:buNone/>
            </a:pPr>
            <a:r>
              <a:rPr lang="en-US" dirty="0"/>
              <a:t>a. Host inventory</a:t>
            </a:r>
          </a:p>
          <a:p>
            <a:pPr marL="400050" lvl="1" indent="0">
              <a:buNone/>
            </a:pPr>
            <a:r>
              <a:rPr lang="en-US" dirty="0"/>
              <a:t>b. Manifest</a:t>
            </a:r>
          </a:p>
          <a:p>
            <a:pPr marL="400050" lvl="1" indent="0">
              <a:buNone/>
            </a:pPr>
            <a:r>
              <a:rPr lang="en-US" dirty="0"/>
              <a:t>c. Playbook</a:t>
            </a:r>
          </a:p>
          <a:p>
            <a:pPr marL="400050" lvl="1" indent="0">
              <a:buNone/>
            </a:pPr>
            <a:r>
              <a:rPr lang="en-US" dirty="0"/>
              <a:t>d. Script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16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/>
              <a:t>What syntax is used to define Ansible Playbooks?</a:t>
            </a:r>
          </a:p>
          <a:p>
            <a:pPr marL="400050" lvl="1" indent="0">
              <a:buNone/>
            </a:pPr>
            <a:r>
              <a:rPr lang="en-US" dirty="0"/>
              <a:t>a. Bash</a:t>
            </a:r>
          </a:p>
          <a:p>
            <a:pPr marL="400050" lvl="1" indent="0">
              <a:buNone/>
            </a:pPr>
            <a:r>
              <a:rPr lang="en-US" dirty="0"/>
              <a:t>b. Perl</a:t>
            </a:r>
          </a:p>
          <a:p>
            <a:pPr marL="400050" lvl="1" indent="0">
              <a:buNone/>
            </a:pPr>
            <a:r>
              <a:rPr lang="en-US" dirty="0"/>
              <a:t>c. Python</a:t>
            </a:r>
          </a:p>
          <a:p>
            <a:pPr marL="400050" lvl="1" indent="0">
              <a:buNone/>
            </a:pPr>
            <a:r>
              <a:rPr lang="en-US" dirty="0"/>
              <a:t>d. YAML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90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Ansible - Ad hoc Commands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An Ansible ad-hoc command uses the</a:t>
            </a:r>
            <a:r>
              <a:rPr lang="en-US" sz="2800" b="1" dirty="0"/>
              <a:t> </a:t>
            </a:r>
            <a:r>
              <a:rPr lang="en-US" sz="2800" b="1" i="1" dirty="0"/>
              <a:t>/</a:t>
            </a:r>
            <a:r>
              <a:rPr lang="en-US" sz="2800" b="1" i="1" dirty="0" err="1"/>
              <a:t>usr</a:t>
            </a:r>
            <a:r>
              <a:rPr lang="en-US" sz="2800" b="1" i="1" dirty="0"/>
              <a:t>/bin/ansible</a:t>
            </a:r>
            <a:r>
              <a:rPr lang="en-US" sz="2800" dirty="0"/>
              <a:t> command-line tool to automate a single task on one or more managed nodes.</a:t>
            </a:r>
          </a:p>
          <a:p>
            <a:endParaRPr lang="en-US" sz="2800" dirty="0"/>
          </a:p>
          <a:p>
            <a:r>
              <a:rPr lang="en-US" sz="2800" dirty="0"/>
              <a:t> Ad-hoc commands are quick and easy, but they are not reusable.</a:t>
            </a:r>
          </a:p>
          <a:p>
            <a:endParaRPr lang="en-US" sz="2800" dirty="0"/>
          </a:p>
          <a:p>
            <a:r>
              <a:rPr lang="en-US" sz="2800" b="1" dirty="0"/>
              <a:t>Syntax :-</a:t>
            </a:r>
          </a:p>
          <a:p>
            <a:pPr>
              <a:buNone/>
            </a:pPr>
            <a:r>
              <a:rPr lang="en-US" sz="2800" b="1" dirty="0"/>
              <a:t>	ansible [pattern] -m [module] -a "[module options]"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To test all the nodes(client)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# client nodes  are reachable or not?</a:t>
            </a:r>
          </a:p>
          <a:p>
            <a:pPr>
              <a:buNone/>
            </a:pPr>
            <a:r>
              <a:rPr lang="en-US" sz="2400" b="1" dirty="0"/>
              <a:t>root@host~]#  ansible -m ping all {Enter} 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# </a:t>
            </a:r>
            <a:r>
              <a:rPr lang="en-US" sz="2000" dirty="0"/>
              <a:t>To test particular group nodes(client) m/c are reachable or not?</a:t>
            </a:r>
          </a:p>
          <a:p>
            <a:pPr>
              <a:buNone/>
            </a:pPr>
            <a:r>
              <a:rPr lang="en-US" sz="2400" b="1" dirty="0"/>
              <a:t>root@host~]# ansible &lt;groupname&gt; -m ping all {Enter}</a:t>
            </a:r>
          </a:p>
          <a:p>
            <a:pPr>
              <a:buNone/>
            </a:pPr>
            <a:r>
              <a:rPr lang="en-US" sz="2400" b="1" dirty="0"/>
              <a:t> # Example:-</a:t>
            </a:r>
          </a:p>
          <a:p>
            <a:pPr>
              <a:buNone/>
            </a:pPr>
            <a:r>
              <a:rPr lang="en-US" sz="2400" b="1" dirty="0"/>
              <a:t> # ----------</a:t>
            </a:r>
          </a:p>
          <a:p>
            <a:pPr>
              <a:buNone/>
            </a:pPr>
            <a:r>
              <a:rPr lang="en-US" sz="2400" b="1" dirty="0"/>
              <a:t> # root@host~]# ansible DB -m ping all {Enter}  #</a:t>
            </a:r>
          </a:p>
          <a:p>
            <a:pPr>
              <a:buNone/>
            </a:pPr>
            <a:r>
              <a:rPr lang="en-US" sz="2400" b="1" dirty="0"/>
              <a:t> Here DB is group name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Use cases for ad-hoc tasks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Ad-hoc tasks can be used to reboot servers, copy files, manage packages and users, and much more.</a:t>
            </a:r>
          </a:p>
          <a:p>
            <a:endParaRPr lang="it-IT" sz="2400" b="1" dirty="0"/>
          </a:p>
          <a:p>
            <a:r>
              <a:rPr lang="it-IT" sz="2400" b="1" dirty="0"/>
              <a:t>Examples :-</a:t>
            </a:r>
          </a:p>
          <a:p>
            <a:r>
              <a:rPr lang="it-IT" sz="2400" b="1" dirty="0"/>
              <a:t>ansible demo -m command -a 'fdisk -l‘</a:t>
            </a:r>
          </a:p>
          <a:p>
            <a:endParaRPr lang="en-US" sz="1800" b="1" dirty="0"/>
          </a:p>
          <a:p>
            <a:r>
              <a:rPr lang="en-US" sz="1800" b="1" dirty="0"/>
              <a:t>ansible host01 -m command -a '</a:t>
            </a:r>
            <a:r>
              <a:rPr lang="en-US" sz="1800" b="1" dirty="0" err="1"/>
              <a:t>fdisk</a:t>
            </a:r>
            <a:r>
              <a:rPr lang="en-US" sz="1800" b="1" dirty="0"/>
              <a:t> -l' -u &lt;non-</a:t>
            </a:r>
            <a:r>
              <a:rPr lang="en-US" sz="1800" b="1" dirty="0" err="1"/>
              <a:t>rootusername</a:t>
            </a:r>
            <a:r>
              <a:rPr lang="en-US" sz="1800" b="1" dirty="0"/>
              <a:t>&gt; --become –K</a:t>
            </a:r>
          </a:p>
          <a:p>
            <a:r>
              <a:rPr lang="en-US" sz="2000" b="1" dirty="0"/>
              <a:t>ansible all -m copy -a '</a:t>
            </a:r>
            <a:r>
              <a:rPr lang="en-US" sz="2000" b="1" dirty="0" err="1"/>
              <a:t>src</a:t>
            </a:r>
            <a:r>
              <a:rPr lang="en-US" sz="2000" b="1" dirty="0"/>
              <a:t>=/home/student/process.log </a:t>
            </a:r>
            <a:r>
              <a:rPr lang="en-US" sz="2000" b="1" dirty="0" err="1"/>
              <a:t>dest</a:t>
            </a:r>
            <a:r>
              <a:rPr lang="en-US" sz="2000" b="1" dirty="0"/>
              <a:t>=/</a:t>
            </a:r>
            <a:r>
              <a:rPr lang="en-US" sz="2000" b="1" dirty="0" err="1"/>
              <a:t>tmp</a:t>
            </a:r>
            <a:r>
              <a:rPr lang="en-US" sz="2000" b="1" dirty="0"/>
              <a:t>‘</a:t>
            </a:r>
          </a:p>
          <a:p>
            <a:r>
              <a:rPr lang="en-US" sz="2400" b="1" dirty="0"/>
              <a:t>ansible group -m fetch -a '</a:t>
            </a:r>
            <a:r>
              <a:rPr lang="en-US" sz="2400" b="1" dirty="0" err="1"/>
              <a:t>src</a:t>
            </a:r>
            <a:r>
              <a:rPr lang="en-US" sz="2400" b="1" dirty="0"/>
              <a:t>=/root/test.php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/>
              <a:t>tmp</a:t>
            </a:r>
            <a:r>
              <a:rPr lang="en-US" sz="2400" b="1" dirty="0"/>
              <a:t>‘</a:t>
            </a:r>
          </a:p>
          <a:p>
            <a:r>
              <a:rPr lang="en-US" sz="2400" b="1" dirty="0"/>
              <a:t>ansible demo -m yum -a "name=</a:t>
            </a:r>
            <a:r>
              <a:rPr lang="en-US" sz="2400" b="1" dirty="0" err="1"/>
              <a:t>nginx</a:t>
            </a:r>
            <a:r>
              <a:rPr lang="en-US" sz="2400" b="1" dirty="0"/>
              <a:t> state=latest"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YAML means </a:t>
            </a:r>
            <a:r>
              <a:rPr lang="en-US" sz="2400" b="1" dirty="0"/>
              <a:t>yet another markup language</a:t>
            </a:r>
            <a:r>
              <a:rPr lang="en-US" sz="2400" dirty="0"/>
              <a:t>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It is a data serialization language that works well with the modern programming language, and it is human-friendly.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YAML is an </a:t>
            </a:r>
            <a:r>
              <a:rPr lang="en-US" sz="2400" b="1" dirty="0"/>
              <a:t>indentation-based</a:t>
            </a:r>
            <a:r>
              <a:rPr lang="en-US" sz="2400" dirty="0"/>
              <a:t> markup language which aims to be both easy to read and easy to write.</a:t>
            </a:r>
            <a:endParaRPr lang="en-US" sz="3800" dirty="0"/>
          </a:p>
          <a:p>
            <a:pPr>
              <a:lnSpc>
                <a:spcPct val="160000"/>
              </a:lnSpc>
            </a:pPr>
            <a:r>
              <a:rPr lang="en-US" sz="2400" dirty="0"/>
              <a:t>It is used to define the </a:t>
            </a:r>
            <a:r>
              <a:rPr lang="en-US" sz="2400" b="1" dirty="0"/>
              <a:t>data structures</a:t>
            </a:r>
            <a:r>
              <a:rPr lang="en-US" sz="2400" dirty="0"/>
              <a:t> that are very easy to understand.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These data structures are very easy to manage and maintain by the users.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YAML is </a:t>
            </a:r>
            <a:r>
              <a:rPr lang="en-US" sz="2400" b="1" dirty="0"/>
              <a:t>case sensitive.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/>
              <a:t>YAML is </a:t>
            </a:r>
            <a:r>
              <a:rPr lang="en-US" sz="2400" b="1" dirty="0"/>
              <a:t>language independent.</a:t>
            </a:r>
            <a:endParaRPr lang="en-US" sz="2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sz="4000" b="1" dirty="0"/>
              <a:t>YAML Syntax</a:t>
            </a:r>
            <a:br>
              <a:rPr lang="en-US" sz="4000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YAML document consists of the following elements.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1900" b="1" dirty="0"/>
              <a:t>Scalars </a:t>
            </a:r>
            <a:r>
              <a:rPr lang="en-US" sz="1600" b="1" dirty="0"/>
              <a:t>- Scalars are ordinary values: numbers, strings, </a:t>
            </a:r>
            <a:r>
              <a:rPr lang="en-US" sz="1600" b="1" dirty="0" err="1"/>
              <a:t>booleans</a:t>
            </a:r>
            <a:r>
              <a:rPr lang="en-US" sz="1600" b="1" dirty="0"/>
              <a:t>.</a:t>
            </a:r>
          </a:p>
          <a:p>
            <a:pPr lvl="1">
              <a:buNone/>
            </a:pPr>
            <a:r>
              <a:rPr lang="en-US" sz="1800" dirty="0"/>
              <a:t>number-value: 53</a:t>
            </a:r>
          </a:p>
          <a:p>
            <a:pPr lvl="1">
              <a:buNone/>
            </a:pPr>
            <a:r>
              <a:rPr lang="en-US" sz="1800" dirty="0"/>
              <a:t>floating-point-value: 4.253592</a:t>
            </a:r>
          </a:p>
          <a:p>
            <a:pPr lvl="1">
              <a:buNone/>
            </a:pPr>
            <a:r>
              <a:rPr lang="en-US" sz="1800" dirty="0" err="1"/>
              <a:t>boolean</a:t>
            </a:r>
            <a:r>
              <a:rPr lang="en-US" sz="1800" dirty="0"/>
              <a:t>-value: true</a:t>
            </a:r>
          </a:p>
          <a:p>
            <a:pPr lvl="1">
              <a:buNone/>
            </a:pPr>
            <a:r>
              <a:rPr lang="en-US" sz="1800" dirty="0"/>
              <a:t>string-value: 'hello’   # strings can be both 'single-quoted' and "double-quoted"</a:t>
            </a:r>
          </a:p>
          <a:p>
            <a:endParaRPr lang="en-US" sz="1600" b="1" dirty="0"/>
          </a:p>
          <a:p>
            <a:r>
              <a:rPr lang="en-US" sz="2200" b="1" dirty="0"/>
              <a:t>Lists  </a:t>
            </a:r>
            <a:r>
              <a:rPr lang="en-US" sz="1700" b="1" dirty="0"/>
              <a:t>-  </a:t>
            </a:r>
            <a:r>
              <a:rPr lang="en-US" sz="1600" b="1" dirty="0"/>
              <a:t>Lists are collections of elements</a:t>
            </a:r>
            <a:r>
              <a:rPr lang="en-US" sz="1600" dirty="0"/>
              <a:t>	</a:t>
            </a:r>
          </a:p>
          <a:p>
            <a:pPr lvl="1">
              <a:buNone/>
            </a:pPr>
            <a:r>
              <a:rPr lang="en-US" sz="1600" b="1" dirty="0"/>
              <a:t>servers:</a:t>
            </a:r>
          </a:p>
          <a:p>
            <a:pPr lvl="1">
              <a:buNone/>
            </a:pPr>
            <a:r>
              <a:rPr lang="en-US" sz="1600" b="1" dirty="0"/>
              <a:t>  - Linux</a:t>
            </a:r>
          </a:p>
          <a:p>
            <a:pPr lvl="1">
              <a:buNone/>
            </a:pPr>
            <a:r>
              <a:rPr lang="en-US" sz="1600" b="1" dirty="0"/>
              <a:t>  - Unix</a:t>
            </a:r>
          </a:p>
          <a:p>
            <a:pPr lvl="1">
              <a:buNone/>
            </a:pPr>
            <a:r>
              <a:rPr lang="en-US" sz="1600" b="1" dirty="0"/>
              <a:t>  - </a:t>
            </a:r>
            <a:r>
              <a:rPr lang="en-US" sz="1600" b="1" dirty="0" err="1"/>
              <a:t>Winx</a:t>
            </a:r>
            <a:endParaRPr lang="en-US" sz="1600" b="1" dirty="0"/>
          </a:p>
          <a:p>
            <a:pPr lvl="1">
              <a:buNone/>
            </a:pPr>
            <a:r>
              <a:rPr lang="en-US" sz="1600" b="1" dirty="0"/>
              <a:t>  - </a:t>
            </a:r>
            <a:r>
              <a:rPr lang="en-US" sz="1600" b="1" dirty="0" err="1"/>
              <a:t>minix</a:t>
            </a:r>
            <a:r>
              <a:rPr lang="en-US" sz="1600" b="1" dirty="0"/>
              <a:t> </a:t>
            </a:r>
          </a:p>
          <a:p>
            <a:pPr lvl="1">
              <a:buNone/>
            </a:pPr>
            <a:r>
              <a:rPr lang="en-US" sz="1600" b="1" dirty="0"/>
              <a:t>  - </a:t>
            </a:r>
            <a:r>
              <a:rPr lang="en-US" sz="1600" b="1" dirty="0" err="1"/>
              <a:t>aix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Every element of the list is indented and starts with a dash and a space</a:t>
            </a:r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914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Dictionaries </a:t>
            </a:r>
            <a:r>
              <a:rPr lang="en-US" sz="1600" b="1" dirty="0"/>
              <a:t>are collections of key: value mappings. </a:t>
            </a:r>
          </a:p>
          <a:p>
            <a:pPr>
              <a:buNone/>
            </a:pPr>
            <a:endParaRPr lang="en-US" sz="1600" b="1" dirty="0"/>
          </a:p>
          <a:p>
            <a:r>
              <a:rPr lang="en-US" sz="1600" b="1" dirty="0"/>
              <a:t>All keys are case-sensitive.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900" b="1" dirty="0"/>
              <a:t>serverinfo:</a:t>
            </a:r>
          </a:p>
          <a:p>
            <a:pPr>
              <a:buNone/>
            </a:pPr>
            <a:r>
              <a:rPr lang="en-US" sz="1600" b="1" dirty="0"/>
              <a:t>     </a:t>
            </a:r>
            <a:r>
              <a:rPr lang="en-US" sz="1800" b="1" dirty="0"/>
              <a:t>name:  Linux</a:t>
            </a:r>
          </a:p>
          <a:p>
            <a:pPr>
              <a:buNone/>
            </a:pPr>
            <a:r>
              <a:rPr lang="en-US" sz="1800" b="1" dirty="0"/>
              <a:t>     hostname:  </a:t>
            </a:r>
            <a:r>
              <a:rPr lang="en-US" sz="1800" b="1" dirty="0" err="1"/>
              <a:t>krosumlabs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     kernel:  Linux</a:t>
            </a:r>
          </a:p>
          <a:p>
            <a:pPr>
              <a:buNone/>
            </a:pPr>
            <a:r>
              <a:rPr lang="en-US" sz="1800" b="1" dirty="0"/>
              <a:t>     version:  3.8 </a:t>
            </a: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900" b="1" dirty="0"/>
              <a:t>network:</a:t>
            </a:r>
          </a:p>
          <a:p>
            <a:pPr>
              <a:buNone/>
            </a:pPr>
            <a:r>
              <a:rPr lang="en-US" sz="1700" b="1" dirty="0"/>
              <a:t>    interfaces:  ['eth0','eth1']</a:t>
            </a:r>
          </a:p>
          <a:p>
            <a:pPr>
              <a:buNone/>
            </a:pPr>
            <a:r>
              <a:rPr lang="en-US" sz="1700" b="1" dirty="0"/>
              <a:t>    IPs:  ['10.20.30.40','10.34.42.46']</a:t>
            </a:r>
          </a:p>
          <a:p>
            <a:pPr>
              <a:buNone/>
            </a:pPr>
            <a:r>
              <a:rPr lang="en-US" sz="1700" b="1" dirty="0"/>
              <a:t>    alias:  {'host01':  'host01.example.com','host02': 'host02.example.com}</a:t>
            </a:r>
          </a:p>
          <a:p>
            <a:pPr>
              <a:buNone/>
            </a:pPr>
            <a:endParaRPr lang="en-US" sz="1700" b="1" dirty="0"/>
          </a:p>
          <a:p>
            <a:pPr>
              <a:buNone/>
            </a:pPr>
            <a:r>
              <a:rPr lang="en-US" sz="1900" b="1" dirty="0"/>
              <a:t> dict_name:</a:t>
            </a:r>
          </a:p>
          <a:p>
            <a:pPr>
              <a:buNone/>
            </a:pPr>
            <a:r>
              <a:rPr lang="en-US" sz="1700" b="1" dirty="0"/>
              <a:t>    - Key1:</a:t>
            </a:r>
          </a:p>
          <a:p>
            <a:pPr>
              <a:buNone/>
            </a:pPr>
            <a:r>
              <a:rPr lang="en-US" sz="1700" b="1" dirty="0"/>
              <a:t>        - Value</a:t>
            </a:r>
          </a:p>
          <a:p>
            <a:pPr>
              <a:buNone/>
            </a:pP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Note that a space after the colon is mandatory.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Goals of YAML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/>
              <a:t>The various goals of YAML are as follows: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Human-readable:</a:t>
            </a:r>
            <a:r>
              <a:rPr lang="en-US" sz="2000" dirty="0"/>
              <a:t> YAML is human readable. Humans can easily read it.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Portable:</a:t>
            </a:r>
            <a:r>
              <a:rPr lang="en-US" sz="2000" dirty="0"/>
              <a:t> YAML can work across multiple programming languages easily.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Consistent:</a:t>
            </a:r>
            <a:r>
              <a:rPr lang="en-US" sz="2000" dirty="0"/>
              <a:t> YAML is consistent, and it is able to support generic tools.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Support various languages: </a:t>
            </a:r>
            <a:r>
              <a:rPr lang="en-US" sz="2000" dirty="0"/>
              <a:t>YAML matches the native data structure of agile methodologies like PHP, JavaScript, Perl, Ruby, and Python.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One-pass processing: </a:t>
            </a:r>
            <a:r>
              <a:rPr lang="en-US" sz="2000" dirty="0"/>
              <a:t>when a programming language goes through the YAML file, it only needs to go through once to complete its task.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Extensive and expressive: </a:t>
            </a:r>
            <a:r>
              <a:rPr lang="en-US" sz="2000" dirty="0"/>
              <a:t>YAML is extensive, that means it should be easily readable by the human, and it is expressive.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Easy Implementation:</a:t>
            </a:r>
            <a:r>
              <a:rPr lang="en-US" sz="2000" dirty="0"/>
              <a:t> The implementation of YAML is easy and useful.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AE7B7-FA03-779B-2E7E-41DAF7F3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5BB7-BDB7-3027-EC76-D83E0F3B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0B8A-57A4-3600-0277-8CE45012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YAML Data types</a:t>
            </a:r>
          </a:p>
          <a:p>
            <a:pPr>
              <a:buNone/>
            </a:pPr>
            <a:r>
              <a:rPr lang="en-US" sz="2000" dirty="0"/>
              <a:t>  values in </a:t>
            </a:r>
            <a:r>
              <a:rPr lang="en-US" sz="2000" dirty="0" err="1"/>
              <a:t>yaml</a:t>
            </a:r>
            <a:r>
              <a:rPr lang="en-US" sz="2000" dirty="0"/>
              <a:t> is key-value pairs </a:t>
            </a:r>
          </a:p>
          <a:p>
            <a:pPr>
              <a:buNone/>
            </a:pPr>
            <a:r>
              <a:rPr lang="en-US" sz="2000" dirty="0"/>
              <a:t>  key: value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4ACA44DE-D8B6-92E7-3354-8F352A0925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792FB14B-6345-9495-46AB-886012F9AE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5290C670-4257-09EF-7B3A-A38F5A7BC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B7729F69-1B24-E7AC-3EDF-F97C72FA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9039534-318C-2986-8D63-85DCB6FE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0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Introducing Ansible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Objectives</a:t>
            </a:r>
          </a:p>
          <a:p>
            <a:r>
              <a:rPr lang="en-US" dirty="0"/>
              <a:t>Describe Ansible concepts, architecture, and common use cases.</a:t>
            </a:r>
          </a:p>
          <a:p>
            <a:r>
              <a:rPr lang="en-US" dirty="0"/>
              <a:t>Install Ansible on a control node and describe the distinction between community Ansible and Red Hat Ansible Engine.</a:t>
            </a:r>
          </a:p>
          <a:p>
            <a:r>
              <a:rPr lang="en-US" dirty="0"/>
              <a:t>Ansible was first released by Michael </a:t>
            </a:r>
            <a:r>
              <a:rPr lang="en-US" dirty="0" err="1"/>
              <a:t>DeHaan</a:t>
            </a:r>
            <a:r>
              <a:rPr lang="en-US" dirty="0"/>
              <a:t> in 2012 as a small side project, and it has had a meteoric rise in popularity.</a:t>
            </a:r>
          </a:p>
          <a:p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E106-6776-BC2B-D580-1EE2B8EEC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5EBF-8F62-86F3-B7A9-FAC33D3B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C32E-1CC2-E72A-C769-AEF32654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95" y="73830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 Numeric types</a:t>
            </a:r>
          </a:p>
          <a:p>
            <a:pPr>
              <a:buNone/>
            </a:pPr>
            <a:r>
              <a:rPr lang="en-US" sz="2000" dirty="0"/>
              <a:t> ---------------</a:t>
            </a:r>
          </a:p>
          <a:p>
            <a:pPr>
              <a:buNone/>
            </a:pPr>
            <a:r>
              <a:rPr lang="en-US" sz="2000" dirty="0"/>
              <a:t>  |__ int  -&gt;12</a:t>
            </a:r>
          </a:p>
          <a:p>
            <a:pPr>
              <a:buNone/>
            </a:pPr>
            <a:r>
              <a:rPr lang="en-US" sz="2000" dirty="0"/>
              <a:t>  |__ float -&gt;12.0 </a:t>
            </a:r>
          </a:p>
          <a:p>
            <a:pPr>
              <a:buNone/>
            </a:pPr>
            <a:r>
              <a:rPr lang="en-US" sz="2000" dirty="0"/>
              <a:t>  |__ </a:t>
            </a:r>
            <a:r>
              <a:rPr lang="en-US" sz="2000" dirty="0" err="1"/>
              <a:t>hexidecimal</a:t>
            </a:r>
            <a:r>
              <a:rPr lang="en-US" sz="2000" dirty="0"/>
              <a:t> - start from 0x -&gt;ex: 0x1234</a:t>
            </a:r>
          </a:p>
          <a:p>
            <a:pPr>
              <a:buNone/>
            </a:pPr>
            <a:r>
              <a:rPr lang="en-US" sz="2000" dirty="0"/>
              <a:t>  |__ octal - starts from 0 -&gt;ex: 02345</a:t>
            </a:r>
          </a:p>
          <a:p>
            <a:pPr>
              <a:buNone/>
            </a:pPr>
            <a:r>
              <a:rPr lang="en-US" sz="2000" dirty="0"/>
              <a:t>  v: 123</a:t>
            </a:r>
          </a:p>
          <a:p>
            <a:pPr>
              <a:buNone/>
            </a:pPr>
            <a:r>
              <a:rPr lang="en-US" sz="2000" dirty="0"/>
              <a:t>  f: 1.234</a:t>
            </a:r>
          </a:p>
          <a:p>
            <a:pPr>
              <a:buNone/>
            </a:pPr>
            <a:r>
              <a:rPr lang="en-US" sz="2000" dirty="0"/>
              <a:t>  a: 0x3455</a:t>
            </a:r>
          </a:p>
          <a:p>
            <a:pPr>
              <a:buNone/>
            </a:pPr>
            <a:r>
              <a:rPr lang="en-US" sz="2000" dirty="0"/>
              <a:t>  g: 01234</a:t>
            </a:r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1913CB24-9093-B24C-D0CB-73811ECE4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58E43FD3-F46A-278B-DB0E-5674E9854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5F6555A2-FA2C-59AC-DA9D-176D3B5F6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5D60B8E6-E3F3-05DA-1E59-9CD007583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91CCF06-7AE3-4E5F-7BC7-84BC310D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473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966AD-3670-FF38-A98A-926E0CC78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231-2BF0-AB1E-5580-FF40D7B4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3867-7C17-7AFA-30A4-51532B2A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 </a:t>
            </a:r>
          </a:p>
          <a:p>
            <a:pPr>
              <a:buNone/>
            </a:pPr>
            <a:r>
              <a:rPr lang="en-US" sz="2000" dirty="0"/>
              <a:t> string</a:t>
            </a:r>
          </a:p>
          <a:p>
            <a:pPr>
              <a:buNone/>
            </a:pPr>
            <a:r>
              <a:rPr lang="en-US" sz="2000" dirty="0"/>
              <a:t> -------</a:t>
            </a:r>
          </a:p>
          <a:p>
            <a:pPr>
              <a:buNone/>
            </a:pPr>
            <a:r>
              <a:rPr lang="en-US" sz="2000" dirty="0"/>
              <a:t>  var: this is sample data\n</a:t>
            </a:r>
          </a:p>
          <a:p>
            <a:pPr>
              <a:buNone/>
            </a:pPr>
            <a:r>
              <a:rPr lang="en-US" sz="2000" dirty="0"/>
              <a:t>  ff: "this is sample data\n"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Multiline string</a:t>
            </a:r>
          </a:p>
          <a:p>
            <a:pPr>
              <a:buNone/>
            </a:pPr>
            <a:r>
              <a:rPr lang="en-US" sz="2000" dirty="0"/>
              <a:t> ----------------</a:t>
            </a:r>
          </a:p>
          <a:p>
            <a:pPr>
              <a:buNone/>
            </a:pPr>
            <a:r>
              <a:rPr lang="en-US" sz="2000" dirty="0"/>
              <a:t> var: &gt;</a:t>
            </a:r>
          </a:p>
          <a:p>
            <a:pPr>
              <a:buNone/>
            </a:pPr>
            <a:r>
              <a:rPr lang="en-US" sz="2000" dirty="0"/>
              <a:t>   statement1</a:t>
            </a:r>
          </a:p>
          <a:p>
            <a:pPr>
              <a:buNone/>
            </a:pPr>
            <a:r>
              <a:rPr lang="en-US" sz="2000" dirty="0"/>
              <a:t>   statement2</a:t>
            </a:r>
          </a:p>
          <a:p>
            <a:pPr>
              <a:buNone/>
            </a:pPr>
            <a:r>
              <a:rPr lang="en-US" sz="2000" dirty="0"/>
              <a:t>   ...</a:t>
            </a:r>
          </a:p>
          <a:p>
            <a:pPr>
              <a:buNone/>
            </a:pPr>
            <a:r>
              <a:rPr lang="en-US" sz="2000" dirty="0"/>
              <a:t>   statement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5CF47B41-15B2-072A-992B-C855DF747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FE82E92F-1A3F-7FCE-65EE-1841F294E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F763C371-57C0-E020-0596-A8917A860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8B8FB16D-C9E9-DCD5-016C-6BEDCC93B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9E5316B-9370-B507-11B5-EBB1F97A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769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A0E0-46D6-6AD0-ACEE-AE6D3B328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E5ED-DEC9-7382-B8D1-93FE60DF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BE3F-CB0F-E370-D4F1-B838A9F4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</a:t>
            </a:r>
            <a:r>
              <a:rPr lang="en-US" sz="2000" b="1" dirty="0"/>
              <a:t> Null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dirty="0"/>
              <a:t>null (or) ~ </a:t>
            </a:r>
          </a:p>
          <a:p>
            <a:pPr>
              <a:buNone/>
            </a:pPr>
            <a:r>
              <a:rPr lang="en-US" sz="2000" dirty="0"/>
              <a:t> var:   null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boolean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 |__True False</a:t>
            </a:r>
          </a:p>
          <a:p>
            <a:pPr>
              <a:buNone/>
            </a:pPr>
            <a:r>
              <a:rPr lang="en-US" sz="2000" dirty="0"/>
              <a:t>	|(or)|</a:t>
            </a:r>
          </a:p>
          <a:p>
            <a:pPr>
              <a:buNone/>
            </a:pPr>
            <a:r>
              <a:rPr lang="en-US" sz="2000" dirty="0"/>
              <a:t>       On  Off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04DFEB78-4FC1-9E24-E582-E0F241DA2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B78937D7-C61B-ED48-4949-A822BAD71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09F6CC12-A382-3052-6992-AC99CDA32B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8E7FFE33-A504-8947-3484-ABD28EE84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DDA7377-A2D8-0385-FF90-E9AEAA3D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798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A4A01-D6DA-820D-F62B-65135AEE0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EDAE-2987-F84B-9840-42931067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YAML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A21C-596E-F2C9-FD4A-63C8122B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array_name</a:t>
            </a:r>
            <a:r>
              <a:rPr lang="en-US" sz="2000" dirty="0"/>
              <a:t>: [element1,element2,element3,element4...</a:t>
            </a:r>
            <a:r>
              <a:rPr lang="en-US" sz="2000" dirty="0" err="1"/>
              <a:t>elementN</a:t>
            </a:r>
            <a:r>
              <a:rPr lang="en-US" sz="2000" dirty="0"/>
              <a:t>] </a:t>
            </a:r>
          </a:p>
          <a:p>
            <a:pPr>
              <a:buNone/>
            </a:pPr>
            <a:r>
              <a:rPr lang="en-US" sz="2000" dirty="0"/>
              <a:t>   (or)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err="1"/>
              <a:t>array_name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 - element1</a:t>
            </a:r>
          </a:p>
          <a:p>
            <a:pPr>
              <a:buNone/>
            </a:pPr>
            <a:r>
              <a:rPr lang="en-US" sz="2000" dirty="0"/>
              <a:t>   - element2</a:t>
            </a:r>
          </a:p>
          <a:p>
            <a:pPr>
              <a:buNone/>
            </a:pPr>
            <a:r>
              <a:rPr lang="en-US" sz="2000" dirty="0"/>
              <a:t>   - element3 </a:t>
            </a:r>
          </a:p>
          <a:p>
            <a:pPr>
              <a:buNone/>
            </a:pPr>
            <a:r>
              <a:rPr lang="en-US" sz="2000" dirty="0"/>
              <a:t> Dictionaries</a:t>
            </a:r>
          </a:p>
          <a:p>
            <a:pPr>
              <a:buNone/>
            </a:pPr>
            <a:r>
              <a:rPr lang="en-US" sz="2000" dirty="0" err="1"/>
              <a:t>dict_name</a:t>
            </a:r>
            <a:r>
              <a:rPr lang="en-US" sz="2000" dirty="0"/>
              <a:t>: { Key1: value,Key2: value...</a:t>
            </a:r>
            <a:r>
              <a:rPr lang="en-US" sz="2000" dirty="0" err="1"/>
              <a:t>KeyN</a:t>
            </a:r>
            <a:r>
              <a:rPr lang="en-US" sz="2000" dirty="0"/>
              <a:t>: Value}</a:t>
            </a:r>
          </a:p>
          <a:p>
            <a:pPr>
              <a:buNone/>
            </a:pPr>
            <a:r>
              <a:rPr lang="en-US" sz="2000" dirty="0"/>
              <a:t>  (or)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dict_name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  - Key1:</a:t>
            </a:r>
          </a:p>
          <a:p>
            <a:pPr>
              <a:buNone/>
            </a:pPr>
            <a:r>
              <a:rPr lang="en-US" sz="2000" dirty="0"/>
              <a:t>        - Value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AutoShape 4" descr="Image result for Guido van Rossum">
            <a:extLst>
              <a:ext uri="{FF2B5EF4-FFF2-40B4-BE49-F238E27FC236}">
                <a16:creationId xmlns:a16="http://schemas.microsoft.com/office/drawing/2014/main" id="{609F248E-2918-8523-C2F9-B4DCB8EE1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>
            <a:extLst>
              <a:ext uri="{FF2B5EF4-FFF2-40B4-BE49-F238E27FC236}">
                <a16:creationId xmlns:a16="http://schemas.microsoft.com/office/drawing/2014/main" id="{FC77537C-5037-8190-5B6F-EA5603587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>
            <a:extLst>
              <a:ext uri="{FF2B5EF4-FFF2-40B4-BE49-F238E27FC236}">
                <a16:creationId xmlns:a16="http://schemas.microsoft.com/office/drawing/2014/main" id="{BD59AC0F-30D9-4221-A2CE-1352EDC4E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>
            <a:extLst>
              <a:ext uri="{FF2B5EF4-FFF2-40B4-BE49-F238E27FC236}">
                <a16:creationId xmlns:a16="http://schemas.microsoft.com/office/drawing/2014/main" id="{03930B53-9A32-40D5-7B54-50ED3B0650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A1C19F5-7C6F-ABD1-35B0-97B03CDB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042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Playbook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Playbooks are simple YAML files.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These files are descriptions of the desired state of your systems.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Ansible then does the hard work of getting your systems to that state no matter what state they are currently in.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Playbooks make your installations, upgrades and day-to-day management repeatable and reliable.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Playbooks are simple to write and maintain.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Playbooks are written in a natural language so they are very easy to evolve and edit.</a:t>
            </a:r>
          </a:p>
          <a:p>
            <a:r>
              <a:rPr lang="en-US" sz="1800" dirty="0"/>
              <a:t>Playbook contains Plays.</a:t>
            </a:r>
          </a:p>
          <a:p>
            <a:pPr lvl="1"/>
            <a:r>
              <a:rPr lang="en-US" sz="1800" dirty="0"/>
              <a:t>Plays contain tasks.</a:t>
            </a:r>
          </a:p>
          <a:p>
            <a:pPr lvl="1"/>
            <a:r>
              <a:rPr lang="en-US" sz="1800" dirty="0"/>
              <a:t>tasks call modules.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Playbook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err="1"/>
              <a:t>filename.yaml</a:t>
            </a:r>
            <a:r>
              <a:rPr lang="en-US" sz="2800" b="1" dirty="0"/>
              <a:t> (or) filename.yml </a:t>
            </a:r>
          </a:p>
          <a:p>
            <a:pPr lvl="1">
              <a:buNone/>
            </a:pPr>
            <a:r>
              <a:rPr lang="en-US" sz="2400" b="1" dirty="0"/>
              <a:t> ---</a:t>
            </a:r>
          </a:p>
          <a:p>
            <a:pPr lvl="1">
              <a:buNone/>
            </a:pPr>
            <a:r>
              <a:rPr lang="en-US" sz="2400" b="1" dirty="0"/>
              <a:t> &lt;s&gt;&lt;s&gt;member:&lt;space&gt;sample playbook</a:t>
            </a:r>
          </a:p>
          <a:p>
            <a:pPr lvl="1">
              <a:buNone/>
            </a:pPr>
            <a:r>
              <a:rPr lang="en-US" sz="2400" b="1" dirty="0"/>
              <a:t>       member:&lt;space&gt;</a:t>
            </a:r>
            <a:r>
              <a:rPr lang="en-US" sz="2400" b="1" dirty="0" err="1"/>
              <a:t>memberdetails</a:t>
            </a:r>
            <a:endParaRPr lang="en-US" sz="2400" b="1" dirty="0"/>
          </a:p>
          <a:p>
            <a:pPr lvl="1">
              <a:buNone/>
            </a:pPr>
            <a:r>
              <a:rPr lang="en-US" sz="2400" b="1" dirty="0"/>
              <a:t>       member:&lt;space&gt;</a:t>
            </a:r>
            <a:r>
              <a:rPr lang="en-US" sz="2400" b="1" dirty="0" err="1"/>
              <a:t>memberdetails</a:t>
            </a:r>
            <a:endParaRPr lang="en-US" sz="2400" b="1" dirty="0"/>
          </a:p>
          <a:p>
            <a:pPr lvl="1">
              <a:buNone/>
            </a:pPr>
            <a:r>
              <a:rPr lang="en-US" sz="2400" b="1" dirty="0"/>
              <a:t>       member:</a:t>
            </a:r>
          </a:p>
          <a:p>
            <a:pPr lvl="1">
              <a:buNone/>
            </a:pPr>
            <a:r>
              <a:rPr lang="en-US" sz="2400" b="1" dirty="0"/>
              <a:t>       &lt;s&gt;&lt;s&gt;member:&lt;space&gt;memberdetails1</a:t>
            </a:r>
          </a:p>
          <a:p>
            <a:pPr lvl="1">
              <a:buNone/>
            </a:pPr>
            <a:r>
              <a:rPr lang="en-US" sz="2400" b="1" dirty="0"/>
              <a:t>                    member:&lt;space&gt;memberdetails2</a:t>
            </a:r>
          </a:p>
          <a:p>
            <a:pPr lvl="1">
              <a:buNone/>
            </a:pPr>
            <a:r>
              <a:rPr lang="en-US" sz="2400" b="1" dirty="0"/>
              <a:t>	                member:&lt;space&gt;memberdetails3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75132"/>
          </a:xfrm>
        </p:spPr>
        <p:txBody>
          <a:bodyPr>
            <a:noAutofit/>
          </a:bodyPr>
          <a:lstStyle/>
          <a:p>
            <a:r>
              <a:rPr lang="en-US" sz="3600" b="1" dirty="0"/>
              <a:t>Playbooks are divided into various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 1. Target section</a:t>
            </a:r>
          </a:p>
          <a:p>
            <a:pPr>
              <a:buNone/>
            </a:pPr>
            <a:r>
              <a:rPr lang="en-US" sz="4000" b="1" dirty="0"/>
              <a:t> 2. Variable section</a:t>
            </a:r>
          </a:p>
          <a:p>
            <a:pPr>
              <a:buNone/>
            </a:pPr>
            <a:r>
              <a:rPr lang="en-US" sz="4000" b="1" dirty="0"/>
              <a:t> 3. Task section</a:t>
            </a:r>
          </a:p>
          <a:p>
            <a:pPr>
              <a:buNone/>
            </a:pPr>
            <a:r>
              <a:rPr lang="en-US" sz="4000" b="1" dirty="0"/>
              <a:t> 4. Handler section</a:t>
            </a:r>
          </a:p>
          <a:p>
            <a:pPr>
              <a:buNone/>
            </a:pPr>
            <a:r>
              <a:rPr lang="en-US" sz="4000" b="1" dirty="0"/>
              <a:t> 5. Template section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sz="3600" b="1" dirty="0" err="1"/>
              <a:t>adhoc</a:t>
            </a:r>
            <a:r>
              <a:rPr lang="en-US" sz="3600" b="1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rmAutofit/>
          </a:bodyPr>
          <a:lstStyle/>
          <a:p>
            <a:r>
              <a:rPr lang="en-US" sz="2800" b="1" dirty="0"/>
              <a:t>ansible demo -s -m user -a 'name=raj state=present'  </a:t>
            </a:r>
          </a:p>
          <a:p>
            <a:pPr>
              <a:buNone/>
            </a:pPr>
            <a:r>
              <a:rPr lang="en-US" sz="2800" b="1" dirty="0"/>
              <a:t>    # </a:t>
            </a:r>
            <a:r>
              <a:rPr lang="en-US" sz="2800" b="1" dirty="0" err="1"/>
              <a:t>adhoc</a:t>
            </a:r>
            <a:r>
              <a:rPr lang="en-US" sz="2800" b="1" dirty="0"/>
              <a:t> command</a:t>
            </a:r>
          </a:p>
          <a:p>
            <a:endParaRPr lang="en-US" sz="1600" b="1" dirty="0"/>
          </a:p>
          <a:p>
            <a:endParaRPr lang="en-US" sz="1600" b="1" dirty="0"/>
          </a:p>
          <a:p>
            <a:pPr>
              <a:buNone/>
            </a:pPr>
            <a:r>
              <a:rPr lang="en-US" sz="2000" b="1" dirty="0"/>
              <a:t>File:  p1.yml   - playbook</a:t>
            </a:r>
          </a:p>
          <a:p>
            <a:pPr>
              <a:buNone/>
            </a:pPr>
            <a:r>
              <a:rPr lang="en-US" sz="2000" b="1" dirty="0"/>
              <a:t>---</a:t>
            </a:r>
          </a:p>
          <a:p>
            <a:pPr>
              <a:buNone/>
            </a:pPr>
            <a:r>
              <a:rPr lang="en-US" sz="2000" b="1" dirty="0"/>
              <a:t> - name: adding </a:t>
            </a:r>
            <a:r>
              <a:rPr lang="en-US" sz="2000" b="1" dirty="0" err="1"/>
              <a:t>newuser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   hosts: demo</a:t>
            </a:r>
          </a:p>
          <a:p>
            <a:pPr>
              <a:buNone/>
            </a:pPr>
            <a:r>
              <a:rPr lang="en-US" sz="2000" b="1" dirty="0"/>
              <a:t>   become: yes</a:t>
            </a:r>
          </a:p>
          <a:p>
            <a:pPr>
              <a:buNone/>
            </a:pPr>
            <a:r>
              <a:rPr lang="en-US" sz="2000" b="1" dirty="0"/>
              <a:t>   tasks:</a:t>
            </a:r>
          </a:p>
          <a:p>
            <a:pPr>
              <a:buNone/>
            </a:pPr>
            <a:r>
              <a:rPr lang="en-US" sz="2000" b="1" dirty="0"/>
              <a:t>   - name: adding new user</a:t>
            </a:r>
          </a:p>
          <a:p>
            <a:pPr>
              <a:buNone/>
            </a:pPr>
            <a:r>
              <a:rPr lang="en-US" sz="2000" b="1" dirty="0"/>
              <a:t>     user: name=raj state=present</a:t>
            </a:r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Target section - parent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Target Section </a:t>
            </a:r>
          </a:p>
          <a:p>
            <a:pPr>
              <a:buNone/>
            </a:pPr>
            <a:r>
              <a:rPr lang="en-US" b="1" dirty="0"/>
              <a:t>---</a:t>
            </a:r>
          </a:p>
          <a:p>
            <a:pPr>
              <a:buNone/>
            </a:pPr>
            <a:r>
              <a:rPr lang="en-US" b="1" dirty="0"/>
              <a:t> -&lt;s&gt;name:&lt;s&gt;name of the playbook</a:t>
            </a:r>
          </a:p>
          <a:p>
            <a:pPr>
              <a:buNone/>
            </a:pPr>
            <a:r>
              <a:rPr lang="en-US" b="1" dirty="0"/>
              <a:t> &lt;&gt;&lt;&gt;hosts:&lt;s&gt;name of the host (or) group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Task section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b="1" dirty="0"/>
              <a:t>Target section</a:t>
            </a:r>
          </a:p>
          <a:p>
            <a:pPr marL="0" indent="0">
              <a:buNone/>
            </a:pPr>
            <a:r>
              <a:rPr lang="en-US" b="1" dirty="0"/>
              <a:t> tasks:</a:t>
            </a:r>
          </a:p>
          <a:p>
            <a:pPr marL="0" indent="0">
              <a:buNone/>
            </a:pPr>
            <a:r>
              <a:rPr lang="en-US" b="1" dirty="0"/>
              <a:t>       -    name:   NAME OF THE TASKS</a:t>
            </a:r>
          </a:p>
          <a:p>
            <a:pPr marL="0" indent="0">
              <a:buNone/>
            </a:pPr>
            <a:r>
              <a:rPr lang="en-US" b="1" dirty="0"/>
              <a:t>            module:   module arguments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Ansible?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Ansible is an open-source IT engine that automates application deployment, cloud provisioning, intra service orchestration, and other IT tools.</a:t>
            </a:r>
          </a:p>
          <a:p>
            <a:r>
              <a:rPr lang="en-US" dirty="0"/>
              <a:t>Ansible is easy to deploy because it does not use any agents.</a:t>
            </a:r>
          </a:p>
          <a:p>
            <a:r>
              <a:rPr lang="en-US" dirty="0"/>
              <a:t>Ansible uses playbook to describe automation jobs, and playbook uses very simple language i.e. </a:t>
            </a:r>
            <a:r>
              <a:rPr lang="en-US" b="1" dirty="0"/>
              <a:t>YAML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8229600" cy="77513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Write a playbook</a:t>
            </a:r>
            <a:br>
              <a:rPr lang="en-US" sz="2400" dirty="0"/>
            </a:br>
            <a:r>
              <a:rPr lang="en-US" sz="2400" dirty="0"/>
              <a:t> Install </a:t>
            </a:r>
            <a:r>
              <a:rPr lang="en-US" sz="2400" b="1" dirty="0"/>
              <a:t>httpd2</a:t>
            </a:r>
            <a:r>
              <a:rPr lang="en-US" sz="2400" dirty="0"/>
              <a:t> package on the remote system.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143000"/>
            <a:ext cx="8229600" cy="4525963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400" b="1" dirty="0"/>
              <a:t> ---</a:t>
            </a:r>
          </a:p>
          <a:p>
            <a:pPr>
              <a:buNone/>
            </a:pPr>
            <a:r>
              <a:rPr lang="en-US" sz="2400" b="1" dirty="0"/>
              <a:t> -   name:    </a:t>
            </a:r>
            <a:r>
              <a:rPr lang="en-US" sz="1600" b="1" dirty="0"/>
              <a:t>mysample playbook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         hosts:   </a:t>
            </a:r>
            <a:r>
              <a:rPr lang="en-US" sz="2000" dirty="0"/>
              <a:t>demo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000" dirty="0"/>
              <a:t># target section is done                 </a:t>
            </a:r>
            <a:r>
              <a:rPr lang="en-US" sz="2400" b="1" dirty="0"/>
              <a:t>(or) </a:t>
            </a:r>
          </a:p>
          <a:p>
            <a:pPr>
              <a:buNone/>
            </a:pPr>
            <a:r>
              <a:rPr lang="en-US" sz="2400" b="1" dirty="0"/>
              <a:t>      tasks:</a:t>
            </a:r>
          </a:p>
          <a:p>
            <a:pPr>
              <a:buNone/>
            </a:pPr>
            <a:r>
              <a:rPr lang="en-US" sz="2400" b="1" dirty="0"/>
              <a:t> -    name</a:t>
            </a:r>
            <a:r>
              <a:rPr lang="en-US" sz="2400" dirty="0"/>
              <a:t>:   </a:t>
            </a:r>
            <a:r>
              <a:rPr lang="en-US" sz="1800" dirty="0"/>
              <a:t>Installing </a:t>
            </a:r>
            <a:r>
              <a:rPr lang="en-US" sz="1800" dirty="0" err="1"/>
              <a:t>httpd</a:t>
            </a:r>
            <a:r>
              <a:rPr lang="en-US" sz="1800" dirty="0"/>
              <a:t> package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           yum:   </a:t>
            </a:r>
            <a:r>
              <a:rPr lang="en-US" sz="2400" dirty="0"/>
              <a:t>name=</a:t>
            </a:r>
            <a:r>
              <a:rPr lang="en-US" sz="2400" dirty="0" err="1"/>
              <a:t>httpd</a:t>
            </a:r>
            <a:r>
              <a:rPr lang="en-US" sz="2400" b="1" dirty="0"/>
              <a:t>                   </a:t>
            </a:r>
          </a:p>
          <a:p>
            <a:pPr>
              <a:buNone/>
            </a:pPr>
            <a:r>
              <a:rPr lang="en-US" sz="2400" b="1" dirty="0"/>
              <a:t>                        </a:t>
            </a:r>
            <a:r>
              <a:rPr lang="en-US" sz="2400" dirty="0"/>
              <a:t>state=present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>
              <a:buNone/>
            </a:pPr>
            <a:r>
              <a:rPr lang="en-US" sz="1800" b="1" dirty="0"/>
              <a:t>---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2000" b="1" dirty="0"/>
              <a:t>-    name:  </a:t>
            </a:r>
            <a:r>
              <a:rPr lang="en-US" sz="2000" dirty="0"/>
              <a:t>mysample playbook</a:t>
            </a:r>
          </a:p>
          <a:p>
            <a:pPr>
              <a:buNone/>
            </a:pPr>
            <a:r>
              <a:rPr lang="en-US" sz="2000" b="1" dirty="0"/>
              <a:t>       hosts:  </a:t>
            </a:r>
            <a:r>
              <a:rPr lang="en-US" sz="2000" dirty="0"/>
              <a:t>demo</a:t>
            </a:r>
          </a:p>
          <a:p>
            <a:pPr>
              <a:buNone/>
            </a:pPr>
            <a:r>
              <a:rPr lang="en-US" sz="2000" b="1" dirty="0"/>
              <a:t>   </a:t>
            </a:r>
            <a:r>
              <a:rPr lang="en-US" sz="2000" dirty="0"/>
              <a:t># task section is done</a:t>
            </a:r>
          </a:p>
          <a:p>
            <a:pPr>
              <a:buNone/>
            </a:pPr>
            <a:r>
              <a:rPr lang="en-US" sz="2000" b="1" dirty="0"/>
              <a:t>     tasks:</a:t>
            </a:r>
          </a:p>
          <a:p>
            <a:pPr>
              <a:buNone/>
            </a:pPr>
            <a:r>
              <a:rPr lang="en-US" sz="2000" b="1" dirty="0"/>
              <a:t> -   name:   </a:t>
            </a:r>
            <a:r>
              <a:rPr lang="en-US" sz="2000" dirty="0"/>
              <a:t>Installing </a:t>
            </a:r>
            <a:r>
              <a:rPr lang="en-US" sz="2000" dirty="0" err="1"/>
              <a:t>httpd</a:t>
            </a:r>
            <a:r>
              <a:rPr lang="en-US" sz="2000" dirty="0"/>
              <a:t> package</a:t>
            </a:r>
          </a:p>
          <a:p>
            <a:pPr>
              <a:buNone/>
            </a:pPr>
            <a:r>
              <a:rPr lang="en-US" sz="2000" b="1" dirty="0"/>
              <a:t>      yum:</a:t>
            </a:r>
          </a:p>
          <a:p>
            <a:pPr>
              <a:buNone/>
            </a:pPr>
            <a:r>
              <a:rPr lang="en-US" sz="2000" b="1" dirty="0"/>
              <a:t>            name:    </a:t>
            </a:r>
            <a:r>
              <a:rPr lang="en-US" sz="2000" dirty="0" err="1"/>
              <a:t>httpd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            state:     </a:t>
            </a:r>
            <a:r>
              <a:rPr lang="en-US" sz="2000" dirty="0"/>
              <a:t>present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sz="1600" dirty="0"/>
          </a:p>
          <a:p>
            <a:r>
              <a:rPr lang="en-US" dirty="0"/>
              <a:t>You can set variables on hosts or groups of hosts</a:t>
            </a:r>
          </a:p>
          <a:p>
            <a:endParaRPr lang="en-US" dirty="0"/>
          </a:p>
          <a:p>
            <a:r>
              <a:rPr lang="en-US" dirty="0"/>
              <a:t>Variables can make tasks behave differently when applied to different hosts</a:t>
            </a:r>
          </a:p>
          <a:p>
            <a:endParaRPr lang="en-US" b="1" dirty="0"/>
          </a:p>
          <a:p>
            <a:r>
              <a:rPr lang="en-US" dirty="0"/>
              <a:t>Variables can be inserted into templates</a:t>
            </a:r>
          </a:p>
          <a:p>
            <a:endParaRPr lang="en-US" b="1" dirty="0"/>
          </a:p>
          <a:p>
            <a:r>
              <a:rPr lang="en-US" dirty="0"/>
              <a:t>Some variables control how Ansible connects</a:t>
            </a:r>
            <a:endParaRPr lang="en-US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Setting host </a:t>
            </a:r>
            <a:r>
              <a:rPr lang="en-US" b="1" dirty="0" err="1"/>
              <a:t>vars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Directly in the inventory (hosts) file </a:t>
            </a:r>
          </a:p>
          <a:p>
            <a:pPr lvl="1">
              <a:buNone/>
            </a:pPr>
            <a:r>
              <a:rPr lang="en-US" sz="2000" dirty="0"/>
              <a:t>[server1]</a:t>
            </a:r>
          </a:p>
          <a:p>
            <a:pPr lvl="1">
              <a:buNone/>
            </a:pPr>
            <a:r>
              <a:rPr lang="en-US" sz="2000" dirty="0"/>
              <a:t>host01.example.com </a:t>
            </a:r>
            <a:r>
              <a:rPr lang="en-US" sz="2000" dirty="0" err="1"/>
              <a:t>ansible_connection</a:t>
            </a:r>
            <a:r>
              <a:rPr lang="en-US" sz="2000" dirty="0"/>
              <a:t>=local</a:t>
            </a:r>
          </a:p>
          <a:p>
            <a:pPr lvl="1">
              <a:buNone/>
            </a:pPr>
            <a:r>
              <a:rPr lang="en-US" sz="2000" dirty="0"/>
              <a:t>host02.example.com</a:t>
            </a:r>
          </a:p>
          <a:p>
            <a:endParaRPr lang="en-US" sz="1600" b="1" dirty="0"/>
          </a:p>
          <a:p>
            <a:r>
              <a:rPr lang="en-US" sz="1600" b="1" dirty="0"/>
              <a:t>In file </a:t>
            </a:r>
            <a:r>
              <a:rPr lang="en-US" sz="1600" b="1" dirty="0" err="1"/>
              <a:t>host_vars</a:t>
            </a:r>
            <a:r>
              <a:rPr lang="en-US" sz="1600" b="1" dirty="0"/>
              <a:t>/host02.example.com</a:t>
            </a:r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err="1"/>
              <a:t>core_servers</a:t>
            </a:r>
            <a:r>
              <a:rPr lang="en-US" sz="2000" dirty="0"/>
              <a:t>]</a:t>
            </a:r>
          </a:p>
          <a:p>
            <a:pPr lvl="1">
              <a:buNone/>
            </a:pPr>
            <a:r>
              <a:rPr lang="en-US" sz="2000" dirty="0"/>
              <a:t>host01.example.com </a:t>
            </a:r>
            <a:r>
              <a:rPr lang="en-US" sz="2000" dirty="0" err="1"/>
              <a:t>ansible_connection</a:t>
            </a:r>
            <a:r>
              <a:rPr lang="en-US" sz="2000" dirty="0"/>
              <a:t>=local</a:t>
            </a:r>
          </a:p>
          <a:p>
            <a:pPr lvl="1">
              <a:buNone/>
            </a:pPr>
            <a:r>
              <a:rPr lang="en-US" sz="2000" dirty="0"/>
              <a:t>host02.example.com</a:t>
            </a:r>
          </a:p>
          <a:p>
            <a:pPr lvl="1">
              <a:buNone/>
            </a:pPr>
            <a:r>
              <a:rPr lang="en-US" sz="2000" dirty="0"/>
              <a:t>ansible_ssh_host:   10.20.30.41</a:t>
            </a:r>
          </a:p>
          <a:p>
            <a:pPr lvl="1">
              <a:buNone/>
            </a:pPr>
            <a:r>
              <a:rPr lang="en-US" sz="2000" dirty="0" err="1"/>
              <a:t>ansible_ssh_user</a:t>
            </a:r>
            <a:r>
              <a:rPr lang="en-US" sz="2000" dirty="0"/>
              <a:t>:   root</a:t>
            </a:r>
          </a:p>
          <a:p>
            <a:pPr lvl="1">
              <a:buNone/>
            </a:pPr>
            <a:r>
              <a:rPr lang="en-US" sz="2000" dirty="0"/>
              <a:t> server:</a:t>
            </a:r>
          </a:p>
          <a:p>
            <a:pPr lvl="1">
              <a:buNone/>
            </a:pPr>
            <a:r>
              <a:rPr lang="en-US" sz="2000" dirty="0"/>
              <a:t>    - var1</a:t>
            </a:r>
          </a:p>
          <a:p>
            <a:pPr lvl="1">
              <a:buNone/>
            </a:pPr>
            <a:r>
              <a:rPr lang="en-US" sz="2000" dirty="0"/>
              <a:t>    - var2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Setting group </a:t>
            </a:r>
            <a:r>
              <a:rPr lang="en-US" b="1" dirty="0" err="1"/>
              <a:t>vars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/>
              <a:t>group_vars/</a:t>
            </a:r>
            <a:r>
              <a:rPr lang="en-US" sz="2400" dirty="0" err="1"/>
              <a:t>dns_servers</a:t>
            </a:r>
            <a:endParaRPr lang="en-US" sz="2400" dirty="0"/>
          </a:p>
          <a:p>
            <a:pPr lvl="1">
              <a:buNone/>
            </a:pPr>
            <a:r>
              <a:rPr lang="en-US" sz="2400" dirty="0"/>
              <a:t> group_vars/all</a:t>
            </a:r>
          </a:p>
          <a:p>
            <a:pPr lvl="1">
              <a:buNone/>
            </a:pPr>
            <a:r>
              <a:rPr lang="en-US" sz="2400" dirty="0"/>
              <a:t># More YAML</a:t>
            </a:r>
          </a:p>
          <a:p>
            <a:pPr lvl="1">
              <a:buNone/>
            </a:pPr>
            <a:r>
              <a:rPr lang="en-US" sz="2400" dirty="0"/>
              <a:t>servers:</a:t>
            </a:r>
          </a:p>
          <a:p>
            <a:pPr lvl="1">
              <a:buNone/>
            </a:pPr>
            <a:r>
              <a:rPr lang="en-US" sz="2400" dirty="0"/>
              <a:t> - server1</a:t>
            </a:r>
          </a:p>
          <a:p>
            <a:pPr lvl="1">
              <a:buNone/>
            </a:pPr>
            <a:r>
              <a:rPr lang="en-US" sz="2400" dirty="0"/>
              <a:t> - server2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# More YAML, applies to every host</a:t>
            </a:r>
          </a:p>
          <a:p>
            <a:pPr lvl="1">
              <a:buNone/>
            </a:pPr>
            <a:r>
              <a:rPr lang="en-US" sz="2400" dirty="0"/>
              <a:t># Note: host </a:t>
            </a:r>
            <a:r>
              <a:rPr lang="en-US" sz="2400" dirty="0" err="1"/>
              <a:t>vars</a:t>
            </a:r>
            <a:r>
              <a:rPr lang="en-US" sz="2400" dirty="0"/>
              <a:t> take priority over group </a:t>
            </a:r>
            <a:r>
              <a:rPr lang="en-US" sz="2400" dirty="0" err="1"/>
              <a:t>vars</a:t>
            </a:r>
            <a:endParaRPr lang="en-US" sz="2400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Order of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400" dirty="0"/>
              <a:t>Extra variable # runtime</a:t>
            </a:r>
          </a:p>
          <a:p>
            <a:pPr lvl="1">
              <a:buNone/>
            </a:pPr>
            <a:r>
              <a:rPr lang="en-US" sz="4400" dirty="0"/>
              <a:t>       Local variable</a:t>
            </a:r>
          </a:p>
          <a:p>
            <a:pPr lvl="1">
              <a:buNone/>
            </a:pPr>
            <a:r>
              <a:rPr lang="en-US" sz="4400" dirty="0"/>
              <a:t>               Node variable</a:t>
            </a:r>
          </a:p>
          <a:p>
            <a:pPr lvl="1">
              <a:buNone/>
            </a:pPr>
            <a:r>
              <a:rPr lang="en-US" sz="4400" dirty="0"/>
              <a:t>                        Group variable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Facts are variables containing information collected automatically about the target host</a:t>
            </a:r>
          </a:p>
          <a:p>
            <a:r>
              <a:rPr lang="en-US" dirty="0"/>
              <a:t>Things like what OS is installed, what interfaces it has, what disk drives it has </a:t>
            </a:r>
          </a:p>
          <a:p>
            <a:r>
              <a:rPr lang="en-US" dirty="0"/>
              <a:t>Can be used to adapt roles automatically to the target system </a:t>
            </a:r>
          </a:p>
          <a:p>
            <a:r>
              <a:rPr lang="en-US" dirty="0"/>
              <a:t>Gathered every time Ansible connects to a host (unless playbook has "gather_facts: no")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Showing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ansible host01   -m setup | less</a:t>
            </a:r>
            <a:endParaRPr lang="en-US" sz="40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/>
              <a:t>ansible gathering facts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ansible demo -m </a:t>
            </a:r>
            <a:r>
              <a:rPr lang="en-US" sz="2800" b="1" dirty="0" err="1"/>
              <a:t>setup|grep</a:t>
            </a:r>
            <a:r>
              <a:rPr lang="en-US" sz="2800" b="1" dirty="0"/>
              <a:t> </a:t>
            </a:r>
            <a:r>
              <a:rPr lang="en-US" sz="2800" b="1" dirty="0" err="1"/>
              <a:t>ansible_memfree_mb</a:t>
            </a:r>
            <a:endParaRPr lang="en-US" sz="2800" b="1" dirty="0"/>
          </a:p>
          <a:p>
            <a:pPr>
              <a:buNone/>
            </a:pPr>
            <a:r>
              <a:rPr lang="en-US" sz="2400" b="1" dirty="0"/>
              <a:t>  </a:t>
            </a:r>
            <a:r>
              <a:rPr lang="en-US" sz="2400" dirty="0"/>
              <a:t># How much memory is free </a:t>
            </a:r>
            <a:r>
              <a:rPr lang="en-US" sz="2400" dirty="0" err="1"/>
              <a:t>avaiable</a:t>
            </a:r>
            <a:r>
              <a:rPr lang="en-US" sz="2400" dirty="0"/>
              <a:t> under  demo(group)</a:t>
            </a:r>
          </a:p>
          <a:p>
            <a:r>
              <a:rPr lang="en-US" sz="2800" b="1" dirty="0"/>
              <a:t>ansible demo -m </a:t>
            </a:r>
            <a:r>
              <a:rPr lang="en-US" sz="2800" b="1" dirty="0" err="1"/>
              <a:t>setup|grep</a:t>
            </a:r>
            <a:r>
              <a:rPr lang="en-US" sz="2800" b="1" dirty="0"/>
              <a:t> </a:t>
            </a:r>
            <a:r>
              <a:rPr lang="en-US" sz="2800" b="1" dirty="0" err="1"/>
              <a:t>mem</a:t>
            </a:r>
            <a:endParaRPr lang="en-US" sz="2800" b="1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--- </a:t>
            </a:r>
          </a:p>
          <a:p>
            <a:pPr marL="0" indent="0">
              <a:buNone/>
            </a:pPr>
            <a:r>
              <a:rPr lang="en-US" dirty="0"/>
              <a:t>-  name: Web Server Playbook </a:t>
            </a:r>
          </a:p>
          <a:p>
            <a:pPr marL="0" indent="0">
              <a:buNone/>
            </a:pPr>
            <a:r>
              <a:rPr lang="en-US" dirty="0"/>
              <a:t>   hosts: webservers </a:t>
            </a:r>
          </a:p>
          <a:p>
            <a:pPr marL="0" indent="0">
              <a:buNone/>
            </a:pPr>
            <a:r>
              <a:rPr lang="en-US" dirty="0"/>
              <a:t>   become: yes </a:t>
            </a:r>
          </a:p>
          <a:p>
            <a:pPr marL="0" indent="0">
              <a:buNone/>
            </a:pPr>
            <a:r>
              <a:rPr lang="en-US" dirty="0"/>
              <a:t>   tasks: </a:t>
            </a:r>
          </a:p>
          <a:p>
            <a:pPr marL="0" indent="0">
              <a:buNone/>
            </a:pPr>
            <a:r>
              <a:rPr lang="en-US" dirty="0"/>
              <a:t>   -  name: Pinging web server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ansible.builtin.ping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data: pong 	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Ansible?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Ansible is an open source automation platform which was purchased by Red Hat in October 2015.</a:t>
            </a:r>
          </a:p>
          <a:p>
            <a:r>
              <a:rPr lang="en-US" dirty="0"/>
              <a:t>Ansible works by connecting to nodes using SSH, pushing a desired state configuration and dis-connecting. </a:t>
            </a:r>
          </a:p>
          <a:p>
            <a:r>
              <a:rPr lang="en-US" dirty="0"/>
              <a:t>Ansible is agentless.</a:t>
            </a:r>
            <a:br>
              <a:rPr lang="en-US" dirty="0"/>
            </a:br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1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Ansible?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After connecting to your nodes, Ansible pushes small programs called as “</a:t>
            </a:r>
            <a:r>
              <a:rPr lang="en-US" b="1" dirty="0"/>
              <a:t>Ansible Modules</a:t>
            </a:r>
            <a:r>
              <a:rPr lang="en-US" dirty="0"/>
              <a:t>”. </a:t>
            </a:r>
          </a:p>
          <a:p>
            <a:r>
              <a:rPr lang="en-US" dirty="0"/>
              <a:t>Ansible runs that modules on your nodes and removes them when finished. </a:t>
            </a:r>
          </a:p>
          <a:p>
            <a:r>
              <a:rPr lang="en-US" dirty="0"/>
              <a:t>Ansible manages your inventory in simple text files (These are the hosts file).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49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is written entirely in Python. </a:t>
            </a:r>
          </a:p>
          <a:p>
            <a:r>
              <a:rPr lang="en-US" dirty="0"/>
              <a:t>The main runner and all of the modules are Python 2.6 compatible, which means that they’ll work</a:t>
            </a:r>
          </a:p>
          <a:p>
            <a:r>
              <a:rPr lang="en-US" dirty="0"/>
              <a:t>with any version of Python2 above version 2.6.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3719</Words>
  <Application>Microsoft Office PowerPoint</Application>
  <PresentationFormat>On-screen Show (4:3)</PresentationFormat>
  <Paragraphs>517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 Theme</vt:lpstr>
      <vt:lpstr>Ansible</vt:lpstr>
      <vt:lpstr>Course Agenda</vt:lpstr>
      <vt:lpstr>Course Objectives</vt:lpstr>
      <vt:lpstr>What is Configuration Management?</vt:lpstr>
      <vt:lpstr>  Introducing Ansible  </vt:lpstr>
      <vt:lpstr>  What is Ansible?  </vt:lpstr>
      <vt:lpstr>  What is Ansible?  </vt:lpstr>
      <vt:lpstr>  What is Ansible?  </vt:lpstr>
      <vt:lpstr>Ansible</vt:lpstr>
      <vt:lpstr>Ansible</vt:lpstr>
      <vt:lpstr>  Why use Ansible?  </vt:lpstr>
      <vt:lpstr>Why Ansible ?</vt:lpstr>
      <vt:lpstr>Ansible has a number of important strengths</vt:lpstr>
      <vt:lpstr>  How Ansible Works?  </vt:lpstr>
      <vt:lpstr>Control System </vt:lpstr>
      <vt:lpstr>Agentless model</vt:lpstr>
      <vt:lpstr>PowerPoint Presentation</vt:lpstr>
      <vt:lpstr>  Ansible Architecture  </vt:lpstr>
      <vt:lpstr>Installing Ansible</vt:lpstr>
      <vt:lpstr>PowerPoint Presentation</vt:lpstr>
      <vt:lpstr>  Install ansible ( Control System)   </vt:lpstr>
      <vt:lpstr>pip</vt:lpstr>
      <vt:lpstr>Virtual env</vt:lpstr>
      <vt:lpstr>Ansible terms</vt:lpstr>
      <vt:lpstr>What’s an Inventory?</vt:lpstr>
      <vt:lpstr>Inventory</vt:lpstr>
      <vt:lpstr>Inventory File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Inventory Groups</vt:lpstr>
      <vt:lpstr>Inventory Groups</vt:lpstr>
      <vt:lpstr>Inventory Groups</vt:lpstr>
      <vt:lpstr>QUIZ</vt:lpstr>
      <vt:lpstr>QUIZ</vt:lpstr>
      <vt:lpstr>QUIZ</vt:lpstr>
      <vt:lpstr>QUIZ</vt:lpstr>
      <vt:lpstr>Ansible - Ad hoc Commands </vt:lpstr>
      <vt:lpstr>To test all the nodes(client)</vt:lpstr>
      <vt:lpstr>Use cases for ad-hoc tasks </vt:lpstr>
      <vt:lpstr>YAML</vt:lpstr>
      <vt:lpstr> YAML Syntax </vt:lpstr>
      <vt:lpstr>PowerPoint Presentation</vt:lpstr>
      <vt:lpstr> Goals of YAML </vt:lpstr>
      <vt:lpstr>YAML Data Types</vt:lpstr>
      <vt:lpstr>YAML Data Types</vt:lpstr>
      <vt:lpstr>YAML Data Types</vt:lpstr>
      <vt:lpstr>YAML Data Types</vt:lpstr>
      <vt:lpstr>YAML Data Types</vt:lpstr>
      <vt:lpstr>Playbook </vt:lpstr>
      <vt:lpstr>Playbook format</vt:lpstr>
      <vt:lpstr>Playbooks are divided into various section</vt:lpstr>
      <vt:lpstr>adhoc command</vt:lpstr>
      <vt:lpstr>Target section - parent section</vt:lpstr>
      <vt:lpstr> Task section  </vt:lpstr>
      <vt:lpstr>Write a playbook  Install httpd2 package on the remote system. </vt:lpstr>
      <vt:lpstr>Inventory variables</vt:lpstr>
      <vt:lpstr>Setting host vars</vt:lpstr>
      <vt:lpstr>Setting group vars</vt:lpstr>
      <vt:lpstr>Order of variable</vt:lpstr>
      <vt:lpstr>Facts</vt:lpstr>
      <vt:lpstr>Showing facts</vt:lpstr>
      <vt:lpstr>ansible gathering facts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kartheeba15@outlook.com</cp:lastModifiedBy>
  <cp:revision>165</cp:revision>
  <dcterms:created xsi:type="dcterms:W3CDTF">2019-10-08T17:17:06Z</dcterms:created>
  <dcterms:modified xsi:type="dcterms:W3CDTF">2025-02-24T15:23:57Z</dcterms:modified>
</cp:coreProperties>
</file>