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0" r:id="rId1"/>
  </p:sldMasterIdLst>
  <p:sldIdLst>
    <p:sldId id="340" r:id="rId2"/>
    <p:sldId id="337" r:id="rId3"/>
    <p:sldId id="347" r:id="rId4"/>
    <p:sldId id="351" r:id="rId5"/>
    <p:sldId id="346" r:id="rId6"/>
    <p:sldId id="345" r:id="rId7"/>
    <p:sldId id="344" r:id="rId8"/>
    <p:sldId id="343" r:id="rId9"/>
    <p:sldId id="356" r:id="rId10"/>
    <p:sldId id="355" r:id="rId11"/>
    <p:sldId id="354" r:id="rId12"/>
    <p:sldId id="341" r:id="rId13"/>
    <p:sldId id="353" r:id="rId14"/>
    <p:sldId id="352" r:id="rId15"/>
    <p:sldId id="349" r:id="rId16"/>
    <p:sldId id="348" r:id="rId17"/>
    <p:sldId id="350" r:id="rId18"/>
    <p:sldId id="34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08" y="1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cstate="print">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cstate="print">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cstate="print">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2518C5A-2B63-40AA-AE33-4DE4D2C71CE2}" type="datetimeFigureOut">
              <a:rPr lang="en-US" smtClean="0"/>
              <a:pPr/>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97B860FC-1C67-44FD-AE43-40A017091CB1}" type="slidenum">
              <a:rPr lang="en-US" smtClean="0"/>
              <a:pPr/>
              <a:t>‹#›</a:t>
            </a:fld>
            <a:endParaRPr lang="en-US"/>
          </a:p>
        </p:txBody>
      </p:sp>
    </p:spTree>
    <p:extLst>
      <p:ext uri="{BB962C8B-B14F-4D97-AF65-F5344CB8AC3E}">
        <p14:creationId xmlns:p14="http://schemas.microsoft.com/office/powerpoint/2010/main" val="3697086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518C5A-2B63-40AA-AE33-4DE4D2C71CE2}" type="datetimeFigureOut">
              <a:rPr lang="en-US" smtClean="0"/>
              <a:pPr/>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2400961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518C5A-2B63-40AA-AE33-4DE4D2C71CE2}" type="datetimeFigureOut">
              <a:rPr lang="en-US" smtClean="0"/>
              <a:pPr/>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4040853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518C5A-2B63-40AA-AE33-4DE4D2C71CE2}" type="datetimeFigureOut">
              <a:rPr lang="en-US" smtClean="0"/>
              <a:pPr/>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95767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cstate="print">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22518C5A-2B63-40AA-AE33-4DE4D2C71CE2}" type="datetimeFigureOut">
              <a:rPr lang="en-US" smtClean="0"/>
              <a:pPr/>
              <a:t>11/20/2018</a:t>
            </a:fld>
            <a:endParaRPr lang="en-US"/>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7B860FC-1C67-44FD-AE43-40A017091CB1}" type="slidenum">
              <a:rPr lang="en-US" smtClean="0"/>
              <a:pPr/>
              <a:t>‹#›</a:t>
            </a:fld>
            <a:endParaRPr lang="en-US"/>
          </a:p>
        </p:txBody>
      </p:sp>
    </p:spTree>
    <p:extLst>
      <p:ext uri="{BB962C8B-B14F-4D97-AF65-F5344CB8AC3E}">
        <p14:creationId xmlns:p14="http://schemas.microsoft.com/office/powerpoint/2010/main" val="358648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518C5A-2B63-40AA-AE33-4DE4D2C71CE2}" type="datetimeFigureOut">
              <a:rPr lang="en-US" smtClean="0"/>
              <a:pPr/>
              <a:t>11/20/2018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248738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518C5A-2B63-40AA-AE33-4DE4D2C71CE2}" type="datetimeFigureOut">
              <a:rPr lang="en-US" smtClean="0"/>
              <a:pPr/>
              <a:t>11/20/2018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2889811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2518C5A-2B63-40AA-AE33-4DE4D2C71CE2}" type="datetimeFigureOut">
              <a:rPr lang="en-US" smtClean="0"/>
              <a:pPr/>
              <a:t>11/20/2018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4091698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518C5A-2B63-40AA-AE33-4DE4D2C71CE2}" type="datetimeFigureOut">
              <a:rPr lang="en-US" smtClean="0"/>
              <a:pPr/>
              <a:t>11/20/2018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564227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cstate="print">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518C5A-2B63-40AA-AE33-4DE4D2C71CE2}" type="datetimeFigureOut">
              <a:rPr lang="en-US" smtClean="0"/>
              <a:pPr/>
              <a:t>11/20/2018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607293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cstate="print">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22518C5A-2B63-40AA-AE33-4DE4D2C71CE2}" type="datetimeFigureOut">
              <a:rPr lang="en-US" smtClean="0"/>
              <a:pPr/>
              <a:t>11/20/2018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74383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22518C5A-2B63-40AA-AE33-4DE4D2C71CE2}" type="datetimeFigureOut">
              <a:rPr lang="en-US" smtClean="0"/>
              <a:pPr/>
              <a:t>11/20/2018</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7B860FC-1C67-44FD-AE43-40A017091CB1}" type="slidenum">
              <a:rPr lang="en-US" smtClean="0"/>
              <a:pPr/>
              <a:t>‹#›</a:t>
            </a:fld>
            <a:endParaRPr lang="en-US"/>
          </a:p>
        </p:txBody>
      </p:sp>
    </p:spTree>
    <p:extLst>
      <p:ext uri="{BB962C8B-B14F-4D97-AF65-F5344CB8AC3E}">
        <p14:creationId xmlns:p14="http://schemas.microsoft.com/office/powerpoint/2010/main" val="3858261415"/>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456" y="1376999"/>
            <a:ext cx="8989764" cy="1609344"/>
          </a:xfrm>
        </p:spPr>
        <p:txBody>
          <a:bodyPr/>
          <a:lstStyle/>
          <a:p>
            <a:r>
              <a:rPr lang="en-US" dirty="0"/>
              <a:t>Ansible Variables</a:t>
            </a:r>
          </a:p>
        </p:txBody>
      </p:sp>
    </p:spTree>
    <p:extLst>
      <p:ext uri="{BB962C8B-B14F-4D97-AF65-F5344CB8AC3E}">
        <p14:creationId xmlns:p14="http://schemas.microsoft.com/office/powerpoint/2010/main" val="3135535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523" y="166262"/>
            <a:ext cx="6085320" cy="523220"/>
          </a:xfrm>
          <a:prstGeom prst="rect">
            <a:avLst/>
          </a:prstGeom>
          <a:noFill/>
        </p:spPr>
        <p:txBody>
          <a:bodyPr wrap="none" lIns="91440" tIns="45720" rIns="91440" bIns="45720">
            <a:spAutoFit/>
          </a:bodyPr>
          <a:lstStyle/>
          <a:p>
            <a:pPr algn="ctr"/>
            <a:r>
              <a:rPr lang="en-US" sz="2800" b="1" i="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Variables</a:t>
            </a:r>
            <a:r>
              <a:rPr lang="en-US" sz="28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2800" b="1" i="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Defined</a:t>
            </a:r>
            <a:r>
              <a:rPr lang="en-US" sz="28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2800" b="1" i="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in</a:t>
            </a:r>
            <a:r>
              <a:rPr lang="en-US" sz="28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2800" b="1" i="1" u="sng"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playbooks</a:t>
            </a:r>
            <a:endParaRPr lang="en-US" sz="2800" b="1" i="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TextBox 2"/>
          <p:cNvSpPr txBox="1"/>
          <p:nvPr/>
        </p:nvSpPr>
        <p:spPr>
          <a:xfrm>
            <a:off x="451413" y="1180618"/>
            <a:ext cx="10845478" cy="4801314"/>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Variables defined in </a:t>
            </a:r>
            <a:r>
              <a:rPr lang="en-US" dirty="0" err="1">
                <a:latin typeface="Calibri" panose="020F0502020204030204" pitchFamily="34" charset="0"/>
                <a:cs typeface="Calibri" panose="020F0502020204030204" pitchFamily="34" charset="0"/>
              </a:rPr>
              <a:t>host_vars</a:t>
            </a:r>
            <a:r>
              <a:rPr lang="en-US" dirty="0">
                <a:latin typeface="Calibri" panose="020F0502020204030204" pitchFamily="34" charset="0"/>
                <a:cs typeface="Calibri" panose="020F0502020204030204" pitchFamily="34" charset="0"/>
              </a:rPr>
              <a:t> and </a:t>
            </a:r>
            <a:r>
              <a:rPr lang="en-US" dirty="0" err="1">
                <a:latin typeface="Calibri" panose="020F0502020204030204" pitchFamily="34" charset="0"/>
                <a:cs typeface="Calibri" panose="020F0502020204030204" pitchFamily="34" charset="0"/>
              </a:rPr>
              <a:t>group_vars</a:t>
            </a:r>
            <a:r>
              <a:rPr lang="en-US" dirty="0">
                <a:latin typeface="Calibri" panose="020F0502020204030204" pitchFamily="34" charset="0"/>
                <a:cs typeface="Calibri" panose="020F0502020204030204" pitchFamily="34" charset="0"/>
              </a:rPr>
              <a:t> are actually attributes of hosts and groups. </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we can/need </a:t>
            </a:r>
            <a:r>
              <a:rPr lang="en-US" dirty="0">
                <a:latin typeface="Calibri" panose="020F0502020204030204" pitchFamily="34" charset="0"/>
                <a:cs typeface="Calibri" panose="020F0502020204030204" pitchFamily="34" charset="0"/>
              </a:rPr>
              <a:t>to define variables in </a:t>
            </a:r>
            <a:r>
              <a:rPr lang="en-US" dirty="0">
                <a:latin typeface="Calibri" panose="020F0502020204030204" pitchFamily="34" charset="0"/>
                <a:cs typeface="Calibri" panose="020F0502020204030204" pitchFamily="34" charset="0"/>
              </a:rPr>
              <a:t>playbook also, </a:t>
            </a:r>
            <a:r>
              <a:rPr lang="en-US" dirty="0">
                <a:latin typeface="Calibri" panose="020F0502020204030204" pitchFamily="34" charset="0"/>
                <a:cs typeface="Calibri" panose="020F0502020204030204" pitchFamily="34" charset="0"/>
              </a:rPr>
              <a:t>which normally is used for operation. Again, there are also two ways to define ansible playbook </a:t>
            </a:r>
            <a:r>
              <a:rPr lang="en-US" dirty="0">
                <a:latin typeface="Calibri" panose="020F0502020204030204" pitchFamily="34" charset="0"/>
                <a:cs typeface="Calibri" panose="020F0502020204030204" pitchFamily="34" charset="0"/>
              </a:rPr>
              <a:t>specific </a:t>
            </a:r>
            <a:r>
              <a:rPr lang="en-US" dirty="0">
                <a:latin typeface="Calibri" panose="020F0502020204030204" pitchFamily="34" charset="0"/>
                <a:cs typeface="Calibri" panose="020F0502020204030204" pitchFamily="34" charset="0"/>
              </a:rPr>
              <a:t>variables</a:t>
            </a:r>
            <a:r>
              <a:rPr lang="en-US" dirty="0">
                <a:latin typeface="Calibri" panose="020F0502020204030204" pitchFamily="34" charset="0"/>
                <a:cs typeface="Calibri" panose="020F0502020204030204" pitchFamily="34" charset="0"/>
              </a:rPr>
              <a:t>.</a:t>
            </a:r>
          </a:p>
          <a:p>
            <a:endParaRPr lang="en-US" dirty="0"/>
          </a:p>
          <a:p>
            <a:r>
              <a:rPr lang="en-US" b="1" i="1" u="sng" dirty="0">
                <a:latin typeface="Calibri" panose="020F0502020204030204" pitchFamily="34" charset="0"/>
                <a:cs typeface="Calibri" panose="020F0502020204030204" pitchFamily="34" charset="0"/>
              </a:rPr>
              <a:t>ad hoc way</a:t>
            </a:r>
          </a:p>
          <a:p>
            <a:endParaRPr lang="en-US" dirty="0" smtClean="0"/>
          </a:p>
          <a:p>
            <a:pPr lvl="2"/>
            <a:r>
              <a:rPr lang="en-US" dirty="0" smtClean="0"/>
              <a:t>- </a:t>
            </a:r>
            <a:r>
              <a:rPr lang="en-US" dirty="0"/>
              <a:t>name: variables in playbook</a:t>
            </a:r>
          </a:p>
          <a:p>
            <a:pPr lvl="2"/>
            <a:r>
              <a:rPr lang="en-US" dirty="0"/>
              <a:t>  hosts: localhost</a:t>
            </a:r>
          </a:p>
          <a:p>
            <a:pPr lvl="2"/>
            <a:r>
              <a:rPr lang="en-US" dirty="0"/>
              <a:t>  connection: local</a:t>
            </a:r>
          </a:p>
          <a:p>
            <a:pPr lvl="2"/>
            <a:r>
              <a:rPr lang="en-US" dirty="0"/>
              <a:t>  </a:t>
            </a:r>
            <a:r>
              <a:rPr lang="en-US" dirty="0" err="1">
                <a:solidFill>
                  <a:srgbClr val="00B050"/>
                </a:solidFill>
              </a:rPr>
              <a:t>vars</a:t>
            </a:r>
            <a:r>
              <a:rPr lang="en-US" dirty="0">
                <a:solidFill>
                  <a:srgbClr val="00B050"/>
                </a:solidFill>
              </a:rPr>
              <a:t>:</a:t>
            </a:r>
          </a:p>
          <a:p>
            <a:pPr lvl="2"/>
            <a:r>
              <a:rPr lang="en-US" dirty="0">
                <a:solidFill>
                  <a:srgbClr val="00B050"/>
                </a:solidFill>
              </a:rPr>
              <a:t>     </a:t>
            </a:r>
            <a:r>
              <a:rPr lang="en-US" dirty="0" err="1">
                <a:solidFill>
                  <a:srgbClr val="00B050"/>
                </a:solidFill>
              </a:rPr>
              <a:t>abc</a:t>
            </a:r>
            <a:r>
              <a:rPr lang="en-US" dirty="0">
                <a:solidFill>
                  <a:srgbClr val="00B050"/>
                </a:solidFill>
              </a:rPr>
              <a:t>: 'set-via-</a:t>
            </a:r>
            <a:r>
              <a:rPr lang="en-US" dirty="0" err="1">
                <a:solidFill>
                  <a:srgbClr val="00B050"/>
                </a:solidFill>
              </a:rPr>
              <a:t>vars</a:t>
            </a:r>
            <a:r>
              <a:rPr lang="en-US" dirty="0">
                <a:solidFill>
                  <a:srgbClr val="00B050"/>
                </a:solidFill>
              </a:rPr>
              <a:t>-in-playbook'</a:t>
            </a:r>
          </a:p>
          <a:p>
            <a:pPr lvl="2"/>
            <a:r>
              <a:rPr lang="en-US" dirty="0"/>
              <a:t>  tasks:</a:t>
            </a:r>
          </a:p>
          <a:p>
            <a:pPr lvl="2"/>
            <a:r>
              <a:rPr lang="en-US" dirty="0"/>
              <a:t>    - debug:</a:t>
            </a:r>
          </a:p>
          <a:p>
            <a:pPr lvl="2"/>
            <a:r>
              <a:rPr lang="en-US" dirty="0"/>
              <a:t>         </a:t>
            </a:r>
            <a:r>
              <a:rPr lang="en-US" dirty="0" err="1"/>
              <a:t>var</a:t>
            </a:r>
            <a:r>
              <a:rPr lang="en-US" dirty="0"/>
              <a:t>: </a:t>
            </a:r>
            <a:r>
              <a:rPr lang="en-US" dirty="0" err="1"/>
              <a:t>abc</a:t>
            </a:r>
            <a:endParaRPr lang="en-US" dirty="0"/>
          </a:p>
          <a:p>
            <a:endParaRPr lang="en-US" dirty="0"/>
          </a:p>
          <a:p>
            <a:endParaRPr lang="en-US" dirty="0"/>
          </a:p>
        </p:txBody>
      </p:sp>
    </p:spTree>
    <p:extLst>
      <p:ext uri="{BB962C8B-B14F-4D97-AF65-F5344CB8AC3E}">
        <p14:creationId xmlns:p14="http://schemas.microsoft.com/office/powerpoint/2010/main" val="24438891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6526" y="578733"/>
            <a:ext cx="9525965" cy="2031325"/>
          </a:xfrm>
          <a:prstGeom prst="rect">
            <a:avLst/>
          </a:prstGeom>
          <a:noFill/>
        </p:spPr>
        <p:txBody>
          <a:bodyPr wrap="square" rtlCol="0">
            <a:spAutoFit/>
          </a:bodyPr>
          <a:lstStyle/>
          <a:p>
            <a:r>
              <a:rPr lang="en-US" b="1" i="1" u="sng" dirty="0">
                <a:latin typeface="Calibri" panose="020F0502020204030204" pitchFamily="34" charset="0"/>
                <a:cs typeface="Calibri" panose="020F0502020204030204" pitchFamily="34" charset="0"/>
              </a:rPr>
              <a:t>Ansible Best </a:t>
            </a:r>
            <a:r>
              <a:rPr lang="en-US" b="1" i="1" u="sng" dirty="0" smtClean="0">
                <a:latin typeface="Calibri" panose="020F0502020204030204" pitchFamily="34" charset="0"/>
                <a:cs typeface="Calibri" panose="020F0502020204030204" pitchFamily="34" charset="0"/>
              </a:rPr>
              <a:t>Practice</a:t>
            </a:r>
          </a:p>
          <a:p>
            <a:endParaRPr lang="en-US" b="1" i="1" u="sng"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you can use </a:t>
            </a:r>
            <a:r>
              <a:rPr lang="en-US" dirty="0" err="1" smtClean="0">
                <a:latin typeface="Calibri" panose="020F0502020204030204" pitchFamily="34" charset="0"/>
                <a:cs typeface="Calibri" panose="020F0502020204030204" pitchFamily="34" charset="0"/>
              </a:rPr>
              <a:t>vars_files</a:t>
            </a:r>
            <a:r>
              <a:rPr lang="en-US" dirty="0" smtClean="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to organize your variables. This is extremely useful when you are in need to provide different variables when concerning dynamically determined information. For example</a:t>
            </a:r>
            <a:r>
              <a:rPr lang="en-US" dirty="0" smtClean="0">
                <a:latin typeface="Calibri" panose="020F0502020204030204" pitchFamily="34" charset="0"/>
                <a:cs typeface="Calibri" panose="020F0502020204030204" pitchFamily="34" charset="0"/>
              </a:rPr>
              <a:t>:</a:t>
            </a: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p>
        </p:txBody>
      </p:sp>
      <p:grpSp>
        <p:nvGrpSpPr>
          <p:cNvPr id="7" name="Group 6"/>
          <p:cNvGrpSpPr/>
          <p:nvPr/>
        </p:nvGrpSpPr>
        <p:grpSpPr>
          <a:xfrm>
            <a:off x="613457" y="2372810"/>
            <a:ext cx="11239020" cy="3139321"/>
            <a:chOff x="1064870" y="2338086"/>
            <a:chExt cx="10266744" cy="3139321"/>
          </a:xfrm>
        </p:grpSpPr>
        <p:sp>
          <p:nvSpPr>
            <p:cNvPr id="5" name="TextBox 4"/>
            <p:cNvSpPr txBox="1"/>
            <p:nvPr/>
          </p:nvSpPr>
          <p:spPr>
            <a:xfrm>
              <a:off x="6034354" y="2338086"/>
              <a:ext cx="5297260" cy="2031325"/>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Example 2:</a:t>
              </a:r>
            </a:p>
            <a:p>
              <a:endParaRPr lang="en-US" dirty="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hosts: localhost   </a:t>
              </a:r>
            </a:p>
            <a:p>
              <a:r>
                <a:rPr lang="en-US" dirty="0">
                  <a:latin typeface="Calibri" panose="020F0502020204030204" pitchFamily="34" charset="0"/>
                  <a:cs typeface="Calibri" panose="020F0502020204030204" pitchFamily="34" charset="0"/>
                </a:rPr>
                <a:t>  connection: local   </a:t>
              </a:r>
            </a:p>
            <a:p>
              <a:r>
                <a:rPr lang="en-US" dirty="0">
                  <a:latin typeface="Calibri" panose="020F0502020204030204" pitchFamily="34" charset="0"/>
                  <a:cs typeface="Calibri" panose="020F0502020204030204" pitchFamily="34" charset="0"/>
                </a:rPr>
                <a:t>  tasks:     </a:t>
              </a:r>
            </a:p>
            <a:p>
              <a:r>
                <a:rPr lang="en-US" dirty="0">
                  <a:latin typeface="Calibri" panose="020F0502020204030204" pitchFamily="34" charset="0"/>
                  <a:cs typeface="Calibri" panose="020F0502020204030204" pitchFamily="34" charset="0"/>
                </a:rPr>
                <a:t>    - </a:t>
              </a:r>
              <a:r>
                <a:rPr lang="en-US" dirty="0" err="1">
                  <a:latin typeface="Calibri" panose="020F0502020204030204" pitchFamily="34" charset="0"/>
                  <a:cs typeface="Calibri" panose="020F0502020204030204" pitchFamily="34" charset="0"/>
                </a:rPr>
                <a:t>include_vars</a:t>
              </a:r>
              <a:r>
                <a:rPr lang="en-US" dirty="0" smtClean="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home/</a:t>
              </a:r>
              <a:r>
                <a:rPr lang="en-US" dirty="0" err="1">
                  <a:latin typeface="Calibri" panose="020F0502020204030204" pitchFamily="34" charset="0"/>
                  <a:cs typeface="Calibri" panose="020F0502020204030204" pitchFamily="34" charset="0"/>
                </a:rPr>
                <a:t>theegaln</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corp</a:t>
              </a:r>
              <a:r>
                <a:rPr lang="en-US" dirty="0">
                  <a:latin typeface="Calibri" panose="020F0502020204030204" pitchFamily="34" charset="0"/>
                  <a:cs typeface="Calibri" panose="020F0502020204030204" pitchFamily="34" charset="0"/>
                </a:rPr>
                <a:t>/variables/</a:t>
              </a:r>
              <a:r>
                <a:rPr lang="en-US" dirty="0" err="1">
                  <a:latin typeface="Calibri" panose="020F0502020204030204" pitchFamily="34" charset="0"/>
                  <a:cs typeface="Calibri" panose="020F0502020204030204" pitchFamily="34" charset="0"/>
                </a:rPr>
                <a:t>vars.yml</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	- debug:  </a:t>
              </a:r>
              <a:r>
                <a:rPr lang="en-US" dirty="0" err="1">
                  <a:latin typeface="Calibri" panose="020F0502020204030204" pitchFamily="34" charset="0"/>
                  <a:cs typeface="Calibri" panose="020F0502020204030204" pitchFamily="34" charset="0"/>
                </a:rPr>
                <a:t>var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abc</a:t>
              </a:r>
              <a:endParaRPr lang="en-US" dirty="0">
                <a:latin typeface="Calibri" panose="020F0502020204030204" pitchFamily="34" charset="0"/>
                <a:cs typeface="Calibri" panose="020F0502020204030204" pitchFamily="34" charset="0"/>
              </a:endParaRPr>
            </a:p>
          </p:txBody>
        </p:sp>
        <p:sp>
          <p:nvSpPr>
            <p:cNvPr id="6" name="TextBox 5"/>
            <p:cNvSpPr txBox="1"/>
            <p:nvPr/>
          </p:nvSpPr>
          <p:spPr>
            <a:xfrm>
              <a:off x="1064870" y="2338086"/>
              <a:ext cx="4479401" cy="3139321"/>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Example 1:</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pPr lvl="1"/>
              <a:r>
                <a:rPr lang="en-US" dirty="0">
                  <a:latin typeface="Calibri" panose="020F0502020204030204" pitchFamily="34" charset="0"/>
                  <a:cs typeface="Calibri" panose="020F0502020204030204" pitchFamily="34" charset="0"/>
                </a:rPr>
                <a:t>- name: variables in playbook</a:t>
              </a:r>
            </a:p>
            <a:p>
              <a:pPr lvl="1"/>
              <a:r>
                <a:rPr lang="en-US" dirty="0">
                  <a:latin typeface="Calibri" panose="020F0502020204030204" pitchFamily="34" charset="0"/>
                  <a:cs typeface="Calibri" panose="020F0502020204030204" pitchFamily="34" charset="0"/>
                </a:rPr>
                <a:t>  hosts: localhost</a:t>
              </a:r>
            </a:p>
            <a:p>
              <a:pPr lvl="1"/>
              <a:r>
                <a:rPr lang="en-US" dirty="0">
                  <a:latin typeface="Calibri" panose="020F0502020204030204" pitchFamily="34" charset="0"/>
                  <a:cs typeface="Calibri" panose="020F0502020204030204" pitchFamily="34" charset="0"/>
                </a:rPr>
                <a:t>  connection: local</a:t>
              </a:r>
            </a:p>
            <a:p>
              <a:pPr lvl="1"/>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vars_files</a:t>
              </a:r>
              <a:r>
                <a:rPr lang="en-US" dirty="0">
                  <a:latin typeface="Calibri" panose="020F0502020204030204" pitchFamily="34" charset="0"/>
                  <a:cs typeface="Calibri" panose="020F0502020204030204" pitchFamily="34" charset="0"/>
                </a:rPr>
                <a:t>:</a:t>
              </a:r>
            </a:p>
            <a:p>
              <a:pPr lvl="1"/>
              <a:r>
                <a:rPr lang="en-US" dirty="0">
                  <a:latin typeface="Calibri" panose="020F0502020204030204" pitchFamily="34" charset="0"/>
                  <a:cs typeface="Calibri" panose="020F0502020204030204" pitchFamily="34" charset="0"/>
                </a:rPr>
                <a:t>     - /home/</a:t>
              </a:r>
              <a:r>
                <a:rPr lang="en-US" dirty="0" err="1">
                  <a:latin typeface="Calibri" panose="020F0502020204030204" pitchFamily="34" charset="0"/>
                  <a:cs typeface="Calibri" panose="020F0502020204030204" pitchFamily="34" charset="0"/>
                </a:rPr>
                <a:t>myapp</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vars</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vars.yml</a:t>
              </a:r>
              <a:endParaRPr lang="en-US" dirty="0">
                <a:latin typeface="Calibri" panose="020F0502020204030204" pitchFamily="34" charset="0"/>
                <a:cs typeface="Calibri" panose="020F0502020204030204" pitchFamily="34" charset="0"/>
              </a:endParaRPr>
            </a:p>
            <a:p>
              <a:pPr lvl="1"/>
              <a:r>
                <a:rPr lang="en-US" dirty="0">
                  <a:latin typeface="Calibri" panose="020F0502020204030204" pitchFamily="34" charset="0"/>
                  <a:cs typeface="Calibri" panose="020F0502020204030204" pitchFamily="34" charset="0"/>
                </a:rPr>
                <a:t>  tasks:</a:t>
              </a:r>
            </a:p>
            <a:p>
              <a:pPr lvl="1"/>
              <a:r>
                <a:rPr lang="en-US" dirty="0">
                  <a:latin typeface="Calibri" panose="020F0502020204030204" pitchFamily="34" charset="0"/>
                  <a:cs typeface="Calibri" panose="020F0502020204030204" pitchFamily="34" charset="0"/>
                </a:rPr>
                <a:t>    - debug:</a:t>
              </a:r>
            </a:p>
            <a:p>
              <a:pPr lvl="1"/>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abc</a:t>
              </a:r>
              <a:endParaRPr lang="en-US" dirty="0">
                <a:latin typeface="Calibri" panose="020F0502020204030204" pitchFamily="34" charset="0"/>
                <a:cs typeface="Calibri" panose="020F0502020204030204" pitchFamily="34" charset="0"/>
              </a:endParaRPr>
            </a:p>
            <a:p>
              <a:endParaRPr lang="en-US" dirty="0"/>
            </a:p>
          </p:txBody>
        </p:sp>
      </p:grpSp>
    </p:spTree>
    <p:extLst>
      <p:ext uri="{BB962C8B-B14F-4D97-AF65-F5344CB8AC3E}">
        <p14:creationId xmlns:p14="http://schemas.microsoft.com/office/powerpoint/2010/main" val="3618093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514263363"/>
              </p:ext>
            </p:extLst>
          </p:nvPr>
        </p:nvGraphicFramePr>
        <p:xfrm>
          <a:off x="1091367" y="1134040"/>
          <a:ext cx="10147651" cy="5439953"/>
        </p:xfrm>
        <a:graphic>
          <a:graphicData uri="http://schemas.openxmlformats.org/drawingml/2006/table">
            <a:tbl>
              <a:tblPr>
                <a:tableStyleId>{5C22544A-7EE6-4342-B048-85BDC9FD1C3A}</a:tableStyleId>
              </a:tblPr>
              <a:tblGrid>
                <a:gridCol w="2540460"/>
                <a:gridCol w="7607191"/>
              </a:tblGrid>
              <a:tr h="215931">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Parameter</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03" marR="8103" marT="8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Description</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03" marR="8103" marT="8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r>
              <a:tr h="431861">
                <a:tc>
                  <a:txBody>
                    <a:bodyPr/>
                    <a:lstStyle/>
                    <a:p>
                      <a:pPr algn="ctr" fontAlgn="b"/>
                      <a:r>
                        <a:rPr lang="en-US" sz="1400" u="none" strike="noStrike" dirty="0" err="1">
                          <a:effectLst/>
                          <a:latin typeface="Times New Roman" panose="02020603050405020304" pitchFamily="18" charset="0"/>
                          <a:cs typeface="Times New Roman" panose="02020603050405020304" pitchFamily="18" charset="0"/>
                        </a:rPr>
                        <a:t>hostvars</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03" marR="8103" marT="8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b"/>
                      <a:r>
                        <a:rPr lang="en-US" sz="1400" u="none" strike="noStrike">
                          <a:effectLst/>
                          <a:latin typeface="Times New Roman" panose="02020603050405020304" pitchFamily="18" charset="0"/>
                          <a:cs typeface="Times New Roman" panose="02020603050405020304" pitchFamily="18" charset="0"/>
                        </a:rPr>
                        <a:t>A dict whose keys are Ansible host names and values are dicts that map variable names to values</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8103" marR="8103" marT="8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215931">
                <a:tc>
                  <a:txBody>
                    <a:bodyPr/>
                    <a:lstStyle/>
                    <a:p>
                      <a:pPr algn="ctr" fontAlgn="b"/>
                      <a:r>
                        <a:rPr lang="en-US" sz="1400" u="none" strike="noStrike" dirty="0" err="1">
                          <a:effectLst/>
                          <a:latin typeface="Times New Roman" panose="02020603050405020304" pitchFamily="18" charset="0"/>
                          <a:cs typeface="Times New Roman" panose="02020603050405020304" pitchFamily="18" charset="0"/>
                        </a:rPr>
                        <a:t>inventory_hostname</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03" marR="8103" marT="8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b"/>
                      <a:r>
                        <a:rPr lang="en-US" sz="1400" u="none" strike="noStrike">
                          <a:effectLst/>
                          <a:latin typeface="Times New Roman" panose="02020603050405020304" pitchFamily="18" charset="0"/>
                          <a:cs typeface="Times New Roman" panose="02020603050405020304" pitchFamily="18" charset="0"/>
                        </a:rPr>
                        <a:t>Name of the current host as known by Ansible</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8103" marR="8103" marT="8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215931">
                <a:tc>
                  <a:txBody>
                    <a:bodyPr/>
                    <a:lstStyle/>
                    <a:p>
                      <a:pPr algn="ctr" fontAlgn="b"/>
                      <a:r>
                        <a:rPr lang="en-US" sz="1400" u="none" strike="noStrike" dirty="0" err="1">
                          <a:effectLst/>
                          <a:latin typeface="Times New Roman" panose="02020603050405020304" pitchFamily="18" charset="0"/>
                          <a:cs typeface="Times New Roman" panose="02020603050405020304" pitchFamily="18" charset="0"/>
                        </a:rPr>
                        <a:t>group_names</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03" marR="8103" marT="8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b"/>
                      <a:r>
                        <a:rPr lang="en-US" sz="1400" u="none" strike="noStrike">
                          <a:effectLst/>
                          <a:latin typeface="Times New Roman" panose="02020603050405020304" pitchFamily="18" charset="0"/>
                          <a:cs typeface="Times New Roman" panose="02020603050405020304" pitchFamily="18" charset="0"/>
                        </a:rPr>
                        <a:t>A list of all groups that the current host is a member of</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8103" marR="8103" marT="8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647792">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groups</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03" marR="8103" marT="8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b"/>
                      <a:r>
                        <a:rPr lang="en-US" sz="1400" u="none" strike="noStrike" dirty="0">
                          <a:effectLst/>
                          <a:latin typeface="Times New Roman" panose="02020603050405020304" pitchFamily="18" charset="0"/>
                          <a:cs typeface="Times New Roman" panose="02020603050405020304" pitchFamily="18" charset="0"/>
                        </a:rPr>
                        <a:t>A </a:t>
                      </a:r>
                      <a:r>
                        <a:rPr lang="en-US" sz="1400" u="none" strike="noStrike" dirty="0" err="1">
                          <a:effectLst/>
                          <a:latin typeface="Times New Roman" panose="02020603050405020304" pitchFamily="18" charset="0"/>
                          <a:cs typeface="Times New Roman" panose="02020603050405020304" pitchFamily="18" charset="0"/>
                        </a:rPr>
                        <a:t>dict</a:t>
                      </a:r>
                      <a:r>
                        <a:rPr lang="en-US" sz="1400" u="none" strike="noStrike" dirty="0">
                          <a:effectLst/>
                          <a:latin typeface="Times New Roman" panose="02020603050405020304" pitchFamily="18" charset="0"/>
                          <a:cs typeface="Times New Roman" panose="02020603050405020304" pitchFamily="18" charset="0"/>
                        </a:rPr>
                        <a:t> whose keys are Ansible group names and values are a list of hostnames that are members of the group. Includes all and ungrouped groups: {"all": […], "web": […], "ungrouped": […]}</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03" marR="8103" marT="8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215931">
                <a:tc>
                  <a:txBody>
                    <a:bodyPr/>
                    <a:lstStyle/>
                    <a:p>
                      <a:pPr algn="ctr" fontAlgn="b"/>
                      <a:r>
                        <a:rPr lang="en-US" sz="1400" u="none" strike="noStrike" dirty="0" err="1">
                          <a:effectLst/>
                          <a:latin typeface="Times New Roman" panose="02020603050405020304" pitchFamily="18" charset="0"/>
                          <a:cs typeface="Times New Roman" panose="02020603050405020304" pitchFamily="18" charset="0"/>
                        </a:rPr>
                        <a:t>play_hosts</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03" marR="8103" marT="8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b"/>
                      <a:r>
                        <a:rPr lang="en-US" sz="1400" u="none" strike="noStrike" dirty="0">
                          <a:effectLst/>
                          <a:latin typeface="Times New Roman" panose="02020603050405020304" pitchFamily="18" charset="0"/>
                          <a:cs typeface="Times New Roman" panose="02020603050405020304" pitchFamily="18" charset="0"/>
                        </a:rPr>
                        <a:t>A list of inventory hostnames that are active in the current play</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03" marR="8103" marT="8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431861">
                <a:tc>
                  <a:txBody>
                    <a:bodyPr/>
                    <a:lstStyle/>
                    <a:p>
                      <a:pPr algn="ctr" fontAlgn="b"/>
                      <a:r>
                        <a:rPr lang="en-US" sz="1400" u="none" strike="noStrike" dirty="0" err="1">
                          <a:effectLst/>
                          <a:latin typeface="Times New Roman" panose="02020603050405020304" pitchFamily="18" charset="0"/>
                          <a:cs typeface="Times New Roman" panose="02020603050405020304" pitchFamily="18" charset="0"/>
                        </a:rPr>
                        <a:t>ansible_version</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03" marR="8103" marT="8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b"/>
                      <a:r>
                        <a:rPr lang="en-US" sz="1400" u="none" strike="noStrike" dirty="0">
                          <a:effectLst/>
                          <a:latin typeface="Times New Roman" panose="02020603050405020304" pitchFamily="18" charset="0"/>
                          <a:cs typeface="Times New Roman" panose="02020603050405020304" pitchFamily="18" charset="0"/>
                        </a:rPr>
                        <a:t>A </a:t>
                      </a:r>
                      <a:r>
                        <a:rPr lang="en-US" sz="1400" u="none" strike="noStrike" dirty="0" err="1">
                          <a:effectLst/>
                          <a:latin typeface="Times New Roman" panose="02020603050405020304" pitchFamily="18" charset="0"/>
                          <a:cs typeface="Times New Roman" panose="02020603050405020304" pitchFamily="18" charset="0"/>
                        </a:rPr>
                        <a:t>dict</a:t>
                      </a:r>
                      <a:r>
                        <a:rPr lang="en-US" sz="1400" u="none" strike="noStrike" dirty="0">
                          <a:effectLst/>
                          <a:latin typeface="Times New Roman" panose="02020603050405020304" pitchFamily="18" charset="0"/>
                          <a:cs typeface="Times New Roman" panose="02020603050405020304" pitchFamily="18" charset="0"/>
                        </a:rPr>
                        <a:t> with Ansible version info: {"full": 1.8.2", "major": 1, "minor": 8, "revision": 2, "string": "1.8.2"}</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03" marR="8103" marT="8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431861">
                <a:tc>
                  <a:txBody>
                    <a:bodyPr/>
                    <a:lstStyle/>
                    <a:p>
                      <a:pPr algn="ctr" fontAlgn="b"/>
                      <a:r>
                        <a:rPr lang="en-US" sz="1400" u="none" strike="noStrike" dirty="0" err="1">
                          <a:effectLst/>
                          <a:latin typeface="Times New Roman" panose="02020603050405020304" pitchFamily="18" charset="0"/>
                          <a:cs typeface="Times New Roman" panose="02020603050405020304" pitchFamily="18" charset="0"/>
                        </a:rPr>
                        <a:t>ansible_host</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03" marR="8103" marT="8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b"/>
                      <a:r>
                        <a:rPr lang="en-US" sz="1400" u="none" strike="noStrike" dirty="0">
                          <a:effectLst/>
                          <a:latin typeface="Times New Roman" panose="02020603050405020304" pitchFamily="18" charset="0"/>
                          <a:cs typeface="Times New Roman" panose="02020603050405020304" pitchFamily="18" charset="0"/>
                        </a:rPr>
                        <a:t>The name of the host to connect to, if different from the alias you wish to give to it.</a:t>
                      </a:r>
                      <a:br>
                        <a:rPr lang="en-US" sz="1400" u="none" strike="noStrike" dirty="0">
                          <a:effectLst/>
                          <a:latin typeface="Times New Roman" panose="02020603050405020304" pitchFamily="18" charset="0"/>
                          <a:cs typeface="Times New Roman" panose="02020603050405020304" pitchFamily="18" charset="0"/>
                        </a:rPr>
                      </a:b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03" marR="8103" marT="8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215931">
                <a:tc>
                  <a:txBody>
                    <a:bodyPr/>
                    <a:lstStyle/>
                    <a:p>
                      <a:pPr algn="ctr" fontAlgn="b"/>
                      <a:r>
                        <a:rPr lang="en-US" sz="1400" u="none" strike="noStrike" dirty="0" err="1">
                          <a:effectLst/>
                          <a:latin typeface="Times New Roman" panose="02020603050405020304" pitchFamily="18" charset="0"/>
                          <a:cs typeface="Times New Roman" panose="02020603050405020304" pitchFamily="18" charset="0"/>
                        </a:rPr>
                        <a:t>ansible_ssh_port</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03" marR="8103" marT="8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b"/>
                      <a:r>
                        <a:rPr lang="en-US" sz="1400" u="none" strike="noStrike" dirty="0">
                          <a:effectLst/>
                          <a:latin typeface="Times New Roman" panose="02020603050405020304" pitchFamily="18" charset="0"/>
                          <a:cs typeface="Times New Roman" panose="02020603050405020304" pitchFamily="18" charset="0"/>
                        </a:rPr>
                        <a:t>The </a:t>
                      </a:r>
                      <a:r>
                        <a:rPr lang="en-US" sz="1400" u="none" strike="noStrike" dirty="0" err="1">
                          <a:effectLst/>
                          <a:latin typeface="Times New Roman" panose="02020603050405020304" pitchFamily="18" charset="0"/>
                          <a:cs typeface="Times New Roman" panose="02020603050405020304" pitchFamily="18" charset="0"/>
                        </a:rPr>
                        <a:t>ssh</a:t>
                      </a:r>
                      <a:r>
                        <a:rPr lang="en-US" sz="1400" u="none" strike="noStrike" dirty="0">
                          <a:effectLst/>
                          <a:latin typeface="Times New Roman" panose="02020603050405020304" pitchFamily="18" charset="0"/>
                          <a:cs typeface="Times New Roman" panose="02020603050405020304" pitchFamily="18" charset="0"/>
                        </a:rPr>
                        <a:t> port number, if not 22</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03" marR="8103" marT="8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215931">
                <a:tc>
                  <a:txBody>
                    <a:bodyPr/>
                    <a:lstStyle/>
                    <a:p>
                      <a:pPr algn="ctr" fontAlgn="b"/>
                      <a:r>
                        <a:rPr lang="en-US" sz="1400" u="none" strike="noStrike" dirty="0" err="1">
                          <a:effectLst/>
                          <a:latin typeface="Times New Roman" panose="02020603050405020304" pitchFamily="18" charset="0"/>
                          <a:cs typeface="Times New Roman" panose="02020603050405020304" pitchFamily="18" charset="0"/>
                        </a:rPr>
                        <a:t>ansible_ssh_user</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03" marR="8103" marT="8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b"/>
                      <a:r>
                        <a:rPr lang="en-US" sz="1400" u="none" strike="noStrike" dirty="0">
                          <a:effectLst/>
                          <a:latin typeface="Times New Roman" panose="02020603050405020304" pitchFamily="18" charset="0"/>
                          <a:cs typeface="Times New Roman" panose="02020603050405020304" pitchFamily="18" charset="0"/>
                        </a:rPr>
                        <a:t>The default </a:t>
                      </a:r>
                      <a:r>
                        <a:rPr lang="en-US" sz="1400" u="none" strike="noStrike" dirty="0" err="1">
                          <a:effectLst/>
                          <a:latin typeface="Times New Roman" panose="02020603050405020304" pitchFamily="18" charset="0"/>
                          <a:cs typeface="Times New Roman" panose="02020603050405020304" pitchFamily="18" charset="0"/>
                        </a:rPr>
                        <a:t>ssh</a:t>
                      </a:r>
                      <a:r>
                        <a:rPr lang="en-US" sz="1400" u="none" strike="noStrike" dirty="0">
                          <a:effectLst/>
                          <a:latin typeface="Times New Roman" panose="02020603050405020304" pitchFamily="18" charset="0"/>
                          <a:cs typeface="Times New Roman" panose="02020603050405020304" pitchFamily="18" charset="0"/>
                        </a:rPr>
                        <a:t> user name to use.</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03" marR="8103" marT="8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431861">
                <a:tc>
                  <a:txBody>
                    <a:bodyPr/>
                    <a:lstStyle/>
                    <a:p>
                      <a:pPr algn="ctr" fontAlgn="b"/>
                      <a:r>
                        <a:rPr lang="en-US" sz="1400" u="none" strike="noStrike" dirty="0" err="1">
                          <a:effectLst/>
                          <a:latin typeface="Times New Roman" panose="02020603050405020304" pitchFamily="18" charset="0"/>
                          <a:cs typeface="Times New Roman" panose="02020603050405020304" pitchFamily="18" charset="0"/>
                        </a:rPr>
                        <a:t>ansible_ssh_pass</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03" marR="8103" marT="8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b"/>
                      <a:r>
                        <a:rPr lang="en-US" sz="1400" u="none" strike="noStrike" dirty="0">
                          <a:effectLst/>
                          <a:latin typeface="Times New Roman" panose="02020603050405020304" pitchFamily="18" charset="0"/>
                          <a:cs typeface="Times New Roman" panose="02020603050405020304" pitchFamily="18" charset="0"/>
                        </a:rPr>
                        <a:t>The </a:t>
                      </a:r>
                      <a:r>
                        <a:rPr lang="en-US" sz="1400" u="none" strike="noStrike" dirty="0" err="1">
                          <a:effectLst/>
                          <a:latin typeface="Times New Roman" panose="02020603050405020304" pitchFamily="18" charset="0"/>
                          <a:cs typeface="Times New Roman" panose="02020603050405020304" pitchFamily="18" charset="0"/>
                        </a:rPr>
                        <a:t>ssh</a:t>
                      </a:r>
                      <a:r>
                        <a:rPr lang="en-US" sz="1400" u="none" strike="noStrike" dirty="0">
                          <a:effectLst/>
                          <a:latin typeface="Times New Roman" panose="02020603050405020304" pitchFamily="18" charset="0"/>
                          <a:cs typeface="Times New Roman" panose="02020603050405020304" pitchFamily="18" charset="0"/>
                        </a:rPr>
                        <a:t> password to use (this is insecure, we strongly recommend using --ask-pass or SSH keys)</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03" marR="8103" marT="8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431861">
                <a:tc>
                  <a:txBody>
                    <a:bodyPr/>
                    <a:lstStyle/>
                    <a:p>
                      <a:pPr algn="ctr" fontAlgn="b"/>
                      <a:r>
                        <a:rPr lang="en-US" sz="1400" u="none" strike="noStrike" dirty="0" err="1">
                          <a:effectLst/>
                          <a:latin typeface="Times New Roman" panose="02020603050405020304" pitchFamily="18" charset="0"/>
                          <a:cs typeface="Times New Roman" panose="02020603050405020304" pitchFamily="18" charset="0"/>
                        </a:rPr>
                        <a:t>ansible_sudo_pass</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03" marR="8103" marT="8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b"/>
                      <a:r>
                        <a:rPr lang="en-US" sz="1400" u="none" strike="noStrike" dirty="0">
                          <a:effectLst/>
                          <a:latin typeface="Times New Roman" panose="02020603050405020304" pitchFamily="18" charset="0"/>
                          <a:cs typeface="Times New Roman" panose="02020603050405020304" pitchFamily="18" charset="0"/>
                        </a:rPr>
                        <a:t>The </a:t>
                      </a:r>
                      <a:r>
                        <a:rPr lang="en-US" sz="1400" u="none" strike="noStrike" dirty="0" err="1">
                          <a:effectLst/>
                          <a:latin typeface="Times New Roman" panose="02020603050405020304" pitchFamily="18" charset="0"/>
                          <a:cs typeface="Times New Roman" panose="02020603050405020304" pitchFamily="18" charset="0"/>
                        </a:rPr>
                        <a:t>sudo</a:t>
                      </a:r>
                      <a:r>
                        <a:rPr lang="en-US" sz="1400" u="none" strike="noStrike" dirty="0">
                          <a:effectLst/>
                          <a:latin typeface="Times New Roman" panose="02020603050405020304" pitchFamily="18" charset="0"/>
                          <a:cs typeface="Times New Roman" panose="02020603050405020304" pitchFamily="18" charset="0"/>
                        </a:rPr>
                        <a:t> password to use (this is insecure, we strongly recommend using --ask-</a:t>
                      </a:r>
                      <a:r>
                        <a:rPr lang="en-US" sz="1400" u="none" strike="noStrike" dirty="0" err="1">
                          <a:effectLst/>
                          <a:latin typeface="Times New Roman" panose="02020603050405020304" pitchFamily="18" charset="0"/>
                          <a:cs typeface="Times New Roman" panose="02020603050405020304" pitchFamily="18" charset="0"/>
                        </a:rPr>
                        <a:t>sudo</a:t>
                      </a:r>
                      <a:r>
                        <a:rPr lang="en-US" sz="1400" u="none" strike="noStrike" dirty="0">
                          <a:effectLst/>
                          <a:latin typeface="Times New Roman" panose="02020603050405020304" pitchFamily="18" charset="0"/>
                          <a:cs typeface="Times New Roman" panose="02020603050405020304" pitchFamily="18" charset="0"/>
                        </a:rPr>
                        <a:t>-pass)</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03" marR="8103" marT="8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215931">
                <a:tc>
                  <a:txBody>
                    <a:bodyPr/>
                    <a:lstStyle/>
                    <a:p>
                      <a:pPr algn="ctr" fontAlgn="b"/>
                      <a:r>
                        <a:rPr lang="en-US" sz="1400" u="none" strike="noStrike" dirty="0" err="1">
                          <a:effectLst/>
                          <a:latin typeface="Times New Roman" panose="02020603050405020304" pitchFamily="18" charset="0"/>
                          <a:cs typeface="Times New Roman" panose="02020603050405020304" pitchFamily="18" charset="0"/>
                        </a:rPr>
                        <a:t>ansible_connection</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03" marR="8103" marT="8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b"/>
                      <a:r>
                        <a:rPr lang="en-US" sz="1400" u="none" strike="noStrike" dirty="0">
                          <a:effectLst/>
                          <a:latin typeface="Times New Roman" panose="02020603050405020304" pitchFamily="18" charset="0"/>
                          <a:cs typeface="Times New Roman" panose="02020603050405020304" pitchFamily="18" charset="0"/>
                        </a:rPr>
                        <a:t>Connection type of the host. Candidates are local, </a:t>
                      </a:r>
                      <a:r>
                        <a:rPr lang="en-US" sz="1400" u="none" strike="noStrike" dirty="0" err="1">
                          <a:effectLst/>
                          <a:latin typeface="Times New Roman" panose="02020603050405020304" pitchFamily="18" charset="0"/>
                          <a:cs typeface="Times New Roman" panose="02020603050405020304" pitchFamily="18" charset="0"/>
                        </a:rPr>
                        <a:t>ssh</a:t>
                      </a:r>
                      <a:r>
                        <a:rPr lang="en-US" sz="1400" u="none" strike="noStrike" dirty="0">
                          <a:effectLst/>
                          <a:latin typeface="Times New Roman" panose="02020603050405020304" pitchFamily="18" charset="0"/>
                          <a:cs typeface="Times New Roman" panose="02020603050405020304" pitchFamily="18" charset="0"/>
                        </a:rPr>
                        <a:t> or </a:t>
                      </a:r>
                      <a:r>
                        <a:rPr lang="en-US" sz="1400" u="none" strike="noStrike" dirty="0" err="1">
                          <a:effectLst/>
                          <a:latin typeface="Times New Roman" panose="02020603050405020304" pitchFamily="18" charset="0"/>
                          <a:cs typeface="Times New Roman" panose="02020603050405020304" pitchFamily="18" charset="0"/>
                        </a:rPr>
                        <a:t>paramiko</a:t>
                      </a:r>
                      <a:r>
                        <a:rPr lang="en-US" sz="1400" u="none" strike="noStrike" dirty="0">
                          <a:effectLst/>
                          <a:latin typeface="Times New Roman" panose="02020603050405020304" pitchFamily="18" charset="0"/>
                          <a:cs typeface="Times New Roman" panose="02020603050405020304" pitchFamily="18" charset="0"/>
                        </a:rPr>
                        <a:t>.</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03" marR="8103" marT="8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431861">
                <a:tc>
                  <a:txBody>
                    <a:bodyPr/>
                    <a:lstStyle/>
                    <a:p>
                      <a:pPr algn="ctr" fontAlgn="b"/>
                      <a:r>
                        <a:rPr lang="en-US" sz="1400" u="none" strike="noStrike" dirty="0" err="1">
                          <a:effectLst/>
                          <a:latin typeface="Times New Roman" panose="02020603050405020304" pitchFamily="18" charset="0"/>
                          <a:cs typeface="Times New Roman" panose="02020603050405020304" pitchFamily="18" charset="0"/>
                        </a:rPr>
                        <a:t>ansible_ssh_private_key_file</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03" marR="8103" marT="8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b"/>
                      <a:r>
                        <a:rPr lang="en-US" sz="1400" u="none" strike="noStrike" dirty="0">
                          <a:effectLst/>
                          <a:latin typeface="Times New Roman" panose="02020603050405020304" pitchFamily="18" charset="0"/>
                          <a:cs typeface="Times New Roman" panose="02020603050405020304" pitchFamily="18" charset="0"/>
                        </a:rPr>
                        <a:t>Private key file used by </a:t>
                      </a:r>
                      <a:r>
                        <a:rPr lang="en-US" sz="1400" u="none" strike="noStrike" dirty="0" err="1">
                          <a:effectLst/>
                          <a:latin typeface="Times New Roman" panose="02020603050405020304" pitchFamily="18" charset="0"/>
                          <a:cs typeface="Times New Roman" panose="02020603050405020304" pitchFamily="18" charset="0"/>
                        </a:rPr>
                        <a:t>ssh</a:t>
                      </a:r>
                      <a:r>
                        <a:rPr lang="en-US" sz="1400" u="none" strike="noStrike" dirty="0">
                          <a:effectLst/>
                          <a:latin typeface="Times New Roman" panose="02020603050405020304" pitchFamily="18" charset="0"/>
                          <a:cs typeface="Times New Roman" panose="02020603050405020304" pitchFamily="18" charset="0"/>
                        </a:rPr>
                        <a:t>.  Useful if using multiple keys and you don't want to use SSH agent.</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03" marR="8103" marT="8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647792">
                <a:tc>
                  <a:txBody>
                    <a:bodyPr/>
                    <a:lstStyle/>
                    <a:p>
                      <a:pPr algn="ctr" fontAlgn="b"/>
                      <a:r>
                        <a:rPr lang="en-US" sz="1400" u="none" strike="noStrike" dirty="0" err="1">
                          <a:effectLst/>
                          <a:latin typeface="Times New Roman" panose="02020603050405020304" pitchFamily="18" charset="0"/>
                          <a:cs typeface="Times New Roman" panose="02020603050405020304" pitchFamily="18" charset="0"/>
                        </a:rPr>
                        <a:t>ansible_python_interpreter</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03" marR="8103" marT="8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b"/>
                      <a:r>
                        <a:rPr lang="en-US" sz="1400" u="none" strike="noStrike" dirty="0">
                          <a:effectLst/>
                          <a:latin typeface="Times New Roman" panose="02020603050405020304" pitchFamily="18" charset="0"/>
                          <a:cs typeface="Times New Roman" panose="02020603050405020304" pitchFamily="18" charset="0"/>
                        </a:rPr>
                        <a:t>The target host python path. This is useful for systems with more than one Python or not located at "/</a:t>
                      </a:r>
                      <a:r>
                        <a:rPr lang="en-US" sz="1400" u="none" strike="noStrike" dirty="0" err="1">
                          <a:effectLst/>
                          <a:latin typeface="Times New Roman" panose="02020603050405020304" pitchFamily="18" charset="0"/>
                          <a:cs typeface="Times New Roman" panose="02020603050405020304" pitchFamily="18" charset="0"/>
                        </a:rPr>
                        <a:t>usr</a:t>
                      </a:r>
                      <a:r>
                        <a:rPr lang="en-US" sz="1400" u="none" strike="noStrike" dirty="0">
                          <a:effectLst/>
                          <a:latin typeface="Times New Roman" panose="02020603050405020304" pitchFamily="18" charset="0"/>
                          <a:cs typeface="Times New Roman" panose="02020603050405020304" pitchFamily="18" charset="0"/>
                        </a:rPr>
                        <a:t>/bin/python" such as \*BSD, or where /</a:t>
                      </a:r>
                      <a:r>
                        <a:rPr lang="en-US" sz="1400" u="none" strike="noStrike" dirty="0" err="1">
                          <a:effectLst/>
                          <a:latin typeface="Times New Roman" panose="02020603050405020304" pitchFamily="18" charset="0"/>
                          <a:cs typeface="Times New Roman" panose="02020603050405020304" pitchFamily="18" charset="0"/>
                        </a:rPr>
                        <a:t>usr</a:t>
                      </a:r>
                      <a:r>
                        <a:rPr lang="en-US" sz="1400" u="none" strike="noStrike" dirty="0">
                          <a:effectLst/>
                          <a:latin typeface="Times New Roman" panose="02020603050405020304" pitchFamily="18" charset="0"/>
                          <a:cs typeface="Times New Roman" panose="02020603050405020304" pitchFamily="18" charset="0"/>
                        </a:rPr>
                        <a:t>/bin/python is not a 2.X series Python.</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03" marR="8103" marT="810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6" name="Rectangle 5"/>
          <p:cNvSpPr/>
          <p:nvPr/>
        </p:nvSpPr>
        <p:spPr>
          <a:xfrm>
            <a:off x="140734" y="177835"/>
            <a:ext cx="3414717" cy="523220"/>
          </a:xfrm>
          <a:prstGeom prst="rect">
            <a:avLst/>
          </a:prstGeom>
          <a:noFill/>
        </p:spPr>
        <p:txBody>
          <a:bodyPr wrap="none" lIns="91440" tIns="45720" rIns="91440" bIns="45720">
            <a:spAutoFit/>
          </a:bodyPr>
          <a:lstStyle/>
          <a:p>
            <a:pPr algn="ctr"/>
            <a:r>
              <a:rPr lang="en-US" sz="28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Built in Variables</a:t>
            </a:r>
            <a:endPar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8370057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81964" y="520861"/>
            <a:ext cx="9676435" cy="5524499"/>
            <a:chOff x="381965" y="520861"/>
            <a:chExt cx="7037408" cy="5524499"/>
          </a:xfrm>
        </p:grpSpPr>
        <p:sp>
          <p:nvSpPr>
            <p:cNvPr id="2" name="TextBox 1"/>
            <p:cNvSpPr txBox="1"/>
            <p:nvPr/>
          </p:nvSpPr>
          <p:spPr>
            <a:xfrm>
              <a:off x="381965" y="520861"/>
              <a:ext cx="6041984" cy="2585323"/>
            </a:xfrm>
            <a:prstGeom prst="rect">
              <a:avLst/>
            </a:prstGeom>
            <a:noFill/>
          </p:spPr>
          <p:txBody>
            <a:bodyPr wrap="square" rtlCol="0">
              <a:spAutoFit/>
            </a:bodyPr>
            <a:lstStyle/>
            <a:p>
              <a:r>
                <a:rPr lang="en-US" dirty="0" smtClean="0">
                  <a:solidFill>
                    <a:srgbClr val="00B050"/>
                  </a:solidFill>
                  <a:latin typeface="Calibri" panose="020F0502020204030204" pitchFamily="34" charset="0"/>
                  <a:cs typeface="Calibri" panose="020F0502020204030204" pitchFamily="34" charset="0"/>
                </a:rPr>
                <a:t>Example 1</a:t>
              </a:r>
            </a:p>
            <a:p>
              <a:endParaRPr lang="en-US" dirty="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hosts: </a:t>
              </a:r>
              <a:r>
                <a:rPr lang="en-US" dirty="0" smtClean="0">
                  <a:latin typeface="Calibri" panose="020F0502020204030204" pitchFamily="34" charset="0"/>
                  <a:cs typeface="Calibri" panose="020F0502020204030204" pitchFamily="34" charset="0"/>
                </a:rPr>
                <a:t>all</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gather_facts</a:t>
              </a:r>
              <a:r>
                <a:rPr lang="en-US" dirty="0">
                  <a:latin typeface="Calibri" panose="020F0502020204030204" pitchFamily="34" charset="0"/>
                  <a:cs typeface="Calibri" panose="020F0502020204030204" pitchFamily="34" charset="0"/>
                </a:rPr>
                <a:t>: true</a:t>
              </a:r>
            </a:p>
            <a:p>
              <a:r>
                <a:rPr lang="en-US" dirty="0">
                  <a:latin typeface="Calibri" panose="020F0502020204030204" pitchFamily="34" charset="0"/>
                  <a:cs typeface="Calibri" panose="020F0502020204030204" pitchFamily="34" charset="0"/>
                </a:rPr>
                <a:t>  tasks:</a:t>
              </a:r>
            </a:p>
            <a:p>
              <a:r>
                <a:rPr lang="en-US" dirty="0">
                  <a:latin typeface="Calibri" panose="020F0502020204030204" pitchFamily="34" charset="0"/>
                  <a:cs typeface="Calibri" panose="020F0502020204030204" pitchFamily="34" charset="0"/>
                </a:rPr>
                <a:t>   - debug: </a:t>
              </a:r>
              <a:r>
                <a:rPr lang="en-US" dirty="0" err="1">
                  <a:latin typeface="Calibri" panose="020F0502020204030204" pitchFamily="34" charset="0"/>
                  <a:cs typeface="Calibri" panose="020F0502020204030204" pitchFamily="34" charset="0"/>
                </a:rPr>
                <a:t>msg</a:t>
              </a:r>
              <a:r>
                <a:rPr lang="en-US" dirty="0">
                  <a:latin typeface="Calibri" panose="020F0502020204030204" pitchFamily="34" charset="0"/>
                  <a:cs typeface="Calibri" panose="020F0502020204030204" pitchFamily="34" charset="0"/>
                </a:rPr>
                <a:t>="{{ groups['group1'] </a:t>
              </a:r>
              <a:r>
                <a:rPr lang="en-US" dirty="0" smtClean="0">
                  <a:latin typeface="Calibri" panose="020F0502020204030204" pitchFamily="34" charset="0"/>
                  <a:cs typeface="Calibri" panose="020F0502020204030204" pitchFamily="34" charset="0"/>
                </a:rPr>
                <a:t>}}“</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Syntax: ansible-playbook </a:t>
              </a:r>
              <a:r>
                <a:rPr lang="en-US" dirty="0" err="1">
                  <a:latin typeface="Calibri" panose="020F0502020204030204" pitchFamily="34" charset="0"/>
                  <a:cs typeface="Calibri" panose="020F0502020204030204" pitchFamily="34" charset="0"/>
                </a:rPr>
                <a:t>playbook.yml</a:t>
              </a:r>
              <a:endParaRPr lang="en-US" dirty="0">
                <a:latin typeface="Calibri" panose="020F0502020204030204" pitchFamily="34" charset="0"/>
                <a:cs typeface="Calibri" panose="020F0502020204030204" pitchFamily="34" charset="0"/>
              </a:endParaRPr>
            </a:p>
          </p:txBody>
        </p:sp>
        <p:sp>
          <p:nvSpPr>
            <p:cNvPr id="3" name="TextBox 2"/>
            <p:cNvSpPr txBox="1"/>
            <p:nvPr/>
          </p:nvSpPr>
          <p:spPr>
            <a:xfrm>
              <a:off x="381965" y="3183038"/>
              <a:ext cx="7037408" cy="2862322"/>
            </a:xfrm>
            <a:prstGeom prst="rect">
              <a:avLst/>
            </a:prstGeom>
            <a:noFill/>
          </p:spPr>
          <p:txBody>
            <a:bodyPr wrap="square" rtlCol="0">
              <a:spAutoFit/>
            </a:bodyPr>
            <a:lstStyle/>
            <a:p>
              <a:r>
                <a:rPr lang="en-US" dirty="0" smtClean="0">
                  <a:solidFill>
                    <a:srgbClr val="00B050"/>
                  </a:solidFill>
                  <a:latin typeface="Calibri" panose="020F0502020204030204" pitchFamily="34" charset="0"/>
                  <a:cs typeface="Calibri" panose="020F0502020204030204" pitchFamily="34" charset="0"/>
                </a:rPr>
                <a:t>Example 2</a:t>
              </a:r>
            </a:p>
            <a:p>
              <a:endParaRPr lang="en-US" dirty="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hosts: all</a:t>
              </a:r>
            </a:p>
            <a:p>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gather_facts</a:t>
              </a:r>
              <a:r>
                <a:rPr lang="en-US" dirty="0">
                  <a:latin typeface="Calibri" panose="020F0502020204030204" pitchFamily="34" charset="0"/>
                  <a:cs typeface="Calibri" panose="020F0502020204030204" pitchFamily="34" charset="0"/>
                </a:rPr>
                <a:t>: true</a:t>
              </a:r>
            </a:p>
            <a:p>
              <a:r>
                <a:rPr lang="en-US" dirty="0">
                  <a:latin typeface="Calibri" panose="020F0502020204030204" pitchFamily="34" charset="0"/>
                  <a:cs typeface="Calibri" panose="020F0502020204030204" pitchFamily="34" charset="0"/>
                </a:rPr>
                <a:t>  tasks:</a:t>
              </a:r>
            </a:p>
            <a:p>
              <a:r>
                <a:rPr lang="en-US" dirty="0">
                  <a:latin typeface="Calibri" panose="020F0502020204030204" pitchFamily="34" charset="0"/>
                  <a:cs typeface="Calibri" panose="020F0502020204030204" pitchFamily="34" charset="0"/>
                </a:rPr>
                <a:t>   - debug: </a:t>
              </a:r>
              <a:r>
                <a:rPr lang="en-US" dirty="0" err="1">
                  <a:latin typeface="Calibri" panose="020F0502020204030204" pitchFamily="34" charset="0"/>
                  <a:cs typeface="Calibri" panose="020F0502020204030204" pitchFamily="34" charset="0"/>
                </a:rPr>
                <a:t>msg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hostvars</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inventory_hostname</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ansible_date_time</a:t>
              </a:r>
              <a:r>
                <a:rPr lang="en-US" dirty="0">
                  <a:latin typeface="Calibri" panose="020F0502020204030204" pitchFamily="34" charset="0"/>
                  <a:cs typeface="Calibri" panose="020F0502020204030204" pitchFamily="34" charset="0"/>
                </a:rPr>
                <a:t>']['date'] </a:t>
              </a:r>
              <a:r>
                <a:rPr lang="en-US" dirty="0" smtClean="0">
                  <a:latin typeface="Calibri" panose="020F0502020204030204" pitchFamily="34" charset="0"/>
                  <a:cs typeface="Calibri" panose="020F0502020204030204" pitchFamily="34" charset="0"/>
                </a:rPr>
                <a:t>}}“</a:t>
              </a:r>
            </a:p>
            <a:p>
              <a:endParaRPr lang="en-US" dirty="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Syntax: ansible-playbook </a:t>
              </a:r>
              <a:r>
                <a:rPr lang="en-US" dirty="0" err="1">
                  <a:latin typeface="Calibri" panose="020F0502020204030204" pitchFamily="34" charset="0"/>
                  <a:cs typeface="Calibri" panose="020F0502020204030204" pitchFamily="34" charset="0"/>
                </a:rPr>
                <a:t>playbook.yml</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11761999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6568" y="200985"/>
            <a:ext cx="7717177" cy="523220"/>
          </a:xfrm>
          <a:prstGeom prst="rect">
            <a:avLst/>
          </a:prstGeom>
          <a:noFill/>
        </p:spPr>
        <p:txBody>
          <a:bodyPr wrap="none" lIns="91440" tIns="45720" rIns="91440" bIns="45720">
            <a:spAutoFit/>
          </a:bodyPr>
          <a:lstStyle/>
          <a:p>
            <a:pPr algn="ctr"/>
            <a:r>
              <a:rPr lang="en-US" sz="2800" b="1" i="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Setting</a:t>
            </a:r>
            <a:r>
              <a:rPr lang="en-US" sz="28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2800" b="1" i="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Variables</a:t>
            </a:r>
            <a:r>
              <a:rPr lang="en-US" sz="28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2800" b="1" i="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on</a:t>
            </a:r>
            <a:r>
              <a:rPr lang="en-US" sz="28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2800" b="1" i="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the</a:t>
            </a:r>
            <a:r>
              <a:rPr lang="en-US" sz="28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2800" b="1" i="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Command</a:t>
            </a:r>
            <a:r>
              <a:rPr lang="en-US" sz="28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2800" b="1" i="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Line</a:t>
            </a:r>
          </a:p>
        </p:txBody>
      </p:sp>
      <p:sp>
        <p:nvSpPr>
          <p:cNvPr id="3" name="TextBox 2"/>
          <p:cNvSpPr txBox="1"/>
          <p:nvPr/>
        </p:nvSpPr>
        <p:spPr>
          <a:xfrm>
            <a:off x="625033" y="1169043"/>
            <a:ext cx="10162572" cy="2585323"/>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Another way to define variables is to call Ansible playbooks with the option --</a:t>
            </a:r>
            <a:r>
              <a:rPr lang="en-US" dirty="0" smtClean="0">
                <a:latin typeface="Calibri" panose="020F0502020204030204" pitchFamily="34" charset="0"/>
                <a:cs typeface="Calibri" panose="020F0502020204030204" pitchFamily="34" charset="0"/>
              </a:rPr>
              <a:t>extra-</a:t>
            </a:r>
            <a:r>
              <a:rPr lang="en-US" dirty="0" err="1" smtClean="0">
                <a:latin typeface="Calibri" panose="020F0502020204030204" pitchFamily="34" charset="0"/>
                <a:cs typeface="Calibri" panose="020F0502020204030204" pitchFamily="34" charset="0"/>
              </a:rPr>
              <a:t>vars</a:t>
            </a:r>
            <a:r>
              <a:rPr lang="en-US" dirty="0" smtClean="0">
                <a:latin typeface="Calibri" panose="020F0502020204030204" pitchFamily="34" charset="0"/>
                <a:cs typeface="Calibri" panose="020F0502020204030204" pitchFamily="34" charset="0"/>
              </a:rPr>
              <a:t> on the command line</a:t>
            </a:r>
          </a:p>
          <a:p>
            <a:endParaRPr lang="en-US" dirty="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Here we define the variable in the playbook &amp; we assign the values at run time using –extra-</a:t>
            </a:r>
            <a:r>
              <a:rPr lang="en-US" dirty="0" err="1" smtClean="0">
                <a:latin typeface="Calibri" panose="020F0502020204030204" pitchFamily="34" charset="0"/>
                <a:cs typeface="Calibri" panose="020F0502020204030204" pitchFamily="34" charset="0"/>
              </a:rPr>
              <a:t>vars</a:t>
            </a:r>
            <a:r>
              <a:rPr lang="en-US" dirty="0" smtClean="0">
                <a:latin typeface="Calibri" panose="020F0502020204030204" pitchFamily="34" charset="0"/>
                <a:cs typeface="Calibri" panose="020F0502020204030204" pitchFamily="34" charset="0"/>
              </a:rPr>
              <a:t> option </a:t>
            </a:r>
          </a:p>
          <a:p>
            <a:endParaRPr lang="en-US" dirty="0" smtClean="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example</a:t>
            </a:r>
            <a:r>
              <a:rPr lang="en-US" dirty="0">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ansible-playbook </a:t>
            </a:r>
            <a:r>
              <a:rPr lang="en-US" dirty="0" err="1">
                <a:solidFill>
                  <a:srgbClr val="00B050"/>
                </a:solidFill>
                <a:latin typeface="Calibri" panose="020F0502020204030204" pitchFamily="34" charset="0"/>
                <a:cs typeface="Calibri" panose="020F0502020204030204" pitchFamily="34" charset="0"/>
              </a:rPr>
              <a:t>playbook.yml</a:t>
            </a:r>
            <a:r>
              <a:rPr lang="en-US" dirty="0">
                <a:solidFill>
                  <a:srgbClr val="00B050"/>
                </a:solidFill>
                <a:latin typeface="Calibri" panose="020F0502020204030204" pitchFamily="34" charset="0"/>
                <a:cs typeface="Calibri" panose="020F0502020204030204" pitchFamily="34" charset="0"/>
              </a:rPr>
              <a:t> --extra-</a:t>
            </a:r>
            <a:r>
              <a:rPr lang="en-US" dirty="0" err="1">
                <a:solidFill>
                  <a:srgbClr val="00B050"/>
                </a:solidFill>
                <a:latin typeface="Calibri" panose="020F0502020204030204" pitchFamily="34" charset="0"/>
                <a:cs typeface="Calibri" panose="020F0502020204030204" pitchFamily="34" charset="0"/>
              </a:rPr>
              <a:t>vars</a:t>
            </a:r>
            <a:r>
              <a:rPr lang="en-US" dirty="0">
                <a:solidFill>
                  <a:srgbClr val="00B050"/>
                </a:solidFill>
                <a:latin typeface="Calibri" panose="020F0502020204030204" pitchFamily="34" charset="0"/>
                <a:cs typeface="Calibri" panose="020F0502020204030204" pitchFamily="34" charset="0"/>
              </a:rPr>
              <a:t> "hosts=</a:t>
            </a:r>
            <a:r>
              <a:rPr lang="en-US" dirty="0" err="1">
                <a:solidFill>
                  <a:srgbClr val="00B050"/>
                </a:solidFill>
                <a:latin typeface="Calibri" panose="020F0502020204030204" pitchFamily="34" charset="0"/>
                <a:cs typeface="Calibri" panose="020F0502020204030204" pitchFamily="34" charset="0"/>
              </a:rPr>
              <a:t>local_machine</a:t>
            </a:r>
            <a:r>
              <a:rPr lang="en-US" dirty="0">
                <a:solidFill>
                  <a:srgbClr val="00B050"/>
                </a:solidFill>
                <a:latin typeface="Calibri" panose="020F0502020204030204" pitchFamily="34" charset="0"/>
                <a:cs typeface="Calibri" panose="020F0502020204030204" pitchFamily="34" charset="0"/>
              </a:rPr>
              <a:t>"</a:t>
            </a:r>
          </a:p>
          <a:p>
            <a:endParaRPr lang="en-US"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
        <p:nvSpPr>
          <p:cNvPr id="6" name="TextBox 5"/>
          <p:cNvSpPr txBox="1"/>
          <p:nvPr/>
        </p:nvSpPr>
        <p:spPr>
          <a:xfrm>
            <a:off x="1597306" y="3441680"/>
            <a:ext cx="9190299" cy="3416320"/>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 name: print out operating system</a:t>
            </a:r>
          </a:p>
          <a:p>
            <a:r>
              <a:rPr lang="en-US" dirty="0">
                <a:latin typeface="Calibri" panose="020F0502020204030204" pitchFamily="34" charset="0"/>
                <a:cs typeface="Calibri" panose="020F0502020204030204" pitchFamily="34" charset="0"/>
              </a:rPr>
              <a:t>  hosts: "{{ host }}"</a:t>
            </a:r>
          </a:p>
          <a:p>
            <a:r>
              <a:rPr lang="en-US" dirty="0">
                <a:latin typeface="Calibri" panose="020F0502020204030204" pitchFamily="34" charset="0"/>
                <a:cs typeface="Calibri" panose="020F0502020204030204" pitchFamily="34" charset="0"/>
              </a:rPr>
              <a:t>#  connection: local</a:t>
            </a:r>
          </a:p>
          <a:p>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gather_facts</a:t>
            </a:r>
            <a:r>
              <a:rPr lang="en-US" dirty="0">
                <a:latin typeface="Calibri" panose="020F0502020204030204" pitchFamily="34" charset="0"/>
                <a:cs typeface="Calibri" panose="020F0502020204030204" pitchFamily="34" charset="0"/>
              </a:rPr>
              <a:t>: True</a:t>
            </a:r>
          </a:p>
          <a:p>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vars</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my_version</a:t>
            </a:r>
            <a:r>
              <a:rPr lang="en-US" dirty="0">
                <a:latin typeface="Calibri" panose="020F0502020204030204" pitchFamily="34" charset="0"/>
                <a:cs typeface="Calibri" panose="020F0502020204030204" pitchFamily="34" charset="0"/>
              </a:rPr>
              <a:t>: "{{ version }}"</a:t>
            </a:r>
          </a:p>
          <a:p>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my_env</a:t>
            </a:r>
            <a:r>
              <a:rPr lang="en-US" dirty="0">
                <a:latin typeface="Calibri" panose="020F0502020204030204" pitchFamily="34" charset="0"/>
                <a:cs typeface="Calibri" panose="020F0502020204030204" pitchFamily="34" charset="0"/>
              </a:rPr>
              <a:t>: "{{ </a:t>
            </a:r>
            <a:r>
              <a:rPr lang="en-US" dirty="0" err="1">
                <a:latin typeface="Calibri" panose="020F0502020204030204" pitchFamily="34" charset="0"/>
                <a:cs typeface="Calibri" panose="020F0502020204030204" pitchFamily="34" charset="0"/>
              </a:rPr>
              <a:t>env</a:t>
            </a:r>
            <a:r>
              <a:rPr lang="en-US" dirty="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  tasks:</a:t>
            </a:r>
          </a:p>
          <a:p>
            <a:r>
              <a:rPr lang="en-US" dirty="0">
                <a:latin typeface="Calibri" panose="020F0502020204030204" pitchFamily="34" charset="0"/>
                <a:cs typeface="Calibri" panose="020F0502020204030204" pitchFamily="34" charset="0"/>
              </a:rPr>
              <a:t>   - debug: </a:t>
            </a:r>
            <a:r>
              <a:rPr lang="en-US" dirty="0" err="1">
                <a:latin typeface="Calibri" panose="020F0502020204030204" pitchFamily="34" charset="0"/>
                <a:cs typeface="Calibri" panose="020F0502020204030204" pitchFamily="34" charset="0"/>
              </a:rPr>
              <a:t>var</a:t>
            </a:r>
            <a:r>
              <a:rPr lang="en-US" dirty="0">
                <a:latin typeface="Calibri" panose="020F0502020204030204" pitchFamily="34" charset="0"/>
                <a:cs typeface="Calibri" panose="020F0502020204030204" pitchFamily="34" charset="0"/>
              </a:rPr>
              <a:t>=host</a:t>
            </a:r>
          </a:p>
          <a:p>
            <a:r>
              <a:rPr lang="en-US" dirty="0">
                <a:latin typeface="Calibri" panose="020F0502020204030204" pitchFamily="34" charset="0"/>
                <a:cs typeface="Calibri" panose="020F0502020204030204" pitchFamily="34" charset="0"/>
              </a:rPr>
              <a:t>   - debug: </a:t>
            </a:r>
            <a:r>
              <a:rPr lang="en-US" dirty="0" err="1">
                <a:latin typeface="Calibri" panose="020F0502020204030204" pitchFamily="34" charset="0"/>
                <a:cs typeface="Calibri" panose="020F0502020204030204" pitchFamily="34" charset="0"/>
              </a:rPr>
              <a:t>var</a:t>
            </a:r>
            <a:r>
              <a:rPr lang="en-US" dirty="0">
                <a:latin typeface="Calibri" panose="020F0502020204030204" pitchFamily="34" charset="0"/>
                <a:cs typeface="Calibri" panose="020F0502020204030204" pitchFamily="34" charset="0"/>
              </a:rPr>
              <a:t>=version</a:t>
            </a:r>
          </a:p>
          <a:p>
            <a:r>
              <a:rPr lang="en-US" dirty="0">
                <a:latin typeface="Calibri" panose="020F0502020204030204" pitchFamily="34" charset="0"/>
                <a:cs typeface="Calibri" panose="020F0502020204030204" pitchFamily="34" charset="0"/>
              </a:rPr>
              <a:t>   - debug: </a:t>
            </a:r>
            <a:r>
              <a:rPr lang="en-US" dirty="0" err="1">
                <a:latin typeface="Calibri" panose="020F0502020204030204" pitchFamily="34" charset="0"/>
                <a:cs typeface="Calibri" panose="020F0502020204030204" pitchFamily="34" charset="0"/>
              </a:rPr>
              <a:t>var</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env</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732202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895" y="258859"/>
            <a:ext cx="5852885" cy="523220"/>
          </a:xfrm>
          <a:prstGeom prst="rect">
            <a:avLst/>
          </a:prstGeom>
          <a:noFill/>
        </p:spPr>
        <p:txBody>
          <a:bodyPr wrap="none" lIns="91440" tIns="45720" rIns="91440" bIns="45720">
            <a:spAutoFit/>
          </a:bodyPr>
          <a:lstStyle/>
          <a:p>
            <a:pPr algn="ctr"/>
            <a:r>
              <a:rPr lang="en-US" sz="2800" b="1" i="1" u="sng"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Templating (jinja2) - variables</a:t>
            </a:r>
            <a:endParaRPr lang="en-US" sz="2800" b="1" i="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4" name="Rectangle 3"/>
          <p:cNvSpPr/>
          <p:nvPr/>
        </p:nvSpPr>
        <p:spPr>
          <a:xfrm>
            <a:off x="744637" y="1833016"/>
            <a:ext cx="10181863" cy="2031325"/>
          </a:xfrm>
          <a:prstGeom prst="rect">
            <a:avLst/>
          </a:prstGeom>
        </p:spPr>
        <p:txBody>
          <a:bodyPr wrap="square">
            <a:spAutoFit/>
          </a:bodyPr>
          <a:lstStyle/>
          <a:p>
            <a:r>
              <a:rPr lang="en-US" dirty="0">
                <a:solidFill>
                  <a:srgbClr val="404040"/>
                </a:solidFill>
                <a:latin typeface="Calibri" panose="020F0502020204030204" pitchFamily="34" charset="0"/>
                <a:cs typeface="Calibri" panose="020F0502020204030204" pitchFamily="34" charset="0"/>
              </a:rPr>
              <a:t>Ansible uses Jinja2 templating to enable dynamic expressions and access to variables. </a:t>
            </a:r>
            <a:endParaRPr lang="en-US" dirty="0" smtClean="0">
              <a:solidFill>
                <a:srgbClr val="404040"/>
              </a:solidFill>
              <a:latin typeface="Calibri" panose="020F0502020204030204" pitchFamily="34" charset="0"/>
              <a:cs typeface="Calibri" panose="020F0502020204030204" pitchFamily="34" charset="0"/>
            </a:endParaRPr>
          </a:p>
          <a:p>
            <a:endParaRPr lang="en-US" dirty="0">
              <a:solidFill>
                <a:srgbClr val="404040"/>
              </a:solidFill>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all templating happens on the Ansible controller before the task is sent and executed on the target </a:t>
            </a:r>
            <a:r>
              <a:rPr lang="en-US" dirty="0" smtClean="0">
                <a:latin typeface="Calibri" panose="020F0502020204030204" pitchFamily="34" charset="0"/>
                <a:cs typeface="Calibri" panose="020F0502020204030204" pitchFamily="34" charset="0"/>
              </a:rPr>
              <a:t>machine</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This is done to minimize the requirements on the target (jinja2 is only required on the controller) and to be able to pass the minimal information needed for the task, so the target machine does not need a copy of all the data that the controller has access to.</a:t>
            </a:r>
          </a:p>
        </p:txBody>
      </p:sp>
    </p:spTree>
    <p:extLst>
      <p:ext uri="{BB962C8B-B14F-4D97-AF65-F5344CB8AC3E}">
        <p14:creationId xmlns:p14="http://schemas.microsoft.com/office/powerpoint/2010/main" val="8376449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0698" y="3808071"/>
            <a:ext cx="9259747" cy="1477328"/>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hello_world.j2</a:t>
            </a:r>
          </a:p>
          <a:p>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variable_to_be_replaced</a:t>
            </a:r>
            <a:r>
              <a:rPr lang="en-US" dirty="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This line won't be changed</a:t>
            </a:r>
          </a:p>
          <a:p>
            <a:r>
              <a:rPr lang="en-US" dirty="0">
                <a:latin typeface="Calibri" panose="020F0502020204030204" pitchFamily="34" charset="0"/>
                <a:cs typeface="Calibri" panose="020F0502020204030204" pitchFamily="34" charset="0"/>
              </a:rPr>
              <a:t>Variable given as inline - {{ </a:t>
            </a:r>
            <a:r>
              <a:rPr lang="en-US" dirty="0" err="1">
                <a:latin typeface="Calibri" panose="020F0502020204030204" pitchFamily="34" charset="0"/>
                <a:cs typeface="Calibri" panose="020F0502020204030204" pitchFamily="34" charset="0"/>
              </a:rPr>
              <a:t>inline_variable</a:t>
            </a:r>
            <a:r>
              <a:rPr lang="en-US" dirty="0">
                <a:latin typeface="Calibri" panose="020F0502020204030204" pitchFamily="34" charset="0"/>
                <a:cs typeface="Calibri" panose="020F0502020204030204" pitchFamily="34" charset="0"/>
              </a:rPr>
              <a:t> }}</a:t>
            </a:r>
          </a:p>
        </p:txBody>
      </p:sp>
      <p:sp>
        <p:nvSpPr>
          <p:cNvPr id="4" name="TextBox 3"/>
          <p:cNvSpPr txBox="1"/>
          <p:nvPr/>
        </p:nvSpPr>
        <p:spPr>
          <a:xfrm>
            <a:off x="960698" y="393540"/>
            <a:ext cx="9537539" cy="2585323"/>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 hosts: all</a:t>
            </a:r>
          </a:p>
          <a:p>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vars</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variable_to_be_replaced</a:t>
            </a:r>
            <a:r>
              <a:rPr lang="en-US" dirty="0">
                <a:latin typeface="Calibri" panose="020F0502020204030204" pitchFamily="34" charset="0"/>
                <a:cs typeface="Calibri" panose="020F0502020204030204" pitchFamily="34" charset="0"/>
              </a:rPr>
              <a:t>: 'Hello world'</a:t>
            </a:r>
          </a:p>
          <a:p>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inline_variable</a:t>
            </a:r>
            <a:r>
              <a:rPr lang="en-US" dirty="0">
                <a:latin typeface="Calibri" panose="020F0502020204030204" pitchFamily="34" charset="0"/>
                <a:cs typeface="Calibri" panose="020F0502020204030204" pitchFamily="34" charset="0"/>
              </a:rPr>
              <a:t>: 'hello again'</a:t>
            </a:r>
          </a:p>
          <a:p>
            <a:r>
              <a:rPr lang="en-US" dirty="0">
                <a:latin typeface="Calibri" panose="020F0502020204030204" pitchFamily="34" charset="0"/>
                <a:cs typeface="Calibri" panose="020F0502020204030204" pitchFamily="34" charset="0"/>
              </a:rPr>
              <a:t>  tasks:</a:t>
            </a:r>
          </a:p>
          <a:p>
            <a:r>
              <a:rPr lang="en-US" dirty="0">
                <a:latin typeface="Calibri" panose="020F0502020204030204" pitchFamily="34" charset="0"/>
                <a:cs typeface="Calibri" panose="020F0502020204030204" pitchFamily="34" charset="0"/>
              </a:rPr>
              <a:t>    - name: Ansible Template Example</a:t>
            </a:r>
          </a:p>
          <a:p>
            <a:r>
              <a:rPr lang="en-US" dirty="0">
                <a:latin typeface="Calibri" panose="020F0502020204030204" pitchFamily="34" charset="0"/>
                <a:cs typeface="Calibri" panose="020F0502020204030204" pitchFamily="34" charset="0"/>
              </a:rPr>
              <a:t>      template:</a:t>
            </a:r>
          </a:p>
          <a:p>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src</a:t>
            </a:r>
            <a:r>
              <a:rPr lang="en-US" dirty="0">
                <a:latin typeface="Calibri" panose="020F0502020204030204" pitchFamily="34" charset="0"/>
                <a:cs typeface="Calibri" panose="020F0502020204030204" pitchFamily="34" charset="0"/>
              </a:rPr>
              <a:t>: hello_world.j2</a:t>
            </a:r>
          </a:p>
          <a:p>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dest</a:t>
            </a:r>
            <a:r>
              <a:rPr lang="en-US" dirty="0">
                <a:latin typeface="Calibri" panose="020F0502020204030204" pitchFamily="34" charset="0"/>
                <a:cs typeface="Calibri" panose="020F0502020204030204" pitchFamily="34" charset="0"/>
              </a:rPr>
              <a:t>: /Users/mdtutorials2/Documents/Ansible/hello_world.txt</a:t>
            </a:r>
          </a:p>
        </p:txBody>
      </p:sp>
    </p:spTree>
    <p:extLst>
      <p:ext uri="{BB962C8B-B14F-4D97-AF65-F5344CB8AC3E}">
        <p14:creationId xmlns:p14="http://schemas.microsoft.com/office/powerpoint/2010/main" val="5978327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1802" y="1134320"/>
            <a:ext cx="8773610" cy="5355312"/>
          </a:xfrm>
          <a:prstGeom prst="rect">
            <a:avLst/>
          </a:prstGeom>
          <a:noFill/>
        </p:spPr>
        <p:txBody>
          <a:bodyPr wrap="square" rtlCol="0">
            <a:spAutoFit/>
          </a:bodyPr>
          <a:lstStyle/>
          <a:p>
            <a:pPr marL="285750" indent="-285750">
              <a:buFont typeface="Wingdings" panose="05000000000000000000" pitchFamily="2" charset="2"/>
              <a:buChar char="ü"/>
            </a:pPr>
            <a:r>
              <a:rPr lang="en-US" dirty="0"/>
              <a:t>extra </a:t>
            </a:r>
            <a:r>
              <a:rPr lang="en-US" dirty="0" err="1"/>
              <a:t>vars</a:t>
            </a:r>
            <a:r>
              <a:rPr lang="en-US" dirty="0"/>
              <a:t> (defined on command line with -e, always win precedence)</a:t>
            </a:r>
          </a:p>
          <a:p>
            <a:pPr marL="285750" indent="-285750">
              <a:buFont typeface="Wingdings" panose="05000000000000000000" pitchFamily="2" charset="2"/>
              <a:buChar char="ü"/>
            </a:pPr>
            <a:r>
              <a:rPr lang="en-US" dirty="0" smtClean="0"/>
              <a:t>role </a:t>
            </a:r>
            <a:r>
              <a:rPr lang="en-US" dirty="0"/>
              <a:t>defaults [1]</a:t>
            </a:r>
          </a:p>
          <a:p>
            <a:pPr marL="285750" indent="-285750">
              <a:buFont typeface="Wingdings" panose="05000000000000000000" pitchFamily="2" charset="2"/>
              <a:buChar char="ü"/>
            </a:pPr>
            <a:r>
              <a:rPr lang="en-US" dirty="0"/>
              <a:t>inventory file or script group </a:t>
            </a:r>
            <a:r>
              <a:rPr lang="en-US" dirty="0" err="1"/>
              <a:t>vars</a:t>
            </a:r>
            <a:r>
              <a:rPr lang="en-US" dirty="0"/>
              <a:t> [2]</a:t>
            </a:r>
          </a:p>
          <a:p>
            <a:pPr marL="285750" indent="-285750">
              <a:buFont typeface="Wingdings" panose="05000000000000000000" pitchFamily="2" charset="2"/>
              <a:buChar char="ü"/>
            </a:pPr>
            <a:r>
              <a:rPr lang="en-US" dirty="0"/>
              <a:t>inventory </a:t>
            </a:r>
            <a:r>
              <a:rPr lang="en-US" dirty="0" err="1"/>
              <a:t>group_vars</a:t>
            </a:r>
            <a:r>
              <a:rPr lang="en-US" dirty="0"/>
              <a:t>/all [3]</a:t>
            </a:r>
          </a:p>
          <a:p>
            <a:pPr marL="285750" indent="-285750">
              <a:buFont typeface="Wingdings" panose="05000000000000000000" pitchFamily="2" charset="2"/>
              <a:buChar char="ü"/>
            </a:pPr>
            <a:r>
              <a:rPr lang="en-US" dirty="0"/>
              <a:t>playbook </a:t>
            </a:r>
            <a:r>
              <a:rPr lang="en-US" dirty="0" err="1"/>
              <a:t>group_vars</a:t>
            </a:r>
            <a:r>
              <a:rPr lang="en-US" dirty="0"/>
              <a:t>/all [3]</a:t>
            </a:r>
          </a:p>
          <a:p>
            <a:pPr marL="285750" indent="-285750">
              <a:buFont typeface="Wingdings" panose="05000000000000000000" pitchFamily="2" charset="2"/>
              <a:buChar char="ü"/>
            </a:pPr>
            <a:r>
              <a:rPr lang="en-US" dirty="0"/>
              <a:t>inventory </a:t>
            </a:r>
            <a:r>
              <a:rPr lang="en-US" dirty="0" err="1"/>
              <a:t>group_vars</a:t>
            </a:r>
            <a:r>
              <a:rPr lang="en-US" dirty="0"/>
              <a:t>/* [3]</a:t>
            </a:r>
          </a:p>
          <a:p>
            <a:pPr marL="285750" indent="-285750">
              <a:buFont typeface="Wingdings" panose="05000000000000000000" pitchFamily="2" charset="2"/>
              <a:buChar char="ü"/>
            </a:pPr>
            <a:r>
              <a:rPr lang="en-US" dirty="0"/>
              <a:t>playbook </a:t>
            </a:r>
            <a:r>
              <a:rPr lang="en-US" dirty="0" err="1"/>
              <a:t>group_vars</a:t>
            </a:r>
            <a:r>
              <a:rPr lang="en-US" dirty="0"/>
              <a:t>/* [3]</a:t>
            </a:r>
          </a:p>
          <a:p>
            <a:pPr marL="285750" indent="-285750">
              <a:buFont typeface="Wingdings" panose="05000000000000000000" pitchFamily="2" charset="2"/>
              <a:buChar char="ü"/>
            </a:pPr>
            <a:r>
              <a:rPr lang="en-US" dirty="0"/>
              <a:t>inventory file or script host </a:t>
            </a:r>
            <a:r>
              <a:rPr lang="en-US" dirty="0" err="1"/>
              <a:t>vars</a:t>
            </a:r>
            <a:r>
              <a:rPr lang="en-US" dirty="0"/>
              <a:t> [2]</a:t>
            </a:r>
          </a:p>
          <a:p>
            <a:pPr marL="285750" indent="-285750">
              <a:buFont typeface="Wingdings" panose="05000000000000000000" pitchFamily="2" charset="2"/>
              <a:buChar char="ü"/>
            </a:pPr>
            <a:r>
              <a:rPr lang="en-US" dirty="0"/>
              <a:t>inventory </a:t>
            </a:r>
            <a:r>
              <a:rPr lang="en-US" dirty="0" err="1" smtClean="0"/>
              <a:t>host_vars</a:t>
            </a:r>
            <a:r>
              <a:rPr lang="en-US" dirty="0" smtClean="0"/>
              <a:t>/all</a:t>
            </a:r>
            <a:endParaRPr lang="en-US" dirty="0"/>
          </a:p>
          <a:p>
            <a:pPr marL="285750" indent="-285750">
              <a:buFont typeface="Wingdings" panose="05000000000000000000" pitchFamily="2" charset="2"/>
              <a:buChar char="ü"/>
            </a:pPr>
            <a:r>
              <a:rPr lang="en-US" dirty="0"/>
              <a:t>playbook </a:t>
            </a:r>
            <a:r>
              <a:rPr lang="en-US" dirty="0" err="1" smtClean="0"/>
              <a:t>host_vars</a:t>
            </a:r>
            <a:r>
              <a:rPr lang="en-US" dirty="0" smtClean="0"/>
              <a:t>/all</a:t>
            </a:r>
            <a:endParaRPr lang="en-US" dirty="0"/>
          </a:p>
          <a:p>
            <a:pPr marL="285750" indent="-285750">
              <a:buFont typeface="Wingdings" panose="05000000000000000000" pitchFamily="2" charset="2"/>
              <a:buChar char="ü"/>
            </a:pPr>
            <a:r>
              <a:rPr lang="en-US" dirty="0"/>
              <a:t>inventory </a:t>
            </a:r>
            <a:r>
              <a:rPr lang="en-US" dirty="0" err="1"/>
              <a:t>host_vars</a:t>
            </a:r>
            <a:r>
              <a:rPr lang="en-US" dirty="0"/>
              <a:t>/* [3]</a:t>
            </a:r>
          </a:p>
          <a:p>
            <a:pPr marL="285750" indent="-285750">
              <a:buFont typeface="Wingdings" panose="05000000000000000000" pitchFamily="2" charset="2"/>
              <a:buChar char="ü"/>
            </a:pPr>
            <a:r>
              <a:rPr lang="en-US" dirty="0"/>
              <a:t>playbook </a:t>
            </a:r>
            <a:r>
              <a:rPr lang="en-US" dirty="0" err="1"/>
              <a:t>host_vars</a:t>
            </a:r>
            <a:r>
              <a:rPr lang="en-US" dirty="0"/>
              <a:t>/* [3]</a:t>
            </a:r>
          </a:p>
          <a:p>
            <a:pPr marL="285750" indent="-285750">
              <a:buFont typeface="Wingdings" panose="05000000000000000000" pitchFamily="2" charset="2"/>
              <a:buChar char="ü"/>
            </a:pPr>
            <a:r>
              <a:rPr lang="en-US" dirty="0"/>
              <a:t>host facts</a:t>
            </a:r>
          </a:p>
          <a:p>
            <a:pPr marL="285750" indent="-285750">
              <a:buFont typeface="Wingdings" panose="05000000000000000000" pitchFamily="2" charset="2"/>
              <a:buChar char="ü"/>
            </a:pPr>
            <a:r>
              <a:rPr lang="en-US" dirty="0"/>
              <a:t>play </a:t>
            </a:r>
            <a:r>
              <a:rPr lang="en-US" dirty="0" err="1"/>
              <a:t>vars</a:t>
            </a:r>
            <a:endParaRPr lang="en-US" dirty="0"/>
          </a:p>
          <a:p>
            <a:pPr marL="285750" indent="-285750">
              <a:buFont typeface="Wingdings" panose="05000000000000000000" pitchFamily="2" charset="2"/>
              <a:buChar char="ü"/>
            </a:pPr>
            <a:r>
              <a:rPr lang="en-US" dirty="0"/>
              <a:t>play </a:t>
            </a:r>
            <a:r>
              <a:rPr lang="en-US" dirty="0" err="1"/>
              <a:t>vars_files</a:t>
            </a:r>
            <a:endParaRPr lang="en-US" dirty="0"/>
          </a:p>
          <a:p>
            <a:pPr marL="285750" indent="-285750">
              <a:buFont typeface="Wingdings" panose="05000000000000000000" pitchFamily="2" charset="2"/>
              <a:buChar char="ü"/>
            </a:pPr>
            <a:r>
              <a:rPr lang="en-US" dirty="0"/>
              <a:t>role </a:t>
            </a:r>
            <a:r>
              <a:rPr lang="en-US" dirty="0" err="1"/>
              <a:t>vars</a:t>
            </a:r>
            <a:r>
              <a:rPr lang="en-US" dirty="0"/>
              <a:t> (defined in role/</a:t>
            </a:r>
            <a:r>
              <a:rPr lang="en-US" dirty="0" err="1"/>
              <a:t>vars</a:t>
            </a:r>
            <a:r>
              <a:rPr lang="en-US" dirty="0"/>
              <a:t>/</a:t>
            </a:r>
            <a:r>
              <a:rPr lang="en-US" dirty="0" err="1"/>
              <a:t>main.yml</a:t>
            </a:r>
            <a:r>
              <a:rPr lang="en-US" dirty="0"/>
              <a:t>)</a:t>
            </a:r>
          </a:p>
          <a:p>
            <a:pPr marL="285750" indent="-285750">
              <a:buFont typeface="Wingdings" panose="05000000000000000000" pitchFamily="2" charset="2"/>
              <a:buChar char="ü"/>
            </a:pPr>
            <a:r>
              <a:rPr lang="en-US" dirty="0"/>
              <a:t>block </a:t>
            </a:r>
            <a:r>
              <a:rPr lang="en-US" dirty="0" err="1"/>
              <a:t>vars</a:t>
            </a:r>
            <a:r>
              <a:rPr lang="en-US" dirty="0"/>
              <a:t> (only for tasks in block)</a:t>
            </a:r>
          </a:p>
          <a:p>
            <a:pPr marL="285750" indent="-285750">
              <a:buFont typeface="Wingdings" panose="05000000000000000000" pitchFamily="2" charset="2"/>
              <a:buChar char="ü"/>
            </a:pPr>
            <a:r>
              <a:rPr lang="en-US" dirty="0"/>
              <a:t>task </a:t>
            </a:r>
            <a:r>
              <a:rPr lang="en-US" dirty="0" err="1"/>
              <a:t>vars</a:t>
            </a:r>
            <a:r>
              <a:rPr lang="en-US" dirty="0"/>
              <a:t> (only for the task)</a:t>
            </a:r>
          </a:p>
          <a:p>
            <a:pPr marL="285750" indent="-285750">
              <a:buFont typeface="Wingdings" panose="05000000000000000000" pitchFamily="2" charset="2"/>
              <a:buChar char="ü"/>
            </a:pPr>
            <a:r>
              <a:rPr lang="en-US" dirty="0" err="1" smtClean="0"/>
              <a:t>include_vars</a:t>
            </a:r>
            <a:endParaRPr lang="en-US" dirty="0"/>
          </a:p>
        </p:txBody>
      </p:sp>
      <p:sp>
        <p:nvSpPr>
          <p:cNvPr id="3" name="Rectangle 2"/>
          <p:cNvSpPr/>
          <p:nvPr/>
        </p:nvSpPr>
        <p:spPr>
          <a:xfrm>
            <a:off x="278053" y="235709"/>
            <a:ext cx="3996607" cy="523220"/>
          </a:xfrm>
          <a:prstGeom prst="rect">
            <a:avLst/>
          </a:prstGeom>
          <a:noFill/>
        </p:spPr>
        <p:txBody>
          <a:bodyPr wrap="none" lIns="91440" tIns="45720" rIns="91440" bIns="45720">
            <a:spAutoFit/>
          </a:bodyPr>
          <a:lstStyle/>
          <a:p>
            <a:pPr algn="ctr"/>
            <a:r>
              <a:rPr lang="en-US" sz="2800" b="1" i="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Variable Precedence</a:t>
            </a:r>
          </a:p>
        </p:txBody>
      </p:sp>
    </p:spTree>
    <p:extLst>
      <p:ext uri="{BB962C8B-B14F-4D97-AF65-F5344CB8AC3E}">
        <p14:creationId xmlns:p14="http://schemas.microsoft.com/office/powerpoint/2010/main" val="24787574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84875" y="2967335"/>
            <a:ext cx="4022255" cy="923330"/>
          </a:xfrm>
          <a:prstGeom prst="rect">
            <a:avLst/>
          </a:prstGeom>
          <a:noFill/>
        </p:spPr>
        <p:txBody>
          <a:bodyPr wrap="none" lIns="91440" tIns="45720" rIns="91440" bIns="45720">
            <a:spAutoFit/>
          </a:bodyPr>
          <a:lstStyle/>
          <a:p>
            <a:pPr algn="ctr"/>
            <a:r>
              <a:rPr lang="en-US" sz="54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Thank you</a:t>
            </a:r>
            <a:endParaRPr lang="en-US" sz="54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27814643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8617" y="378804"/>
            <a:ext cx="2529860" cy="646331"/>
          </a:xfrm>
          <a:prstGeom prst="rect">
            <a:avLst/>
          </a:prstGeom>
          <a:noFill/>
        </p:spPr>
        <p:txBody>
          <a:bodyPr wrap="none" lIns="91440" tIns="45720" rIns="91440" bIns="45720">
            <a:spAutoFit/>
          </a:bodyPr>
          <a:lstStyle/>
          <a:p>
            <a:pPr algn="ctr"/>
            <a:r>
              <a:rPr lang="en-US" sz="3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sym typeface="Trebuchet MS"/>
              </a:rPr>
              <a:t>Contents </a:t>
            </a:r>
            <a:endParaRPr lang="en-US" sz="3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2" name="TextBox 1"/>
          <p:cNvSpPr txBox="1"/>
          <p:nvPr/>
        </p:nvSpPr>
        <p:spPr>
          <a:xfrm>
            <a:off x="1663547" y="1299990"/>
            <a:ext cx="8571123" cy="4062651"/>
          </a:xfrm>
          <a:prstGeom prst="rect">
            <a:avLst/>
          </a:prstGeom>
          <a:noFill/>
        </p:spPr>
        <p:txBody>
          <a:bodyPr wrap="square" rtlCol="0">
            <a:spAutoFit/>
          </a:bodyPr>
          <a:lstStyle/>
          <a:p>
            <a:pPr marL="370840" indent="-358140">
              <a:spcBef>
                <a:spcPts val="1260"/>
              </a:spcBef>
              <a:buClr>
                <a:srgbClr val="E38312"/>
              </a:buClr>
              <a:buFont typeface="Wingdings"/>
              <a:buChar char=""/>
              <a:tabLst>
                <a:tab pos="370840" algn="l"/>
                <a:tab pos="371475" algn="l"/>
              </a:tabLst>
            </a:pPr>
            <a:r>
              <a:rPr lang="en-US" spc="-95" dirty="0" smtClean="0">
                <a:solidFill>
                  <a:srgbClr val="404040"/>
                </a:solidFill>
                <a:latin typeface="Times New Roman" panose="02020603050405020304" pitchFamily="18" charset="0"/>
                <a:cs typeface="Times New Roman" panose="02020603050405020304" pitchFamily="18" charset="0"/>
              </a:rPr>
              <a:t>What are  Ansible Variables &amp; </a:t>
            </a:r>
            <a:r>
              <a:rPr lang="en-US" spc="-95" dirty="0" smtClean="0">
                <a:solidFill>
                  <a:srgbClr val="404040"/>
                </a:solidFill>
                <a:latin typeface="Times New Roman" panose="02020603050405020304" pitchFamily="18" charset="0"/>
                <a:cs typeface="Times New Roman" panose="02020603050405020304" pitchFamily="18" charset="0"/>
              </a:rPr>
              <a:t>purpose - Introduction</a:t>
            </a:r>
            <a:endParaRPr lang="en-US" spc="-95" dirty="0">
              <a:solidFill>
                <a:srgbClr val="404040"/>
              </a:solidFill>
              <a:latin typeface="Times New Roman" panose="02020603050405020304" pitchFamily="18" charset="0"/>
              <a:cs typeface="Times New Roman" panose="02020603050405020304" pitchFamily="18" charset="0"/>
            </a:endParaRPr>
          </a:p>
          <a:p>
            <a:pPr marL="370840" indent="-358140">
              <a:spcBef>
                <a:spcPts val="1165"/>
              </a:spcBef>
              <a:buClr>
                <a:srgbClr val="E38312"/>
              </a:buClr>
              <a:buFont typeface="Wingdings"/>
              <a:buChar char=""/>
              <a:tabLst>
                <a:tab pos="370840" algn="l"/>
                <a:tab pos="371475" algn="l"/>
              </a:tabLst>
            </a:pPr>
            <a:r>
              <a:rPr lang="en-US" spc="-50" dirty="0" smtClean="0">
                <a:solidFill>
                  <a:srgbClr val="404040"/>
                </a:solidFill>
                <a:latin typeface="Times New Roman" panose="02020603050405020304" pitchFamily="18" charset="0"/>
                <a:cs typeface="Times New Roman" panose="02020603050405020304" pitchFamily="18" charset="0"/>
              </a:rPr>
              <a:t>How &amp; Where to define these variables in </a:t>
            </a:r>
            <a:r>
              <a:rPr lang="en-US" spc="-50" dirty="0" smtClean="0">
                <a:solidFill>
                  <a:srgbClr val="404040"/>
                </a:solidFill>
                <a:latin typeface="Times New Roman" panose="02020603050405020304" pitchFamily="18" charset="0"/>
                <a:cs typeface="Times New Roman" panose="02020603050405020304" pitchFamily="18" charset="0"/>
              </a:rPr>
              <a:t>Ansible</a:t>
            </a:r>
          </a:p>
          <a:p>
            <a:pPr marL="828040" lvl="1" indent="-358140">
              <a:spcBef>
                <a:spcPts val="1165"/>
              </a:spcBef>
              <a:buClr>
                <a:srgbClr val="E38312"/>
              </a:buClr>
              <a:buFont typeface="Wingdings"/>
              <a:buChar char=""/>
              <a:tabLst>
                <a:tab pos="370840" algn="l"/>
                <a:tab pos="371475" algn="l"/>
              </a:tabLst>
            </a:pPr>
            <a:r>
              <a:rPr lang="en-US" sz="1600" spc="-50" dirty="0" smtClean="0">
                <a:solidFill>
                  <a:srgbClr val="404040"/>
                </a:solidFill>
                <a:latin typeface="Times New Roman" panose="02020603050405020304" pitchFamily="18" charset="0"/>
                <a:cs typeface="Times New Roman" panose="02020603050405020304" pitchFamily="18" charset="0"/>
              </a:rPr>
              <a:t>Discovered </a:t>
            </a:r>
            <a:r>
              <a:rPr lang="en-US" sz="1600" spc="-50" dirty="0" smtClean="0">
                <a:solidFill>
                  <a:srgbClr val="404040"/>
                </a:solidFill>
                <a:latin typeface="Times New Roman" panose="02020603050405020304" pitchFamily="18" charset="0"/>
                <a:cs typeface="Times New Roman" panose="02020603050405020304" pitchFamily="18" charset="0"/>
              </a:rPr>
              <a:t>Variables ( Facts ) </a:t>
            </a:r>
            <a:endParaRPr lang="en-US" sz="1600" spc="-50" dirty="0" smtClean="0">
              <a:solidFill>
                <a:srgbClr val="404040"/>
              </a:solidFill>
              <a:latin typeface="Times New Roman" panose="02020603050405020304" pitchFamily="18" charset="0"/>
              <a:cs typeface="Times New Roman" panose="02020603050405020304" pitchFamily="18" charset="0"/>
            </a:endParaRPr>
          </a:p>
          <a:p>
            <a:pPr marL="828040" lvl="1" indent="-358140">
              <a:spcBef>
                <a:spcPts val="1165"/>
              </a:spcBef>
              <a:buClr>
                <a:srgbClr val="E38312"/>
              </a:buClr>
              <a:buFont typeface="Wingdings"/>
              <a:buChar char=""/>
              <a:tabLst>
                <a:tab pos="370840" algn="l"/>
                <a:tab pos="371475" algn="l"/>
              </a:tabLst>
            </a:pPr>
            <a:r>
              <a:rPr lang="en-US" sz="1600" spc="-50" dirty="0" smtClean="0">
                <a:solidFill>
                  <a:srgbClr val="404040"/>
                </a:solidFill>
                <a:latin typeface="Times New Roman" panose="02020603050405020304" pitchFamily="18" charset="0"/>
                <a:cs typeface="Times New Roman" panose="02020603050405020304" pitchFamily="18" charset="0"/>
              </a:rPr>
              <a:t>Variables </a:t>
            </a:r>
            <a:r>
              <a:rPr lang="en-US" sz="1600" spc="-50" dirty="0" smtClean="0">
                <a:solidFill>
                  <a:srgbClr val="404040"/>
                </a:solidFill>
                <a:latin typeface="Times New Roman" panose="02020603050405020304" pitchFamily="18" charset="0"/>
                <a:cs typeface="Times New Roman" panose="02020603050405020304" pitchFamily="18" charset="0"/>
              </a:rPr>
              <a:t>Defined in </a:t>
            </a:r>
            <a:r>
              <a:rPr lang="en-US" sz="1600" spc="-50" dirty="0" smtClean="0">
                <a:solidFill>
                  <a:srgbClr val="404040"/>
                </a:solidFill>
                <a:latin typeface="Times New Roman" panose="02020603050405020304" pitchFamily="18" charset="0"/>
                <a:cs typeface="Times New Roman" panose="02020603050405020304" pitchFamily="18" charset="0"/>
              </a:rPr>
              <a:t>Inventory</a:t>
            </a:r>
          </a:p>
          <a:p>
            <a:pPr marL="1285240" lvl="2" indent="-358140">
              <a:spcBef>
                <a:spcPts val="1165"/>
              </a:spcBef>
              <a:buClr>
                <a:srgbClr val="E38312"/>
              </a:buClr>
              <a:buFont typeface="Wingdings"/>
              <a:buChar char=""/>
              <a:tabLst>
                <a:tab pos="370840" algn="l"/>
                <a:tab pos="371475" algn="l"/>
              </a:tabLst>
            </a:pPr>
            <a:r>
              <a:rPr lang="en-US" sz="1600" spc="-50" dirty="0" smtClean="0">
                <a:solidFill>
                  <a:srgbClr val="404040"/>
                </a:solidFill>
                <a:latin typeface="Times New Roman" panose="02020603050405020304" pitchFamily="18" charset="0"/>
                <a:cs typeface="Times New Roman" panose="02020603050405020304" pitchFamily="18" charset="0"/>
              </a:rPr>
              <a:t>Group variables &amp; </a:t>
            </a:r>
            <a:r>
              <a:rPr lang="en-US" sz="1600" spc="-50" dirty="0" smtClean="0">
                <a:solidFill>
                  <a:srgbClr val="404040"/>
                </a:solidFill>
                <a:latin typeface="Times New Roman" panose="02020603050405020304" pitchFamily="18" charset="0"/>
                <a:cs typeface="Times New Roman" panose="02020603050405020304" pitchFamily="18" charset="0"/>
              </a:rPr>
              <a:t>Host variables</a:t>
            </a:r>
            <a:endParaRPr lang="en-US" sz="1600" spc="-50" dirty="0" smtClean="0">
              <a:solidFill>
                <a:srgbClr val="404040"/>
              </a:solidFill>
              <a:latin typeface="Times New Roman" panose="02020603050405020304" pitchFamily="18" charset="0"/>
              <a:cs typeface="Times New Roman" panose="02020603050405020304" pitchFamily="18" charset="0"/>
            </a:endParaRPr>
          </a:p>
          <a:p>
            <a:pPr marL="828040" lvl="1" indent="-358140">
              <a:spcBef>
                <a:spcPts val="1165"/>
              </a:spcBef>
              <a:buClr>
                <a:srgbClr val="E38312"/>
              </a:buClr>
              <a:buFont typeface="Wingdings"/>
              <a:buChar char=""/>
              <a:tabLst>
                <a:tab pos="370840" algn="l"/>
                <a:tab pos="371475" algn="l"/>
              </a:tabLst>
            </a:pPr>
            <a:r>
              <a:rPr lang="en-US" sz="1600" spc="-50" dirty="0" smtClean="0">
                <a:solidFill>
                  <a:srgbClr val="404040"/>
                </a:solidFill>
                <a:latin typeface="Times New Roman" panose="02020603050405020304" pitchFamily="18" charset="0"/>
                <a:cs typeface="Times New Roman" panose="02020603050405020304" pitchFamily="18" charset="0"/>
              </a:rPr>
              <a:t>Variables Defined in Playbooks</a:t>
            </a:r>
          </a:p>
          <a:p>
            <a:pPr marL="828040" lvl="1" indent="-358140">
              <a:spcBef>
                <a:spcPts val="1165"/>
              </a:spcBef>
              <a:buClr>
                <a:srgbClr val="E38312"/>
              </a:buClr>
              <a:buFont typeface="Wingdings"/>
              <a:buChar char=""/>
              <a:tabLst>
                <a:tab pos="370840" algn="l"/>
                <a:tab pos="371475" algn="l"/>
              </a:tabLst>
            </a:pPr>
            <a:r>
              <a:rPr lang="en-US" sz="1600" spc="-50" dirty="0" smtClean="0">
                <a:solidFill>
                  <a:srgbClr val="404040"/>
                </a:solidFill>
                <a:latin typeface="Times New Roman" panose="02020603050405020304" pitchFamily="18" charset="0"/>
                <a:cs typeface="Times New Roman" panose="02020603050405020304" pitchFamily="18" charset="0"/>
              </a:rPr>
              <a:t>Built-in Variables</a:t>
            </a:r>
            <a:endParaRPr lang="en-US" sz="1600" spc="-50" dirty="0" smtClean="0">
              <a:solidFill>
                <a:srgbClr val="404040"/>
              </a:solidFill>
              <a:latin typeface="Times New Roman" panose="02020603050405020304" pitchFamily="18" charset="0"/>
              <a:cs typeface="Times New Roman" panose="02020603050405020304" pitchFamily="18" charset="0"/>
            </a:endParaRPr>
          </a:p>
          <a:p>
            <a:pPr marL="828040" lvl="1" indent="-358140">
              <a:spcBef>
                <a:spcPts val="1165"/>
              </a:spcBef>
              <a:buClr>
                <a:srgbClr val="E38312"/>
              </a:buClr>
              <a:buFont typeface="Wingdings"/>
              <a:buChar char=""/>
              <a:tabLst>
                <a:tab pos="370840" algn="l"/>
                <a:tab pos="371475" algn="l"/>
              </a:tabLst>
            </a:pPr>
            <a:r>
              <a:rPr lang="en-US" sz="1600" spc="-50" dirty="0" smtClean="0">
                <a:solidFill>
                  <a:srgbClr val="404040"/>
                </a:solidFill>
                <a:latin typeface="Times New Roman" panose="02020603050405020304" pitchFamily="18" charset="0"/>
                <a:cs typeface="Times New Roman" panose="02020603050405020304" pitchFamily="18" charset="0"/>
              </a:rPr>
              <a:t>Setting Variables on the Command Line</a:t>
            </a:r>
            <a:endParaRPr lang="en-US" sz="1600" dirty="0" smtClean="0">
              <a:latin typeface="Times New Roman" panose="02020603050405020304" pitchFamily="18" charset="0"/>
              <a:cs typeface="Times New Roman" panose="02020603050405020304" pitchFamily="18" charset="0"/>
            </a:endParaRPr>
          </a:p>
          <a:p>
            <a:pPr marL="370840" indent="-358140">
              <a:spcBef>
                <a:spcPts val="1155"/>
              </a:spcBef>
              <a:buClr>
                <a:srgbClr val="E38312"/>
              </a:buClr>
              <a:buFont typeface="Wingdings"/>
              <a:buChar char=""/>
              <a:tabLst>
                <a:tab pos="370840" algn="l"/>
                <a:tab pos="371475" algn="l"/>
              </a:tabLst>
            </a:pPr>
            <a:r>
              <a:rPr lang="en-US" spc="-90" dirty="0" smtClean="0">
                <a:solidFill>
                  <a:srgbClr val="404040"/>
                </a:solidFill>
                <a:latin typeface="Times New Roman" panose="02020603050405020304" pitchFamily="18" charset="0"/>
                <a:cs typeface="Times New Roman" panose="02020603050405020304" pitchFamily="18" charset="0"/>
              </a:rPr>
              <a:t>Using </a:t>
            </a:r>
            <a:r>
              <a:rPr lang="en-US" spc="-90" dirty="0" smtClean="0">
                <a:solidFill>
                  <a:srgbClr val="404040"/>
                </a:solidFill>
                <a:latin typeface="Times New Roman" panose="02020603050405020304" pitchFamily="18" charset="0"/>
                <a:cs typeface="Times New Roman" panose="02020603050405020304" pitchFamily="18" charset="0"/>
              </a:rPr>
              <a:t>Variables: Jinja2 ( templates )</a:t>
            </a:r>
            <a:endParaRPr lang="en-US" dirty="0">
              <a:latin typeface="Times New Roman" panose="02020603050405020304" pitchFamily="18" charset="0"/>
              <a:cs typeface="Times New Roman" panose="02020603050405020304" pitchFamily="18" charset="0"/>
            </a:endParaRPr>
          </a:p>
          <a:p>
            <a:pPr marL="370840" indent="-358140">
              <a:spcBef>
                <a:spcPts val="1165"/>
              </a:spcBef>
              <a:buClr>
                <a:srgbClr val="E38312"/>
              </a:buClr>
              <a:buFont typeface="Wingdings"/>
              <a:buChar char=""/>
              <a:tabLst>
                <a:tab pos="370840" algn="l"/>
                <a:tab pos="371475" algn="l"/>
              </a:tabLst>
            </a:pPr>
            <a:r>
              <a:rPr lang="en-US" spc="-90" dirty="0">
                <a:solidFill>
                  <a:srgbClr val="404040"/>
                </a:solidFill>
                <a:latin typeface="Times New Roman" panose="02020603050405020304" pitchFamily="18" charset="0"/>
                <a:cs typeface="Times New Roman" panose="02020603050405020304" pitchFamily="18" charset="0"/>
              </a:rPr>
              <a:t>Variable Precedence: Where Should I Put A Variable?</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2860" y="224134"/>
            <a:ext cx="5570757" cy="523220"/>
          </a:xfrm>
          <a:prstGeom prst="rect">
            <a:avLst/>
          </a:prstGeom>
          <a:noFill/>
        </p:spPr>
        <p:txBody>
          <a:bodyPr wrap="none" lIns="91440" tIns="45720" rIns="91440" bIns="45720">
            <a:spAutoFit/>
          </a:bodyPr>
          <a:lstStyle/>
          <a:p>
            <a:pPr algn="ctr"/>
            <a:r>
              <a:rPr lang="en-US" sz="2800" b="1" i="1" u="sng"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Ansible </a:t>
            </a:r>
            <a:r>
              <a:rPr lang="en-US" sz="2800" b="1" i="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Variables &amp; </a:t>
            </a:r>
            <a:r>
              <a:rPr lang="en-US" sz="2800" b="1" i="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a:t>
            </a:r>
            <a:r>
              <a:rPr lang="en-US" sz="2800" b="1" i="1" u="sng"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urpose</a:t>
            </a:r>
            <a:endParaRPr lang="en-US" sz="2800" b="1" i="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4" name="TextBox 3"/>
          <p:cNvSpPr txBox="1"/>
          <p:nvPr/>
        </p:nvSpPr>
        <p:spPr>
          <a:xfrm>
            <a:off x="775505" y="1655179"/>
            <a:ext cx="11042248" cy="4247317"/>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Ansible </a:t>
            </a:r>
            <a:r>
              <a:rPr lang="en-US" dirty="0">
                <a:latin typeface="Calibri" panose="020F0502020204030204" pitchFamily="34" charset="0"/>
                <a:cs typeface="Calibri" panose="020F0502020204030204" pitchFamily="34" charset="0"/>
              </a:rPr>
              <a:t>offers the possibility to </a:t>
            </a:r>
            <a:r>
              <a:rPr lang="en-US" dirty="0" smtClean="0">
                <a:latin typeface="Calibri" panose="020F0502020204030204" pitchFamily="34" charset="0"/>
                <a:cs typeface="Calibri" panose="020F0502020204030204" pitchFamily="34" charset="0"/>
              </a:rPr>
              <a:t>using </a:t>
            </a:r>
            <a:r>
              <a:rPr lang="en-US" dirty="0">
                <a:latin typeface="Calibri" panose="020F0502020204030204" pitchFamily="34" charset="0"/>
                <a:cs typeface="Calibri" panose="020F0502020204030204" pitchFamily="34" charset="0"/>
              </a:rPr>
              <a:t>variables as needed</a:t>
            </a:r>
            <a:r>
              <a:rPr lang="en-US" dirty="0" smtClean="0">
                <a:latin typeface="Calibri" panose="020F0502020204030204" pitchFamily="34" charset="0"/>
                <a:cs typeface="Calibri" panose="020F0502020204030204" pitchFamily="34" charset="0"/>
              </a:rPr>
              <a:t>.</a:t>
            </a:r>
          </a:p>
          <a:p>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Ansible uses variables to enable more flexibility in any ansible </a:t>
            </a:r>
            <a:r>
              <a:rPr lang="en-US" dirty="0" smtClean="0">
                <a:latin typeface="Calibri" panose="020F0502020204030204" pitchFamily="34" charset="0"/>
                <a:cs typeface="Calibri" panose="020F0502020204030204" pitchFamily="34" charset="0"/>
              </a:rPr>
              <a:t>plays. </a:t>
            </a:r>
          </a:p>
          <a:p>
            <a:endParaRPr lang="en-US" dirty="0" smtClean="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Variable in playbooks are very similar to using variables in any programming language.</a:t>
            </a:r>
            <a:endParaRPr lang="en-US"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It helps you to use and assign a value to a variable and use that anywhere in the </a:t>
            </a:r>
            <a:r>
              <a:rPr lang="en-US" dirty="0" smtClean="0">
                <a:latin typeface="Calibri" panose="020F0502020204030204" pitchFamily="34" charset="0"/>
                <a:cs typeface="Calibri" panose="020F0502020204030204" pitchFamily="34" charset="0"/>
              </a:rPr>
              <a:t>playbook</a:t>
            </a:r>
          </a:p>
          <a:p>
            <a:endParaRPr lang="en-US" dirty="0" smtClean="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One can put conditions around the value of the variables and accordingly use them in the playbook.</a:t>
            </a:r>
          </a:p>
          <a:p>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Ansible variables help to determine how the tasks execute on different systems based on the values assigned to these variables</a:t>
            </a:r>
            <a:r>
              <a:rPr lang="en-US" dirty="0" smtClean="0">
                <a:latin typeface="Calibri" panose="020F0502020204030204" pitchFamily="34" charset="0"/>
                <a:cs typeface="Calibri" panose="020F0502020204030204" pitchFamily="34" charset="0"/>
              </a:rPr>
              <a:t>.</a:t>
            </a:r>
          </a:p>
          <a:p>
            <a:pPr marL="285750"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endParaRPr lang="en-US" dirty="0" smtClean="0"/>
          </a:p>
          <a:p>
            <a:endParaRPr lang="en-US" dirty="0"/>
          </a:p>
        </p:txBody>
      </p:sp>
    </p:spTree>
    <p:extLst>
      <p:ext uri="{BB962C8B-B14F-4D97-AF65-F5344CB8AC3E}">
        <p14:creationId xmlns:p14="http://schemas.microsoft.com/office/powerpoint/2010/main" val="33791149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4481" y="1469986"/>
            <a:ext cx="10359342" cy="3139321"/>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Ansible variables can be used to loop through a set of given values, access various information like the hostname of a system and replace certain strings in templates by system specific values etc. ... </a:t>
            </a:r>
          </a:p>
          <a:p>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Variables in ansible are available for any ansible play through built in, discovered, inventory, playbooks, variable files &amp; command line.</a:t>
            </a:r>
          </a:p>
          <a:p>
            <a:pPr marL="285750"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b="1" i="1" u="sng" dirty="0">
                <a:solidFill>
                  <a:srgbClr val="FF0000"/>
                </a:solidFill>
                <a:latin typeface="Calibri" panose="020F0502020204030204" pitchFamily="34" charset="0"/>
                <a:cs typeface="Calibri" panose="020F0502020204030204" pitchFamily="34" charset="0"/>
              </a:rPr>
              <a:t>NOTE</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variable names have some restrictions in Ansible</a:t>
            </a:r>
          </a:p>
          <a:p>
            <a:pPr marL="742950" lvl="1"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742950" lvl="1" indent="-285750">
              <a:buFont typeface="Wingdings" panose="05000000000000000000" pitchFamily="2" charset="2"/>
              <a:buChar char="Ø"/>
            </a:pPr>
            <a:r>
              <a:rPr lang="en-US" dirty="0">
                <a:solidFill>
                  <a:srgbClr val="00B050"/>
                </a:solidFill>
                <a:latin typeface="Calibri" panose="020F0502020204030204" pitchFamily="34" charset="0"/>
                <a:cs typeface="Calibri" panose="020F0502020204030204" pitchFamily="34" charset="0"/>
              </a:rPr>
              <a:t>Variable names should be </a:t>
            </a:r>
            <a:r>
              <a:rPr lang="en-US" u="sng" dirty="0">
                <a:solidFill>
                  <a:srgbClr val="00B050"/>
                </a:solidFill>
                <a:latin typeface="Calibri" panose="020F0502020204030204" pitchFamily="34" charset="0"/>
                <a:cs typeface="Calibri" panose="020F0502020204030204" pitchFamily="34" charset="0"/>
              </a:rPr>
              <a:t>letters</a:t>
            </a:r>
            <a:r>
              <a:rPr lang="en-US" dirty="0">
                <a:solidFill>
                  <a:srgbClr val="00B050"/>
                </a:solidFill>
                <a:latin typeface="Calibri" panose="020F0502020204030204" pitchFamily="34" charset="0"/>
                <a:cs typeface="Calibri" panose="020F0502020204030204" pitchFamily="34" charset="0"/>
              </a:rPr>
              <a:t>, </a:t>
            </a:r>
            <a:r>
              <a:rPr lang="en-US" u="sng" dirty="0">
                <a:solidFill>
                  <a:srgbClr val="00B050"/>
                </a:solidFill>
                <a:latin typeface="Calibri" panose="020F0502020204030204" pitchFamily="34" charset="0"/>
                <a:cs typeface="Calibri" panose="020F0502020204030204" pitchFamily="34" charset="0"/>
              </a:rPr>
              <a:t>numbers</a:t>
            </a:r>
            <a:r>
              <a:rPr lang="en-US" dirty="0">
                <a:solidFill>
                  <a:srgbClr val="00B050"/>
                </a:solidFill>
                <a:latin typeface="Calibri" panose="020F0502020204030204" pitchFamily="34" charset="0"/>
                <a:cs typeface="Calibri" panose="020F0502020204030204" pitchFamily="34" charset="0"/>
              </a:rPr>
              <a:t>, and </a:t>
            </a:r>
            <a:r>
              <a:rPr lang="en-US" u="sng" dirty="0">
                <a:solidFill>
                  <a:srgbClr val="00B050"/>
                </a:solidFill>
                <a:latin typeface="Calibri" panose="020F0502020204030204" pitchFamily="34" charset="0"/>
                <a:cs typeface="Calibri" panose="020F0502020204030204" pitchFamily="34" charset="0"/>
              </a:rPr>
              <a:t>underscores</a:t>
            </a:r>
            <a:r>
              <a:rPr lang="en-US" dirty="0">
                <a:solidFill>
                  <a:srgbClr val="00B050"/>
                </a:solidFill>
                <a:latin typeface="Calibri" panose="020F0502020204030204" pitchFamily="34" charset="0"/>
                <a:cs typeface="Calibri" panose="020F0502020204030204" pitchFamily="34" charset="0"/>
              </a:rPr>
              <a:t>. Variables should </a:t>
            </a:r>
            <a:r>
              <a:rPr lang="en-US" u="sng" dirty="0">
                <a:solidFill>
                  <a:srgbClr val="00B050"/>
                </a:solidFill>
                <a:latin typeface="Calibri" panose="020F0502020204030204" pitchFamily="34" charset="0"/>
                <a:cs typeface="Calibri" panose="020F0502020204030204" pitchFamily="34" charset="0"/>
              </a:rPr>
              <a:t>always start with a letter</a:t>
            </a:r>
            <a:r>
              <a:rPr lang="en-US" dirty="0">
                <a:solidFill>
                  <a:srgbClr val="00B050"/>
                </a:solidFill>
                <a:latin typeface="Calibri" panose="020F0502020204030204" pitchFamily="34" charset="0"/>
                <a:cs typeface="Calibri" panose="020F0502020204030204" pitchFamily="34" charset="0"/>
              </a:rPr>
              <a:t>.</a:t>
            </a:r>
          </a:p>
          <a:p>
            <a:endParaRPr lang="en-US" dirty="0"/>
          </a:p>
        </p:txBody>
      </p:sp>
      <p:sp>
        <p:nvSpPr>
          <p:cNvPr id="3" name="Rectangle 2"/>
          <p:cNvSpPr/>
          <p:nvPr/>
        </p:nvSpPr>
        <p:spPr>
          <a:xfrm>
            <a:off x="263224" y="235709"/>
            <a:ext cx="2845651" cy="523220"/>
          </a:xfrm>
          <a:prstGeom prst="rect">
            <a:avLst/>
          </a:prstGeom>
          <a:noFill/>
        </p:spPr>
        <p:txBody>
          <a:bodyPr wrap="none" lIns="91440" tIns="45720" rIns="91440" bIns="45720">
            <a:spAutoFit/>
          </a:bodyPr>
          <a:lstStyle/>
          <a:p>
            <a:pPr algn="ctr"/>
            <a:r>
              <a:rPr lang="en-US" sz="2800" b="1" i="1" u="sng"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Continued …..</a:t>
            </a:r>
            <a:endParaRPr lang="en-US" sz="2800" b="1" i="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8126137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250" y="154687"/>
            <a:ext cx="5790368" cy="523220"/>
          </a:xfrm>
          <a:prstGeom prst="rect">
            <a:avLst/>
          </a:prstGeom>
          <a:noFill/>
        </p:spPr>
        <p:txBody>
          <a:bodyPr wrap="none" lIns="91440" tIns="45720" rIns="91440" bIns="45720">
            <a:spAutoFit/>
          </a:bodyPr>
          <a:lstStyle/>
          <a:p>
            <a:pPr algn="ctr"/>
            <a:r>
              <a:rPr lang="en-US" sz="2800" b="1" i="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Discovered Variables ( Facts ) </a:t>
            </a:r>
          </a:p>
        </p:txBody>
      </p:sp>
      <p:sp>
        <p:nvSpPr>
          <p:cNvPr id="3" name="TextBox 2"/>
          <p:cNvSpPr txBox="1"/>
          <p:nvPr/>
        </p:nvSpPr>
        <p:spPr>
          <a:xfrm>
            <a:off x="752355" y="1030146"/>
            <a:ext cx="10903351" cy="563231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Discovered variables (Facts) are </a:t>
            </a:r>
            <a:r>
              <a:rPr lang="en-US" dirty="0">
                <a:latin typeface="Calibri" panose="020F0502020204030204" pitchFamily="34" charset="0"/>
                <a:cs typeface="Calibri" panose="020F0502020204030204" pitchFamily="34" charset="0"/>
              </a:rPr>
              <a:t>not set/defined by </a:t>
            </a:r>
            <a:r>
              <a:rPr lang="en-US" dirty="0">
                <a:latin typeface="Calibri" panose="020F0502020204030204" pitchFamily="34" charset="0"/>
                <a:cs typeface="Calibri" panose="020F0502020204030204" pitchFamily="34" charset="0"/>
              </a:rPr>
              <a:t>user. </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Variables that are generated from target systems when an ansible play runs are known as discovered variables or Facts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Facts are information derived from speaking with your remote </a:t>
            </a:r>
            <a:r>
              <a:rPr lang="en-US" dirty="0">
                <a:latin typeface="Calibri" panose="020F0502020204030204" pitchFamily="34" charset="0"/>
                <a:cs typeface="Calibri" panose="020F0502020204030204" pitchFamily="34" charset="0"/>
              </a:rPr>
              <a:t>systems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We can </a:t>
            </a:r>
            <a:r>
              <a:rPr lang="en-US" dirty="0">
                <a:latin typeface="Calibri" panose="020F0502020204030204" pitchFamily="34" charset="0"/>
                <a:cs typeface="Calibri" panose="020F0502020204030204" pitchFamily="34" charset="0"/>
              </a:rPr>
              <a:t>find a complete set under the </a:t>
            </a:r>
            <a:r>
              <a:rPr lang="en-US" dirty="0" err="1">
                <a:latin typeface="Calibri" panose="020F0502020204030204" pitchFamily="34" charset="0"/>
                <a:cs typeface="Calibri" panose="020F0502020204030204" pitchFamily="34" charset="0"/>
              </a:rPr>
              <a:t>ansible_facts</a:t>
            </a:r>
            <a:r>
              <a:rPr lang="en-US" dirty="0">
                <a:latin typeface="Calibri" panose="020F0502020204030204" pitchFamily="34" charset="0"/>
                <a:cs typeface="Calibri" panose="020F0502020204030204" pitchFamily="34" charset="0"/>
              </a:rPr>
              <a:t> variable, most facts are also ‘injected’ as top level variables preserving the ansible_ </a:t>
            </a:r>
            <a:r>
              <a:rPr lang="en-US" dirty="0">
                <a:latin typeface="Calibri" panose="020F0502020204030204" pitchFamily="34" charset="0"/>
                <a:cs typeface="Calibri" panose="020F0502020204030204" pitchFamily="34" charset="0"/>
              </a:rPr>
              <a:t>prefix</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For example, It can be IP </a:t>
            </a:r>
            <a:r>
              <a:rPr lang="en-US" dirty="0">
                <a:latin typeface="Calibri" panose="020F0502020204030204" pitchFamily="34" charset="0"/>
                <a:cs typeface="Calibri" panose="020F0502020204030204" pitchFamily="34" charset="0"/>
              </a:rPr>
              <a:t>address of the remote host, or what the operating system </a:t>
            </a:r>
            <a:r>
              <a:rPr lang="en-US" dirty="0">
                <a:latin typeface="Calibri" panose="020F0502020204030204" pitchFamily="34" charset="0"/>
                <a:cs typeface="Calibri" panose="020F0502020204030204" pitchFamily="34" charset="0"/>
              </a:rPr>
              <a:t>is or which architecture the remote host is etc. </a:t>
            </a:r>
            <a:r>
              <a:rPr lang="en-US" dirty="0">
                <a:latin typeface="Calibri" panose="020F0502020204030204" pitchFamily="34" charset="0"/>
                <a:cs typeface="Calibri" panose="020F0502020204030204" pitchFamily="34" charset="0"/>
              </a:rPr>
              <a:t>… </a:t>
            </a:r>
            <a:endParaRPr lang="en-US"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To see what information is available, </a:t>
            </a:r>
            <a:r>
              <a:rPr lang="en-US" dirty="0" smtClean="0">
                <a:latin typeface="Calibri" panose="020F0502020204030204" pitchFamily="34" charset="0"/>
                <a:cs typeface="Calibri" panose="020F0502020204030204" pitchFamily="34" charset="0"/>
              </a:rPr>
              <a:t>we can try </a:t>
            </a:r>
            <a:r>
              <a:rPr lang="en-US" dirty="0">
                <a:latin typeface="Calibri" panose="020F0502020204030204" pitchFamily="34" charset="0"/>
                <a:cs typeface="Calibri" panose="020F0502020204030204" pitchFamily="34" charset="0"/>
              </a:rPr>
              <a:t>the following in a play</a:t>
            </a:r>
            <a:r>
              <a:rPr lang="en-US" dirty="0" smtClean="0">
                <a:latin typeface="Calibri" panose="020F0502020204030204" pitchFamily="34" charset="0"/>
                <a:cs typeface="Calibri" panose="020F0502020204030204" pitchFamily="34" charset="0"/>
              </a:rPr>
              <a:t>:</a:t>
            </a:r>
          </a:p>
          <a:p>
            <a:endParaRPr lang="en-US" dirty="0">
              <a:latin typeface="Calibri" panose="020F0502020204030204" pitchFamily="34" charset="0"/>
              <a:cs typeface="Calibri" panose="020F0502020204030204" pitchFamily="34" charset="0"/>
            </a:endParaRPr>
          </a:p>
          <a:p>
            <a:endParaRPr lang="en-US" dirty="0" smtClean="0">
              <a:latin typeface="Calibri" panose="020F0502020204030204" pitchFamily="34" charset="0"/>
              <a:cs typeface="Calibri" panose="020F0502020204030204" pitchFamily="34" charset="0"/>
            </a:endParaRPr>
          </a:p>
          <a:p>
            <a:endParaRPr lang="en-US" dirty="0" smtClean="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To </a:t>
            </a:r>
            <a:r>
              <a:rPr lang="en-US" dirty="0">
                <a:latin typeface="Calibri" panose="020F0502020204030204" pitchFamily="34" charset="0"/>
                <a:cs typeface="Calibri" panose="020F0502020204030204" pitchFamily="34" charset="0"/>
              </a:rPr>
              <a:t>see the ‘raw’ information as gathered</a:t>
            </a:r>
            <a:r>
              <a:rPr lang="en-US" dirty="0" smtClean="0">
                <a:latin typeface="Calibri" panose="020F0502020204030204" pitchFamily="34" charset="0"/>
                <a:cs typeface="Calibri" panose="020F0502020204030204" pitchFamily="34" charset="0"/>
              </a:rPr>
              <a:t>:</a:t>
            </a:r>
          </a:p>
          <a:p>
            <a:endParaRPr lang="en-US" sz="1400" dirty="0">
              <a:solidFill>
                <a:srgbClr val="22863A"/>
              </a:solidFill>
              <a:latin typeface="Consolas" panose="020B0609020204030204" pitchFamily="49" charset="0"/>
            </a:endParaRPr>
          </a:p>
          <a:p>
            <a:endParaRPr lang="en-US" dirty="0">
              <a:latin typeface="Calibri" panose="020F0502020204030204" pitchFamily="34" charset="0"/>
              <a:cs typeface="Calibri" panose="020F0502020204030204" pitchFamily="34" charset="0"/>
            </a:endParaRPr>
          </a:p>
        </p:txBody>
      </p:sp>
      <p:sp>
        <p:nvSpPr>
          <p:cNvPr id="6" name="Rectangle 3"/>
          <p:cNvSpPr>
            <a:spLocks noChangeArrowheads="1"/>
          </p:cNvSpPr>
          <p:nvPr/>
        </p:nvSpPr>
        <p:spPr bwMode="auto">
          <a:xfrm>
            <a:off x="2314936" y="5137259"/>
            <a:ext cx="2571217"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404040"/>
                </a:solidFill>
                <a:effectLst/>
                <a:latin typeface="Consolas" panose="020B0609020204030204" pitchFamily="49" charset="0"/>
              </a:rPr>
              <a:t>-</a:t>
            </a:r>
            <a:r>
              <a:rPr kumimoji="0" lang="en-US" altLang="en-US" sz="900" b="0" i="0" u="none" strike="noStrike" cap="none" normalizeH="0" baseline="0" dirty="0" smtClean="0">
                <a:ln>
                  <a:noFill/>
                </a:ln>
                <a:solidFill>
                  <a:srgbClr val="404040"/>
                </a:solidFill>
                <a:effectLst/>
                <a:latin typeface="Consolas" panose="020B0609020204030204" pitchFamily="49" charset="0"/>
              </a:rPr>
              <a:t> </a:t>
            </a:r>
            <a:r>
              <a:rPr kumimoji="0" lang="en-US" altLang="en-US" sz="1400" b="0" i="0" u="none" strike="noStrike" cap="none" normalizeH="0" baseline="0" dirty="0" smtClean="0">
                <a:ln>
                  <a:noFill/>
                </a:ln>
                <a:solidFill>
                  <a:srgbClr val="22863A"/>
                </a:solidFill>
                <a:effectLst/>
                <a:latin typeface="Consolas" panose="020B0609020204030204" pitchFamily="49" charset="0"/>
              </a:rPr>
              <a:t>debug</a:t>
            </a:r>
            <a:r>
              <a:rPr kumimoji="0" lang="en-US" altLang="en-US" sz="1400" b="1" i="0" u="none" strike="noStrike" cap="none" normalizeH="0" baseline="0" dirty="0" smtClean="0">
                <a:ln>
                  <a:noFill/>
                </a:ln>
                <a:solidFill>
                  <a:srgbClr val="404040"/>
                </a:solidFill>
                <a:effectLst/>
                <a:latin typeface="Consolas" panose="020B0609020204030204" pitchFamily="49" charset="0"/>
              </a:rPr>
              <a:t>:</a:t>
            </a:r>
            <a:r>
              <a:rPr kumimoji="0" lang="en-US" altLang="en-US" sz="1400" b="0" i="0" u="none" strike="noStrike" cap="none" normalizeH="0" baseline="0" dirty="0" smtClean="0">
                <a:ln>
                  <a:noFill/>
                </a:ln>
                <a:solidFill>
                  <a:srgbClr val="404040"/>
                </a:solidFill>
                <a:effectLst/>
                <a:latin typeface="Consolas" panose="020B0609020204030204" pitchFamily="49" charset="0"/>
              </a:rPr>
              <a:t> </a:t>
            </a:r>
            <a:r>
              <a:rPr kumimoji="0" lang="en-US" altLang="en-US" sz="1400" b="0" i="0" u="none" strike="noStrike" cap="none" normalizeH="0" baseline="0" dirty="0" err="1" smtClean="0">
                <a:ln>
                  <a:noFill/>
                </a:ln>
                <a:solidFill>
                  <a:srgbClr val="032F62"/>
                </a:solidFill>
                <a:effectLst/>
                <a:latin typeface="Consolas" panose="020B0609020204030204" pitchFamily="49" charset="0"/>
              </a:rPr>
              <a:t>var</a:t>
            </a:r>
            <a:r>
              <a:rPr kumimoji="0" lang="en-US" altLang="en-US" sz="1400" b="0" i="0" u="none" strike="noStrike" cap="none" normalizeH="0" baseline="0" dirty="0" smtClean="0">
                <a:ln>
                  <a:noFill/>
                </a:ln>
                <a:solidFill>
                  <a:srgbClr val="032F62"/>
                </a:solidFill>
                <a:effectLst/>
                <a:latin typeface="Consolas" panose="020B0609020204030204" pitchFamily="49" charset="0"/>
              </a:rPr>
              <a:t>=</a:t>
            </a:r>
            <a:r>
              <a:rPr kumimoji="0" lang="en-US" altLang="en-US" sz="1400" b="0" i="0" u="none" strike="noStrike" cap="none" normalizeH="0" baseline="0" dirty="0" err="1" smtClean="0">
                <a:ln>
                  <a:noFill/>
                </a:ln>
                <a:solidFill>
                  <a:srgbClr val="032F62"/>
                </a:solidFill>
                <a:effectLst/>
                <a:latin typeface="Consolas" panose="020B0609020204030204" pitchFamily="49" charset="0"/>
              </a:rPr>
              <a:t>ansible_facts</a:t>
            </a:r>
            <a:r>
              <a:rPr kumimoji="0" lang="en-US" altLang="en-US" sz="1400" b="0" i="0" u="none" strike="noStrike" cap="none" normalizeH="0" baseline="0" dirty="0" smtClean="0">
                <a:ln>
                  <a:noFill/>
                </a:ln>
                <a:solidFill>
                  <a:schemeClr val="tx1"/>
                </a:solidFill>
                <a:effectLst/>
              </a:rPr>
              <a:t> </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2488556" y="6169335"/>
            <a:ext cx="248465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22863A"/>
                </a:solidFill>
                <a:latin typeface="Consolas" panose="020B0609020204030204" pitchFamily="49" charset="0"/>
              </a:rPr>
              <a:t>Ansible hostname –m setup</a:t>
            </a:r>
          </a:p>
        </p:txBody>
      </p:sp>
    </p:spTree>
    <p:extLst>
      <p:ext uri="{BB962C8B-B14F-4D97-AF65-F5344CB8AC3E}">
        <p14:creationId xmlns:p14="http://schemas.microsoft.com/office/powerpoint/2010/main" val="4456125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932" y="315066"/>
            <a:ext cx="6580648" cy="400110"/>
          </a:xfrm>
          <a:prstGeom prst="rect">
            <a:avLst/>
          </a:prstGeom>
          <a:noFill/>
        </p:spPr>
        <p:txBody>
          <a:bodyPr wrap="none" lIns="91440" tIns="45720" rIns="91440" bIns="45720">
            <a:spAutoFit/>
          </a:bodyPr>
          <a:lstStyle/>
          <a:p>
            <a:pPr algn="ctr"/>
            <a:r>
              <a:rPr lang="en-US" sz="2000" b="1" i="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So How do we use these Facts in ansible play ?</a:t>
            </a:r>
            <a:endParaRPr lang="en-US" sz="20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grpSp>
        <p:nvGrpSpPr>
          <p:cNvPr id="10" name="Group 9"/>
          <p:cNvGrpSpPr/>
          <p:nvPr/>
        </p:nvGrpSpPr>
        <p:grpSpPr>
          <a:xfrm>
            <a:off x="590310" y="1006998"/>
            <a:ext cx="6458674" cy="1969770"/>
            <a:chOff x="520861" y="914400"/>
            <a:chExt cx="6458674" cy="1969770"/>
          </a:xfrm>
        </p:grpSpPr>
        <p:sp>
          <p:nvSpPr>
            <p:cNvPr id="5" name="Rectangle 2"/>
            <p:cNvSpPr>
              <a:spLocks noChangeArrowheads="1"/>
            </p:cNvSpPr>
            <p:nvPr/>
          </p:nvSpPr>
          <p:spPr bwMode="auto">
            <a:xfrm>
              <a:off x="2095017" y="914400"/>
              <a:ext cx="4884518" cy="1969770"/>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en-US" altLang="en-US" sz="1600" dirty="0">
                  <a:solidFill>
                    <a:srgbClr val="4A3C31"/>
                  </a:solidFill>
                  <a:latin typeface="Ubuntu Mono"/>
                </a:rPr>
                <a:t>- name: print out operating system</a:t>
              </a:r>
            </a:p>
            <a:p>
              <a:pPr lvl="0" eaLnBrk="0" fontAlgn="base" hangingPunct="0">
                <a:spcBef>
                  <a:spcPct val="0"/>
                </a:spcBef>
                <a:spcAft>
                  <a:spcPct val="0"/>
                </a:spcAft>
              </a:pPr>
              <a:r>
                <a:rPr lang="en-US" altLang="en-US" sz="1600" dirty="0">
                  <a:solidFill>
                    <a:srgbClr val="4A3C31"/>
                  </a:solidFill>
                  <a:latin typeface="Ubuntu Mono"/>
                </a:rPr>
                <a:t>  hosts: localhost</a:t>
              </a:r>
            </a:p>
            <a:p>
              <a:pPr lvl="0" eaLnBrk="0" fontAlgn="base" hangingPunct="0">
                <a:spcBef>
                  <a:spcPct val="0"/>
                </a:spcBef>
                <a:spcAft>
                  <a:spcPct val="0"/>
                </a:spcAft>
              </a:pPr>
              <a:r>
                <a:rPr lang="en-US" altLang="en-US" sz="1600" dirty="0">
                  <a:solidFill>
                    <a:srgbClr val="4A3C31"/>
                  </a:solidFill>
                  <a:latin typeface="Ubuntu Mono"/>
                </a:rPr>
                <a:t>  connection: local</a:t>
              </a:r>
            </a:p>
            <a:p>
              <a:pPr lvl="0" eaLnBrk="0" fontAlgn="base" hangingPunct="0">
                <a:spcBef>
                  <a:spcPct val="0"/>
                </a:spcBef>
                <a:spcAft>
                  <a:spcPct val="0"/>
                </a:spcAft>
              </a:pPr>
              <a:r>
                <a:rPr lang="en-US" altLang="en-US" sz="1600" dirty="0">
                  <a:solidFill>
                    <a:srgbClr val="4A3C31"/>
                  </a:solidFill>
                  <a:latin typeface="Ubuntu Mono"/>
                </a:rPr>
                <a:t>  </a:t>
              </a:r>
              <a:r>
                <a:rPr lang="en-US" altLang="en-US" sz="1600" dirty="0" err="1">
                  <a:solidFill>
                    <a:srgbClr val="4A3C31"/>
                  </a:solidFill>
                  <a:latin typeface="Ubuntu Mono"/>
                </a:rPr>
                <a:t>gather_facts</a:t>
              </a:r>
              <a:r>
                <a:rPr lang="en-US" altLang="en-US" sz="1600" dirty="0">
                  <a:solidFill>
                    <a:srgbClr val="4A3C31"/>
                  </a:solidFill>
                  <a:latin typeface="Ubuntu Mono"/>
                </a:rPr>
                <a:t>: True</a:t>
              </a:r>
            </a:p>
            <a:p>
              <a:pPr lvl="0" eaLnBrk="0" fontAlgn="base" hangingPunct="0">
                <a:spcBef>
                  <a:spcPct val="0"/>
                </a:spcBef>
                <a:spcAft>
                  <a:spcPct val="0"/>
                </a:spcAft>
              </a:pPr>
              <a:r>
                <a:rPr lang="en-US" altLang="en-US" sz="1600" dirty="0">
                  <a:solidFill>
                    <a:srgbClr val="4A3C31"/>
                  </a:solidFill>
                  <a:latin typeface="Ubuntu Mono"/>
                </a:rPr>
                <a:t>  tasks:</a:t>
              </a:r>
            </a:p>
            <a:p>
              <a:pPr lvl="0" eaLnBrk="0" fontAlgn="base" hangingPunct="0">
                <a:spcBef>
                  <a:spcPct val="0"/>
                </a:spcBef>
                <a:spcAft>
                  <a:spcPct val="0"/>
                </a:spcAft>
              </a:pPr>
              <a:r>
                <a:rPr lang="en-US" altLang="en-US" sz="1600" dirty="0">
                  <a:solidFill>
                    <a:srgbClr val="4A3C31"/>
                  </a:solidFill>
                  <a:latin typeface="Ubuntu Mono"/>
                </a:rPr>
                <a:t>   - debug: </a:t>
              </a:r>
              <a:r>
                <a:rPr lang="en-US" altLang="en-US" sz="1600" dirty="0" err="1">
                  <a:solidFill>
                    <a:srgbClr val="4A3C31"/>
                  </a:solidFill>
                  <a:latin typeface="Ubuntu Mono"/>
                </a:rPr>
                <a:t>var</a:t>
              </a:r>
              <a:r>
                <a:rPr lang="en-US" altLang="en-US" sz="1600" dirty="0">
                  <a:solidFill>
                    <a:srgbClr val="4A3C31"/>
                  </a:solidFill>
                  <a:latin typeface="Ubuntu Mono"/>
                </a:rPr>
                <a:t>=</a:t>
              </a:r>
              <a:r>
                <a:rPr lang="en-US" altLang="en-US" sz="1600" dirty="0" err="1">
                  <a:solidFill>
                    <a:srgbClr val="4A3C31"/>
                  </a:solidFill>
                  <a:latin typeface="Ubuntu Mono"/>
                </a:rPr>
                <a:t>ansible_distribution</a:t>
              </a:r>
              <a:endParaRPr lang="en-US" altLang="en-US" sz="1600" dirty="0">
                <a:solidFill>
                  <a:srgbClr val="4A3C31"/>
                </a:solidFill>
                <a:latin typeface="Ubuntu Mono"/>
              </a:endParaRPr>
            </a:p>
            <a:p>
              <a:pPr lvl="0" eaLnBrk="0" fontAlgn="base" hangingPunct="0">
                <a:spcBef>
                  <a:spcPct val="0"/>
                </a:spcBef>
                <a:spcAft>
                  <a:spcPct val="0"/>
                </a:spcAft>
              </a:pPr>
              <a:r>
                <a:rPr lang="en-US" altLang="en-US" sz="1600" dirty="0">
                  <a:solidFill>
                    <a:srgbClr val="4A3C31"/>
                  </a:solidFill>
                  <a:latin typeface="Ubuntu Mono"/>
                </a:rPr>
                <a:t>   - debug: </a:t>
              </a:r>
              <a:r>
                <a:rPr lang="en-US" altLang="en-US" sz="1600" dirty="0" err="1">
                  <a:solidFill>
                    <a:srgbClr val="4A3C31"/>
                  </a:solidFill>
                  <a:latin typeface="Ubuntu Mono"/>
                </a:rPr>
                <a:t>var</a:t>
              </a:r>
              <a:r>
                <a:rPr lang="en-US" altLang="en-US" sz="1600" dirty="0">
                  <a:solidFill>
                    <a:srgbClr val="4A3C31"/>
                  </a:solidFill>
                  <a:latin typeface="Ubuntu Mono"/>
                </a:rPr>
                <a:t>=</a:t>
              </a:r>
              <a:r>
                <a:rPr lang="en-US" altLang="en-US" sz="1600" dirty="0" err="1">
                  <a:solidFill>
                    <a:srgbClr val="4A3C31"/>
                  </a:solidFill>
                  <a:latin typeface="Ubuntu Mono"/>
                </a:rPr>
                <a:t>ansible_architecture</a:t>
              </a:r>
              <a:endParaRPr lang="en-US" altLang="en-US" sz="1600" dirty="0">
                <a:solidFill>
                  <a:srgbClr val="4A3C31"/>
                </a:solidFill>
                <a:latin typeface="Ubuntu Mono"/>
              </a:endParaRPr>
            </a:p>
            <a:p>
              <a:pPr lvl="0" eaLnBrk="0" fontAlgn="base" hangingPunct="0">
                <a:spcBef>
                  <a:spcPct val="0"/>
                </a:spcBef>
                <a:spcAft>
                  <a:spcPct val="0"/>
                </a:spcAft>
              </a:pPr>
              <a:r>
                <a:rPr lang="en-US" altLang="en-US" sz="1600" dirty="0">
                  <a:solidFill>
                    <a:srgbClr val="4A3C31"/>
                  </a:solidFill>
                  <a:latin typeface="Ubuntu Mono"/>
                </a:rPr>
                <a:t>   - debug: </a:t>
              </a:r>
              <a:r>
                <a:rPr lang="en-US" altLang="en-US" sz="1600" dirty="0" err="1">
                  <a:solidFill>
                    <a:srgbClr val="4A3C31"/>
                  </a:solidFill>
                  <a:latin typeface="Ubuntu Mono"/>
                </a:rPr>
                <a:t>var</a:t>
              </a:r>
              <a:r>
                <a:rPr lang="en-US" altLang="en-US" sz="1600" dirty="0">
                  <a:solidFill>
                    <a:srgbClr val="4A3C31"/>
                  </a:solidFill>
                  <a:latin typeface="Ubuntu Mono"/>
                </a:rPr>
                <a:t>=ansible_default_ipv4.address</a:t>
              </a:r>
            </a:p>
          </p:txBody>
        </p:sp>
        <p:sp>
          <p:nvSpPr>
            <p:cNvPr id="7" name="TextBox 6"/>
            <p:cNvSpPr txBox="1"/>
            <p:nvPr/>
          </p:nvSpPr>
          <p:spPr>
            <a:xfrm>
              <a:off x="520861" y="914400"/>
              <a:ext cx="2291787" cy="369332"/>
            </a:xfrm>
            <a:prstGeom prst="rect">
              <a:avLst/>
            </a:prstGeom>
            <a:noFill/>
          </p:spPr>
          <p:txBody>
            <a:bodyPr wrap="square" rtlCol="0">
              <a:spAutoFit/>
            </a:bodyPr>
            <a:lstStyle/>
            <a:p>
              <a:r>
                <a:rPr lang="en-US" dirty="0" smtClean="0"/>
                <a:t>Example 1</a:t>
              </a:r>
              <a:endParaRPr lang="en-US" dirty="0"/>
            </a:p>
          </p:txBody>
        </p:sp>
      </p:grpSp>
      <p:grpSp>
        <p:nvGrpSpPr>
          <p:cNvPr id="11" name="Group 10"/>
          <p:cNvGrpSpPr/>
          <p:nvPr/>
        </p:nvGrpSpPr>
        <p:grpSpPr>
          <a:xfrm>
            <a:off x="3842795" y="3495964"/>
            <a:ext cx="6609146" cy="3200876"/>
            <a:chOff x="520861" y="3658009"/>
            <a:chExt cx="6609146" cy="3200876"/>
          </a:xfrm>
        </p:grpSpPr>
        <p:sp>
          <p:nvSpPr>
            <p:cNvPr id="8" name="TextBox 7"/>
            <p:cNvSpPr txBox="1"/>
            <p:nvPr/>
          </p:nvSpPr>
          <p:spPr>
            <a:xfrm>
              <a:off x="520861" y="3658009"/>
              <a:ext cx="2291787" cy="369332"/>
            </a:xfrm>
            <a:prstGeom prst="rect">
              <a:avLst/>
            </a:prstGeom>
            <a:noFill/>
          </p:spPr>
          <p:txBody>
            <a:bodyPr wrap="square" rtlCol="0">
              <a:spAutoFit/>
            </a:bodyPr>
            <a:lstStyle/>
            <a:p>
              <a:r>
                <a:rPr lang="en-US" dirty="0" smtClean="0"/>
                <a:t>Example 2</a:t>
              </a:r>
              <a:endParaRPr lang="en-US" dirty="0"/>
            </a:p>
          </p:txBody>
        </p:sp>
        <p:sp>
          <p:nvSpPr>
            <p:cNvPr id="9" name="Rectangle 2"/>
            <p:cNvSpPr>
              <a:spLocks noChangeArrowheads="1"/>
            </p:cNvSpPr>
            <p:nvPr/>
          </p:nvSpPr>
          <p:spPr bwMode="auto">
            <a:xfrm>
              <a:off x="2245489" y="3658009"/>
              <a:ext cx="4884518" cy="3200876"/>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en-US" altLang="en-US" sz="1600" dirty="0">
                  <a:solidFill>
                    <a:srgbClr val="4A3C31"/>
                  </a:solidFill>
                  <a:latin typeface="Ubuntu Mono"/>
                </a:rPr>
                <a:t>- name: check arch &amp; do some action</a:t>
              </a:r>
            </a:p>
            <a:p>
              <a:pPr lvl="0" eaLnBrk="0" fontAlgn="base" hangingPunct="0">
                <a:spcBef>
                  <a:spcPct val="0"/>
                </a:spcBef>
                <a:spcAft>
                  <a:spcPct val="0"/>
                </a:spcAft>
              </a:pPr>
              <a:r>
                <a:rPr lang="en-US" altLang="en-US" sz="1600" dirty="0">
                  <a:solidFill>
                    <a:srgbClr val="4A3C31"/>
                  </a:solidFill>
                  <a:latin typeface="Ubuntu Mono"/>
                </a:rPr>
                <a:t>  hosts: localhost</a:t>
              </a:r>
            </a:p>
            <a:p>
              <a:pPr lvl="0" eaLnBrk="0" fontAlgn="base" hangingPunct="0">
                <a:spcBef>
                  <a:spcPct val="0"/>
                </a:spcBef>
                <a:spcAft>
                  <a:spcPct val="0"/>
                </a:spcAft>
              </a:pPr>
              <a:r>
                <a:rPr lang="en-US" altLang="en-US" sz="1600" dirty="0">
                  <a:solidFill>
                    <a:srgbClr val="4A3C31"/>
                  </a:solidFill>
                  <a:latin typeface="Ubuntu Mono"/>
                </a:rPr>
                <a:t>  connection: local</a:t>
              </a:r>
            </a:p>
            <a:p>
              <a:pPr lvl="0" eaLnBrk="0" fontAlgn="base" hangingPunct="0">
                <a:spcBef>
                  <a:spcPct val="0"/>
                </a:spcBef>
                <a:spcAft>
                  <a:spcPct val="0"/>
                </a:spcAft>
              </a:pPr>
              <a:r>
                <a:rPr lang="en-US" altLang="en-US" sz="1600" dirty="0">
                  <a:solidFill>
                    <a:srgbClr val="4A3C31"/>
                  </a:solidFill>
                  <a:latin typeface="Ubuntu Mono"/>
                </a:rPr>
                <a:t>  </a:t>
              </a:r>
              <a:r>
                <a:rPr lang="en-US" altLang="en-US" sz="1600" dirty="0" err="1">
                  <a:solidFill>
                    <a:srgbClr val="4A3C31"/>
                  </a:solidFill>
                  <a:latin typeface="Ubuntu Mono"/>
                </a:rPr>
                <a:t>gather_facts</a:t>
              </a:r>
              <a:r>
                <a:rPr lang="en-US" altLang="en-US" sz="1600" dirty="0">
                  <a:solidFill>
                    <a:srgbClr val="4A3C31"/>
                  </a:solidFill>
                  <a:latin typeface="Ubuntu Mono"/>
                </a:rPr>
                <a:t>: True</a:t>
              </a:r>
            </a:p>
            <a:p>
              <a:pPr lvl="0" eaLnBrk="0" fontAlgn="base" hangingPunct="0">
                <a:spcBef>
                  <a:spcPct val="0"/>
                </a:spcBef>
                <a:spcAft>
                  <a:spcPct val="0"/>
                </a:spcAft>
              </a:pPr>
              <a:r>
                <a:rPr lang="en-US" altLang="en-US" sz="1600" dirty="0">
                  <a:solidFill>
                    <a:srgbClr val="4A3C31"/>
                  </a:solidFill>
                  <a:latin typeface="Ubuntu Mono"/>
                </a:rPr>
                <a:t>  tasks:</a:t>
              </a:r>
            </a:p>
            <a:p>
              <a:pPr lvl="0" eaLnBrk="0" fontAlgn="base" hangingPunct="0">
                <a:spcBef>
                  <a:spcPct val="0"/>
                </a:spcBef>
                <a:spcAft>
                  <a:spcPct val="0"/>
                </a:spcAft>
              </a:pPr>
              <a:r>
                <a:rPr lang="en-US" altLang="en-US" sz="1600" dirty="0">
                  <a:solidFill>
                    <a:srgbClr val="4A3C31"/>
                  </a:solidFill>
                  <a:latin typeface="Ubuntu Mono"/>
                </a:rPr>
                <a:t>   - command: cat /</a:t>
              </a:r>
              <a:r>
                <a:rPr lang="en-US" altLang="en-US" sz="1600" dirty="0" err="1">
                  <a:solidFill>
                    <a:srgbClr val="4A3C31"/>
                  </a:solidFill>
                  <a:latin typeface="Ubuntu Mono"/>
                </a:rPr>
                <a:t>etc</a:t>
              </a:r>
              <a:r>
                <a:rPr lang="en-US" altLang="en-US" sz="1600" dirty="0">
                  <a:solidFill>
                    <a:srgbClr val="4A3C31"/>
                  </a:solidFill>
                  <a:latin typeface="Ubuntu Mono"/>
                </a:rPr>
                <a:t>/</a:t>
              </a:r>
              <a:r>
                <a:rPr lang="en-US" altLang="en-US" sz="1600" dirty="0" err="1">
                  <a:solidFill>
                    <a:srgbClr val="4A3C31"/>
                  </a:solidFill>
                  <a:latin typeface="Ubuntu Mono"/>
                </a:rPr>
                <a:t>os</a:t>
              </a:r>
              <a:r>
                <a:rPr lang="en-US" altLang="en-US" sz="1600" dirty="0">
                  <a:solidFill>
                    <a:srgbClr val="4A3C31"/>
                  </a:solidFill>
                  <a:latin typeface="Ubuntu Mono"/>
                </a:rPr>
                <a:t>-release</a:t>
              </a:r>
            </a:p>
            <a:p>
              <a:pPr lvl="0" eaLnBrk="0" fontAlgn="base" hangingPunct="0">
                <a:spcBef>
                  <a:spcPct val="0"/>
                </a:spcBef>
                <a:spcAft>
                  <a:spcPct val="0"/>
                </a:spcAft>
              </a:pPr>
              <a:r>
                <a:rPr lang="en-US" altLang="en-US" sz="1600" dirty="0">
                  <a:solidFill>
                    <a:srgbClr val="4A3C31"/>
                  </a:solidFill>
                  <a:latin typeface="Ubuntu Mono"/>
                </a:rPr>
                <a:t>     register: out</a:t>
              </a:r>
            </a:p>
            <a:p>
              <a:pPr lvl="0" eaLnBrk="0" fontAlgn="base" hangingPunct="0">
                <a:spcBef>
                  <a:spcPct val="0"/>
                </a:spcBef>
                <a:spcAft>
                  <a:spcPct val="0"/>
                </a:spcAft>
              </a:pPr>
              <a:r>
                <a:rPr lang="en-US" altLang="en-US" sz="1600" dirty="0">
                  <a:solidFill>
                    <a:srgbClr val="4A3C31"/>
                  </a:solidFill>
                  <a:latin typeface="Ubuntu Mono"/>
                </a:rPr>
                <a:t>   - debug: </a:t>
              </a:r>
              <a:r>
                <a:rPr lang="en-US" altLang="en-US" sz="1600" dirty="0" err="1">
                  <a:solidFill>
                    <a:srgbClr val="4A3C31"/>
                  </a:solidFill>
                  <a:latin typeface="Ubuntu Mono"/>
                </a:rPr>
                <a:t>var</a:t>
              </a:r>
              <a:r>
                <a:rPr lang="en-US" altLang="en-US" sz="1600" dirty="0">
                  <a:solidFill>
                    <a:srgbClr val="4A3C31"/>
                  </a:solidFill>
                  <a:latin typeface="Ubuntu Mono"/>
                </a:rPr>
                <a:t>=</a:t>
              </a:r>
              <a:r>
                <a:rPr lang="en-US" altLang="en-US" sz="1600" dirty="0" err="1">
                  <a:solidFill>
                    <a:srgbClr val="4A3C31"/>
                  </a:solidFill>
                  <a:latin typeface="Ubuntu Mono"/>
                </a:rPr>
                <a:t>out.stdout</a:t>
              </a:r>
              <a:endParaRPr lang="en-US" altLang="en-US" sz="1600" dirty="0">
                <a:solidFill>
                  <a:srgbClr val="4A3C31"/>
                </a:solidFill>
                <a:latin typeface="Ubuntu Mono"/>
              </a:endParaRPr>
            </a:p>
            <a:p>
              <a:pPr lvl="0" eaLnBrk="0" fontAlgn="base" hangingPunct="0">
                <a:spcBef>
                  <a:spcPct val="0"/>
                </a:spcBef>
                <a:spcAft>
                  <a:spcPct val="0"/>
                </a:spcAft>
              </a:pPr>
              <a:r>
                <a:rPr lang="en-US" altLang="en-US" sz="1600" dirty="0">
                  <a:solidFill>
                    <a:srgbClr val="4A3C31"/>
                  </a:solidFill>
                  <a:latin typeface="Ubuntu Mono"/>
                </a:rPr>
                <a:t>     when: </a:t>
              </a:r>
              <a:r>
                <a:rPr lang="en-US" altLang="en-US" sz="1600" dirty="0" err="1">
                  <a:solidFill>
                    <a:srgbClr val="4A3C31"/>
                  </a:solidFill>
                  <a:latin typeface="Ubuntu Mono"/>
                </a:rPr>
                <a:t>ansible_distribution</a:t>
              </a:r>
              <a:r>
                <a:rPr lang="en-US" altLang="en-US" sz="1600" dirty="0">
                  <a:solidFill>
                    <a:srgbClr val="4A3C31"/>
                  </a:solidFill>
                  <a:latin typeface="Ubuntu Mono"/>
                </a:rPr>
                <a:t> == 'SLES'</a:t>
              </a:r>
            </a:p>
            <a:p>
              <a:pPr lvl="0" eaLnBrk="0" fontAlgn="base" hangingPunct="0">
                <a:spcBef>
                  <a:spcPct val="0"/>
                </a:spcBef>
                <a:spcAft>
                  <a:spcPct val="0"/>
                </a:spcAft>
              </a:pPr>
              <a:r>
                <a:rPr lang="en-US" altLang="en-US" sz="1600" dirty="0">
                  <a:solidFill>
                    <a:srgbClr val="4A3C31"/>
                  </a:solidFill>
                  <a:latin typeface="Ubuntu Mono"/>
                </a:rPr>
                <a:t>   - command: echo "hello"</a:t>
              </a:r>
            </a:p>
            <a:p>
              <a:pPr lvl="0" eaLnBrk="0" fontAlgn="base" hangingPunct="0">
                <a:spcBef>
                  <a:spcPct val="0"/>
                </a:spcBef>
                <a:spcAft>
                  <a:spcPct val="0"/>
                </a:spcAft>
              </a:pPr>
              <a:r>
                <a:rPr lang="en-US" altLang="en-US" sz="1600" dirty="0">
                  <a:solidFill>
                    <a:srgbClr val="4A3C31"/>
                  </a:solidFill>
                  <a:latin typeface="Ubuntu Mono"/>
                </a:rPr>
                <a:t>     register: out</a:t>
              </a:r>
            </a:p>
            <a:p>
              <a:pPr lvl="0" eaLnBrk="0" fontAlgn="base" hangingPunct="0">
                <a:spcBef>
                  <a:spcPct val="0"/>
                </a:spcBef>
                <a:spcAft>
                  <a:spcPct val="0"/>
                </a:spcAft>
              </a:pPr>
              <a:r>
                <a:rPr lang="en-US" altLang="en-US" sz="1600" dirty="0">
                  <a:solidFill>
                    <a:srgbClr val="4A3C31"/>
                  </a:solidFill>
                  <a:latin typeface="Ubuntu Mono"/>
                </a:rPr>
                <a:t>   - debug: </a:t>
              </a:r>
              <a:r>
                <a:rPr lang="en-US" altLang="en-US" sz="1600" dirty="0" err="1">
                  <a:solidFill>
                    <a:srgbClr val="4A3C31"/>
                  </a:solidFill>
                  <a:latin typeface="Ubuntu Mono"/>
                </a:rPr>
                <a:t>var</a:t>
              </a:r>
              <a:r>
                <a:rPr lang="en-US" altLang="en-US" sz="1600" dirty="0">
                  <a:solidFill>
                    <a:srgbClr val="4A3C31"/>
                  </a:solidFill>
                  <a:latin typeface="Ubuntu Mono"/>
                </a:rPr>
                <a:t>=</a:t>
              </a:r>
              <a:r>
                <a:rPr lang="en-US" altLang="en-US" sz="1600" dirty="0" err="1">
                  <a:solidFill>
                    <a:srgbClr val="4A3C31"/>
                  </a:solidFill>
                  <a:latin typeface="Ubuntu Mono"/>
                </a:rPr>
                <a:t>out.stdout</a:t>
              </a:r>
              <a:endParaRPr lang="en-US" altLang="en-US" sz="1600" dirty="0">
                <a:solidFill>
                  <a:srgbClr val="4A3C31"/>
                </a:solidFill>
                <a:latin typeface="Ubuntu Mono"/>
              </a:endParaRPr>
            </a:p>
            <a:p>
              <a:pPr lvl="0" eaLnBrk="0" fontAlgn="base" hangingPunct="0">
                <a:spcBef>
                  <a:spcPct val="0"/>
                </a:spcBef>
                <a:spcAft>
                  <a:spcPct val="0"/>
                </a:spcAft>
              </a:pPr>
              <a:r>
                <a:rPr lang="en-US" altLang="en-US" sz="1600" dirty="0">
                  <a:solidFill>
                    <a:srgbClr val="4A3C31"/>
                  </a:solidFill>
                  <a:latin typeface="Ubuntu Mono"/>
                </a:rPr>
                <a:t>     when: </a:t>
              </a:r>
              <a:r>
                <a:rPr lang="en-US" altLang="en-US" sz="1600" dirty="0" err="1">
                  <a:solidFill>
                    <a:srgbClr val="4A3C31"/>
                  </a:solidFill>
                  <a:latin typeface="Ubuntu Mono"/>
                </a:rPr>
                <a:t>ansible_distribution</a:t>
              </a:r>
              <a:r>
                <a:rPr lang="en-US" altLang="en-US" sz="1600" dirty="0">
                  <a:solidFill>
                    <a:srgbClr val="4A3C31"/>
                  </a:solidFill>
                  <a:latin typeface="Ubuntu Mono"/>
                </a:rPr>
                <a:t> == '</a:t>
              </a:r>
              <a:r>
                <a:rPr lang="en-US" altLang="en-US" sz="1600" dirty="0" err="1">
                  <a:solidFill>
                    <a:srgbClr val="4A3C31"/>
                  </a:solidFill>
                  <a:latin typeface="Ubuntu Mono"/>
                </a:rPr>
                <a:t>Redhat</a:t>
              </a:r>
              <a:r>
                <a:rPr lang="en-US" altLang="en-US" sz="1600" dirty="0">
                  <a:solidFill>
                    <a:srgbClr val="4A3C31"/>
                  </a:solidFill>
                  <a:latin typeface="Ubuntu Mono"/>
                </a:rPr>
                <a:t>'</a:t>
              </a:r>
            </a:p>
          </p:txBody>
        </p:sp>
      </p:grpSp>
    </p:spTree>
    <p:extLst>
      <p:ext uri="{BB962C8B-B14F-4D97-AF65-F5344CB8AC3E}">
        <p14:creationId xmlns:p14="http://schemas.microsoft.com/office/powerpoint/2010/main" val="33833573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649" y="166262"/>
            <a:ext cx="5949064" cy="523220"/>
          </a:xfrm>
          <a:prstGeom prst="rect">
            <a:avLst/>
          </a:prstGeom>
          <a:noFill/>
        </p:spPr>
        <p:txBody>
          <a:bodyPr wrap="none" lIns="91440" tIns="45720" rIns="91440" bIns="45720">
            <a:spAutoFit/>
          </a:bodyPr>
          <a:lstStyle/>
          <a:p>
            <a:pPr algn="ctr"/>
            <a:r>
              <a:rPr lang="en-US" sz="2800" b="1" i="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Variables</a:t>
            </a:r>
            <a:r>
              <a:rPr lang="en-US" sz="28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2800" b="1" i="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Defined</a:t>
            </a:r>
            <a:r>
              <a:rPr lang="en-US" sz="28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2800" b="1" i="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in</a:t>
            </a:r>
            <a:r>
              <a:rPr lang="en-US" sz="28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2800" b="1" i="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Inventory</a:t>
            </a:r>
          </a:p>
        </p:txBody>
      </p:sp>
      <p:sp>
        <p:nvSpPr>
          <p:cNvPr id="3" name="TextBox 2"/>
          <p:cNvSpPr txBox="1"/>
          <p:nvPr/>
        </p:nvSpPr>
        <p:spPr>
          <a:xfrm>
            <a:off x="707824" y="1296365"/>
            <a:ext cx="10891777" cy="3693319"/>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Are user defined variables</a:t>
            </a:r>
          </a:p>
          <a:p>
            <a:pPr marL="285750"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We already know Inventory is set of hosts ( target servers ) defined in an inventory file, and set of hosts in an inventory can be grouped together. So </a:t>
            </a:r>
          </a:p>
          <a:p>
            <a:pPr marL="285750"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We have a flexibility to define set of variables against each host defined in the inventory file, and also grouping set of hosts in an inventory is possible which allows us to define the variables against a particular group.</a:t>
            </a:r>
          </a:p>
          <a:p>
            <a:pPr marL="285750"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So how to define these host variables &amp; group variables ?</a:t>
            </a:r>
          </a:p>
          <a:p>
            <a:pPr marL="285750"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There are two ways we can define these host </a:t>
            </a:r>
            <a:r>
              <a:rPr lang="en-US" dirty="0">
                <a:latin typeface="Calibri" panose="020F0502020204030204" pitchFamily="34" charset="0"/>
                <a:cs typeface="Calibri" panose="020F0502020204030204" pitchFamily="34" charset="0"/>
              </a:rPr>
              <a:t>&amp; group variables</a:t>
            </a:r>
            <a:endParaRPr lang="en-US" dirty="0" smtClean="0">
              <a:latin typeface="Calibri" panose="020F0502020204030204" pitchFamily="34" charset="0"/>
              <a:cs typeface="Calibri" panose="020F0502020204030204" pitchFamily="34" charset="0"/>
            </a:endParaRPr>
          </a:p>
          <a:p>
            <a:pPr marL="1200150" lvl="2" indent="-285750">
              <a:buFont typeface="Wingdings" panose="05000000000000000000" pitchFamily="2" charset="2"/>
              <a:buChar char="§"/>
            </a:pPr>
            <a:r>
              <a:rPr lang="en-US" dirty="0" smtClean="0">
                <a:latin typeface="Calibri" panose="020F0502020204030204" pitchFamily="34" charset="0"/>
                <a:cs typeface="Calibri" panose="020F0502020204030204" pitchFamily="34" charset="0"/>
              </a:rPr>
              <a:t>ad hoc way </a:t>
            </a:r>
          </a:p>
          <a:p>
            <a:pPr marL="1200150" lvl="2" indent="-285750">
              <a:buFont typeface="Wingdings" panose="05000000000000000000" pitchFamily="2" charset="2"/>
              <a:buChar char="§"/>
            </a:pPr>
            <a:r>
              <a:rPr lang="en-US" dirty="0" smtClean="0">
                <a:latin typeface="Calibri" panose="020F0502020204030204" pitchFamily="34" charset="0"/>
                <a:cs typeface="Calibri" panose="020F0502020204030204" pitchFamily="34" charset="0"/>
              </a:rPr>
              <a:t>ansible best practice</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10001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506" y="315065"/>
            <a:ext cx="2661306" cy="461665"/>
          </a:xfrm>
          <a:prstGeom prst="rect">
            <a:avLst/>
          </a:prstGeom>
          <a:noFill/>
        </p:spPr>
        <p:txBody>
          <a:bodyPr wrap="none" lIns="91440" tIns="45720" rIns="91440" bIns="45720">
            <a:spAutoFit/>
          </a:bodyPr>
          <a:lstStyle/>
          <a:p>
            <a:pPr algn="ctr"/>
            <a:r>
              <a:rPr lang="en-US" sz="2400" b="1" i="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Host Variables </a:t>
            </a:r>
            <a:endParaRPr lang="en-US" sz="24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TextBox 2"/>
          <p:cNvSpPr txBox="1"/>
          <p:nvPr/>
        </p:nvSpPr>
        <p:spPr>
          <a:xfrm>
            <a:off x="462987" y="1145894"/>
            <a:ext cx="10822329" cy="4801314"/>
          </a:xfrm>
          <a:prstGeom prst="rect">
            <a:avLst/>
          </a:prstGeom>
          <a:solidFill>
            <a:srgbClr val="FFFFFF"/>
          </a:solidFill>
        </p:spPr>
        <p:txBody>
          <a:bodyPr wrap="square" rtlCol="0">
            <a:spAutoFit/>
          </a:bodyPr>
          <a:lstStyle/>
          <a:p>
            <a:r>
              <a:rPr lang="en-US" b="1" i="1" u="sng" dirty="0" smtClean="0">
                <a:latin typeface="Calibri" panose="020F0502020204030204" pitchFamily="34" charset="0"/>
                <a:cs typeface="Calibri" panose="020F0502020204030204" pitchFamily="34" charset="0"/>
              </a:rPr>
              <a:t>Ad hoc Way</a:t>
            </a:r>
          </a:p>
          <a:p>
            <a:endParaRPr lang="en-US" dirty="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is </a:t>
            </a:r>
            <a:r>
              <a:rPr lang="en-US" dirty="0">
                <a:latin typeface="Calibri" panose="020F0502020204030204" pitchFamily="34" charset="0"/>
                <a:cs typeface="Calibri" panose="020F0502020204030204" pitchFamily="34" charset="0"/>
              </a:rPr>
              <a:t>to define them in the inventory </a:t>
            </a:r>
            <a:r>
              <a:rPr lang="en-US" dirty="0" smtClean="0">
                <a:latin typeface="Calibri" panose="020F0502020204030204" pitchFamily="34" charset="0"/>
                <a:cs typeface="Calibri" panose="020F0502020204030204" pitchFamily="34" charset="0"/>
              </a:rPr>
              <a:t>files directly, </a:t>
            </a:r>
            <a:r>
              <a:rPr lang="en-US" dirty="0">
                <a:latin typeface="Calibri" panose="020F0502020204030204" pitchFamily="34" charset="0"/>
                <a:cs typeface="Calibri" panose="020F0502020204030204" pitchFamily="34" charset="0"/>
              </a:rPr>
              <a:t>like </a:t>
            </a:r>
            <a:r>
              <a:rPr lang="en-US" dirty="0" smtClean="0">
                <a:latin typeface="Calibri" panose="020F0502020204030204" pitchFamily="34" charset="0"/>
                <a:cs typeface="Calibri" panose="020F0502020204030204" pitchFamily="34" charset="0"/>
              </a:rPr>
              <a:t>below</a:t>
            </a:r>
          </a:p>
          <a:p>
            <a:endParaRPr lang="en-US" dirty="0" smtClean="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	192.168.25.33  role=</a:t>
            </a:r>
            <a:r>
              <a:rPr lang="en-US" dirty="0" err="1" smtClean="0">
                <a:latin typeface="Calibri" panose="020F0502020204030204" pitchFamily="34" charset="0"/>
                <a:cs typeface="Calibri" panose="020F0502020204030204" pitchFamily="34" charset="0"/>
              </a:rPr>
              <a:t>appserver</a:t>
            </a:r>
            <a:r>
              <a:rPr lang="en-US" dirty="0" smtClean="0">
                <a:latin typeface="Calibri" panose="020F0502020204030204" pitchFamily="34" charset="0"/>
                <a:cs typeface="Calibri" panose="020F0502020204030204" pitchFamily="34" charset="0"/>
              </a:rPr>
              <a:t> app=</a:t>
            </a:r>
            <a:r>
              <a:rPr lang="en-US" dirty="0" err="1" smtClean="0">
                <a:latin typeface="Calibri" panose="020F0502020204030204" pitchFamily="34" charset="0"/>
                <a:cs typeface="Calibri" panose="020F0502020204030204" pitchFamily="34" charset="0"/>
              </a:rPr>
              <a:t>testapp</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env</a:t>
            </a:r>
            <a:r>
              <a:rPr lang="en-US" dirty="0" smtClean="0">
                <a:latin typeface="Calibri" panose="020F0502020204030204" pitchFamily="34" charset="0"/>
                <a:cs typeface="Calibri" panose="020F0502020204030204" pitchFamily="34" charset="0"/>
              </a:rPr>
              <a:t>=</a:t>
            </a:r>
            <a:r>
              <a:rPr lang="en-US" dirty="0" err="1" smtClean="0">
                <a:latin typeface="Calibri" panose="020F0502020204030204" pitchFamily="34" charset="0"/>
                <a:cs typeface="Calibri" panose="020F0502020204030204" pitchFamily="34" charset="0"/>
              </a:rPr>
              <a:t>dit</a:t>
            </a:r>
            <a:endParaRPr lang="en-US" dirty="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	192.168.25.36  role=webserver app=</a:t>
            </a:r>
            <a:r>
              <a:rPr lang="en-US" dirty="0" err="1" smtClean="0">
                <a:latin typeface="Calibri" panose="020F0502020204030204" pitchFamily="34" charset="0"/>
                <a:cs typeface="Calibri" panose="020F0502020204030204" pitchFamily="34" charset="0"/>
              </a:rPr>
              <a:t>testapp</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env</a:t>
            </a:r>
            <a:r>
              <a:rPr lang="en-US" dirty="0" smtClean="0">
                <a:latin typeface="Calibri" panose="020F0502020204030204" pitchFamily="34" charset="0"/>
                <a:cs typeface="Calibri" panose="020F0502020204030204" pitchFamily="34" charset="0"/>
              </a:rPr>
              <a:t>=</a:t>
            </a:r>
            <a:r>
              <a:rPr lang="en-US" dirty="0" err="1" smtClean="0">
                <a:latin typeface="Calibri" panose="020F0502020204030204" pitchFamily="34" charset="0"/>
                <a:cs typeface="Calibri" panose="020F0502020204030204" pitchFamily="34" charset="0"/>
              </a:rPr>
              <a:t>dit</a:t>
            </a:r>
            <a:endParaRPr lang="en-US"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b="1" i="1" u="sng" dirty="0">
                <a:latin typeface="Calibri" panose="020F0502020204030204" pitchFamily="34" charset="0"/>
                <a:cs typeface="Calibri" panose="020F0502020204030204" pitchFamily="34" charset="0"/>
              </a:rPr>
              <a:t>Ansible Best </a:t>
            </a:r>
            <a:r>
              <a:rPr lang="en-US" b="1" i="1" u="sng" dirty="0" smtClean="0">
                <a:latin typeface="Calibri" panose="020F0502020204030204" pitchFamily="34" charset="0"/>
                <a:cs typeface="Calibri" panose="020F0502020204030204" pitchFamily="34" charset="0"/>
              </a:rPr>
              <a:t>Practice</a:t>
            </a:r>
          </a:p>
          <a:p>
            <a:endParaRPr lang="en-US" b="1" i="1" u="sng"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To better maintain </a:t>
            </a:r>
            <a:r>
              <a:rPr lang="en-US" dirty="0" smtClean="0">
                <a:latin typeface="Calibri" panose="020F0502020204030204" pitchFamily="34" charset="0"/>
                <a:cs typeface="Calibri" panose="020F0502020204030204" pitchFamily="34" charset="0"/>
              </a:rPr>
              <a:t>the playbooks</a:t>
            </a:r>
            <a:r>
              <a:rPr lang="en-US" dirty="0">
                <a:latin typeface="Calibri" panose="020F0502020204030204" pitchFamily="34" charset="0"/>
                <a:cs typeface="Calibri" panose="020F0502020204030204" pitchFamily="34" charset="0"/>
              </a:rPr>
              <a:t>, it would be better </a:t>
            </a:r>
            <a:r>
              <a:rPr lang="en-US" dirty="0" smtClean="0">
                <a:latin typeface="Calibri" panose="020F0502020204030204" pitchFamily="34" charset="0"/>
                <a:cs typeface="Calibri" panose="020F0502020204030204" pitchFamily="34" charset="0"/>
              </a:rPr>
              <a:t>to define host specific </a:t>
            </a:r>
            <a:r>
              <a:rPr lang="en-US" dirty="0">
                <a:latin typeface="Calibri" panose="020F0502020204030204" pitchFamily="34" charset="0"/>
                <a:cs typeface="Calibri" panose="020F0502020204030204" pitchFamily="34" charset="0"/>
              </a:rPr>
              <a:t>variables </a:t>
            </a:r>
            <a:r>
              <a:rPr lang="en-US" dirty="0" smtClean="0">
                <a:latin typeface="Calibri" panose="020F0502020204030204" pitchFamily="34" charset="0"/>
                <a:cs typeface="Calibri" panose="020F0502020204030204" pitchFamily="34" charset="0"/>
              </a:rPr>
              <a:t>separated </a:t>
            </a:r>
            <a:r>
              <a:rPr lang="en-US" dirty="0">
                <a:latin typeface="Calibri" panose="020F0502020204030204" pitchFamily="34" charset="0"/>
                <a:cs typeface="Calibri" panose="020F0502020204030204" pitchFamily="34" charset="0"/>
              </a:rPr>
              <a:t>from inventory file. </a:t>
            </a:r>
            <a:r>
              <a:rPr lang="en-US" dirty="0">
                <a:latin typeface="Calibri" panose="020F0502020204030204" pitchFamily="34" charset="0"/>
                <a:cs typeface="Calibri" panose="020F0502020204030204" pitchFamily="34" charset="0"/>
              </a:rPr>
              <a:t>Ansible provides mechanism to let you define variables in </a:t>
            </a:r>
            <a:r>
              <a:rPr lang="en-US" dirty="0" err="1">
                <a:latin typeface="Calibri" panose="020F0502020204030204" pitchFamily="34" charset="0"/>
                <a:cs typeface="Calibri" panose="020F0502020204030204" pitchFamily="34" charset="0"/>
              </a:rPr>
              <a:t>host_vars</a:t>
            </a:r>
            <a:r>
              <a:rPr lang="en-US" dirty="0">
                <a:latin typeface="Calibri" panose="020F0502020204030204" pitchFamily="34" charset="0"/>
                <a:cs typeface="Calibri" panose="020F0502020204030204" pitchFamily="34" charset="0"/>
              </a:rPr>
              <a:t> folder. </a:t>
            </a:r>
            <a:r>
              <a:rPr lang="en-US" dirty="0">
                <a:latin typeface="Calibri" panose="020F0502020204030204" pitchFamily="34" charset="0"/>
                <a:cs typeface="Calibri" panose="020F0502020204030204" pitchFamily="34" charset="0"/>
              </a:rPr>
              <a:t>For example</a:t>
            </a:r>
            <a:r>
              <a:rPr lang="en-US" dirty="0" smtClean="0">
                <a:latin typeface="Calibri" panose="020F0502020204030204" pitchFamily="34" charset="0"/>
                <a:cs typeface="Calibri" panose="020F0502020204030204" pitchFamily="34" charset="0"/>
              </a:rPr>
              <a:t>:</a:t>
            </a:r>
          </a:p>
          <a:p>
            <a:endParaRPr lang="en-US" dirty="0" smtClean="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a:p>
            <a:pPr lvl="1"/>
            <a:r>
              <a:rPr lang="en-US" dirty="0">
                <a:latin typeface="Calibri" panose="020F0502020204030204" pitchFamily="34" charset="0"/>
                <a:cs typeface="Calibri" panose="020F0502020204030204" pitchFamily="34" charset="0"/>
              </a:rPr>
              <a:t># file: /</a:t>
            </a:r>
            <a:r>
              <a:rPr lang="en-US" dirty="0" err="1">
                <a:latin typeface="Calibri" panose="020F0502020204030204" pitchFamily="34" charset="0"/>
                <a:cs typeface="Calibri" panose="020F0502020204030204" pitchFamily="34" charset="0"/>
              </a:rPr>
              <a:t>etc</a:t>
            </a:r>
            <a:r>
              <a:rPr lang="en-US" dirty="0">
                <a:latin typeface="Calibri" panose="020F0502020204030204" pitchFamily="34" charset="0"/>
                <a:cs typeface="Calibri" panose="020F0502020204030204" pitchFamily="34" charset="0"/>
              </a:rPr>
              <a:t>/ansible/</a:t>
            </a:r>
            <a:r>
              <a:rPr lang="en-US" dirty="0" err="1">
                <a:latin typeface="Calibri" panose="020F0502020204030204" pitchFamily="34" charset="0"/>
                <a:cs typeface="Calibri" panose="020F0502020204030204" pitchFamily="34" charset="0"/>
              </a:rPr>
              <a:t>host_vars</a:t>
            </a:r>
            <a:r>
              <a:rPr lang="en-US" dirty="0" smtClean="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192.168.25.33.yml</a:t>
            </a:r>
          </a:p>
          <a:p>
            <a:pPr lvl="1"/>
            <a:r>
              <a:rPr lang="en-US" dirty="0" smtClean="0">
                <a:latin typeface="Calibri" panose="020F0502020204030204" pitchFamily="34" charset="0"/>
                <a:cs typeface="Calibri" panose="020F0502020204030204" pitchFamily="34" charset="0"/>
              </a:rPr>
              <a:t>            role: </a:t>
            </a:r>
            <a:r>
              <a:rPr lang="en-US" dirty="0" err="1" smtClean="0">
                <a:latin typeface="Calibri" panose="020F0502020204030204" pitchFamily="34" charset="0"/>
                <a:cs typeface="Calibri" panose="020F0502020204030204" pitchFamily="34" charset="0"/>
              </a:rPr>
              <a:t>appserver</a:t>
            </a:r>
            <a:endParaRPr lang="en-US" dirty="0" smtClean="0">
              <a:latin typeface="Calibri" panose="020F0502020204030204" pitchFamily="34" charset="0"/>
              <a:cs typeface="Calibri" panose="020F0502020204030204" pitchFamily="34" charset="0"/>
            </a:endParaRPr>
          </a:p>
          <a:p>
            <a:pPr lvl="1"/>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           app: </a:t>
            </a:r>
            <a:r>
              <a:rPr lang="en-US" dirty="0" err="1" smtClean="0">
                <a:latin typeface="Calibri" panose="020F0502020204030204" pitchFamily="34" charset="0"/>
                <a:cs typeface="Calibri" panose="020F0502020204030204" pitchFamily="34" charset="0"/>
              </a:rPr>
              <a:t>testapp</a:t>
            </a:r>
            <a:endParaRPr lang="en-US" dirty="0" smtClean="0">
              <a:latin typeface="Calibri" panose="020F0502020204030204" pitchFamily="34" charset="0"/>
              <a:cs typeface="Calibri" panose="020F0502020204030204" pitchFamily="34" charset="0"/>
            </a:endParaRPr>
          </a:p>
          <a:p>
            <a:pPr lvl="1"/>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env</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dit</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225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761" y="222468"/>
            <a:ext cx="2661306" cy="461665"/>
          </a:xfrm>
          <a:prstGeom prst="rect">
            <a:avLst/>
          </a:prstGeom>
          <a:noFill/>
        </p:spPr>
        <p:txBody>
          <a:bodyPr wrap="none" lIns="91440" tIns="45720" rIns="91440" bIns="45720">
            <a:spAutoFit/>
          </a:bodyPr>
          <a:lstStyle/>
          <a:p>
            <a:pPr algn="ctr"/>
            <a:r>
              <a:rPr lang="en-US" sz="24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g</a:t>
            </a:r>
            <a:r>
              <a:rPr lang="en-US" sz="2400" b="1" i="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roup </a:t>
            </a:r>
            <a:r>
              <a:rPr lang="en-US" sz="2400" b="1" i="1" dirty="0" err="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Vriables</a:t>
            </a:r>
            <a:r>
              <a:rPr lang="en-US" sz="2400" b="1" i="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endParaRPr lang="en-US" sz="24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TextBox 2"/>
          <p:cNvSpPr txBox="1"/>
          <p:nvPr/>
        </p:nvSpPr>
        <p:spPr>
          <a:xfrm>
            <a:off x="821802" y="787078"/>
            <a:ext cx="10162573" cy="5909310"/>
          </a:xfrm>
          <a:prstGeom prst="rect">
            <a:avLst/>
          </a:prstGeom>
          <a:solidFill>
            <a:srgbClr val="FFFFFF"/>
          </a:solidFill>
        </p:spPr>
        <p:txBody>
          <a:bodyPr wrap="square" rtlCol="0">
            <a:spAutoFit/>
          </a:bodyPr>
          <a:lstStyle/>
          <a:p>
            <a:r>
              <a:rPr lang="en-US" b="1" i="1" u="sng" dirty="0" smtClean="0">
                <a:latin typeface="Calibri" panose="020F0502020204030204" pitchFamily="34" charset="0"/>
                <a:cs typeface="Calibri" panose="020F0502020204030204" pitchFamily="34" charset="0"/>
              </a:rPr>
              <a:t>Ad hoc Way</a:t>
            </a:r>
          </a:p>
          <a:p>
            <a:endParaRPr lang="en-US" dirty="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is </a:t>
            </a:r>
            <a:r>
              <a:rPr lang="en-US" dirty="0">
                <a:latin typeface="Calibri" panose="020F0502020204030204" pitchFamily="34" charset="0"/>
                <a:cs typeface="Calibri" panose="020F0502020204030204" pitchFamily="34" charset="0"/>
              </a:rPr>
              <a:t>to define them in the inventory </a:t>
            </a:r>
            <a:r>
              <a:rPr lang="en-US" dirty="0" smtClean="0">
                <a:latin typeface="Calibri" panose="020F0502020204030204" pitchFamily="34" charset="0"/>
                <a:cs typeface="Calibri" panose="020F0502020204030204" pitchFamily="34" charset="0"/>
              </a:rPr>
              <a:t>files directly, </a:t>
            </a:r>
            <a:r>
              <a:rPr lang="en-US" dirty="0">
                <a:latin typeface="Calibri" panose="020F0502020204030204" pitchFamily="34" charset="0"/>
                <a:cs typeface="Calibri" panose="020F0502020204030204" pitchFamily="34" charset="0"/>
              </a:rPr>
              <a:t>like </a:t>
            </a:r>
            <a:r>
              <a:rPr lang="en-US" dirty="0" smtClean="0">
                <a:latin typeface="Calibri" panose="020F0502020204030204" pitchFamily="34" charset="0"/>
                <a:cs typeface="Calibri" panose="020F0502020204030204" pitchFamily="34" charset="0"/>
              </a:rPr>
              <a:t>below</a:t>
            </a:r>
          </a:p>
          <a:p>
            <a:pPr lvl="1"/>
            <a:r>
              <a:rPr lang="en-US" dirty="0" smtClean="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group1]</a:t>
            </a:r>
          </a:p>
          <a:p>
            <a:pPr lvl="1"/>
            <a:r>
              <a:rPr lang="en-US" dirty="0">
                <a:latin typeface="Calibri" panose="020F0502020204030204" pitchFamily="34" charset="0"/>
                <a:cs typeface="Calibri" panose="020F0502020204030204" pitchFamily="34" charset="0"/>
              </a:rPr>
              <a:t>host1</a:t>
            </a:r>
          </a:p>
          <a:p>
            <a:pPr lvl="1"/>
            <a:r>
              <a:rPr lang="en-US" dirty="0">
                <a:latin typeface="Calibri" panose="020F0502020204030204" pitchFamily="34" charset="0"/>
                <a:cs typeface="Calibri" panose="020F0502020204030204" pitchFamily="34" charset="0"/>
              </a:rPr>
              <a:t>host2</a:t>
            </a:r>
          </a:p>
          <a:p>
            <a:pPr lvl="1"/>
            <a:endParaRPr lang="en-US" dirty="0">
              <a:latin typeface="Calibri" panose="020F0502020204030204" pitchFamily="34" charset="0"/>
              <a:cs typeface="Calibri" panose="020F0502020204030204" pitchFamily="34" charset="0"/>
            </a:endParaRPr>
          </a:p>
          <a:p>
            <a:pPr lvl="1"/>
            <a:r>
              <a:rPr lang="en-US" dirty="0">
                <a:latin typeface="Calibri" panose="020F0502020204030204" pitchFamily="34" charset="0"/>
                <a:cs typeface="Calibri" panose="020F0502020204030204" pitchFamily="34" charset="0"/>
              </a:rPr>
              <a:t>[group1:vars]</a:t>
            </a:r>
          </a:p>
          <a:p>
            <a:pPr lvl="1"/>
            <a:r>
              <a:rPr lang="en-US" dirty="0">
                <a:latin typeface="Calibri" panose="020F0502020204030204" pitchFamily="34" charset="0"/>
                <a:cs typeface="Calibri" panose="020F0502020204030204" pitchFamily="34" charset="0"/>
              </a:rPr>
              <a:t>role=</a:t>
            </a:r>
            <a:r>
              <a:rPr lang="en-US" dirty="0" err="1">
                <a:latin typeface="Calibri" panose="020F0502020204030204" pitchFamily="34" charset="0"/>
                <a:cs typeface="Calibri" panose="020F0502020204030204" pitchFamily="34" charset="0"/>
              </a:rPr>
              <a:t>pocserver</a:t>
            </a:r>
            <a:endParaRPr lang="en-US" dirty="0">
              <a:latin typeface="Calibri" panose="020F0502020204030204" pitchFamily="34" charset="0"/>
              <a:cs typeface="Calibri" panose="020F0502020204030204" pitchFamily="34" charset="0"/>
            </a:endParaRPr>
          </a:p>
          <a:p>
            <a:pPr lvl="1"/>
            <a:r>
              <a:rPr lang="en-US" dirty="0" err="1" smtClean="0">
                <a:latin typeface="Calibri" panose="020F0502020204030204" pitchFamily="34" charset="0"/>
                <a:cs typeface="Calibri" panose="020F0502020204030204" pitchFamily="34" charset="0"/>
              </a:rPr>
              <a:t>env</a:t>
            </a:r>
            <a:r>
              <a:rPr lang="en-US" dirty="0" smtClean="0">
                <a:latin typeface="Calibri" panose="020F0502020204030204" pitchFamily="34" charset="0"/>
                <a:cs typeface="Calibri" panose="020F0502020204030204" pitchFamily="34" charset="0"/>
              </a:rPr>
              <a:t>=</a:t>
            </a:r>
            <a:r>
              <a:rPr lang="en-US" dirty="0" err="1" smtClean="0">
                <a:latin typeface="Calibri" panose="020F0502020204030204" pitchFamily="34" charset="0"/>
                <a:cs typeface="Calibri" panose="020F0502020204030204" pitchFamily="34" charset="0"/>
              </a:rPr>
              <a:t>poc</a:t>
            </a:r>
            <a:endParaRPr lang="en-US" dirty="0" smtClean="0">
              <a:latin typeface="Calibri" panose="020F0502020204030204" pitchFamily="34" charset="0"/>
              <a:cs typeface="Calibri" panose="020F0502020204030204" pitchFamily="34" charset="0"/>
            </a:endParaRPr>
          </a:p>
          <a:p>
            <a:pPr lvl="1"/>
            <a:endParaRPr lang="en-US" dirty="0">
              <a:latin typeface="Calibri" panose="020F0502020204030204" pitchFamily="34" charset="0"/>
              <a:cs typeface="Calibri" panose="020F0502020204030204" pitchFamily="34" charset="0"/>
            </a:endParaRPr>
          </a:p>
          <a:p>
            <a:r>
              <a:rPr lang="en-US" b="1" i="1" u="sng" dirty="0">
                <a:latin typeface="Calibri" panose="020F0502020204030204" pitchFamily="34" charset="0"/>
                <a:cs typeface="Calibri" panose="020F0502020204030204" pitchFamily="34" charset="0"/>
              </a:rPr>
              <a:t>Ansible Best </a:t>
            </a:r>
            <a:r>
              <a:rPr lang="en-US" b="1" i="1" u="sng" dirty="0" smtClean="0">
                <a:latin typeface="Calibri" panose="020F0502020204030204" pitchFamily="34" charset="0"/>
                <a:cs typeface="Calibri" panose="020F0502020204030204" pitchFamily="34" charset="0"/>
              </a:rPr>
              <a:t>Practice</a:t>
            </a:r>
          </a:p>
          <a:p>
            <a:endParaRPr lang="en-US" b="1" i="1" u="sng" dirty="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Similar to </a:t>
            </a:r>
            <a:r>
              <a:rPr lang="en-US" dirty="0" err="1" smtClean="0">
                <a:latin typeface="Calibri" panose="020F0502020204030204" pitchFamily="34" charset="0"/>
                <a:cs typeface="Calibri" panose="020F0502020204030204" pitchFamily="34" charset="0"/>
              </a:rPr>
              <a:t>host_vars</a:t>
            </a:r>
            <a:r>
              <a:rPr lang="en-US" dirty="0" smtClean="0">
                <a:latin typeface="Calibri" panose="020F0502020204030204" pitchFamily="34" charset="0"/>
                <a:cs typeface="Calibri" panose="020F0502020204030204" pitchFamily="34" charset="0"/>
              </a:rPr>
              <a:t> directory we can have </a:t>
            </a:r>
            <a:r>
              <a:rPr lang="en-US" dirty="0" err="1" smtClean="0">
                <a:latin typeface="Calibri" panose="020F0502020204030204" pitchFamily="34" charset="0"/>
                <a:cs typeface="Calibri" panose="020F0502020204030204" pitchFamily="34" charset="0"/>
              </a:rPr>
              <a:t>group_vars</a:t>
            </a:r>
            <a:r>
              <a:rPr lang="en-US" dirty="0" smtClean="0">
                <a:latin typeface="Calibri" panose="020F0502020204030204" pitchFamily="34" charset="0"/>
                <a:cs typeface="Calibri" panose="020F0502020204030204" pitchFamily="34" charset="0"/>
              </a:rPr>
              <a:t> &amp; define all variables under </a:t>
            </a:r>
            <a:r>
              <a:rPr lang="en-US" dirty="0" err="1" smtClean="0">
                <a:latin typeface="Calibri" panose="020F0502020204030204" pitchFamily="34" charset="0"/>
                <a:cs typeface="Calibri" panose="020F0502020204030204" pitchFamily="34" charset="0"/>
              </a:rPr>
              <a:t>groupname.yml</a:t>
            </a:r>
            <a:r>
              <a:rPr lang="en-US" dirty="0" smtClean="0">
                <a:latin typeface="Calibri" panose="020F0502020204030204" pitchFamily="34" charset="0"/>
                <a:cs typeface="Calibri" panose="020F0502020204030204" pitchFamily="34" charset="0"/>
              </a:rPr>
              <a:t> file:</a:t>
            </a:r>
          </a:p>
          <a:p>
            <a:r>
              <a:rPr lang="en-US" dirty="0" smtClean="0">
                <a:latin typeface="Calibri" panose="020F0502020204030204" pitchFamily="34" charset="0"/>
                <a:cs typeface="Calibri" panose="020F0502020204030204" pitchFamily="34" charset="0"/>
              </a:rPr>
              <a:t>A default </a:t>
            </a:r>
            <a:r>
              <a:rPr lang="en-US" dirty="0" err="1" smtClean="0">
                <a:latin typeface="Calibri" panose="020F0502020204030204" pitchFamily="34" charset="0"/>
                <a:cs typeface="Calibri" panose="020F0502020204030204" pitchFamily="34" charset="0"/>
              </a:rPr>
              <a:t>all.yml</a:t>
            </a:r>
            <a:r>
              <a:rPr lang="en-US" dirty="0" smtClean="0">
                <a:latin typeface="Calibri" panose="020F0502020204030204" pitchFamily="34" charset="0"/>
                <a:cs typeface="Calibri" panose="020F0502020204030204" pitchFamily="34" charset="0"/>
              </a:rPr>
              <a:t> can be create for all groups in inventory file. </a:t>
            </a:r>
          </a:p>
          <a:p>
            <a:endParaRPr lang="en-US" dirty="0" smtClean="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a:p>
            <a:pPr lvl="1"/>
            <a:r>
              <a:rPr lang="en-US" dirty="0">
                <a:latin typeface="Calibri" panose="020F0502020204030204" pitchFamily="34" charset="0"/>
                <a:cs typeface="Calibri" panose="020F0502020204030204" pitchFamily="34" charset="0"/>
              </a:rPr>
              <a:t># file: /</a:t>
            </a:r>
            <a:r>
              <a:rPr lang="en-US" dirty="0" err="1" smtClean="0">
                <a:latin typeface="Calibri" panose="020F0502020204030204" pitchFamily="34" charset="0"/>
                <a:cs typeface="Calibri" panose="020F0502020204030204" pitchFamily="34" charset="0"/>
              </a:rPr>
              <a:t>etc</a:t>
            </a:r>
            <a:r>
              <a:rPr lang="en-US" dirty="0" smtClean="0">
                <a:latin typeface="Calibri" panose="020F0502020204030204" pitchFamily="34" charset="0"/>
                <a:cs typeface="Calibri" panose="020F0502020204030204" pitchFamily="34" charset="0"/>
              </a:rPr>
              <a:t>/ansible/</a:t>
            </a:r>
            <a:r>
              <a:rPr lang="en-US" dirty="0" err="1" smtClean="0">
                <a:latin typeface="Calibri" panose="020F0502020204030204" pitchFamily="34" charset="0"/>
                <a:cs typeface="Calibri" panose="020F0502020204030204" pitchFamily="34" charset="0"/>
              </a:rPr>
              <a:t>group_vars</a:t>
            </a:r>
            <a:r>
              <a:rPr lang="en-US" dirty="0" smtClean="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group1.yml   or </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etc</a:t>
            </a:r>
            <a:r>
              <a:rPr lang="en-US" dirty="0">
                <a:latin typeface="Calibri" panose="020F0502020204030204" pitchFamily="34" charset="0"/>
                <a:cs typeface="Calibri" panose="020F0502020204030204" pitchFamily="34" charset="0"/>
              </a:rPr>
              <a:t>/ansible/</a:t>
            </a:r>
            <a:r>
              <a:rPr lang="en-US" dirty="0" err="1">
                <a:latin typeface="Calibri" panose="020F0502020204030204" pitchFamily="34" charset="0"/>
                <a:cs typeface="Calibri" panose="020F0502020204030204" pitchFamily="34" charset="0"/>
              </a:rPr>
              <a:t>group_vars</a:t>
            </a:r>
            <a:r>
              <a:rPr lang="en-US" dirty="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all.yml</a:t>
            </a:r>
            <a:endParaRPr lang="en-US" dirty="0" smtClean="0">
              <a:latin typeface="Calibri" panose="020F0502020204030204" pitchFamily="34" charset="0"/>
              <a:cs typeface="Calibri" panose="020F0502020204030204" pitchFamily="34" charset="0"/>
            </a:endParaRPr>
          </a:p>
          <a:p>
            <a:pPr lvl="1"/>
            <a:r>
              <a:rPr lang="en-US" dirty="0" smtClean="0">
                <a:latin typeface="Calibri" panose="020F0502020204030204" pitchFamily="34" charset="0"/>
                <a:cs typeface="Calibri" panose="020F0502020204030204" pitchFamily="34" charset="0"/>
              </a:rPr>
              <a:t>            role: </a:t>
            </a:r>
            <a:r>
              <a:rPr lang="en-US" dirty="0" err="1" smtClean="0">
                <a:latin typeface="Calibri" panose="020F0502020204030204" pitchFamily="34" charset="0"/>
                <a:cs typeface="Calibri" panose="020F0502020204030204" pitchFamily="34" charset="0"/>
              </a:rPr>
              <a:t>pocservers</a:t>
            </a:r>
            <a:endParaRPr lang="en-US" dirty="0" smtClean="0">
              <a:latin typeface="Calibri" panose="020F0502020204030204" pitchFamily="34" charset="0"/>
              <a:cs typeface="Calibri" panose="020F0502020204030204" pitchFamily="34" charset="0"/>
            </a:endParaRPr>
          </a:p>
          <a:p>
            <a:pPr lvl="1"/>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           app: </a:t>
            </a:r>
            <a:r>
              <a:rPr lang="en-US" dirty="0" err="1" smtClean="0">
                <a:latin typeface="Calibri" panose="020F0502020204030204" pitchFamily="34" charset="0"/>
                <a:cs typeface="Calibri" panose="020F0502020204030204" pitchFamily="34" charset="0"/>
              </a:rPr>
              <a:t>myapp</a:t>
            </a:r>
            <a:endParaRPr lang="en-US" dirty="0" smtClean="0">
              <a:latin typeface="Calibri" panose="020F0502020204030204" pitchFamily="34" charset="0"/>
              <a:cs typeface="Calibri" panose="020F0502020204030204" pitchFamily="34" charset="0"/>
            </a:endParaRPr>
          </a:p>
          <a:p>
            <a:pPr lvl="1"/>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env</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poc</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95777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Wood Typ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docProps/app.xml><?xml version="1.0" encoding="utf-8"?>
<Properties xmlns="http://schemas.openxmlformats.org/officeDocument/2006/extended-properties" xmlns:vt="http://schemas.openxmlformats.org/officeDocument/2006/docPropsVTypes">
  <Template>TM03090434[[fn=Wood Type]]</Template>
  <TotalTime>2122</TotalTime>
  <Words>1545</Words>
  <Application>Microsoft Office PowerPoint</Application>
  <PresentationFormat>Widescreen</PresentationFormat>
  <Paragraphs>270</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Bookman Old Style</vt:lpstr>
      <vt:lpstr>Calibri</vt:lpstr>
      <vt:lpstr>Century Gothic</vt:lpstr>
      <vt:lpstr>Consolas</vt:lpstr>
      <vt:lpstr>Times New Roman</vt:lpstr>
      <vt:lpstr>Trebuchet MS</vt:lpstr>
      <vt:lpstr>Ubuntu Mono</vt:lpstr>
      <vt:lpstr>Wingdings</vt:lpstr>
      <vt:lpstr>Wood Type</vt:lpstr>
      <vt:lpstr>Ansible Variables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Automatic Data Processing, LLP.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Theegala, Nareshwar Reddy (ES)</dc:creator>
  <cp:lastModifiedBy>Theegala, Nareshwar (CORP)</cp:lastModifiedBy>
  <cp:revision>163</cp:revision>
  <dcterms:created xsi:type="dcterms:W3CDTF">2018-02-04T04:18:34Z</dcterms:created>
  <dcterms:modified xsi:type="dcterms:W3CDTF">2018-11-20T15:14:58Z</dcterms:modified>
</cp:coreProperties>
</file>