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0" r:id="rId1"/>
  </p:sldMasterIdLst>
  <p:sldIdLst>
    <p:sldId id="340" r:id="rId2"/>
    <p:sldId id="337" r:id="rId3"/>
    <p:sldId id="341" r:id="rId4"/>
    <p:sldId id="347" r:id="rId5"/>
    <p:sldId id="346" r:id="rId6"/>
    <p:sldId id="345" r:id="rId7"/>
    <p:sldId id="344" r:id="rId8"/>
    <p:sldId id="343" r:id="rId9"/>
    <p:sldId id="342" r:id="rId10"/>
    <p:sldId id="349" r:id="rId11"/>
    <p:sldId id="350" r:id="rId12"/>
    <p:sldId id="351" r:id="rId13"/>
    <p:sldId id="348" r:id="rId14"/>
    <p:sldId id="353" r:id="rId15"/>
    <p:sldId id="352" r:id="rId16"/>
    <p:sldId id="35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08" y="1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cstate="print">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cstate="print">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cstate="print">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2518C5A-2B63-40AA-AE33-4DE4D2C71CE2}" type="datetimeFigureOut">
              <a:rPr lang="en-US" smtClean="0"/>
              <a:pPr/>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97B860FC-1C67-44FD-AE43-40A017091CB1}" type="slidenum">
              <a:rPr lang="en-US" smtClean="0"/>
              <a:pPr/>
              <a:t>‹#›</a:t>
            </a:fld>
            <a:endParaRPr lang="en-US"/>
          </a:p>
        </p:txBody>
      </p:sp>
    </p:spTree>
    <p:extLst>
      <p:ext uri="{BB962C8B-B14F-4D97-AF65-F5344CB8AC3E}">
        <p14:creationId xmlns:p14="http://schemas.microsoft.com/office/powerpoint/2010/main" val="3697086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518C5A-2B63-40AA-AE33-4DE4D2C71CE2}" type="datetimeFigureOut">
              <a:rPr lang="en-US" smtClean="0"/>
              <a:pPr/>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2400961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518C5A-2B63-40AA-AE33-4DE4D2C71CE2}" type="datetimeFigureOut">
              <a:rPr lang="en-US" smtClean="0"/>
              <a:pPr/>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4040853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518C5A-2B63-40AA-AE33-4DE4D2C71CE2}" type="datetimeFigureOut">
              <a:rPr lang="en-US" smtClean="0"/>
              <a:pPr/>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95767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cstate="print">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22518C5A-2B63-40AA-AE33-4DE4D2C71CE2}" type="datetimeFigureOut">
              <a:rPr lang="en-US" smtClean="0"/>
              <a:pPr/>
              <a:t>11/21/2018</a:t>
            </a:fld>
            <a:endParaRPr lang="en-US"/>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7B860FC-1C67-44FD-AE43-40A017091CB1}" type="slidenum">
              <a:rPr lang="en-US" smtClean="0"/>
              <a:pPr/>
              <a:t>‹#›</a:t>
            </a:fld>
            <a:endParaRPr lang="en-US"/>
          </a:p>
        </p:txBody>
      </p:sp>
    </p:spTree>
    <p:extLst>
      <p:ext uri="{BB962C8B-B14F-4D97-AF65-F5344CB8AC3E}">
        <p14:creationId xmlns:p14="http://schemas.microsoft.com/office/powerpoint/2010/main" val="358648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518C5A-2B63-40AA-AE33-4DE4D2C71CE2}" type="datetimeFigureOut">
              <a:rPr lang="en-US" smtClean="0"/>
              <a:pPr/>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248738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518C5A-2B63-40AA-AE33-4DE4D2C71CE2}" type="datetimeFigureOut">
              <a:rPr lang="en-US" smtClean="0"/>
              <a:pPr/>
              <a:t>11/21/2018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288981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518C5A-2B63-40AA-AE33-4DE4D2C71CE2}" type="datetimeFigureOut">
              <a:rPr lang="en-US" smtClean="0"/>
              <a:pPr/>
              <a:t>11/21/2018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4091698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518C5A-2B63-40AA-AE33-4DE4D2C71CE2}" type="datetimeFigureOut">
              <a:rPr lang="en-US" smtClean="0"/>
              <a:pPr/>
              <a:t>11/21/2018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564227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cstate="print">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518C5A-2B63-40AA-AE33-4DE4D2C71CE2}" type="datetimeFigureOut">
              <a:rPr lang="en-US" smtClean="0"/>
              <a:pPr/>
              <a:t>11/21/2018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607293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cstate="print">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22518C5A-2B63-40AA-AE33-4DE4D2C71CE2}" type="datetimeFigureOut">
              <a:rPr lang="en-US" smtClean="0"/>
              <a:pPr/>
              <a:t>11/21/2018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74383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22518C5A-2B63-40AA-AE33-4DE4D2C71CE2}" type="datetimeFigureOut">
              <a:rPr lang="en-US" smtClean="0"/>
              <a:pPr/>
              <a:t>11/21/2018</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7B860FC-1C67-44FD-AE43-40A017091CB1}" type="slidenum">
              <a:rPr lang="en-US" smtClean="0"/>
              <a:pPr/>
              <a:t>‹#›</a:t>
            </a:fld>
            <a:endParaRPr lang="en-US"/>
          </a:p>
        </p:txBody>
      </p:sp>
    </p:spTree>
    <p:extLst>
      <p:ext uri="{BB962C8B-B14F-4D97-AF65-F5344CB8AC3E}">
        <p14:creationId xmlns:p14="http://schemas.microsoft.com/office/powerpoint/2010/main" val="3858261415"/>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8288" y="1046602"/>
            <a:ext cx="7557571" cy="4340646"/>
          </a:xfrm>
          <a:prstGeom prst="rect">
            <a:avLst/>
          </a:prstGeom>
        </p:spPr>
      </p:pic>
    </p:spTree>
    <p:extLst>
      <p:ext uri="{BB962C8B-B14F-4D97-AF65-F5344CB8AC3E}">
        <p14:creationId xmlns:p14="http://schemas.microsoft.com/office/powerpoint/2010/main" val="3135535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2181" y="271973"/>
            <a:ext cx="4504759" cy="461665"/>
          </a:xfrm>
          <a:prstGeom prst="rect">
            <a:avLst/>
          </a:prstGeom>
          <a:noFill/>
        </p:spPr>
        <p:txBody>
          <a:bodyPr wrap="none" lIns="91440" tIns="45720" rIns="91440" bIns="45720">
            <a:spAutoFit/>
          </a:bodyPr>
          <a:lstStyle/>
          <a:p>
            <a:pPr algn="ctr"/>
            <a:r>
              <a:rPr lang="en-US" sz="24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a:t>
            </a:r>
            <a:r>
              <a:rPr lang="en-US" sz="2400" b="1" i="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roviding Vault </a:t>
            </a:r>
            <a:r>
              <a:rPr lang="en-US" sz="24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a:t>
            </a:r>
            <a:r>
              <a:rPr lang="en-US" sz="2400" b="1" i="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asswords</a:t>
            </a:r>
            <a:endParaRPr lang="en-US" sz="24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TextBox 2"/>
          <p:cNvSpPr txBox="1"/>
          <p:nvPr/>
        </p:nvSpPr>
        <p:spPr>
          <a:xfrm>
            <a:off x="659757" y="1018572"/>
            <a:ext cx="10567686" cy="5078313"/>
          </a:xfrm>
          <a:prstGeom prst="rect">
            <a:avLst/>
          </a:prstGeom>
          <a:noFill/>
        </p:spPr>
        <p:txBody>
          <a:bodyPr wrap="square" rtlCol="0">
            <a:spAutoFit/>
          </a:bodyPr>
          <a:lstStyle/>
          <a:p>
            <a:pPr algn="just"/>
            <a:r>
              <a:rPr lang="en-US" dirty="0" smtClean="0">
                <a:latin typeface="Calibri" panose="020F0502020204030204" pitchFamily="34" charset="0"/>
                <a:cs typeface="Calibri" panose="020F0502020204030204" pitchFamily="34" charset="0"/>
              </a:rPr>
              <a:t>If we use encrypted files while running any ansible playbook, ansible will try to decrypt in memory and then runs the playbook. </a:t>
            </a:r>
          </a:p>
          <a:p>
            <a:pPr algn="just"/>
            <a:endParaRPr lang="en-US" dirty="0" smtClean="0">
              <a:latin typeface="Calibri" panose="020F0502020204030204" pitchFamily="34" charset="0"/>
              <a:cs typeface="Calibri" panose="020F0502020204030204" pitchFamily="34" charset="0"/>
            </a:endParaRPr>
          </a:p>
          <a:p>
            <a:pPr algn="just"/>
            <a:r>
              <a:rPr lang="en-US" dirty="0" smtClean="0">
                <a:latin typeface="Calibri" panose="020F0502020204030204" pitchFamily="34" charset="0"/>
                <a:cs typeface="Calibri" panose="020F0502020204030204" pitchFamily="34" charset="0"/>
              </a:rPr>
              <a:t>ansible require vault password to decrypt encrypted files, so the vault password need to be provided while we running the playbook. This can be done in multiple ways</a:t>
            </a:r>
          </a:p>
          <a:p>
            <a:pPr algn="just"/>
            <a:endParaRPr lang="en-US" dirty="0" smtClean="0">
              <a:latin typeface="Calibri" panose="020F0502020204030204" pitchFamily="34" charset="0"/>
              <a:cs typeface="Calibri" panose="020F0502020204030204" pitchFamily="34" charset="0"/>
            </a:endParaRPr>
          </a:p>
          <a:p>
            <a:pPr marL="1200150" lvl="2" indent="-285750" algn="just">
              <a:buFont typeface="Wingdings" panose="05000000000000000000" pitchFamily="2" charset="2"/>
              <a:buChar char="ü"/>
            </a:pPr>
            <a:r>
              <a:rPr lang="en-US" dirty="0" smtClean="0">
                <a:latin typeface="Calibri" panose="020F0502020204030204" pitchFamily="34" charset="0"/>
                <a:cs typeface="Calibri" panose="020F0502020204030204" pitchFamily="34" charset="0"/>
              </a:rPr>
              <a:t>We can enforce to prompt for a vault password on cli while running the playbook.</a:t>
            </a:r>
          </a:p>
          <a:p>
            <a:pPr marL="1200150" lvl="2" indent="-285750" algn="just">
              <a:buFont typeface="Wingdings" panose="05000000000000000000" pitchFamily="2" charset="2"/>
              <a:buChar char="ü"/>
            </a:pPr>
            <a:r>
              <a:rPr lang="en-US" dirty="0" smtClean="0">
                <a:latin typeface="Calibri" panose="020F0502020204030204" pitchFamily="34" charset="0"/>
                <a:cs typeface="Calibri" panose="020F0502020204030204" pitchFamily="34" charset="0"/>
              </a:rPr>
              <a:t>Vault password can put into a file &amp; provide the password file in cli while running the playbook</a:t>
            </a:r>
          </a:p>
          <a:p>
            <a:pPr marL="1200150" lvl="2" indent="-285750" algn="just">
              <a:buFont typeface="Wingdings" panose="05000000000000000000" pitchFamily="2" charset="2"/>
              <a:buChar char="ü"/>
            </a:pPr>
            <a:r>
              <a:rPr lang="en-US" dirty="0" smtClean="0">
                <a:latin typeface="Calibri" panose="020F0502020204030204" pitchFamily="34" charset="0"/>
                <a:cs typeface="Calibri" panose="020F0502020204030204" pitchFamily="34" charset="0"/>
              </a:rPr>
              <a:t>Vault password file can be set as </a:t>
            </a:r>
            <a:r>
              <a:rPr lang="en-US" dirty="0" err="1" smtClean="0">
                <a:latin typeface="Calibri" panose="020F0502020204030204" pitchFamily="34" charset="0"/>
                <a:cs typeface="Calibri" panose="020F0502020204030204" pitchFamily="34" charset="0"/>
              </a:rPr>
              <a:t>config</a:t>
            </a:r>
            <a:r>
              <a:rPr lang="en-US" dirty="0" smtClean="0">
                <a:latin typeface="Calibri" panose="020F0502020204030204" pitchFamily="34" charset="0"/>
                <a:cs typeface="Calibri" panose="020F0502020204030204" pitchFamily="34" charset="0"/>
              </a:rPr>
              <a:t> parameter in </a:t>
            </a:r>
            <a:r>
              <a:rPr lang="en-US" dirty="0" err="1" smtClean="0">
                <a:latin typeface="Calibri" panose="020F0502020204030204" pitchFamily="34" charset="0"/>
                <a:cs typeface="Calibri" panose="020F0502020204030204" pitchFamily="34" charset="0"/>
              </a:rPr>
              <a:t>ansible.cfg</a:t>
            </a:r>
            <a:r>
              <a:rPr lang="en-US" dirty="0" smtClean="0">
                <a:latin typeface="Calibri" panose="020F0502020204030204" pitchFamily="34" charset="0"/>
                <a:cs typeface="Calibri" panose="020F0502020204030204" pitchFamily="34" charset="0"/>
              </a:rPr>
              <a:t> so the ansible directly reads while running the playbooks &amp; need not to provide anything on cli. </a:t>
            </a:r>
          </a:p>
          <a:p>
            <a:pPr algn="just"/>
            <a:endParaRPr lang="en-US" dirty="0" smtClean="0">
              <a:latin typeface="Calibri" panose="020F0502020204030204" pitchFamily="34" charset="0"/>
              <a:cs typeface="Calibri" panose="020F0502020204030204" pitchFamily="34" charset="0"/>
            </a:endParaRPr>
          </a:p>
          <a:p>
            <a:pPr algn="just"/>
            <a:r>
              <a:rPr lang="en-US" b="1" dirty="0" smtClean="0">
                <a:solidFill>
                  <a:srgbClr val="FF0000"/>
                </a:solidFill>
                <a:latin typeface="Calibri" panose="020F0502020204030204" pitchFamily="34" charset="0"/>
                <a:cs typeface="Calibri" panose="020F0502020204030204" pitchFamily="34" charset="0"/>
              </a:rPr>
              <a:t>Prior to Ansible 2.4</a:t>
            </a:r>
          </a:p>
          <a:p>
            <a:pPr algn="just"/>
            <a:endParaRPr lang="en-US" dirty="0" smtClean="0">
              <a:latin typeface="Calibri" panose="020F0502020204030204" pitchFamily="34" charset="0"/>
              <a:cs typeface="Calibri" panose="020F0502020204030204" pitchFamily="34" charset="0"/>
            </a:endParaRPr>
          </a:p>
          <a:p>
            <a:pPr algn="just"/>
            <a:r>
              <a:rPr lang="en-US" dirty="0" smtClean="0">
                <a:latin typeface="Calibri" panose="020F0502020204030204" pitchFamily="34" charset="0"/>
                <a:cs typeface="Calibri" panose="020F0502020204030204" pitchFamily="34" charset="0"/>
              </a:rPr>
              <a:t>To prompt for a vault password we used </a:t>
            </a:r>
            <a:r>
              <a:rPr lang="en-US" b="1" dirty="0">
                <a:latin typeface="Calibri" panose="020F0502020204030204" pitchFamily="34" charset="0"/>
                <a:cs typeface="Calibri" panose="020F0502020204030204" pitchFamily="34" charset="0"/>
              </a:rPr>
              <a:t>--ask-vault-pass </a:t>
            </a:r>
            <a:r>
              <a:rPr lang="en-US" dirty="0" smtClean="0">
                <a:latin typeface="Calibri" panose="020F0502020204030204" pitchFamily="34" charset="0"/>
                <a:cs typeface="Calibri" panose="020F0502020204030204" pitchFamily="34" charset="0"/>
              </a:rPr>
              <a:t>on the cli</a:t>
            </a:r>
          </a:p>
          <a:p>
            <a:pPr algn="just"/>
            <a:r>
              <a:rPr lang="en-US" dirty="0">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ansible-playbook --ask-vault-pass </a:t>
            </a:r>
            <a:r>
              <a:rPr lang="en-US" dirty="0" err="1" smtClean="0">
                <a:solidFill>
                  <a:srgbClr val="00B050"/>
                </a:solidFill>
                <a:latin typeface="Calibri" panose="020F0502020204030204" pitchFamily="34" charset="0"/>
                <a:cs typeface="Calibri" panose="020F0502020204030204" pitchFamily="34" charset="0"/>
              </a:rPr>
              <a:t>myplaybook.yml</a:t>
            </a:r>
            <a:endParaRPr lang="en-US" dirty="0" smtClean="0">
              <a:solidFill>
                <a:srgbClr val="00B050"/>
              </a:solidFill>
              <a:latin typeface="Calibri" panose="020F0502020204030204" pitchFamily="34" charset="0"/>
              <a:cs typeface="Calibri" panose="020F0502020204030204" pitchFamily="34" charset="0"/>
            </a:endParaRPr>
          </a:p>
          <a:p>
            <a:pPr algn="just"/>
            <a:endParaRPr lang="en-US" dirty="0" smtClean="0">
              <a:solidFill>
                <a:srgbClr val="00B050"/>
              </a:solidFill>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To specify a vault password in a text file ‘vaultpass.txt’, use the </a:t>
            </a:r>
            <a:r>
              <a:rPr lang="en-US" b="1" dirty="0">
                <a:latin typeface="Calibri" panose="020F0502020204030204" pitchFamily="34" charset="0"/>
                <a:cs typeface="Calibri" panose="020F0502020204030204" pitchFamily="34" charset="0"/>
              </a:rPr>
              <a:t>--vault-password-file </a:t>
            </a:r>
            <a:r>
              <a:rPr lang="en-US" dirty="0">
                <a:latin typeface="Calibri" panose="020F0502020204030204" pitchFamily="34" charset="0"/>
                <a:cs typeface="Calibri" panose="020F0502020204030204" pitchFamily="34" charset="0"/>
              </a:rPr>
              <a:t>option</a:t>
            </a:r>
          </a:p>
          <a:p>
            <a:pPr algn="just"/>
            <a:r>
              <a:rPr lang="en-US" dirty="0">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ansible-playbook --vault-password-file vaultpass.txt </a:t>
            </a:r>
            <a:r>
              <a:rPr lang="en-US" dirty="0" err="1">
                <a:solidFill>
                  <a:srgbClr val="00B050"/>
                </a:solidFill>
                <a:latin typeface="Calibri" panose="020F0502020204030204" pitchFamily="34" charset="0"/>
                <a:cs typeface="Calibri" panose="020F0502020204030204" pitchFamily="34" charset="0"/>
              </a:rPr>
              <a:t>myplaybook.yml</a:t>
            </a:r>
            <a:r>
              <a:rPr lang="en-US" dirty="0">
                <a:solidFill>
                  <a:srgbClr val="00B050"/>
                </a:solidFill>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0289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9362" y="225674"/>
            <a:ext cx="2364750" cy="461665"/>
          </a:xfrm>
          <a:prstGeom prst="rect">
            <a:avLst/>
          </a:prstGeom>
          <a:noFill/>
        </p:spPr>
        <p:txBody>
          <a:bodyPr wrap="none" lIns="91440" tIns="45720" rIns="91440" bIns="45720">
            <a:spAutoFit/>
          </a:bodyPr>
          <a:lstStyle/>
          <a:p>
            <a:pPr algn="ctr"/>
            <a:r>
              <a:rPr lang="en-US" sz="2400" b="1" i="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Continued…..</a:t>
            </a:r>
            <a:endParaRPr lang="en-US" sz="24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TextBox 2"/>
          <p:cNvSpPr txBox="1"/>
          <p:nvPr/>
        </p:nvSpPr>
        <p:spPr>
          <a:xfrm>
            <a:off x="613458" y="949125"/>
            <a:ext cx="10440364" cy="4524315"/>
          </a:xfrm>
          <a:prstGeom prst="rect">
            <a:avLst/>
          </a:prstGeom>
          <a:noFill/>
        </p:spPr>
        <p:txBody>
          <a:bodyPr wrap="square" rtlCol="0">
            <a:spAutoFit/>
          </a:bodyPr>
          <a:lstStyle/>
          <a:p>
            <a:r>
              <a:rPr lang="en-US" b="1" dirty="0" smtClean="0">
                <a:solidFill>
                  <a:srgbClr val="FF0000"/>
                </a:solidFill>
                <a:latin typeface="Calibri" panose="020F0502020204030204" pitchFamily="34" charset="0"/>
                <a:cs typeface="Calibri" panose="020F0502020204030204" pitchFamily="34" charset="0"/>
              </a:rPr>
              <a:t>Since Ansible 2.4</a:t>
            </a:r>
          </a:p>
          <a:p>
            <a:endParaRPr lang="en-US" b="1" dirty="0">
              <a:solidFill>
                <a:srgbClr val="FF0000"/>
              </a:solidFill>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recommended way to provide a vault password from the cli is to use the </a:t>
            </a:r>
            <a:r>
              <a:rPr lang="en-US" b="1" dirty="0">
                <a:solidFill>
                  <a:schemeClr val="accent5">
                    <a:lumMod val="75000"/>
                  </a:schemeClr>
                </a:solidFill>
                <a:latin typeface="Calibri" panose="020F0502020204030204" pitchFamily="34" charset="0"/>
                <a:cs typeface="Calibri" panose="020F0502020204030204" pitchFamily="34" charset="0"/>
              </a:rPr>
              <a:t>--vault-id </a:t>
            </a:r>
            <a:r>
              <a:rPr lang="en-US" dirty="0">
                <a:latin typeface="Calibri" panose="020F0502020204030204" pitchFamily="34" charset="0"/>
                <a:cs typeface="Calibri" panose="020F0502020204030204" pitchFamily="34" charset="0"/>
              </a:rPr>
              <a:t>cli </a:t>
            </a:r>
            <a:r>
              <a:rPr lang="en-US" dirty="0" smtClean="0">
                <a:latin typeface="Calibri" panose="020F0502020204030204" pitchFamily="34" charset="0"/>
                <a:cs typeface="Calibri" panose="020F0502020204030204" pitchFamily="34" charset="0"/>
              </a:rPr>
              <a:t>option</a:t>
            </a:r>
          </a:p>
          <a:p>
            <a:endParaRPr lang="en-US"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To prompt for password </a:t>
            </a:r>
          </a:p>
          <a:p>
            <a:r>
              <a:rPr lang="en-US" dirty="0" smtClean="0">
                <a:latin typeface="Calibri" panose="020F0502020204030204" pitchFamily="34" charset="0"/>
                <a:cs typeface="Calibri" panose="020F0502020204030204" pitchFamily="34" charset="0"/>
              </a:rPr>
              <a:t>	</a:t>
            </a:r>
            <a:r>
              <a:rPr lang="en-US" dirty="0" smtClean="0">
                <a:solidFill>
                  <a:srgbClr val="00B050"/>
                </a:solidFill>
                <a:latin typeface="Calibri" panose="020F0502020204030204" pitchFamily="34" charset="0"/>
                <a:cs typeface="Calibri" panose="020F0502020204030204" pitchFamily="34" charset="0"/>
              </a:rPr>
              <a:t>ansible-playbook </a:t>
            </a:r>
            <a:r>
              <a:rPr lang="en-US" dirty="0">
                <a:solidFill>
                  <a:srgbClr val="00B050"/>
                </a:solidFill>
                <a:latin typeface="Calibri" panose="020F0502020204030204" pitchFamily="34" charset="0"/>
                <a:cs typeface="Calibri" panose="020F0502020204030204" pitchFamily="34" charset="0"/>
              </a:rPr>
              <a:t>--vault-id @prompt </a:t>
            </a:r>
            <a:r>
              <a:rPr lang="en-US" dirty="0" err="1" smtClean="0">
                <a:solidFill>
                  <a:srgbClr val="00B050"/>
                </a:solidFill>
                <a:latin typeface="Calibri" panose="020F0502020204030204" pitchFamily="34" charset="0"/>
                <a:cs typeface="Calibri" panose="020F0502020204030204" pitchFamily="34" charset="0"/>
              </a:rPr>
              <a:t>myplaybook.yml</a:t>
            </a:r>
            <a:r>
              <a:rPr lang="en-US" dirty="0" smtClean="0">
                <a:solidFill>
                  <a:srgbClr val="00B050"/>
                </a:solidFill>
                <a:latin typeface="Calibri" panose="020F0502020204030204" pitchFamily="34" charset="0"/>
                <a:cs typeface="Calibri" panose="020F0502020204030204" pitchFamily="34" charset="0"/>
              </a:rPr>
              <a:t> </a:t>
            </a:r>
          </a:p>
          <a:p>
            <a:endParaRPr lang="en-US" dirty="0">
              <a:solidFill>
                <a:srgbClr val="00B050"/>
              </a:solidFill>
              <a:latin typeface="Calibri" panose="020F0502020204030204" pitchFamily="34" charset="0"/>
              <a:cs typeface="Calibri" panose="020F0502020204030204" pitchFamily="34" charset="0"/>
            </a:endParaRPr>
          </a:p>
          <a:p>
            <a:endParaRPr lang="en-US" dirty="0" smtClean="0">
              <a:solidFill>
                <a:srgbClr val="00B050"/>
              </a:solidFill>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To </a:t>
            </a:r>
            <a:r>
              <a:rPr lang="en-US" dirty="0">
                <a:latin typeface="Calibri" panose="020F0502020204030204" pitchFamily="34" charset="0"/>
                <a:cs typeface="Calibri" panose="020F0502020204030204" pitchFamily="34" charset="0"/>
              </a:rPr>
              <a:t>use a password stored in the </a:t>
            </a:r>
            <a:r>
              <a:rPr lang="en-US" dirty="0" smtClean="0">
                <a:latin typeface="Calibri" panose="020F0502020204030204" pitchFamily="34" charset="0"/>
                <a:cs typeface="Calibri" panose="020F0502020204030204" pitchFamily="34" charset="0"/>
              </a:rPr>
              <a:t>file</a:t>
            </a:r>
          </a:p>
          <a:p>
            <a:r>
              <a:rPr lang="en-US" dirty="0">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ansible-playbook --vault-id /path/to/my/vault-password-file </a:t>
            </a:r>
            <a:r>
              <a:rPr lang="en-US" dirty="0" err="1" smtClean="0">
                <a:solidFill>
                  <a:srgbClr val="00B050"/>
                </a:solidFill>
                <a:latin typeface="Calibri" panose="020F0502020204030204" pitchFamily="34" charset="0"/>
                <a:cs typeface="Calibri" panose="020F0502020204030204" pitchFamily="34" charset="0"/>
              </a:rPr>
              <a:t>myplaybook.yml</a:t>
            </a:r>
            <a:endParaRPr lang="en-US" dirty="0" smtClean="0">
              <a:solidFill>
                <a:srgbClr val="00B050"/>
              </a:solidFill>
              <a:latin typeface="Calibri" panose="020F0502020204030204" pitchFamily="34" charset="0"/>
              <a:cs typeface="Calibri" panose="020F0502020204030204" pitchFamily="34" charset="0"/>
            </a:endParaRPr>
          </a:p>
          <a:p>
            <a:endParaRPr lang="en-US" dirty="0">
              <a:solidFill>
                <a:srgbClr val="00B050"/>
              </a:solidFill>
              <a:latin typeface="Calibri" panose="020F0502020204030204" pitchFamily="34" charset="0"/>
              <a:cs typeface="Calibri" panose="020F0502020204030204" pitchFamily="34" charset="0"/>
            </a:endParaRPr>
          </a:p>
          <a:p>
            <a:endParaRPr lang="en-US" dirty="0" smtClean="0">
              <a:solidFill>
                <a:srgbClr val="00B050"/>
              </a:solidFill>
              <a:latin typeface="Calibri" panose="020F0502020204030204" pitchFamily="34" charset="0"/>
              <a:cs typeface="Calibri" panose="020F0502020204030204" pitchFamily="34" charset="0"/>
            </a:endParaRPr>
          </a:p>
          <a:p>
            <a:endParaRPr lang="en-US" dirty="0">
              <a:solidFill>
                <a:srgbClr val="00B050"/>
              </a:solidFill>
              <a:latin typeface="Calibri" panose="020F0502020204030204" pitchFamily="34" charset="0"/>
              <a:cs typeface="Calibri" panose="020F0502020204030204" pitchFamily="34" charset="0"/>
            </a:endParaRPr>
          </a:p>
          <a:p>
            <a:endParaRPr lang="en-US" dirty="0">
              <a:solidFill>
                <a:srgbClr val="00B050"/>
              </a:solidFill>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stretch>
            <a:fillRect/>
          </a:stretch>
        </p:blipFill>
        <p:spPr>
          <a:xfrm>
            <a:off x="1651737" y="2797257"/>
            <a:ext cx="7896225" cy="695325"/>
          </a:xfrm>
          <a:prstGeom prst="rect">
            <a:avLst/>
          </a:prstGeom>
        </p:spPr>
      </p:pic>
      <p:pic>
        <p:nvPicPr>
          <p:cNvPr id="7" name="Picture 6"/>
          <p:cNvPicPr>
            <a:picLocks noChangeAspect="1"/>
          </p:cNvPicPr>
          <p:nvPr/>
        </p:nvPicPr>
        <p:blipFill>
          <a:blip r:embed="rId3"/>
          <a:stretch>
            <a:fillRect/>
          </a:stretch>
        </p:blipFill>
        <p:spPr>
          <a:xfrm>
            <a:off x="1651737" y="4405346"/>
            <a:ext cx="7896225" cy="675941"/>
          </a:xfrm>
          <a:prstGeom prst="rect">
            <a:avLst/>
          </a:prstGeom>
        </p:spPr>
      </p:pic>
    </p:spTree>
    <p:extLst>
      <p:ext uri="{BB962C8B-B14F-4D97-AF65-F5344CB8AC3E}">
        <p14:creationId xmlns:p14="http://schemas.microsoft.com/office/powerpoint/2010/main" val="20553508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7235" y="341421"/>
            <a:ext cx="2364750" cy="461665"/>
          </a:xfrm>
          <a:prstGeom prst="rect">
            <a:avLst/>
          </a:prstGeom>
          <a:noFill/>
        </p:spPr>
        <p:txBody>
          <a:bodyPr wrap="none" lIns="91440" tIns="45720" rIns="91440" bIns="45720">
            <a:spAutoFit/>
          </a:bodyPr>
          <a:lstStyle/>
          <a:p>
            <a:pPr algn="ctr"/>
            <a:r>
              <a:rPr lang="en-US" sz="2400" b="1" i="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Continued…..</a:t>
            </a:r>
            <a:endParaRPr lang="en-US" sz="24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 name="TextBox 3"/>
          <p:cNvSpPr txBox="1"/>
          <p:nvPr/>
        </p:nvSpPr>
        <p:spPr>
          <a:xfrm>
            <a:off x="1226916" y="1064870"/>
            <a:ext cx="9722734" cy="2308324"/>
          </a:xfrm>
          <a:prstGeom prst="rect">
            <a:avLst/>
          </a:prstGeom>
          <a:noFill/>
        </p:spPr>
        <p:txBody>
          <a:bodyPr wrap="square" rtlCol="0">
            <a:spAutoFit/>
          </a:bodyPr>
          <a:lstStyle/>
          <a:p>
            <a:r>
              <a:rPr lang="en-US" sz="1600" dirty="0" smtClean="0">
                <a:latin typeface="Calibri" panose="020F0502020204030204" pitchFamily="34" charset="0"/>
                <a:cs typeface="Calibri" panose="020F0502020204030204" pitchFamily="34" charset="0"/>
              </a:rPr>
              <a:t>To Configure the vault password file in </a:t>
            </a:r>
            <a:r>
              <a:rPr lang="en-US" sz="1600" dirty="0" err="1" smtClean="0">
                <a:latin typeface="Calibri" panose="020F0502020204030204" pitchFamily="34" charset="0"/>
                <a:cs typeface="Calibri" panose="020F0502020204030204" pitchFamily="34" charset="0"/>
              </a:rPr>
              <a:t>ansible.cfg</a:t>
            </a:r>
            <a:r>
              <a:rPr lang="en-US" sz="1600" dirty="0" smtClean="0">
                <a:latin typeface="Calibri" panose="020F0502020204030204" pitchFamily="34" charset="0"/>
                <a:cs typeface="Calibri" panose="020F0502020204030204" pitchFamily="34" charset="0"/>
              </a:rPr>
              <a:t> file</a:t>
            </a:r>
          </a:p>
          <a:p>
            <a:endParaRPr lang="en-US" sz="1600" dirty="0">
              <a:latin typeface="Calibri" panose="020F0502020204030204" pitchFamily="34" charset="0"/>
              <a:cs typeface="Calibri" panose="020F0502020204030204" pitchFamily="34" charset="0"/>
            </a:endParaRPr>
          </a:p>
          <a:p>
            <a:r>
              <a:rPr lang="en-US" sz="1600" dirty="0" smtClean="0">
                <a:latin typeface="Calibri" panose="020F0502020204030204" pitchFamily="34" charset="0"/>
                <a:cs typeface="Calibri" panose="020F0502020204030204" pitchFamily="34" charset="0"/>
              </a:rPr>
              <a:t>Edit your </a:t>
            </a:r>
            <a:r>
              <a:rPr lang="en-US" sz="1600" dirty="0" err="1" smtClean="0">
                <a:latin typeface="Calibri" panose="020F0502020204030204" pitchFamily="34" charset="0"/>
                <a:cs typeface="Calibri" panose="020F0502020204030204" pitchFamily="34" charset="0"/>
              </a:rPr>
              <a:t>ansible.cfg</a:t>
            </a:r>
            <a:r>
              <a:rPr lang="en-US" sz="1600" dirty="0" smtClean="0">
                <a:latin typeface="Calibri" panose="020F0502020204030204" pitchFamily="34" charset="0"/>
                <a:cs typeface="Calibri" panose="020F0502020204030204" pitchFamily="34" charset="0"/>
              </a:rPr>
              <a:t> file and place the below string </a:t>
            </a:r>
          </a:p>
          <a:p>
            <a:endParaRPr lang="en-US" sz="1600" dirty="0">
              <a:latin typeface="Calibri" panose="020F0502020204030204" pitchFamily="34" charset="0"/>
              <a:cs typeface="Calibri" panose="020F0502020204030204" pitchFamily="34" charset="0"/>
            </a:endParaRPr>
          </a:p>
          <a:p>
            <a:r>
              <a:rPr lang="en-US" sz="1600" dirty="0" smtClean="0">
                <a:solidFill>
                  <a:srgbClr val="00B050"/>
                </a:solidFill>
                <a:latin typeface="Calibri" panose="020F0502020204030204" pitchFamily="34" charset="0"/>
                <a:cs typeface="Calibri" panose="020F0502020204030204" pitchFamily="34" charset="0"/>
              </a:rPr>
              <a:t>	</a:t>
            </a:r>
            <a:r>
              <a:rPr lang="en-US" sz="1600" dirty="0" err="1" smtClean="0">
                <a:solidFill>
                  <a:srgbClr val="00B050"/>
                </a:solidFill>
                <a:latin typeface="Calibri" panose="020F0502020204030204" pitchFamily="34" charset="0"/>
                <a:cs typeface="Calibri" panose="020F0502020204030204" pitchFamily="34" charset="0"/>
              </a:rPr>
              <a:t>vault_password_file</a:t>
            </a:r>
            <a:r>
              <a:rPr lang="en-US" sz="1600" dirty="0" smtClean="0">
                <a:solidFill>
                  <a:srgbClr val="00B050"/>
                </a:solidFill>
                <a:latin typeface="Calibri" panose="020F0502020204030204" pitchFamily="34" charset="0"/>
                <a:cs typeface="Calibri" panose="020F0502020204030204" pitchFamily="34" charset="0"/>
              </a:rPr>
              <a:t> </a:t>
            </a:r>
            <a:r>
              <a:rPr lang="en-US" sz="1600" dirty="0">
                <a:solidFill>
                  <a:srgbClr val="00B050"/>
                </a:solidFill>
                <a:latin typeface="Calibri" panose="020F0502020204030204" pitchFamily="34" charset="0"/>
                <a:cs typeface="Calibri" panose="020F0502020204030204" pitchFamily="34" charset="0"/>
              </a:rPr>
              <a:t>= </a:t>
            </a:r>
            <a:r>
              <a:rPr lang="en-US" sz="1600" dirty="0" smtClean="0">
                <a:solidFill>
                  <a:srgbClr val="00B050"/>
                </a:solidFill>
                <a:latin typeface="Calibri" panose="020F0502020204030204" pitchFamily="34" charset="0"/>
                <a:cs typeface="Calibri" panose="020F0502020204030204" pitchFamily="34" charset="0"/>
              </a:rPr>
              <a:t>/path/to-my/vault-</a:t>
            </a:r>
            <a:r>
              <a:rPr lang="en-US" sz="1600" dirty="0" err="1" smtClean="0">
                <a:solidFill>
                  <a:srgbClr val="00B050"/>
                </a:solidFill>
                <a:latin typeface="Calibri" panose="020F0502020204030204" pitchFamily="34" charset="0"/>
                <a:cs typeface="Calibri" panose="020F0502020204030204" pitchFamily="34" charset="0"/>
              </a:rPr>
              <a:t>passwd</a:t>
            </a:r>
            <a:r>
              <a:rPr lang="en-US" sz="1600" dirty="0" smtClean="0">
                <a:solidFill>
                  <a:srgbClr val="00B050"/>
                </a:solidFill>
                <a:latin typeface="Calibri" panose="020F0502020204030204" pitchFamily="34" charset="0"/>
                <a:cs typeface="Calibri" panose="020F0502020204030204" pitchFamily="34" charset="0"/>
              </a:rPr>
              <a:t>-file</a:t>
            </a:r>
          </a:p>
          <a:p>
            <a:endParaRPr lang="en-US" sz="1600" dirty="0">
              <a:solidFill>
                <a:srgbClr val="00B050"/>
              </a:solidFill>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Once we have this setting in the </a:t>
            </a:r>
            <a:r>
              <a:rPr lang="en-US" sz="1600" dirty="0" err="1">
                <a:latin typeface="Calibri" panose="020F0502020204030204" pitchFamily="34" charset="0"/>
                <a:cs typeface="Calibri" panose="020F0502020204030204" pitchFamily="34" charset="0"/>
              </a:rPr>
              <a:t>ansible.cfg</a:t>
            </a:r>
            <a:r>
              <a:rPr lang="en-US" sz="1600" dirty="0">
                <a:latin typeface="Calibri" panose="020F0502020204030204" pitchFamily="34" charset="0"/>
                <a:cs typeface="Calibri" panose="020F0502020204030204" pitchFamily="34" charset="0"/>
              </a:rPr>
              <a:t> we do not need to </a:t>
            </a:r>
            <a:r>
              <a:rPr lang="en-US" sz="1600" dirty="0" err="1">
                <a:latin typeface="Calibri" panose="020F0502020204030204" pitchFamily="34" charset="0"/>
                <a:cs typeface="Calibri" panose="020F0502020204030204" pitchFamily="34" charset="0"/>
              </a:rPr>
              <a:t>prvide</a:t>
            </a:r>
            <a:r>
              <a:rPr lang="en-US" sz="1600" dirty="0">
                <a:latin typeface="Calibri" panose="020F0502020204030204" pitchFamily="34" charset="0"/>
                <a:cs typeface="Calibri" panose="020F0502020204030204" pitchFamily="34" charset="0"/>
              </a:rPr>
              <a:t> –vault-id on the cli</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It directly reads from </a:t>
            </a:r>
            <a:r>
              <a:rPr lang="en-US" sz="1600" dirty="0" err="1">
                <a:latin typeface="Calibri" panose="020F0502020204030204" pitchFamily="34" charset="0"/>
                <a:cs typeface="Calibri" panose="020F0502020204030204" pitchFamily="34" charset="0"/>
              </a:rPr>
              <a:t>ansible.cfg</a:t>
            </a:r>
            <a:r>
              <a:rPr lang="en-US" sz="1600" dirty="0">
                <a:latin typeface="Calibri" panose="020F0502020204030204" pitchFamily="34" charset="0"/>
                <a:cs typeface="Calibri" panose="020F0502020204030204" pitchFamily="34" charset="0"/>
              </a:rPr>
              <a:t> file &amp; execute the playbook.</a:t>
            </a:r>
            <a:endParaRPr lang="en-US" sz="16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1226916" y="3634978"/>
            <a:ext cx="9722733" cy="2904040"/>
          </a:xfrm>
          <a:prstGeom prst="rect">
            <a:avLst/>
          </a:prstGeom>
        </p:spPr>
      </p:pic>
    </p:spTree>
    <p:extLst>
      <p:ext uri="{BB962C8B-B14F-4D97-AF65-F5344CB8AC3E}">
        <p14:creationId xmlns:p14="http://schemas.microsoft.com/office/powerpoint/2010/main" val="28767403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270" y="295123"/>
            <a:ext cx="2544286" cy="461665"/>
          </a:xfrm>
          <a:prstGeom prst="rect">
            <a:avLst/>
          </a:prstGeom>
          <a:noFill/>
        </p:spPr>
        <p:txBody>
          <a:bodyPr wrap="none" lIns="91440" tIns="45720" rIns="91440" bIns="45720">
            <a:spAutoFit/>
          </a:bodyPr>
          <a:lstStyle/>
          <a:p>
            <a:pPr algn="ctr"/>
            <a:r>
              <a:rPr lang="en-US" sz="2400" b="1" i="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encrypt_string</a:t>
            </a:r>
            <a:endParaRPr lang="en-US" sz="24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 name="TextBox 4"/>
          <p:cNvSpPr txBox="1"/>
          <p:nvPr/>
        </p:nvSpPr>
        <p:spPr>
          <a:xfrm>
            <a:off x="763929" y="1145895"/>
            <a:ext cx="9954228" cy="4524315"/>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Do we have to encrypt a whole file just for one secret key word in a file ? </a:t>
            </a:r>
            <a:r>
              <a:rPr lang="en-US" b="1" dirty="0" smtClean="0">
                <a:solidFill>
                  <a:srgbClr val="0070C0"/>
                </a:solidFill>
                <a:latin typeface="Calibri" panose="020F0502020204030204" pitchFamily="34" charset="0"/>
                <a:cs typeface="Calibri" panose="020F0502020204030204" pitchFamily="34" charset="0"/>
              </a:rPr>
              <a:t>Answer is No</a:t>
            </a:r>
          </a:p>
          <a:p>
            <a:endParaRPr lang="en-US"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We have way to encrypt only a particular string also through </a:t>
            </a:r>
            <a:r>
              <a:rPr lang="en-US" dirty="0" err="1" smtClean="0">
                <a:latin typeface="Calibri" panose="020F0502020204030204" pitchFamily="34" charset="0"/>
                <a:cs typeface="Calibri" panose="020F0502020204030204" pitchFamily="34" charset="0"/>
              </a:rPr>
              <a:t>encrypt_string</a:t>
            </a:r>
            <a:r>
              <a:rPr lang="en-US" dirty="0" smtClean="0">
                <a:latin typeface="Calibri" panose="020F0502020204030204" pitchFamily="34" charset="0"/>
                <a:cs typeface="Calibri" panose="020F0502020204030204" pitchFamily="34" charset="0"/>
              </a:rPr>
              <a:t> feature. </a:t>
            </a:r>
          </a:p>
          <a:p>
            <a:endParaRPr lang="en-US" dirty="0" smtClean="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The </a:t>
            </a:r>
            <a:r>
              <a:rPr lang="en-US" dirty="0">
                <a:latin typeface="Calibri" panose="020F0502020204030204" pitchFamily="34" charset="0"/>
                <a:cs typeface="Calibri" panose="020F0502020204030204" pitchFamily="34" charset="0"/>
              </a:rPr>
              <a:t>ansible-vault </a:t>
            </a:r>
            <a:r>
              <a:rPr lang="en-US" b="1" dirty="0" err="1">
                <a:latin typeface="Calibri" panose="020F0502020204030204" pitchFamily="34" charset="0"/>
                <a:cs typeface="Calibri" panose="020F0502020204030204" pitchFamily="34" charset="0"/>
              </a:rPr>
              <a:t>encrypt_string</a:t>
            </a:r>
            <a:r>
              <a:rPr lang="en-US" dirty="0">
                <a:latin typeface="Calibri" panose="020F0502020204030204" pitchFamily="34" charset="0"/>
                <a:cs typeface="Calibri" panose="020F0502020204030204" pitchFamily="34" charset="0"/>
              </a:rPr>
              <a:t> command will encrypt and format a provided string into a format that can be included in ansible-playbook YAML files</a:t>
            </a:r>
            <a:r>
              <a:rPr lang="en-US" dirty="0" smtClean="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We can encrypt a particular string &amp; name it as below. </a:t>
            </a:r>
          </a:p>
          <a:p>
            <a:endParaRPr lang="en-US" dirty="0" smtClean="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r>
              <a:rPr lang="en-US" dirty="0" smtClean="0">
                <a:solidFill>
                  <a:srgbClr val="00B050"/>
                </a:solidFill>
                <a:latin typeface="Calibri" panose="020F0502020204030204" pitchFamily="34" charset="0"/>
                <a:cs typeface="Calibri" panose="020F0502020204030204" pitchFamily="34" charset="0"/>
              </a:rPr>
              <a:t>ansible-vault </a:t>
            </a:r>
            <a:r>
              <a:rPr lang="en-US" dirty="0" err="1" smtClean="0">
                <a:solidFill>
                  <a:srgbClr val="00B050"/>
                </a:solidFill>
                <a:latin typeface="Calibri" panose="020F0502020204030204" pitchFamily="34" charset="0"/>
                <a:cs typeface="Calibri" panose="020F0502020204030204" pitchFamily="34" charset="0"/>
              </a:rPr>
              <a:t>encrypt_string</a:t>
            </a:r>
            <a:r>
              <a:rPr lang="en-US" dirty="0" smtClean="0">
                <a:solidFill>
                  <a:srgbClr val="00B050"/>
                </a:solidFill>
                <a:latin typeface="Calibri" panose="020F0502020204030204" pitchFamily="34" charset="0"/>
                <a:cs typeface="Calibri" panose="020F0502020204030204" pitchFamily="34" charset="0"/>
              </a:rPr>
              <a:t> –vault-id @prompt ‘&lt;value to encrypt&gt;’ –name ‘&lt;name of the string&gt;’</a:t>
            </a:r>
          </a:p>
          <a:p>
            <a:endParaRPr lang="en-US" dirty="0">
              <a:solidFill>
                <a:srgbClr val="00B050"/>
              </a:solidFill>
              <a:latin typeface="Calibri" panose="020F0502020204030204" pitchFamily="34" charset="0"/>
              <a:cs typeface="Calibri" panose="020F0502020204030204" pitchFamily="34" charset="0"/>
            </a:endParaRPr>
          </a:p>
          <a:p>
            <a:r>
              <a:rPr lang="en-US" dirty="0" smtClean="0">
                <a:solidFill>
                  <a:srgbClr val="00B050"/>
                </a:solidFill>
                <a:latin typeface="Calibri" panose="020F0502020204030204" pitchFamily="34" charset="0"/>
                <a:cs typeface="Calibri" panose="020F0502020204030204" pitchFamily="34" charset="0"/>
              </a:rPr>
              <a:t>ansible-vault </a:t>
            </a:r>
            <a:r>
              <a:rPr lang="en-US" dirty="0" err="1">
                <a:solidFill>
                  <a:srgbClr val="00B050"/>
                </a:solidFill>
                <a:latin typeface="Calibri" panose="020F0502020204030204" pitchFamily="34" charset="0"/>
                <a:cs typeface="Calibri" panose="020F0502020204030204" pitchFamily="34" charset="0"/>
              </a:rPr>
              <a:t>encrypt_string</a:t>
            </a:r>
            <a:r>
              <a:rPr lang="en-US" dirty="0">
                <a:solidFill>
                  <a:srgbClr val="00B050"/>
                </a:solidFill>
                <a:latin typeface="Calibri" panose="020F0502020204030204" pitchFamily="34" charset="0"/>
                <a:cs typeface="Calibri" panose="020F0502020204030204" pitchFamily="34" charset="0"/>
              </a:rPr>
              <a:t> –vault-id @</a:t>
            </a:r>
            <a:r>
              <a:rPr lang="en-US" dirty="0" smtClean="0">
                <a:solidFill>
                  <a:srgbClr val="00B050"/>
                </a:solidFill>
                <a:latin typeface="Calibri" panose="020F0502020204030204" pitchFamily="34" charset="0"/>
                <a:cs typeface="Calibri" panose="020F0502020204030204" pitchFamily="34" charset="0"/>
              </a:rPr>
              <a:t>prompt ‘password’ –name ‘</a:t>
            </a:r>
            <a:r>
              <a:rPr lang="en-US" dirty="0" err="1" smtClean="0">
                <a:solidFill>
                  <a:srgbClr val="00B050"/>
                </a:solidFill>
                <a:latin typeface="Calibri" panose="020F0502020204030204" pitchFamily="34" charset="0"/>
                <a:cs typeface="Calibri" panose="020F0502020204030204" pitchFamily="34" charset="0"/>
              </a:rPr>
              <a:t>db_password</a:t>
            </a:r>
            <a:r>
              <a:rPr lang="en-US" dirty="0" smtClean="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329915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0537" y="271974"/>
            <a:ext cx="4682693" cy="461665"/>
          </a:xfrm>
          <a:prstGeom prst="rect">
            <a:avLst/>
          </a:prstGeom>
          <a:noFill/>
        </p:spPr>
        <p:txBody>
          <a:bodyPr wrap="none" lIns="91440" tIns="45720" rIns="91440" bIns="45720">
            <a:spAutoFit/>
          </a:bodyPr>
          <a:lstStyle/>
          <a:p>
            <a:pPr algn="ctr"/>
            <a:r>
              <a:rPr lang="en-US" sz="2400" b="1" i="1" dirty="0"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encrypt_string</a:t>
            </a:r>
            <a:r>
              <a:rPr lang="en-US" sz="2400" b="1" i="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continued… </a:t>
            </a:r>
            <a:endParaRPr lang="en-US" sz="24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grpSp>
        <p:nvGrpSpPr>
          <p:cNvPr id="4" name="Group 3"/>
          <p:cNvGrpSpPr/>
          <p:nvPr/>
        </p:nvGrpSpPr>
        <p:grpSpPr>
          <a:xfrm>
            <a:off x="1108819" y="912050"/>
            <a:ext cx="9534525" cy="5465057"/>
            <a:chOff x="1108819" y="912050"/>
            <a:chExt cx="9534525" cy="5465057"/>
          </a:xfrm>
        </p:grpSpPr>
        <p:pic>
          <p:nvPicPr>
            <p:cNvPr id="6" name="Picture 5"/>
            <p:cNvPicPr>
              <a:picLocks noChangeAspect="1"/>
            </p:cNvPicPr>
            <p:nvPr/>
          </p:nvPicPr>
          <p:blipFill>
            <a:blip r:embed="rId2"/>
            <a:stretch>
              <a:fillRect/>
            </a:stretch>
          </p:blipFill>
          <p:spPr>
            <a:xfrm>
              <a:off x="1108819" y="912050"/>
              <a:ext cx="9534525" cy="3393732"/>
            </a:xfrm>
            <a:prstGeom prst="rect">
              <a:avLst/>
            </a:prstGeom>
          </p:spPr>
        </p:pic>
        <p:pic>
          <p:nvPicPr>
            <p:cNvPr id="3" name="Picture 2"/>
            <p:cNvPicPr>
              <a:picLocks noChangeAspect="1"/>
            </p:cNvPicPr>
            <p:nvPr/>
          </p:nvPicPr>
          <p:blipFill>
            <a:blip r:embed="rId3"/>
            <a:stretch>
              <a:fillRect/>
            </a:stretch>
          </p:blipFill>
          <p:spPr>
            <a:xfrm>
              <a:off x="1201416" y="4462582"/>
              <a:ext cx="9441928" cy="1914525"/>
            </a:xfrm>
            <a:prstGeom prst="rect">
              <a:avLst/>
            </a:prstGeom>
          </p:spPr>
        </p:pic>
      </p:grpSp>
    </p:spTree>
    <p:extLst>
      <p:ext uri="{BB962C8B-B14F-4D97-AF65-F5344CB8AC3E}">
        <p14:creationId xmlns:p14="http://schemas.microsoft.com/office/powerpoint/2010/main" val="4697122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882" y="341423"/>
            <a:ext cx="2345514" cy="461665"/>
          </a:xfrm>
          <a:prstGeom prst="rect">
            <a:avLst/>
          </a:prstGeom>
          <a:noFill/>
        </p:spPr>
        <p:txBody>
          <a:bodyPr wrap="none" lIns="91440" tIns="45720" rIns="91440" bIns="45720">
            <a:spAutoFit/>
          </a:bodyPr>
          <a:lstStyle/>
          <a:p>
            <a:pPr algn="ctr"/>
            <a:r>
              <a:rPr lang="en-US" sz="2400" b="1" i="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Vault Format</a:t>
            </a:r>
            <a:endParaRPr lang="en-US" sz="24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 name="TextBox 4"/>
          <p:cNvSpPr txBox="1"/>
          <p:nvPr/>
        </p:nvSpPr>
        <p:spPr>
          <a:xfrm>
            <a:off x="949124" y="1122744"/>
            <a:ext cx="9514390" cy="4524315"/>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dirty="0" smtClean="0">
                <a:latin typeface="Calibri" panose="020F0502020204030204" pitchFamily="34" charset="0"/>
                <a:cs typeface="Calibri" panose="020F0502020204030204" pitchFamily="34" charset="0"/>
              </a:rPr>
              <a:t>A vault encrypted file is a UTF-8 encoded txt file. The </a:t>
            </a:r>
            <a:r>
              <a:rPr lang="en-US" sz="1600" dirty="0">
                <a:latin typeface="Calibri" panose="020F0502020204030204" pitchFamily="34" charset="0"/>
                <a:cs typeface="Calibri" panose="020F0502020204030204" pitchFamily="34" charset="0"/>
              </a:rPr>
              <a:t>file format includes a newline terminated header</a:t>
            </a:r>
            <a:r>
              <a:rPr lang="en-US" sz="1600" dirty="0" smtClean="0">
                <a:latin typeface="Calibri" panose="020F0502020204030204" pitchFamily="34" charset="0"/>
                <a:cs typeface="Calibri" panose="020F0502020204030204" pitchFamily="34" charset="0"/>
              </a:rPr>
              <a:t>.</a:t>
            </a:r>
          </a:p>
          <a:p>
            <a:pPr algn="just"/>
            <a:r>
              <a:rPr lang="en-US" sz="1600" dirty="0" smtClean="0">
                <a:latin typeface="Calibri" panose="020F0502020204030204" pitchFamily="34" charset="0"/>
                <a:cs typeface="Calibri" panose="020F0502020204030204" pitchFamily="34" charset="0"/>
              </a:rPr>
              <a:t>	For </a:t>
            </a:r>
            <a:r>
              <a:rPr lang="en-US" sz="1600" dirty="0">
                <a:latin typeface="Calibri" panose="020F0502020204030204" pitchFamily="34" charset="0"/>
                <a:cs typeface="Calibri" panose="020F0502020204030204" pitchFamily="34" charset="0"/>
              </a:rPr>
              <a:t>example:</a:t>
            </a:r>
          </a:p>
          <a:p>
            <a:pPr algn="just"/>
            <a:r>
              <a:rPr lang="en-US" sz="1600" dirty="0" smtClean="0">
                <a:latin typeface="Calibri" panose="020F0502020204030204" pitchFamily="34" charset="0"/>
                <a:cs typeface="Calibri" panose="020F0502020204030204" pitchFamily="34" charset="0"/>
              </a:rPr>
              <a:t>		$ANSIBLE_VAULT;1.1;AES256</a:t>
            </a:r>
          </a:p>
          <a:p>
            <a:pPr marL="285750" indent="-285750" algn="just">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1600" dirty="0">
                <a:latin typeface="Calibri" panose="020F0502020204030204" pitchFamily="34" charset="0"/>
                <a:cs typeface="Calibri" panose="020F0502020204030204" pitchFamily="34" charset="0"/>
              </a:rPr>
              <a:t>The header contains the vault format id, the vault format version, and a cipher id, separated by semi-colons </a:t>
            </a:r>
            <a:r>
              <a:rPr lang="en-US" sz="1600" dirty="0" smtClean="0">
                <a:latin typeface="Calibri" panose="020F0502020204030204" pitchFamily="34" charset="0"/>
                <a:cs typeface="Calibri" panose="020F0502020204030204" pitchFamily="34" charset="0"/>
              </a:rPr>
              <a:t>‘;’</a:t>
            </a:r>
          </a:p>
          <a:p>
            <a:pPr marL="285750" indent="-285750" algn="just">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1600" dirty="0">
                <a:latin typeface="Calibri" panose="020F0502020204030204" pitchFamily="34" charset="0"/>
                <a:cs typeface="Calibri" panose="020F0502020204030204" pitchFamily="34" charset="0"/>
              </a:rPr>
              <a:t>The first field $ANSIBLE_VAULT is the format id. Currently $ANSIBLE_VAULT is the only valid file format id. This is used to identify files that are vault encrypted (via </a:t>
            </a:r>
            <a:r>
              <a:rPr lang="en-US" sz="1600" dirty="0" err="1">
                <a:latin typeface="Calibri" panose="020F0502020204030204" pitchFamily="34" charset="0"/>
                <a:cs typeface="Calibri" panose="020F0502020204030204" pitchFamily="34" charset="0"/>
              </a:rPr>
              <a:t>vault.is_encrypted_file</a:t>
            </a:r>
            <a:r>
              <a:rPr lang="en-US" sz="1600" dirty="0" smtClean="0">
                <a:latin typeface="Calibri" panose="020F0502020204030204" pitchFamily="34" charset="0"/>
                <a:cs typeface="Calibri" panose="020F0502020204030204" pitchFamily="34" charset="0"/>
              </a:rPr>
              <a:t>()).</a:t>
            </a:r>
          </a:p>
          <a:p>
            <a:pPr marL="285750" indent="-285750" algn="just">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1600" dirty="0">
                <a:latin typeface="Calibri" panose="020F0502020204030204" pitchFamily="34" charset="0"/>
                <a:cs typeface="Calibri" panose="020F0502020204030204" pitchFamily="34" charset="0"/>
              </a:rPr>
              <a:t>The second field (</a:t>
            </a:r>
            <a:r>
              <a:rPr lang="en-US" sz="1600" i="1" dirty="0">
                <a:latin typeface="Calibri" panose="020F0502020204030204" pitchFamily="34" charset="0"/>
                <a:cs typeface="Calibri" panose="020F0502020204030204" pitchFamily="34" charset="0"/>
              </a:rPr>
              <a:t>1.1</a:t>
            </a:r>
            <a:r>
              <a:rPr lang="en-US" sz="1600" dirty="0">
                <a:latin typeface="Calibri" panose="020F0502020204030204" pitchFamily="34" charset="0"/>
                <a:cs typeface="Calibri" panose="020F0502020204030204" pitchFamily="34" charset="0"/>
              </a:rPr>
              <a:t>) is the vault format version. All supported versions of ansible will currently default to ‘1.1</a:t>
            </a:r>
            <a:r>
              <a:rPr lang="en-US" sz="1600" dirty="0" smtClean="0">
                <a:latin typeface="Calibri" panose="020F0502020204030204" pitchFamily="34" charset="0"/>
                <a:cs typeface="Calibri" panose="020F0502020204030204" pitchFamily="34" charset="0"/>
              </a:rPr>
              <a:t>’.</a:t>
            </a:r>
          </a:p>
          <a:p>
            <a:pPr marL="285750" indent="-285750" algn="just">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1600" dirty="0">
                <a:latin typeface="Calibri" panose="020F0502020204030204" pitchFamily="34" charset="0"/>
                <a:cs typeface="Calibri" panose="020F0502020204030204" pitchFamily="34" charset="0"/>
              </a:rPr>
              <a:t>The ‘1.0’ format is supported for reading only (and will be converted automatically to the ‘1.1’ format on write). The format version is currently used as an exact string compare only (version numbers are not currently ‘compared</a:t>
            </a:r>
            <a:r>
              <a:rPr lang="en-US" sz="1600" dirty="0" smtClean="0">
                <a:latin typeface="Calibri" panose="020F0502020204030204" pitchFamily="34" charset="0"/>
                <a:cs typeface="Calibri" panose="020F0502020204030204" pitchFamily="34" charset="0"/>
              </a:rPr>
              <a:t>’). </a:t>
            </a:r>
          </a:p>
          <a:p>
            <a:pPr marL="285750" indent="-285750" algn="just">
              <a:buFont typeface="Wingdings" panose="05000000000000000000" pitchFamily="2" charset="2"/>
              <a:buChar char="Ø"/>
            </a:pPr>
            <a:endParaRPr lang="en-US" sz="1600" dirty="0" smtClean="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1600" dirty="0">
                <a:latin typeface="Calibri" panose="020F0502020204030204" pitchFamily="34" charset="0"/>
                <a:cs typeface="Calibri" panose="020F0502020204030204" pitchFamily="34" charset="0"/>
              </a:rPr>
              <a:t>The third field (AES256) identifies the cipher algorithm used to encrypt the data. Currently, the only supported cipher is ‘AES256’. [vault format 1.0 used ‘AES’, but current code always uses ‘AES256’]</a:t>
            </a:r>
          </a:p>
        </p:txBody>
      </p:sp>
    </p:spTree>
    <p:extLst>
      <p:ext uri="{BB962C8B-B14F-4D97-AF65-F5344CB8AC3E}">
        <p14:creationId xmlns:p14="http://schemas.microsoft.com/office/powerpoint/2010/main" val="10517597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72358" y="2434899"/>
            <a:ext cx="4022255" cy="923330"/>
          </a:xfrm>
          <a:prstGeom prst="rect">
            <a:avLst/>
          </a:prstGeom>
          <a:noFill/>
        </p:spPr>
        <p:txBody>
          <a:bodyPr wrap="none" lIns="91440" tIns="45720" rIns="91440" bIns="45720">
            <a:spAutoFit/>
          </a:bodyPr>
          <a:lstStyle/>
          <a:p>
            <a:pPr algn="ctr"/>
            <a:r>
              <a:rPr lang="en-US" sz="5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Thank you</a:t>
            </a:r>
            <a:endParaRPr lang="en-US" sz="5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34346959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8617" y="378804"/>
            <a:ext cx="2529860" cy="646331"/>
          </a:xfrm>
          <a:prstGeom prst="rect">
            <a:avLst/>
          </a:prstGeom>
          <a:noFill/>
        </p:spPr>
        <p:txBody>
          <a:bodyPr wrap="none" lIns="91440" tIns="45720" rIns="91440" bIns="45720">
            <a:spAutoFit/>
          </a:bodyPr>
          <a:lstStyle/>
          <a:p>
            <a:pPr algn="ctr"/>
            <a:r>
              <a:rPr lang="en-US" sz="3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sym typeface="Trebuchet MS"/>
              </a:rPr>
              <a:t>Contents </a:t>
            </a:r>
            <a:endParaRPr lang="en-US" sz="3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2" name="TextBox 1"/>
          <p:cNvSpPr txBox="1"/>
          <p:nvPr/>
        </p:nvSpPr>
        <p:spPr>
          <a:xfrm>
            <a:off x="1663547" y="1299990"/>
            <a:ext cx="8571123" cy="4137030"/>
          </a:xfrm>
          <a:prstGeom prst="rect">
            <a:avLst/>
          </a:prstGeom>
          <a:noFill/>
        </p:spPr>
        <p:txBody>
          <a:bodyPr wrap="square" rtlCol="0">
            <a:spAutoFit/>
          </a:bodyPr>
          <a:lstStyle/>
          <a:p>
            <a:pPr marL="370840" indent="-358140">
              <a:spcBef>
                <a:spcPts val="1260"/>
              </a:spcBef>
              <a:buClr>
                <a:srgbClr val="E38312"/>
              </a:buClr>
              <a:buFont typeface="Wingdings"/>
              <a:buChar char=""/>
              <a:tabLst>
                <a:tab pos="370840" algn="l"/>
                <a:tab pos="371475" algn="l"/>
              </a:tabLst>
            </a:pPr>
            <a:r>
              <a:rPr lang="en-US" spc="-95" dirty="0" smtClean="0">
                <a:solidFill>
                  <a:srgbClr val="404040"/>
                </a:solidFill>
                <a:latin typeface="Times New Roman" panose="02020603050405020304" pitchFamily="18" charset="0"/>
                <a:cs typeface="Times New Roman" panose="02020603050405020304" pitchFamily="18" charset="0"/>
              </a:rPr>
              <a:t>What is Ansible Vault</a:t>
            </a:r>
          </a:p>
          <a:p>
            <a:pPr marL="370840" indent="-358140">
              <a:spcBef>
                <a:spcPts val="1260"/>
              </a:spcBef>
              <a:buClr>
                <a:srgbClr val="E38312"/>
              </a:buClr>
              <a:buFont typeface="Wingdings"/>
              <a:buChar char=""/>
              <a:tabLst>
                <a:tab pos="370840" algn="l"/>
                <a:tab pos="371475" algn="l"/>
              </a:tabLst>
            </a:pPr>
            <a:r>
              <a:rPr lang="en-US" spc="-95" dirty="0" smtClean="0">
                <a:solidFill>
                  <a:srgbClr val="404040"/>
                </a:solidFill>
                <a:latin typeface="Times New Roman" panose="02020603050405020304" pitchFamily="18" charset="0"/>
                <a:cs typeface="Times New Roman" panose="02020603050405020304" pitchFamily="18" charset="0"/>
              </a:rPr>
              <a:t>What can encrypted with vault</a:t>
            </a:r>
            <a:endParaRPr lang="en-US" spc="-95" dirty="0">
              <a:solidFill>
                <a:srgbClr val="404040"/>
              </a:solidFill>
              <a:latin typeface="Times New Roman" panose="02020603050405020304" pitchFamily="18" charset="0"/>
              <a:cs typeface="Times New Roman" panose="02020603050405020304" pitchFamily="18" charset="0"/>
            </a:endParaRPr>
          </a:p>
          <a:p>
            <a:pPr marL="370840" indent="-358140">
              <a:spcBef>
                <a:spcPts val="1165"/>
              </a:spcBef>
              <a:buClr>
                <a:srgbClr val="E38312"/>
              </a:buClr>
              <a:buFont typeface="Wingdings"/>
              <a:buChar char=""/>
              <a:tabLst>
                <a:tab pos="370840" algn="l"/>
                <a:tab pos="371475" algn="l"/>
              </a:tabLst>
            </a:pPr>
            <a:r>
              <a:rPr lang="en-US" spc="-50" dirty="0" smtClean="0">
                <a:solidFill>
                  <a:srgbClr val="404040"/>
                </a:solidFill>
                <a:latin typeface="Times New Roman" panose="02020603050405020304" pitchFamily="18" charset="0"/>
                <a:cs typeface="Times New Roman" panose="02020603050405020304" pitchFamily="18" charset="0"/>
              </a:rPr>
              <a:t>How </a:t>
            </a:r>
            <a:r>
              <a:rPr lang="en-US" spc="-50" dirty="0" smtClean="0">
                <a:solidFill>
                  <a:srgbClr val="404040"/>
                </a:solidFill>
                <a:latin typeface="Times New Roman" panose="02020603050405020304" pitchFamily="18" charset="0"/>
                <a:cs typeface="Times New Roman" panose="02020603050405020304" pitchFamily="18" charset="0"/>
              </a:rPr>
              <a:t>to</a:t>
            </a:r>
            <a:endParaRPr lang="en-US" spc="-50" dirty="0" smtClean="0">
              <a:solidFill>
                <a:srgbClr val="404040"/>
              </a:solidFill>
              <a:latin typeface="Times New Roman" panose="02020603050405020304" pitchFamily="18" charset="0"/>
              <a:cs typeface="Times New Roman" panose="02020603050405020304" pitchFamily="18" charset="0"/>
            </a:endParaRPr>
          </a:p>
          <a:p>
            <a:pPr marL="828040" lvl="1" indent="-358140">
              <a:spcBef>
                <a:spcPts val="1165"/>
              </a:spcBef>
              <a:buClr>
                <a:srgbClr val="E38312"/>
              </a:buClr>
              <a:buFont typeface="Wingdings"/>
              <a:buChar char=""/>
              <a:tabLst>
                <a:tab pos="370840" algn="l"/>
                <a:tab pos="371475" algn="l"/>
              </a:tabLst>
            </a:pPr>
            <a:r>
              <a:rPr lang="en-US" sz="1600" spc="-50" dirty="0" smtClean="0">
                <a:solidFill>
                  <a:srgbClr val="404040"/>
                </a:solidFill>
                <a:latin typeface="Times New Roman" panose="02020603050405020304" pitchFamily="18" charset="0"/>
                <a:cs typeface="Times New Roman" panose="02020603050405020304" pitchFamily="18" charset="0"/>
              </a:rPr>
              <a:t>Create New Encrypted Files</a:t>
            </a:r>
            <a:endParaRPr lang="en-US" sz="1600" spc="-50" dirty="0" smtClean="0">
              <a:solidFill>
                <a:srgbClr val="404040"/>
              </a:solidFill>
              <a:latin typeface="Times New Roman" panose="02020603050405020304" pitchFamily="18" charset="0"/>
              <a:cs typeface="Times New Roman" panose="02020603050405020304" pitchFamily="18" charset="0"/>
            </a:endParaRPr>
          </a:p>
          <a:p>
            <a:pPr marL="828040" lvl="1" indent="-358140">
              <a:spcBef>
                <a:spcPts val="1165"/>
              </a:spcBef>
              <a:buClr>
                <a:srgbClr val="E38312"/>
              </a:buClr>
              <a:buFont typeface="Wingdings"/>
              <a:buChar char=""/>
              <a:tabLst>
                <a:tab pos="370840" algn="l"/>
                <a:tab pos="371475" algn="l"/>
              </a:tabLst>
            </a:pPr>
            <a:r>
              <a:rPr lang="en-US" sz="1600" spc="-50" dirty="0" smtClean="0">
                <a:solidFill>
                  <a:srgbClr val="404040"/>
                </a:solidFill>
                <a:latin typeface="Times New Roman" panose="02020603050405020304" pitchFamily="18" charset="0"/>
                <a:cs typeface="Times New Roman" panose="02020603050405020304" pitchFamily="18" charset="0"/>
              </a:rPr>
              <a:t>Encrypt/Decrypt Existing Files</a:t>
            </a:r>
          </a:p>
          <a:p>
            <a:pPr marL="828040" lvl="1" indent="-358140">
              <a:spcBef>
                <a:spcPts val="1165"/>
              </a:spcBef>
              <a:buClr>
                <a:srgbClr val="E38312"/>
              </a:buClr>
              <a:buFont typeface="Wingdings"/>
              <a:buChar char=""/>
              <a:tabLst>
                <a:tab pos="370840" algn="l"/>
                <a:tab pos="371475" algn="l"/>
              </a:tabLst>
            </a:pPr>
            <a:r>
              <a:rPr lang="en-US" sz="1600" spc="-50" dirty="0" smtClean="0">
                <a:solidFill>
                  <a:srgbClr val="404040"/>
                </a:solidFill>
                <a:latin typeface="Times New Roman" panose="02020603050405020304" pitchFamily="18" charset="0"/>
                <a:cs typeface="Times New Roman" panose="02020603050405020304" pitchFamily="18" charset="0"/>
              </a:rPr>
              <a:t>Viewing Encrypted Files</a:t>
            </a:r>
            <a:endParaRPr lang="en-US" sz="1600" spc="-50" dirty="0" smtClean="0">
              <a:solidFill>
                <a:srgbClr val="404040"/>
              </a:solidFill>
              <a:latin typeface="Times New Roman" panose="02020603050405020304" pitchFamily="18" charset="0"/>
              <a:cs typeface="Times New Roman" panose="02020603050405020304" pitchFamily="18" charset="0"/>
            </a:endParaRPr>
          </a:p>
          <a:p>
            <a:pPr marL="828040" lvl="1" indent="-358140">
              <a:spcBef>
                <a:spcPts val="1165"/>
              </a:spcBef>
              <a:buClr>
                <a:srgbClr val="E38312"/>
              </a:buClr>
              <a:buFont typeface="Wingdings"/>
              <a:buChar char=""/>
              <a:tabLst>
                <a:tab pos="370840" algn="l"/>
                <a:tab pos="371475" algn="l"/>
              </a:tabLst>
            </a:pPr>
            <a:r>
              <a:rPr lang="en-US" sz="1600" spc="-50" dirty="0">
                <a:solidFill>
                  <a:srgbClr val="404040"/>
                </a:solidFill>
                <a:latin typeface="Times New Roman" panose="02020603050405020304" pitchFamily="18" charset="0"/>
                <a:cs typeface="Times New Roman" panose="02020603050405020304" pitchFamily="18" charset="0"/>
              </a:rPr>
              <a:t>Edit/</a:t>
            </a:r>
            <a:r>
              <a:rPr lang="en-US" sz="1600" spc="-50" dirty="0" err="1">
                <a:solidFill>
                  <a:srgbClr val="404040"/>
                </a:solidFill>
                <a:latin typeface="Times New Roman" panose="02020603050405020304" pitchFamily="18" charset="0"/>
                <a:cs typeface="Times New Roman" panose="02020603050405020304" pitchFamily="18" charset="0"/>
              </a:rPr>
              <a:t>Rekying</a:t>
            </a:r>
            <a:r>
              <a:rPr lang="en-US" sz="1600" spc="-50" dirty="0">
                <a:solidFill>
                  <a:srgbClr val="404040"/>
                </a:solidFill>
                <a:latin typeface="Times New Roman" panose="02020603050405020304" pitchFamily="18" charset="0"/>
                <a:cs typeface="Times New Roman" panose="02020603050405020304" pitchFamily="18" charset="0"/>
              </a:rPr>
              <a:t> Encrypted </a:t>
            </a:r>
            <a:r>
              <a:rPr lang="en-US" sz="1600" spc="-50" dirty="0" smtClean="0">
                <a:solidFill>
                  <a:srgbClr val="404040"/>
                </a:solidFill>
                <a:latin typeface="Times New Roman" panose="02020603050405020304" pitchFamily="18" charset="0"/>
                <a:cs typeface="Times New Roman" panose="02020603050405020304" pitchFamily="18" charset="0"/>
              </a:rPr>
              <a:t>files</a:t>
            </a:r>
          </a:p>
          <a:p>
            <a:pPr marL="370840" indent="-358140">
              <a:spcBef>
                <a:spcPts val="1165"/>
              </a:spcBef>
              <a:buClr>
                <a:srgbClr val="E38312"/>
              </a:buClr>
              <a:buFont typeface="Wingdings"/>
              <a:buChar char=""/>
              <a:tabLst>
                <a:tab pos="370840" algn="l"/>
                <a:tab pos="371475" algn="l"/>
              </a:tabLst>
            </a:pPr>
            <a:r>
              <a:rPr lang="en-US" spc="-90" dirty="0" smtClean="0">
                <a:solidFill>
                  <a:srgbClr val="404040"/>
                </a:solidFill>
                <a:latin typeface="Times New Roman" panose="02020603050405020304" pitchFamily="18" charset="0"/>
                <a:cs typeface="Times New Roman" panose="02020603050405020304" pitchFamily="18" charset="0"/>
              </a:rPr>
              <a:t>Vault ids &amp; providing vault passwords</a:t>
            </a:r>
          </a:p>
          <a:p>
            <a:pPr marL="370840" indent="-358140">
              <a:spcBef>
                <a:spcPts val="1165"/>
              </a:spcBef>
              <a:buClr>
                <a:srgbClr val="E38312"/>
              </a:buClr>
              <a:buFont typeface="Wingdings"/>
              <a:buChar char=""/>
              <a:tabLst>
                <a:tab pos="370840" algn="l"/>
                <a:tab pos="371475" algn="l"/>
              </a:tabLst>
            </a:pPr>
            <a:r>
              <a:rPr lang="en-US" spc="-90" dirty="0" err="1" smtClean="0">
                <a:solidFill>
                  <a:srgbClr val="404040"/>
                </a:solidFill>
                <a:latin typeface="Times New Roman" panose="02020603050405020304" pitchFamily="18" charset="0"/>
                <a:cs typeface="Times New Roman" panose="02020603050405020304" pitchFamily="18" charset="0"/>
              </a:rPr>
              <a:t>encrypt_string</a:t>
            </a:r>
            <a:endParaRPr lang="en-US" spc="-90" dirty="0" smtClean="0">
              <a:solidFill>
                <a:srgbClr val="404040"/>
              </a:solidFill>
              <a:latin typeface="Times New Roman" panose="02020603050405020304" pitchFamily="18" charset="0"/>
              <a:cs typeface="Times New Roman" panose="02020603050405020304" pitchFamily="18" charset="0"/>
            </a:endParaRPr>
          </a:p>
          <a:p>
            <a:pPr marL="370840" indent="-358140">
              <a:spcBef>
                <a:spcPts val="1165"/>
              </a:spcBef>
              <a:buClr>
                <a:srgbClr val="E38312"/>
              </a:buClr>
              <a:buFont typeface="Wingdings"/>
              <a:buChar char=""/>
              <a:tabLst>
                <a:tab pos="370840" algn="l"/>
                <a:tab pos="371475" algn="l"/>
              </a:tabLst>
            </a:pPr>
            <a:r>
              <a:rPr lang="en-US" spc="-90" dirty="0" smtClean="0">
                <a:solidFill>
                  <a:srgbClr val="404040"/>
                </a:solidFill>
                <a:latin typeface="Times New Roman" panose="02020603050405020304" pitchFamily="18" charset="0"/>
                <a:cs typeface="Times New Roman" panose="02020603050405020304" pitchFamily="18" charset="0"/>
              </a:rPr>
              <a:t>Vault Format</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721" y="374606"/>
            <a:ext cx="4007828" cy="461665"/>
          </a:xfrm>
          <a:prstGeom prst="rect">
            <a:avLst/>
          </a:prstGeom>
          <a:noFill/>
        </p:spPr>
        <p:txBody>
          <a:bodyPr wrap="none" lIns="91440" tIns="45720" rIns="91440" bIns="45720">
            <a:spAutoFit/>
          </a:bodyPr>
          <a:lstStyle/>
          <a:p>
            <a:pPr algn="ctr"/>
            <a:r>
              <a:rPr lang="en-US" sz="2400" b="1" i="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What</a:t>
            </a:r>
            <a:r>
              <a:rPr lang="en-US" sz="2400" b="1" i="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2400" b="1" i="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is</a:t>
            </a:r>
            <a:r>
              <a:rPr lang="en-US" sz="2400" b="1" i="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2400" b="1" i="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Ansible</a:t>
            </a:r>
            <a:r>
              <a:rPr lang="en-US" sz="2400" b="1" i="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2400" b="1" i="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Vault</a:t>
            </a:r>
            <a:r>
              <a:rPr lang="en-US" sz="2400" b="1" i="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endParaRPr lang="en-US" sz="2400" b="1" i="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TextBox 2"/>
          <p:cNvSpPr txBox="1"/>
          <p:nvPr/>
        </p:nvSpPr>
        <p:spPr>
          <a:xfrm>
            <a:off x="942258" y="1331088"/>
            <a:ext cx="10324618" cy="3139321"/>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Ansible vault was </a:t>
            </a:r>
            <a:r>
              <a:rPr lang="en-US" dirty="0">
                <a:latin typeface="Calibri" panose="020F0502020204030204" pitchFamily="34" charset="0"/>
                <a:cs typeface="Calibri" panose="020F0502020204030204" pitchFamily="34" charset="0"/>
              </a:rPr>
              <a:t>introduced with Ansible </a:t>
            </a:r>
            <a:r>
              <a:rPr lang="en-US" dirty="0" smtClean="0">
                <a:latin typeface="Calibri" panose="020F0502020204030204" pitchFamily="34" charset="0"/>
                <a:cs typeface="Calibri" panose="020F0502020204030204" pitchFamily="34" charset="0"/>
              </a:rPr>
              <a:t>1.5</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release &amp; is used widely after. </a:t>
            </a:r>
          </a:p>
          <a:p>
            <a:pPr marL="285750" indent="-285750" algn="just">
              <a:buFont typeface="Wingdings" panose="05000000000000000000" pitchFamily="2" charset="2"/>
              <a:buChar char="Ø"/>
            </a:pPr>
            <a:endParaRPr lang="en-US" dirty="0" smtClean="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Ansible </a:t>
            </a:r>
            <a:r>
              <a:rPr lang="en-US" dirty="0">
                <a:latin typeface="Calibri" panose="020F0502020204030204" pitchFamily="34" charset="0"/>
                <a:cs typeface="Calibri" panose="020F0502020204030204" pitchFamily="34" charset="0"/>
              </a:rPr>
              <a:t>Vault </a:t>
            </a:r>
            <a:r>
              <a:rPr lang="en-US" dirty="0" smtClean="0">
                <a:latin typeface="Calibri" panose="020F0502020204030204" pitchFamily="34" charset="0"/>
                <a:cs typeface="Calibri" panose="020F0502020204030204" pitchFamily="34" charset="0"/>
              </a:rPr>
              <a:t>allows </a:t>
            </a:r>
            <a:r>
              <a:rPr lang="en-US" dirty="0">
                <a:latin typeface="Calibri" panose="020F0502020204030204" pitchFamily="34" charset="0"/>
                <a:cs typeface="Calibri" panose="020F0502020204030204" pitchFamily="34" charset="0"/>
              </a:rPr>
              <a:t>you to keep sensitive data such as passwords or keys in encrypted files, rather than as plaintext in playbooks or </a:t>
            </a:r>
            <a:r>
              <a:rPr lang="en-US" dirty="0" smtClean="0">
                <a:latin typeface="Calibri" panose="020F0502020204030204" pitchFamily="34" charset="0"/>
                <a:cs typeface="Calibri" panose="020F0502020204030204" pitchFamily="34" charset="0"/>
              </a:rPr>
              <a:t>roles.</a:t>
            </a:r>
          </a:p>
          <a:p>
            <a:pPr marL="285750" indent="-285750" algn="just">
              <a:buFont typeface="Wingdings" panose="05000000000000000000" pitchFamily="2" charset="2"/>
              <a:buChar char="Ø"/>
            </a:pPr>
            <a:endParaRPr lang="en-US" dirty="0" smtClean="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dirty="0">
                <a:latin typeface="Calibri" panose="020F0502020204030204" pitchFamily="34" charset="0"/>
                <a:cs typeface="Calibri" panose="020F0502020204030204" pitchFamily="34" charset="0"/>
              </a:rPr>
              <a:t>These vault files can then be distributed or placed in source control</a:t>
            </a:r>
            <a:r>
              <a:rPr lang="en-US" dirty="0" smtClean="0">
                <a:latin typeface="Calibri" panose="020F0502020204030204" pitchFamily="34" charset="0"/>
                <a:cs typeface="Calibri" panose="020F0502020204030204" pitchFamily="34" charset="0"/>
              </a:rPr>
              <a:t>.</a:t>
            </a:r>
          </a:p>
          <a:p>
            <a:pPr marL="285750" indent="-285750" algn="just">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dirty="0">
                <a:latin typeface="Calibri" panose="020F0502020204030204" pitchFamily="34" charset="0"/>
                <a:cs typeface="Calibri" panose="020F0502020204030204" pitchFamily="34" charset="0"/>
              </a:rPr>
              <a:t>Ansible Vault encrypts your secrets via </a:t>
            </a:r>
            <a:r>
              <a:rPr lang="en-US" b="1" u="sng" dirty="0">
                <a:latin typeface="Calibri" panose="020F0502020204030204" pitchFamily="34" charset="0"/>
                <a:cs typeface="Calibri" panose="020F0502020204030204" pitchFamily="34" charset="0"/>
              </a:rPr>
              <a:t>AES256</a:t>
            </a:r>
            <a:r>
              <a:rPr lang="en-US" dirty="0">
                <a:latin typeface="Calibri" panose="020F0502020204030204" pitchFamily="34" charset="0"/>
                <a:cs typeface="Calibri" panose="020F0502020204030204" pitchFamily="34" charset="0"/>
              </a:rPr>
              <a:t> so that you can safely store them with your Ansible Playbooks and inventory</a:t>
            </a:r>
            <a:r>
              <a:rPr lang="en-US" dirty="0" smtClean="0">
                <a:latin typeface="Calibri" panose="020F0502020204030204" pitchFamily="34" charset="0"/>
                <a:cs typeface="Calibri" panose="020F0502020204030204" pitchFamily="34" charset="0"/>
              </a:rPr>
              <a:t>.</a:t>
            </a:r>
          </a:p>
          <a:p>
            <a:pPr algn="just"/>
            <a:endParaRPr lang="en-US"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We have some key differences &amp; more new features with ansible vault after ansible 2.4 release.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7005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739" y="293584"/>
            <a:ext cx="4020652" cy="461665"/>
          </a:xfrm>
          <a:prstGeom prst="rect">
            <a:avLst/>
          </a:prstGeom>
          <a:noFill/>
        </p:spPr>
        <p:txBody>
          <a:bodyPr wrap="none" lIns="91440" tIns="45720" rIns="91440" bIns="45720">
            <a:spAutoFit/>
          </a:bodyPr>
          <a:lstStyle/>
          <a:p>
            <a:pPr algn="ctr"/>
            <a:r>
              <a:rPr lang="en-US" sz="2400" b="1" i="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What Can be Encrypted</a:t>
            </a:r>
            <a:endParaRPr lang="en-US" sz="2400" b="1" i="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TextBox 2"/>
          <p:cNvSpPr txBox="1"/>
          <p:nvPr/>
        </p:nvSpPr>
        <p:spPr>
          <a:xfrm>
            <a:off x="1134319" y="1122744"/>
            <a:ext cx="10370916" cy="3693319"/>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alibri" panose="020F0502020204030204" pitchFamily="34" charset="0"/>
                <a:cs typeface="Calibri" panose="020F0502020204030204" pitchFamily="34" charset="0"/>
              </a:rPr>
              <a:t>Ansible Vault can encrypt any structured data file used by </a:t>
            </a:r>
            <a:r>
              <a:rPr lang="en-US" dirty="0" smtClean="0">
                <a:latin typeface="Calibri" panose="020F0502020204030204" pitchFamily="34" charset="0"/>
                <a:cs typeface="Calibri" panose="020F0502020204030204" pitchFamily="34" charset="0"/>
              </a:rPr>
              <a:t>Ansible.</a:t>
            </a:r>
          </a:p>
          <a:p>
            <a:pPr marL="285750" indent="-285750" algn="just">
              <a:buFont typeface="Wingdings" panose="05000000000000000000" pitchFamily="2" charset="2"/>
              <a:buChar char="Ø"/>
            </a:pPr>
            <a:endParaRPr lang="en-US" dirty="0" smtClean="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dirty="0">
                <a:latin typeface="Calibri" panose="020F0502020204030204" pitchFamily="34" charset="0"/>
                <a:cs typeface="Calibri" panose="020F0502020204030204" pitchFamily="34" charset="0"/>
              </a:rPr>
              <a:t>This can include “</a:t>
            </a:r>
            <a:r>
              <a:rPr lang="en-US" dirty="0" err="1">
                <a:latin typeface="Calibri" panose="020F0502020204030204" pitchFamily="34" charset="0"/>
                <a:cs typeface="Calibri" panose="020F0502020204030204" pitchFamily="34" charset="0"/>
              </a:rPr>
              <a:t>group_vars</a:t>
            </a:r>
            <a:r>
              <a:rPr lang="en-US" dirty="0">
                <a:latin typeface="Calibri" panose="020F0502020204030204" pitchFamily="34" charset="0"/>
                <a:cs typeface="Calibri" panose="020F0502020204030204" pitchFamily="34" charset="0"/>
              </a:rPr>
              <a:t>/” or “</a:t>
            </a:r>
            <a:r>
              <a:rPr lang="en-US" dirty="0" err="1">
                <a:latin typeface="Calibri" panose="020F0502020204030204" pitchFamily="34" charset="0"/>
                <a:cs typeface="Calibri" panose="020F0502020204030204" pitchFamily="34" charset="0"/>
              </a:rPr>
              <a:t>host_vars</a:t>
            </a:r>
            <a:r>
              <a:rPr lang="en-US" dirty="0">
                <a:latin typeface="Calibri" panose="020F0502020204030204" pitchFamily="34" charset="0"/>
                <a:cs typeface="Calibri" panose="020F0502020204030204" pitchFamily="34" charset="0"/>
              </a:rPr>
              <a:t>/” inventory variables, variables loaded by “</a:t>
            </a:r>
            <a:r>
              <a:rPr lang="en-US" dirty="0" err="1">
                <a:latin typeface="Calibri" panose="020F0502020204030204" pitchFamily="34" charset="0"/>
                <a:cs typeface="Calibri" panose="020F0502020204030204" pitchFamily="34" charset="0"/>
              </a:rPr>
              <a:t>include_vars</a:t>
            </a:r>
            <a:r>
              <a:rPr lang="en-US" dirty="0">
                <a:latin typeface="Calibri" panose="020F0502020204030204" pitchFamily="34" charset="0"/>
                <a:cs typeface="Calibri" panose="020F0502020204030204" pitchFamily="34" charset="0"/>
              </a:rPr>
              <a:t>” or “</a:t>
            </a:r>
            <a:r>
              <a:rPr lang="en-US" dirty="0" err="1">
                <a:latin typeface="Calibri" panose="020F0502020204030204" pitchFamily="34" charset="0"/>
                <a:cs typeface="Calibri" panose="020F0502020204030204" pitchFamily="34" charset="0"/>
              </a:rPr>
              <a:t>vars_files</a:t>
            </a:r>
            <a:r>
              <a:rPr lang="en-US" dirty="0">
                <a:latin typeface="Calibri" panose="020F0502020204030204" pitchFamily="34" charset="0"/>
                <a:cs typeface="Calibri" panose="020F0502020204030204" pitchFamily="34" charset="0"/>
              </a:rPr>
              <a:t>”, or variable files passed on the ansible-playbook command line with -e @</a:t>
            </a:r>
            <a:r>
              <a:rPr lang="en-US" dirty="0" err="1">
                <a:latin typeface="Calibri" panose="020F0502020204030204" pitchFamily="34" charset="0"/>
                <a:cs typeface="Calibri" panose="020F0502020204030204" pitchFamily="34" charset="0"/>
              </a:rPr>
              <a:t>file.yml</a:t>
            </a:r>
            <a:r>
              <a:rPr lang="en-US" dirty="0">
                <a:latin typeface="Calibri" panose="020F0502020204030204" pitchFamily="34" charset="0"/>
                <a:cs typeface="Calibri" panose="020F0502020204030204" pitchFamily="34" charset="0"/>
              </a:rPr>
              <a:t> or -e @</a:t>
            </a:r>
            <a:r>
              <a:rPr lang="en-US" dirty="0" err="1">
                <a:latin typeface="Calibri" panose="020F0502020204030204" pitchFamily="34" charset="0"/>
                <a:cs typeface="Calibri" panose="020F0502020204030204" pitchFamily="34" charset="0"/>
              </a:rPr>
              <a:t>file.json</a:t>
            </a:r>
            <a:r>
              <a:rPr lang="en-US" dirty="0">
                <a:latin typeface="Calibri" panose="020F0502020204030204" pitchFamily="34" charset="0"/>
                <a:cs typeface="Calibri" panose="020F0502020204030204" pitchFamily="34" charset="0"/>
              </a:rPr>
              <a:t>. Role variables and defaults are also included</a:t>
            </a:r>
            <a:r>
              <a:rPr lang="en-US" dirty="0" smtClean="0">
                <a:latin typeface="Calibri" panose="020F0502020204030204" pitchFamily="34" charset="0"/>
                <a:cs typeface="Calibri" panose="020F0502020204030204" pitchFamily="34" charset="0"/>
              </a:rPr>
              <a:t>.</a:t>
            </a:r>
          </a:p>
          <a:p>
            <a:pPr marL="285750" indent="-285750" algn="just">
              <a:buFont typeface="Wingdings" panose="05000000000000000000" pitchFamily="2" charset="2"/>
              <a:buChar char="Ø"/>
            </a:pPr>
            <a:endParaRPr lang="en-US" dirty="0" smtClean="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dirty="0">
                <a:latin typeface="Calibri" panose="020F0502020204030204" pitchFamily="34" charset="0"/>
                <a:cs typeface="Calibri" panose="020F0502020204030204" pitchFamily="34" charset="0"/>
              </a:rPr>
              <a:t>To hide the names of variables that you’re using, you can encrypt the task files in their entirety.</a:t>
            </a:r>
          </a:p>
          <a:p>
            <a:pPr marL="285750" indent="-285750" algn="just">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dirty="0">
                <a:latin typeface="Calibri" panose="020F0502020204030204" pitchFamily="34" charset="0"/>
                <a:cs typeface="Calibri" panose="020F0502020204030204" pitchFamily="34" charset="0"/>
              </a:rPr>
              <a:t>Ansible Vault can also encrypt arbitrary files, even binary files. </a:t>
            </a:r>
            <a:endParaRPr lang="en-US" dirty="0" smtClean="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If </a:t>
            </a:r>
            <a:r>
              <a:rPr lang="en-US" dirty="0">
                <a:latin typeface="Calibri" panose="020F0502020204030204" pitchFamily="34" charset="0"/>
                <a:cs typeface="Calibri" panose="020F0502020204030204" pitchFamily="34" charset="0"/>
              </a:rPr>
              <a:t>a vault-encrypted file is given as the </a:t>
            </a:r>
            <a:r>
              <a:rPr lang="en-US" dirty="0" err="1">
                <a:latin typeface="Calibri" panose="020F0502020204030204" pitchFamily="34" charset="0"/>
                <a:cs typeface="Calibri" panose="020F0502020204030204" pitchFamily="34" charset="0"/>
              </a:rPr>
              <a:t>src</a:t>
            </a:r>
            <a:r>
              <a:rPr lang="en-US" dirty="0">
                <a:latin typeface="Calibri" panose="020F0502020204030204" pitchFamily="34" charset="0"/>
                <a:cs typeface="Calibri" panose="020F0502020204030204" pitchFamily="34" charset="0"/>
              </a:rPr>
              <a:t> argument to the </a:t>
            </a:r>
            <a:r>
              <a:rPr lang="en-US" b="1" dirty="0">
                <a:latin typeface="Calibri" panose="020F0502020204030204" pitchFamily="34" charset="0"/>
                <a:cs typeface="Calibri" panose="020F0502020204030204" pitchFamily="34" charset="0"/>
              </a:rPr>
              <a:t>copy</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template</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unarchive</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script</a:t>
            </a:r>
            <a:r>
              <a:rPr lang="en-US" dirty="0">
                <a:latin typeface="Calibri" panose="020F0502020204030204" pitchFamily="34" charset="0"/>
                <a:cs typeface="Calibri" panose="020F0502020204030204" pitchFamily="34" charset="0"/>
              </a:rPr>
              <a:t> or </a:t>
            </a:r>
            <a:r>
              <a:rPr lang="en-US" b="1" dirty="0">
                <a:latin typeface="Calibri" panose="020F0502020204030204" pitchFamily="34" charset="0"/>
                <a:cs typeface="Calibri" panose="020F0502020204030204" pitchFamily="34" charset="0"/>
              </a:rPr>
              <a:t>assemble</a:t>
            </a:r>
            <a:r>
              <a:rPr lang="en-US" dirty="0">
                <a:latin typeface="Calibri" panose="020F0502020204030204" pitchFamily="34" charset="0"/>
                <a:cs typeface="Calibri" panose="020F0502020204030204" pitchFamily="34" charset="0"/>
              </a:rPr>
              <a:t> modules, the file will be placed at the destination on the target host decrypted (assuming a valid vault password is supplied when running the play).</a:t>
            </a:r>
          </a:p>
        </p:txBody>
      </p:sp>
    </p:spTree>
    <p:extLst>
      <p:ext uri="{BB962C8B-B14F-4D97-AF65-F5344CB8AC3E}">
        <p14:creationId xmlns:p14="http://schemas.microsoft.com/office/powerpoint/2010/main" val="3379114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853" y="305158"/>
            <a:ext cx="4663456" cy="461665"/>
          </a:xfrm>
          <a:prstGeom prst="rect">
            <a:avLst/>
          </a:prstGeom>
          <a:noFill/>
        </p:spPr>
        <p:txBody>
          <a:bodyPr wrap="none" lIns="91440" tIns="45720" rIns="91440" bIns="45720">
            <a:spAutoFit/>
          </a:bodyPr>
          <a:lstStyle/>
          <a:p>
            <a:pPr algn="ctr"/>
            <a:r>
              <a:rPr lang="en-US" sz="24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Create New Encrypted Files</a:t>
            </a:r>
          </a:p>
        </p:txBody>
      </p:sp>
      <p:sp>
        <p:nvSpPr>
          <p:cNvPr id="3" name="TextBox 2"/>
          <p:cNvSpPr txBox="1"/>
          <p:nvPr/>
        </p:nvSpPr>
        <p:spPr>
          <a:xfrm>
            <a:off x="1273215" y="1134318"/>
            <a:ext cx="9363919"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To create a new encrypted data file, run the following </a:t>
            </a:r>
            <a:r>
              <a:rPr lang="en-US" dirty="0" smtClean="0">
                <a:latin typeface="Calibri" panose="020F0502020204030204" pitchFamily="34" charset="0"/>
                <a:cs typeface="Calibri" panose="020F0502020204030204" pitchFamily="34" charset="0"/>
              </a:rPr>
              <a:t>command</a:t>
            </a:r>
          </a:p>
          <a:p>
            <a:endParaRPr lang="en-US"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	</a:t>
            </a:r>
            <a:r>
              <a:rPr lang="en-US" i="1" dirty="0" smtClean="0">
                <a:solidFill>
                  <a:srgbClr val="00B050"/>
                </a:solidFill>
                <a:latin typeface="Calibri" panose="020F0502020204030204" pitchFamily="34" charset="0"/>
                <a:cs typeface="Calibri" panose="020F0502020204030204" pitchFamily="34" charset="0"/>
              </a:rPr>
              <a:t>ansible-vault </a:t>
            </a:r>
            <a:r>
              <a:rPr lang="en-US" i="1" dirty="0">
                <a:solidFill>
                  <a:srgbClr val="00B050"/>
                </a:solidFill>
                <a:latin typeface="Calibri" panose="020F0502020204030204" pitchFamily="34" charset="0"/>
                <a:cs typeface="Calibri" panose="020F0502020204030204" pitchFamily="34" charset="0"/>
              </a:rPr>
              <a:t>create </a:t>
            </a:r>
            <a:r>
              <a:rPr lang="en-US" i="1" dirty="0" err="1" smtClean="0">
                <a:solidFill>
                  <a:srgbClr val="00B050"/>
                </a:solidFill>
                <a:latin typeface="Calibri" panose="020F0502020204030204" pitchFamily="34" charset="0"/>
                <a:cs typeface="Calibri" panose="020F0502020204030204" pitchFamily="34" charset="0"/>
              </a:rPr>
              <a:t>test.yml</a:t>
            </a:r>
            <a:endParaRPr lang="en-US" i="1" dirty="0" smtClean="0">
              <a:solidFill>
                <a:srgbClr val="00B050"/>
              </a:solidFill>
              <a:latin typeface="Calibri" panose="020F0502020204030204" pitchFamily="34" charset="0"/>
              <a:cs typeface="Calibri" panose="020F0502020204030204" pitchFamily="34" charset="0"/>
            </a:endParaRPr>
          </a:p>
          <a:p>
            <a:endParaRPr lang="en-US" i="1" dirty="0">
              <a:solidFill>
                <a:srgbClr val="00B050"/>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First you will be prompted for a password. The password used with vault currently must be the same for all files you wish to use together at the same time.</a:t>
            </a:r>
          </a:p>
          <a:p>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After providing a password, the tool will launch whatever editor you have defined with $EDITOR, and defaults to vi (before 2.1 the default was vim). </a:t>
            </a:r>
            <a:endParaRPr lang="en-US"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Once </a:t>
            </a:r>
            <a:r>
              <a:rPr lang="en-US" dirty="0">
                <a:latin typeface="Calibri" panose="020F0502020204030204" pitchFamily="34" charset="0"/>
                <a:cs typeface="Calibri" panose="020F0502020204030204" pitchFamily="34" charset="0"/>
              </a:rPr>
              <a:t>you are done with the editor session, the file will be saved as encrypted data.</a:t>
            </a:r>
          </a:p>
        </p:txBody>
      </p:sp>
    </p:spTree>
    <p:extLst>
      <p:ext uri="{BB962C8B-B14F-4D97-AF65-F5344CB8AC3E}">
        <p14:creationId xmlns:p14="http://schemas.microsoft.com/office/powerpoint/2010/main" val="4456125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79101" y="293832"/>
            <a:ext cx="5166799" cy="461665"/>
          </a:xfrm>
          <a:prstGeom prst="rect">
            <a:avLst/>
          </a:prstGeom>
          <a:noFill/>
        </p:spPr>
        <p:txBody>
          <a:bodyPr wrap="none" lIns="91440" tIns="45720" rIns="91440" bIns="45720">
            <a:spAutoFit/>
          </a:bodyPr>
          <a:lstStyle/>
          <a:p>
            <a:pPr algn="ctr"/>
            <a:r>
              <a:rPr lang="en-US" sz="24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Encrypt/Decrypt Existing Files</a:t>
            </a:r>
          </a:p>
        </p:txBody>
      </p:sp>
      <p:sp>
        <p:nvSpPr>
          <p:cNvPr id="9" name="TextBox 8"/>
          <p:cNvSpPr txBox="1"/>
          <p:nvPr/>
        </p:nvSpPr>
        <p:spPr>
          <a:xfrm>
            <a:off x="856527" y="1238491"/>
            <a:ext cx="10718157"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If you have existing files that you wish to encrypt, use the ansible-vault encrypt command. This command can operate on multiple files at </a:t>
            </a:r>
            <a:r>
              <a:rPr lang="en-US" dirty="0" smtClean="0">
                <a:latin typeface="Calibri" panose="020F0502020204030204" pitchFamily="34" charset="0"/>
                <a:cs typeface="Calibri" panose="020F0502020204030204" pitchFamily="34" charset="0"/>
              </a:rPr>
              <a:t>once</a:t>
            </a:r>
          </a:p>
          <a:p>
            <a:endParaRPr lang="en-US" dirty="0">
              <a:latin typeface="Calibri" panose="020F0502020204030204" pitchFamily="34" charset="0"/>
              <a:cs typeface="Calibri" panose="020F0502020204030204" pitchFamily="34" charset="0"/>
            </a:endParaRPr>
          </a:p>
          <a:p>
            <a:r>
              <a:rPr lang="en-US" dirty="0" smtClean="0">
                <a:solidFill>
                  <a:srgbClr val="00B050"/>
                </a:solidFill>
              </a:rPr>
              <a:t>	ansible-vault </a:t>
            </a:r>
            <a:r>
              <a:rPr lang="en-US" dirty="0">
                <a:solidFill>
                  <a:srgbClr val="00B050"/>
                </a:solidFill>
              </a:rPr>
              <a:t>encrypt </a:t>
            </a:r>
            <a:r>
              <a:rPr lang="en-US" dirty="0" err="1">
                <a:solidFill>
                  <a:srgbClr val="00B050"/>
                </a:solidFill>
              </a:rPr>
              <a:t>foo.yml</a:t>
            </a:r>
            <a:r>
              <a:rPr lang="en-US" dirty="0">
                <a:solidFill>
                  <a:srgbClr val="00B050"/>
                </a:solidFill>
              </a:rPr>
              <a:t> </a:t>
            </a:r>
            <a:r>
              <a:rPr lang="en-US" dirty="0" err="1">
                <a:solidFill>
                  <a:srgbClr val="00B050"/>
                </a:solidFill>
              </a:rPr>
              <a:t>bar.yml</a:t>
            </a:r>
            <a:r>
              <a:rPr lang="en-US" dirty="0">
                <a:solidFill>
                  <a:srgbClr val="00B050"/>
                </a:solidFill>
              </a:rPr>
              <a:t> </a:t>
            </a:r>
            <a:r>
              <a:rPr lang="en-US" dirty="0" err="1" smtClean="0">
                <a:solidFill>
                  <a:srgbClr val="00B050"/>
                </a:solidFill>
              </a:rPr>
              <a:t>baz.yml</a:t>
            </a:r>
            <a:endParaRPr lang="en-US" dirty="0" smtClean="0">
              <a:solidFill>
                <a:srgbClr val="00B050"/>
              </a:solidFill>
            </a:endParaRPr>
          </a:p>
          <a:p>
            <a:endParaRPr lang="en-US" dirty="0" smtClean="0">
              <a:solidFill>
                <a:srgbClr val="00B050"/>
              </a:solidFill>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It will ask for new vault password if you do not have already one. </a:t>
            </a:r>
            <a:r>
              <a:rPr lang="en-US" dirty="0" smtClean="0">
                <a:latin typeface="Calibri" panose="020F0502020204030204" pitchFamily="34" charset="0"/>
                <a:cs typeface="Calibri" panose="020F0502020204030204" pitchFamily="34" charset="0"/>
              </a:rPr>
              <a:t>If a vault password exist we can use the same to encrypt. </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
        <p:nvSpPr>
          <p:cNvPr id="24" name="TextBox 23"/>
          <p:cNvSpPr txBox="1"/>
          <p:nvPr/>
        </p:nvSpPr>
        <p:spPr>
          <a:xfrm>
            <a:off x="856527" y="3842795"/>
            <a:ext cx="10671858"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If you have existing files that you no longer want to keep encrypted, you can permanently decrypt them by running the ansible-vault decrypt command. This command will save them unencrypted to the </a:t>
            </a:r>
            <a:r>
              <a:rPr lang="en-US" dirty="0" smtClean="0">
                <a:latin typeface="Calibri" panose="020F0502020204030204" pitchFamily="34" charset="0"/>
                <a:cs typeface="Calibri" panose="020F0502020204030204" pitchFamily="34" charset="0"/>
              </a:rPr>
              <a:t>disk. </a:t>
            </a:r>
          </a:p>
          <a:p>
            <a:endParaRPr lang="en-US" dirty="0">
              <a:latin typeface="Calibri" panose="020F0502020204030204" pitchFamily="34" charset="0"/>
              <a:cs typeface="Calibri" panose="020F0502020204030204" pitchFamily="34" charset="0"/>
            </a:endParaRPr>
          </a:p>
          <a:p>
            <a:r>
              <a:rPr lang="en-US" dirty="0" smtClean="0"/>
              <a:t>	</a:t>
            </a:r>
            <a:r>
              <a:rPr lang="en-US" dirty="0" smtClean="0">
                <a:solidFill>
                  <a:srgbClr val="00B050"/>
                </a:solidFill>
              </a:rPr>
              <a:t>ansible-vault </a:t>
            </a:r>
            <a:r>
              <a:rPr lang="en-US" dirty="0">
                <a:solidFill>
                  <a:srgbClr val="00B050"/>
                </a:solidFill>
              </a:rPr>
              <a:t>decrypt </a:t>
            </a:r>
            <a:r>
              <a:rPr lang="en-US" dirty="0" err="1">
                <a:solidFill>
                  <a:srgbClr val="00B050"/>
                </a:solidFill>
              </a:rPr>
              <a:t>foo.yml</a:t>
            </a:r>
            <a:r>
              <a:rPr lang="en-US" dirty="0">
                <a:solidFill>
                  <a:srgbClr val="00B050"/>
                </a:solidFill>
              </a:rPr>
              <a:t> </a:t>
            </a:r>
            <a:r>
              <a:rPr lang="en-US" dirty="0" err="1">
                <a:solidFill>
                  <a:srgbClr val="00B050"/>
                </a:solidFill>
              </a:rPr>
              <a:t>bar.yml</a:t>
            </a:r>
            <a:r>
              <a:rPr lang="en-US" dirty="0">
                <a:solidFill>
                  <a:srgbClr val="00B050"/>
                </a:solidFill>
              </a:rPr>
              <a:t> </a:t>
            </a:r>
            <a:r>
              <a:rPr lang="en-US" dirty="0" err="1" smtClean="0">
                <a:solidFill>
                  <a:srgbClr val="00B050"/>
                </a:solidFill>
              </a:rPr>
              <a:t>baz.yml</a:t>
            </a:r>
            <a:endParaRPr lang="en-US" dirty="0" smtClean="0">
              <a:solidFill>
                <a:srgbClr val="00B050"/>
              </a:solidFill>
            </a:endParaRPr>
          </a:p>
          <a:p>
            <a:endParaRPr lang="en-US" dirty="0"/>
          </a:p>
          <a:p>
            <a:pPr marL="285750" indent="-285750">
              <a:buFont typeface="Wingdings" panose="05000000000000000000" pitchFamily="2" charset="2"/>
              <a:buChar char="Ø"/>
            </a:pPr>
            <a:r>
              <a:rPr lang="en-US" dirty="0" smtClean="0"/>
              <a:t>This will ask for the vault password used to encrypt the files. </a:t>
            </a:r>
            <a:endParaRPr lang="en-US" dirty="0"/>
          </a:p>
        </p:txBody>
      </p:sp>
    </p:spTree>
    <p:extLst>
      <p:ext uri="{BB962C8B-B14F-4D97-AF65-F5344CB8AC3E}">
        <p14:creationId xmlns:p14="http://schemas.microsoft.com/office/powerpoint/2010/main" val="33833573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280" y="268348"/>
            <a:ext cx="4110420" cy="461665"/>
          </a:xfrm>
          <a:prstGeom prst="rect">
            <a:avLst/>
          </a:prstGeom>
          <a:noFill/>
        </p:spPr>
        <p:txBody>
          <a:bodyPr wrap="none" lIns="91440" tIns="45720" rIns="91440" bIns="45720">
            <a:spAutoFit/>
          </a:bodyPr>
          <a:lstStyle/>
          <a:p>
            <a:pPr algn="ctr"/>
            <a:r>
              <a:rPr lang="en-US" sz="24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Viewing Encrypted Files</a:t>
            </a:r>
          </a:p>
        </p:txBody>
      </p:sp>
      <p:sp>
        <p:nvSpPr>
          <p:cNvPr id="3" name="TextBox 2"/>
          <p:cNvSpPr txBox="1"/>
          <p:nvPr/>
        </p:nvSpPr>
        <p:spPr>
          <a:xfrm>
            <a:off x="1006997" y="1192192"/>
            <a:ext cx="10058400"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Encrypted files can be viewed without decrypting/editing them, </a:t>
            </a:r>
            <a:r>
              <a:rPr lang="en-US" dirty="0">
                <a:latin typeface="Calibri" panose="020F0502020204030204" pitchFamily="34" charset="0"/>
                <a:cs typeface="Calibri" panose="020F0502020204030204" pitchFamily="34" charset="0"/>
              </a:rPr>
              <a:t>we can use ansible-vault view </a:t>
            </a:r>
            <a:r>
              <a:rPr lang="en-US" dirty="0" smtClean="0">
                <a:latin typeface="Calibri" panose="020F0502020204030204" pitchFamily="34" charset="0"/>
                <a:cs typeface="Calibri" panose="020F0502020204030204" pitchFamily="34" charset="0"/>
              </a:rPr>
              <a:t>command. It opens the file “read“ mode</a:t>
            </a:r>
          </a:p>
          <a:p>
            <a:endParaRPr lang="en-US" dirty="0">
              <a:latin typeface="Calibri" panose="020F0502020204030204" pitchFamily="34" charset="0"/>
              <a:cs typeface="Calibri" panose="020F0502020204030204" pitchFamily="34" charset="0"/>
            </a:endParaRPr>
          </a:p>
          <a:p>
            <a:pPr lvl="1"/>
            <a:r>
              <a:rPr lang="en-US" dirty="0" smtClean="0">
                <a:solidFill>
                  <a:srgbClr val="00B050"/>
                </a:solidFill>
                <a:latin typeface="Calibri" panose="020F0502020204030204" pitchFamily="34" charset="0"/>
                <a:cs typeface="Calibri" panose="020F0502020204030204" pitchFamily="34" charset="0"/>
              </a:rPr>
              <a:t>	ansible-vault </a:t>
            </a:r>
            <a:r>
              <a:rPr lang="en-US" dirty="0">
                <a:solidFill>
                  <a:srgbClr val="00B050"/>
                </a:solidFill>
                <a:latin typeface="Calibri" panose="020F0502020204030204" pitchFamily="34" charset="0"/>
                <a:cs typeface="Calibri" panose="020F0502020204030204" pitchFamily="34" charset="0"/>
              </a:rPr>
              <a:t>view </a:t>
            </a:r>
            <a:r>
              <a:rPr lang="en-US" dirty="0" err="1">
                <a:solidFill>
                  <a:srgbClr val="00B050"/>
                </a:solidFill>
                <a:latin typeface="Calibri" panose="020F0502020204030204" pitchFamily="34" charset="0"/>
                <a:cs typeface="Calibri" panose="020F0502020204030204" pitchFamily="34" charset="0"/>
              </a:rPr>
              <a:t>foo.yml</a:t>
            </a:r>
            <a:r>
              <a:rPr lang="en-US" dirty="0">
                <a:solidFill>
                  <a:srgbClr val="00B050"/>
                </a:solidFill>
                <a:latin typeface="Calibri" panose="020F0502020204030204" pitchFamily="34" charset="0"/>
                <a:cs typeface="Calibri" panose="020F0502020204030204" pitchFamily="34" charset="0"/>
              </a:rPr>
              <a:t> </a:t>
            </a:r>
            <a:r>
              <a:rPr lang="en-US" dirty="0" err="1">
                <a:solidFill>
                  <a:srgbClr val="00B050"/>
                </a:solidFill>
                <a:latin typeface="Calibri" panose="020F0502020204030204" pitchFamily="34" charset="0"/>
                <a:cs typeface="Calibri" panose="020F0502020204030204" pitchFamily="34" charset="0"/>
              </a:rPr>
              <a:t>bar.yml</a:t>
            </a:r>
            <a:r>
              <a:rPr lang="en-US" dirty="0">
                <a:solidFill>
                  <a:srgbClr val="00B050"/>
                </a:solidFill>
                <a:latin typeface="Calibri" panose="020F0502020204030204" pitchFamily="34" charset="0"/>
                <a:cs typeface="Calibri" panose="020F0502020204030204" pitchFamily="34" charset="0"/>
              </a:rPr>
              <a:t> </a:t>
            </a:r>
            <a:r>
              <a:rPr lang="en-US" dirty="0" err="1" smtClean="0">
                <a:solidFill>
                  <a:srgbClr val="00B050"/>
                </a:solidFill>
                <a:latin typeface="Calibri" panose="020F0502020204030204" pitchFamily="34" charset="0"/>
                <a:cs typeface="Calibri" panose="020F0502020204030204" pitchFamily="34" charset="0"/>
              </a:rPr>
              <a:t>baz.yml</a:t>
            </a:r>
            <a:endParaRPr lang="en-US" dirty="0" smtClean="0">
              <a:solidFill>
                <a:srgbClr val="00B050"/>
              </a:solidFill>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This will ask for the vault password used to encrypt the files.</a:t>
            </a: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It is suggested to use “ansible-vault view” always to see the content of an encrypted file instead “ansible-vault decrypt”.</a:t>
            </a: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“ansible-vault decrypt” should be used only when we no longer need an encrypted format for any file</a:t>
            </a:r>
            <a:r>
              <a:rPr lang="en-US" dirty="0" smtClean="0"/>
              <a:t>.</a:t>
            </a:r>
            <a:endParaRPr lang="en-US" dirty="0"/>
          </a:p>
        </p:txBody>
      </p:sp>
      <p:pic>
        <p:nvPicPr>
          <p:cNvPr id="4" name="Picture 3"/>
          <p:cNvPicPr>
            <a:picLocks noChangeAspect="1"/>
          </p:cNvPicPr>
          <p:nvPr/>
        </p:nvPicPr>
        <p:blipFill>
          <a:blip r:embed="rId2"/>
          <a:stretch>
            <a:fillRect/>
          </a:stretch>
        </p:blipFill>
        <p:spPr>
          <a:xfrm>
            <a:off x="2334287" y="5255871"/>
            <a:ext cx="5409176" cy="751390"/>
          </a:xfrm>
          <a:prstGeom prst="rect">
            <a:avLst/>
          </a:prstGeom>
        </p:spPr>
      </p:pic>
    </p:spTree>
    <p:extLst>
      <p:ext uri="{BB962C8B-B14F-4D97-AF65-F5344CB8AC3E}">
        <p14:creationId xmlns:p14="http://schemas.microsoft.com/office/powerpoint/2010/main" val="15210001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099" y="327774"/>
            <a:ext cx="3961341" cy="461665"/>
          </a:xfrm>
          <a:prstGeom prst="rect">
            <a:avLst/>
          </a:prstGeom>
          <a:noFill/>
        </p:spPr>
        <p:txBody>
          <a:bodyPr wrap="none" lIns="91440" tIns="45720" rIns="91440" bIns="45720">
            <a:spAutoFit/>
          </a:bodyPr>
          <a:lstStyle/>
          <a:p>
            <a:pPr algn="ctr"/>
            <a:r>
              <a:rPr lang="en-US" sz="2400" b="1" i="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Editing Encrypted </a:t>
            </a:r>
            <a:r>
              <a:rPr lang="en-US" sz="24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files</a:t>
            </a:r>
          </a:p>
        </p:txBody>
      </p:sp>
      <p:sp>
        <p:nvSpPr>
          <p:cNvPr id="3" name="TextBox 2"/>
          <p:cNvSpPr txBox="1"/>
          <p:nvPr/>
        </p:nvSpPr>
        <p:spPr>
          <a:xfrm>
            <a:off x="856527" y="1053296"/>
            <a:ext cx="10579260"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To edit an encrypted file in place, use the ansible-vault edit </a:t>
            </a:r>
            <a:r>
              <a:rPr lang="en-US" dirty="0" smtClean="0">
                <a:latin typeface="Calibri" panose="020F0502020204030204" pitchFamily="34" charset="0"/>
                <a:cs typeface="Calibri" panose="020F0502020204030204" pitchFamily="34" charset="0"/>
              </a:rPr>
              <a:t>command. This will open the file &amp; read/write mode. </a:t>
            </a:r>
          </a:p>
          <a:p>
            <a:endParaRPr lang="en-US"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	</a:t>
            </a:r>
            <a:r>
              <a:rPr lang="en-US" dirty="0" smtClean="0">
                <a:solidFill>
                  <a:srgbClr val="00B050"/>
                </a:solidFill>
                <a:latin typeface="Calibri" panose="020F0502020204030204" pitchFamily="34" charset="0"/>
                <a:cs typeface="Calibri" panose="020F0502020204030204" pitchFamily="34" charset="0"/>
              </a:rPr>
              <a:t>ansible-vault </a:t>
            </a:r>
            <a:r>
              <a:rPr lang="en-US" dirty="0">
                <a:solidFill>
                  <a:srgbClr val="00B050"/>
                </a:solidFill>
                <a:latin typeface="Calibri" panose="020F0502020204030204" pitchFamily="34" charset="0"/>
                <a:cs typeface="Calibri" panose="020F0502020204030204" pitchFamily="34" charset="0"/>
              </a:rPr>
              <a:t>edit </a:t>
            </a:r>
            <a:r>
              <a:rPr lang="en-US" dirty="0" err="1" smtClean="0">
                <a:solidFill>
                  <a:srgbClr val="00B050"/>
                </a:solidFill>
                <a:latin typeface="Calibri" panose="020F0502020204030204" pitchFamily="34" charset="0"/>
                <a:cs typeface="Calibri" panose="020F0502020204030204" pitchFamily="34" charset="0"/>
              </a:rPr>
              <a:t>foo.yml</a:t>
            </a:r>
            <a:endParaRPr lang="en-US" dirty="0" smtClean="0">
              <a:solidFill>
                <a:srgbClr val="00B050"/>
              </a:solidFill>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This command will decrypt the file to a temporary file and allow you to edit the file, saving it back as encrypted when done and removing the temporary file. </a:t>
            </a:r>
          </a:p>
          <a:p>
            <a:endParaRPr lang="en-US" dirty="0"/>
          </a:p>
        </p:txBody>
      </p:sp>
      <p:pic>
        <p:nvPicPr>
          <p:cNvPr id="6" name="Picture 5"/>
          <p:cNvPicPr>
            <a:picLocks noChangeAspect="1"/>
          </p:cNvPicPr>
          <p:nvPr/>
        </p:nvPicPr>
        <p:blipFill>
          <a:blip r:embed="rId2"/>
          <a:stretch>
            <a:fillRect/>
          </a:stretch>
        </p:blipFill>
        <p:spPr>
          <a:xfrm>
            <a:off x="2195343" y="4051621"/>
            <a:ext cx="6462520" cy="1724146"/>
          </a:xfrm>
          <a:prstGeom prst="rect">
            <a:avLst/>
          </a:prstGeom>
        </p:spPr>
      </p:pic>
    </p:spTree>
    <p:extLst>
      <p:ext uri="{BB962C8B-B14F-4D97-AF65-F5344CB8AC3E}">
        <p14:creationId xmlns:p14="http://schemas.microsoft.com/office/powerpoint/2010/main" val="1127225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248" y="352996"/>
            <a:ext cx="4355680" cy="461665"/>
          </a:xfrm>
          <a:prstGeom prst="rect">
            <a:avLst/>
          </a:prstGeom>
          <a:noFill/>
        </p:spPr>
        <p:txBody>
          <a:bodyPr wrap="none" lIns="91440" tIns="45720" rIns="91440" bIns="45720">
            <a:spAutoFit/>
          </a:bodyPr>
          <a:lstStyle/>
          <a:p>
            <a:pPr algn="ctr"/>
            <a:r>
              <a:rPr lang="en-US" sz="2400" b="1" i="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Re keying Encrypted </a:t>
            </a:r>
            <a:r>
              <a:rPr lang="en-US" sz="24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files</a:t>
            </a:r>
          </a:p>
        </p:txBody>
      </p:sp>
      <p:pic>
        <p:nvPicPr>
          <p:cNvPr id="3" name="Picture 2"/>
          <p:cNvPicPr>
            <a:picLocks noChangeAspect="1"/>
          </p:cNvPicPr>
          <p:nvPr/>
        </p:nvPicPr>
        <p:blipFill>
          <a:blip r:embed="rId2"/>
          <a:stretch>
            <a:fillRect/>
          </a:stretch>
        </p:blipFill>
        <p:spPr>
          <a:xfrm>
            <a:off x="2184169" y="3624198"/>
            <a:ext cx="6195902" cy="1498801"/>
          </a:xfrm>
          <a:prstGeom prst="rect">
            <a:avLst/>
          </a:prstGeom>
        </p:spPr>
      </p:pic>
      <p:sp>
        <p:nvSpPr>
          <p:cNvPr id="4" name="TextBox 3"/>
          <p:cNvSpPr txBox="1"/>
          <p:nvPr/>
        </p:nvSpPr>
        <p:spPr>
          <a:xfrm>
            <a:off x="706056" y="1203767"/>
            <a:ext cx="10579260"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If we wish </a:t>
            </a:r>
            <a:r>
              <a:rPr lang="en-US" dirty="0">
                <a:latin typeface="Calibri" panose="020F0502020204030204" pitchFamily="34" charset="0"/>
                <a:cs typeface="Calibri" panose="020F0502020204030204" pitchFamily="34" charset="0"/>
              </a:rPr>
              <a:t>to change </a:t>
            </a:r>
            <a:r>
              <a:rPr lang="en-US" dirty="0" smtClean="0">
                <a:latin typeface="Calibri" panose="020F0502020204030204" pitchFamily="34" charset="0"/>
                <a:cs typeface="Calibri" panose="020F0502020204030204" pitchFamily="34" charset="0"/>
              </a:rPr>
              <a:t>vault password </a:t>
            </a:r>
            <a:r>
              <a:rPr lang="en-US" dirty="0">
                <a:latin typeface="Calibri" panose="020F0502020204030204" pitchFamily="34" charset="0"/>
                <a:cs typeface="Calibri" panose="020F0502020204030204" pitchFamily="34" charset="0"/>
              </a:rPr>
              <a:t>on a vault-encrypted file or files, </a:t>
            </a:r>
            <a:r>
              <a:rPr lang="en-US" dirty="0" smtClean="0">
                <a:latin typeface="Calibri" panose="020F0502020204030204" pitchFamily="34" charset="0"/>
                <a:cs typeface="Calibri" panose="020F0502020204030204" pitchFamily="34" charset="0"/>
              </a:rPr>
              <a:t>we can do with </a:t>
            </a:r>
            <a:r>
              <a:rPr lang="en-US" dirty="0">
                <a:latin typeface="Calibri" panose="020F0502020204030204" pitchFamily="34" charset="0"/>
                <a:cs typeface="Calibri" panose="020F0502020204030204" pitchFamily="34" charset="0"/>
              </a:rPr>
              <a:t>the rekey </a:t>
            </a:r>
            <a:r>
              <a:rPr lang="en-US" dirty="0" smtClean="0">
                <a:latin typeface="Calibri" panose="020F0502020204030204" pitchFamily="34" charset="0"/>
                <a:cs typeface="Calibri" panose="020F0502020204030204" pitchFamily="34" charset="0"/>
              </a:rPr>
              <a:t>command</a:t>
            </a:r>
          </a:p>
          <a:p>
            <a:endParaRPr lang="en-US"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	</a:t>
            </a:r>
            <a:r>
              <a:rPr lang="en-US" dirty="0" smtClean="0">
                <a:solidFill>
                  <a:srgbClr val="00B050"/>
                </a:solidFill>
                <a:latin typeface="Calibri" panose="020F0502020204030204" pitchFamily="34" charset="0"/>
                <a:cs typeface="Calibri" panose="020F0502020204030204" pitchFamily="34" charset="0"/>
              </a:rPr>
              <a:t>ansible-vault </a:t>
            </a:r>
            <a:r>
              <a:rPr lang="en-US" dirty="0">
                <a:solidFill>
                  <a:srgbClr val="00B050"/>
                </a:solidFill>
                <a:latin typeface="Calibri" panose="020F0502020204030204" pitchFamily="34" charset="0"/>
                <a:cs typeface="Calibri" panose="020F0502020204030204" pitchFamily="34" charset="0"/>
              </a:rPr>
              <a:t>edit </a:t>
            </a:r>
            <a:r>
              <a:rPr lang="en-US" dirty="0" err="1" smtClean="0">
                <a:solidFill>
                  <a:srgbClr val="00B050"/>
                </a:solidFill>
                <a:latin typeface="Calibri" panose="020F0502020204030204" pitchFamily="34" charset="0"/>
                <a:cs typeface="Calibri" panose="020F0502020204030204" pitchFamily="34" charset="0"/>
              </a:rPr>
              <a:t>foo.yml</a:t>
            </a:r>
            <a:endParaRPr lang="en-US" dirty="0" smtClean="0">
              <a:solidFill>
                <a:srgbClr val="00B050"/>
              </a:solidFill>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This command will decrypt the file to a temporary file and allow you to edit the file, saving it back as encrypted when done and removing the temporary file. </a:t>
            </a:r>
          </a:p>
          <a:p>
            <a:endParaRPr lang="en-US" dirty="0"/>
          </a:p>
        </p:txBody>
      </p:sp>
    </p:spTree>
    <p:extLst>
      <p:ext uri="{BB962C8B-B14F-4D97-AF65-F5344CB8AC3E}">
        <p14:creationId xmlns:p14="http://schemas.microsoft.com/office/powerpoint/2010/main" val="27814643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Wood Typ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docProps/app.xml><?xml version="1.0" encoding="utf-8"?>
<Properties xmlns="http://schemas.openxmlformats.org/officeDocument/2006/extended-properties" xmlns:vt="http://schemas.openxmlformats.org/officeDocument/2006/docPropsVTypes">
  <Template>TM03090434[[fn=Wood Type]]</Template>
  <TotalTime>1956</TotalTime>
  <Words>752</Words>
  <Application>Microsoft Office PowerPoint</Application>
  <PresentationFormat>Widescreen</PresentationFormat>
  <Paragraphs>145</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Bookman Old Style</vt:lpstr>
      <vt:lpstr>Calibri</vt:lpstr>
      <vt:lpstr>Century Gothic</vt:lpstr>
      <vt:lpstr>Times New Roman</vt:lpstr>
      <vt:lpstr>Trebuchet MS</vt:lpstr>
      <vt:lpstr>Wingdings</vt:lpstr>
      <vt:lpstr>Wood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Automatic Data Processing, LLP.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Theegala, Nareshwar Reddy (ES)</dc:creator>
  <cp:lastModifiedBy>Theegala, Nareshwar (CORP)</cp:lastModifiedBy>
  <cp:revision>159</cp:revision>
  <dcterms:created xsi:type="dcterms:W3CDTF">2018-02-04T04:18:34Z</dcterms:created>
  <dcterms:modified xsi:type="dcterms:W3CDTF">2018-11-21T14:54:07Z</dcterms:modified>
</cp:coreProperties>
</file>