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328" r:id="rId3"/>
    <p:sldId id="329" r:id="rId4"/>
    <p:sldId id="327" r:id="rId5"/>
    <p:sldId id="336" r:id="rId6"/>
    <p:sldId id="337" r:id="rId7"/>
    <p:sldId id="257" r:id="rId8"/>
    <p:sldId id="258" r:id="rId9"/>
    <p:sldId id="259" r:id="rId10"/>
    <p:sldId id="330" r:id="rId11"/>
    <p:sldId id="331" r:id="rId12"/>
    <p:sldId id="332" r:id="rId13"/>
    <p:sldId id="260" r:id="rId14"/>
    <p:sldId id="261" r:id="rId15"/>
    <p:sldId id="262" r:id="rId16"/>
    <p:sldId id="263" r:id="rId17"/>
    <p:sldId id="264" r:id="rId18"/>
    <p:sldId id="333" r:id="rId19"/>
    <p:sldId id="265" r:id="rId20"/>
    <p:sldId id="266" r:id="rId21"/>
    <p:sldId id="267" r:id="rId22"/>
    <p:sldId id="268" r:id="rId23"/>
    <p:sldId id="298" r:id="rId24"/>
    <p:sldId id="300" r:id="rId25"/>
    <p:sldId id="301" r:id="rId26"/>
    <p:sldId id="338" r:id="rId27"/>
    <p:sldId id="302" r:id="rId28"/>
    <p:sldId id="303" r:id="rId29"/>
    <p:sldId id="304" r:id="rId30"/>
    <p:sldId id="288" r:id="rId31"/>
    <p:sldId id="290" r:id="rId32"/>
    <p:sldId id="291" r:id="rId33"/>
    <p:sldId id="339" r:id="rId34"/>
    <p:sldId id="292" r:id="rId35"/>
    <p:sldId id="294" r:id="rId36"/>
    <p:sldId id="341" r:id="rId37"/>
    <p:sldId id="310" r:id="rId38"/>
    <p:sldId id="311" r:id="rId39"/>
    <p:sldId id="334" r:id="rId40"/>
    <p:sldId id="335" r:id="rId41"/>
    <p:sldId id="312" r:id="rId42"/>
    <p:sldId id="313" r:id="rId43"/>
    <p:sldId id="269" r:id="rId44"/>
    <p:sldId id="271" r:id="rId45"/>
    <p:sldId id="274" r:id="rId46"/>
    <p:sldId id="275" r:id="rId47"/>
    <p:sldId id="276" r:id="rId48"/>
    <p:sldId id="278" r:id="rId49"/>
    <p:sldId id="279" r:id="rId50"/>
    <p:sldId id="284" r:id="rId51"/>
    <p:sldId id="283" r:id="rId52"/>
    <p:sldId id="282" r:id="rId53"/>
    <p:sldId id="280" r:id="rId54"/>
    <p:sldId id="286" r:id="rId55"/>
    <p:sldId id="287" r:id="rId56"/>
    <p:sldId id="295" r:id="rId57"/>
    <p:sldId id="296" r:id="rId58"/>
    <p:sldId id="297" r:id="rId59"/>
    <p:sldId id="293" r:id="rId60"/>
    <p:sldId id="289" r:id="rId61"/>
    <p:sldId id="285" r:id="rId62"/>
    <p:sldId id="281" r:id="rId63"/>
    <p:sldId id="272" r:id="rId64"/>
    <p:sldId id="273" r:id="rId65"/>
    <p:sldId id="270" r:id="rId66"/>
    <p:sldId id="305" r:id="rId67"/>
    <p:sldId id="306" r:id="rId68"/>
    <p:sldId id="307" r:id="rId69"/>
    <p:sldId id="299" r:id="rId70"/>
    <p:sldId id="308" r:id="rId71"/>
    <p:sldId id="309" r:id="rId72"/>
    <p:sldId id="343" r:id="rId73"/>
    <p:sldId id="314" r:id="rId74"/>
    <p:sldId id="315" r:id="rId75"/>
    <p:sldId id="342" r:id="rId76"/>
    <p:sldId id="316" r:id="rId77"/>
    <p:sldId id="317" r:id="rId78"/>
    <p:sldId id="318" r:id="rId79"/>
    <p:sldId id="319" r:id="rId80"/>
    <p:sldId id="32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33" autoAdjust="0"/>
  </p:normalViewPr>
  <p:slideViewPr>
    <p:cSldViewPr snapToGrid="0">
      <p:cViewPr>
        <p:scale>
          <a:sx n="75" d="100"/>
          <a:sy n="75" d="100"/>
        </p:scale>
        <p:origin x="324" y="-108"/>
      </p:cViewPr>
      <p:guideLst/>
    </p:cSldViewPr>
  </p:slideViewPr>
  <p:notesTextViewPr>
    <p:cViewPr>
      <p:scale>
        <a:sx n="1" d="1"/>
        <a:sy n="1" d="1"/>
      </p:scale>
      <p:origin x="0" y="0"/>
    </p:cViewPr>
  </p:notesTextViewPr>
  <p:notesViewPr>
    <p:cSldViewPr snapToGrid="0">
      <p:cViewPr varScale="1">
        <p:scale>
          <a:sx n="56" d="100"/>
          <a:sy n="56" d="100"/>
        </p:scale>
        <p:origin x="2588"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9C95B-A178-4D3E-83CB-9B68AFB55B9B}" type="datetimeFigureOut">
              <a:rPr lang="en-IN" smtClean="0"/>
              <a:t>12-01-2025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C3ECA-45D6-4A5D-BC2B-C5B21F72E78D}" type="slidenum">
              <a:rPr lang="en-IN" smtClean="0"/>
              <a:t>‹#›</a:t>
            </a:fld>
            <a:endParaRPr lang="en-IN"/>
          </a:p>
        </p:txBody>
      </p:sp>
    </p:spTree>
    <p:extLst>
      <p:ext uri="{BB962C8B-B14F-4D97-AF65-F5344CB8AC3E}">
        <p14:creationId xmlns:p14="http://schemas.microsoft.com/office/powerpoint/2010/main" val="6702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Requirements</a:t>
            </a:r>
            <a:r>
              <a:rPr lang="en-US" dirty="0"/>
              <a:t>: The first phase involves gathering requirements from stakeholders and analyzing them to understand the scope and objectives of the project.</a:t>
            </a:r>
          </a:p>
          <a:p>
            <a:r>
              <a:rPr lang="en-US" b="1" dirty="0"/>
              <a:t>Design</a:t>
            </a:r>
            <a:r>
              <a:rPr lang="en-US" dirty="0"/>
              <a:t>: Once the requirements are understood, the design phase begins. This involves creating a detailed design document that outlines the software architecture, user interface, and system components.</a:t>
            </a:r>
          </a:p>
          <a:p>
            <a:r>
              <a:rPr lang="en-US" b="1" dirty="0"/>
              <a:t>Development</a:t>
            </a:r>
            <a:r>
              <a:rPr lang="en-US" dirty="0"/>
              <a:t>: The Development phase include implementation involves coding the software based on the design specifications. This phase also includes unit testing to ensure that each component of the software is working as expected.</a:t>
            </a:r>
          </a:p>
          <a:p>
            <a:r>
              <a:rPr lang="en-US" b="1" dirty="0"/>
              <a:t>Testing: </a:t>
            </a:r>
            <a:r>
              <a:rPr lang="en-US" dirty="0"/>
              <a:t>In the testing phase, the software is tested as a whole to ensure that it meets the requirements and is free from defects.</a:t>
            </a:r>
          </a:p>
          <a:p>
            <a:r>
              <a:rPr lang="en-US" b="1" dirty="0"/>
              <a:t>Deployment: </a:t>
            </a:r>
            <a:r>
              <a:rPr lang="en-US" dirty="0"/>
              <a:t>Once the software has been tested and approved, it is deployed to the production environment.</a:t>
            </a:r>
          </a:p>
          <a:p>
            <a:r>
              <a:rPr lang="en-US" b="1" dirty="0"/>
              <a:t>Maintenance: </a:t>
            </a:r>
            <a:r>
              <a:rPr lang="en-US" dirty="0"/>
              <a:t>The final phase of the Waterfall Model is maintenance, which involves fixing any issues that arise after the software has been deployed and ensuring that it continues to meet the requirements over time. </a:t>
            </a:r>
            <a:endParaRPr lang="en-IN" dirty="0"/>
          </a:p>
          <a:p>
            <a:endParaRPr lang="en-IN" dirty="0"/>
          </a:p>
        </p:txBody>
      </p:sp>
      <p:sp>
        <p:nvSpPr>
          <p:cNvPr id="4" name="Slide Number Placeholder 3"/>
          <p:cNvSpPr>
            <a:spLocks noGrp="1"/>
          </p:cNvSpPr>
          <p:nvPr>
            <p:ph type="sldNum" sz="quarter" idx="5"/>
          </p:nvPr>
        </p:nvSpPr>
        <p:spPr/>
        <p:txBody>
          <a:bodyPr/>
          <a:lstStyle/>
          <a:p>
            <a:fld id="{9E4C3ECA-45D6-4A5D-BC2B-C5B21F72E78D}" type="slidenum">
              <a:rPr lang="en-IN" smtClean="0"/>
              <a:t>7</a:t>
            </a:fld>
            <a:endParaRPr lang="en-IN"/>
          </a:p>
        </p:txBody>
      </p:sp>
    </p:spTree>
    <p:extLst>
      <p:ext uri="{BB962C8B-B14F-4D97-AF65-F5344CB8AC3E}">
        <p14:creationId xmlns:p14="http://schemas.microsoft.com/office/powerpoint/2010/main" val="1261746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4C3ECA-45D6-4A5D-BC2B-C5B21F72E78D}" type="slidenum">
              <a:rPr lang="en-IN" smtClean="0"/>
              <a:t>11</a:t>
            </a:fld>
            <a:endParaRPr lang="en-IN"/>
          </a:p>
        </p:txBody>
      </p:sp>
    </p:spTree>
    <p:extLst>
      <p:ext uri="{BB962C8B-B14F-4D97-AF65-F5344CB8AC3E}">
        <p14:creationId xmlns:p14="http://schemas.microsoft.com/office/powerpoint/2010/main" val="84384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 In the first phase, we talk face to face with the customer and collect his mandatory requirements. Like what functionalities does the customer want in his software, etc.</a:t>
            </a:r>
          </a:p>
          <a:p>
            <a:r>
              <a:rPr lang="en-US" dirty="0"/>
              <a:t>Planning: In this phase the requirements are divided into multiple modules and planning is done on their basis.</a:t>
            </a:r>
          </a:p>
          <a:p>
            <a:r>
              <a:rPr lang="en-US" dirty="0"/>
              <a:t>Modeling: In this phase the design of each module is prepared. After the design is ready, we take a particular module among many modules and save it in DDS (Design Document Specification). Diagrams like ERDs and DFDs are included in this document.</a:t>
            </a:r>
          </a:p>
          <a:p>
            <a:r>
              <a:rPr lang="en-US" dirty="0"/>
              <a:t>Construction: Here we start construction based on the design of that particular module. That is, the design of the module is implemented in coding. Once the code is written, it is tested.</a:t>
            </a:r>
          </a:p>
          <a:p>
            <a:r>
              <a:rPr lang="en-US" dirty="0"/>
              <a:t>Deployment: After the testing of the code is completed, if the module is working properly then it is given to the customer for use. After this, the next module is developed through the same phases and is combined with the previous module. This makes new functionality available to the customer. This will continue until complete modules are developed.</a:t>
            </a:r>
          </a:p>
          <a:p>
            <a:endParaRPr lang="en-IN" dirty="0"/>
          </a:p>
        </p:txBody>
      </p:sp>
      <p:sp>
        <p:nvSpPr>
          <p:cNvPr id="4" name="Slide Number Placeholder 3"/>
          <p:cNvSpPr>
            <a:spLocks noGrp="1"/>
          </p:cNvSpPr>
          <p:nvPr>
            <p:ph type="sldNum" sz="quarter" idx="5"/>
          </p:nvPr>
        </p:nvSpPr>
        <p:spPr/>
        <p:txBody>
          <a:bodyPr/>
          <a:lstStyle/>
          <a:p>
            <a:fld id="{9E4C3ECA-45D6-4A5D-BC2B-C5B21F72E78D}" type="slidenum">
              <a:rPr lang="en-IN" smtClean="0"/>
              <a:t>34</a:t>
            </a:fld>
            <a:endParaRPr lang="en-IN"/>
          </a:p>
        </p:txBody>
      </p:sp>
    </p:spTree>
    <p:extLst>
      <p:ext uri="{BB962C8B-B14F-4D97-AF65-F5344CB8AC3E}">
        <p14:creationId xmlns:p14="http://schemas.microsoft.com/office/powerpoint/2010/main" val="181040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4C3ECA-45D6-4A5D-BC2B-C5B21F72E78D}" type="slidenum">
              <a:rPr lang="en-IN" smtClean="0"/>
              <a:t>38</a:t>
            </a:fld>
            <a:endParaRPr lang="en-IN"/>
          </a:p>
        </p:txBody>
      </p:sp>
    </p:spTree>
    <p:extLst>
      <p:ext uri="{BB962C8B-B14F-4D97-AF65-F5344CB8AC3E}">
        <p14:creationId xmlns:p14="http://schemas.microsoft.com/office/powerpoint/2010/main" val="3788634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Satisfied Customers</a:t>
            </a:r>
          </a:p>
          <a:p>
            <a:r>
              <a:rPr lang="en-US" dirty="0"/>
              <a:t>By involving customers in the development process, Agile teams keep them in the loop and show that they value their opinion </a:t>
            </a:r>
          </a:p>
          <a:p>
            <a:r>
              <a:rPr lang="en-US" b="1" dirty="0"/>
              <a:t>Improved quality </a:t>
            </a:r>
          </a:p>
          <a:p>
            <a:r>
              <a:rPr lang="en-US" dirty="0"/>
              <a:t>Agile methodologies use an iterative approach to project management, meaning processes are improved upon each time an interval is repeated.</a:t>
            </a:r>
          </a:p>
          <a:p>
            <a:r>
              <a:rPr lang="en-IN" b="1" dirty="0"/>
              <a:t>Predictability</a:t>
            </a:r>
            <a:r>
              <a:rPr lang="en-IN" dirty="0"/>
              <a:t> </a:t>
            </a:r>
          </a:p>
          <a:p>
            <a:r>
              <a:rPr lang="en-US" dirty="0"/>
              <a:t>Agile teams work in short time periods, sometimes referred to as sprints. These fixed durations (e.g., two weeks) make it easier for project managers to measure team performance and assign resources accordingly. It is also easier to predict costs for shorter time periods than for a long-term project, simplifying the estimation process. </a:t>
            </a:r>
          </a:p>
          <a:p>
            <a:r>
              <a:rPr lang="en-US" b="1" dirty="0"/>
              <a:t>Reduced risk</a:t>
            </a:r>
          </a:p>
          <a:p>
            <a:r>
              <a:rPr lang="en-US" dirty="0"/>
              <a:t>Developers regularly assess progress during sprints, meaning they have better visibility into the project and can spot potential obstacles quickly.</a:t>
            </a:r>
          </a:p>
          <a:p>
            <a:r>
              <a:rPr lang="en-IN" b="1" dirty="0"/>
              <a:t>communication</a:t>
            </a:r>
          </a:p>
        </p:txBody>
      </p:sp>
      <p:sp>
        <p:nvSpPr>
          <p:cNvPr id="4" name="Slide Number Placeholder 3"/>
          <p:cNvSpPr>
            <a:spLocks noGrp="1"/>
          </p:cNvSpPr>
          <p:nvPr>
            <p:ph type="sldNum" sz="quarter" idx="5"/>
          </p:nvPr>
        </p:nvSpPr>
        <p:spPr/>
        <p:txBody>
          <a:bodyPr/>
          <a:lstStyle/>
          <a:p>
            <a:fld id="{9E4C3ECA-45D6-4A5D-BC2B-C5B21F72E78D}" type="slidenum">
              <a:rPr lang="en-IN" smtClean="0"/>
              <a:t>79</a:t>
            </a:fld>
            <a:endParaRPr lang="en-IN"/>
          </a:p>
        </p:txBody>
      </p:sp>
    </p:spTree>
    <p:extLst>
      <p:ext uri="{BB962C8B-B14F-4D97-AF65-F5344CB8AC3E}">
        <p14:creationId xmlns:p14="http://schemas.microsoft.com/office/powerpoint/2010/main" val="138533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1197-35F6-0E6F-6E78-6C3FE3D82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6CC701-DA26-8EDF-24F7-585118166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1410DC-15BA-59C7-8994-8C20A79C02B7}"/>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5" name="Footer Placeholder 4">
            <a:extLst>
              <a:ext uri="{FF2B5EF4-FFF2-40B4-BE49-F238E27FC236}">
                <a16:creationId xmlns:a16="http://schemas.microsoft.com/office/drawing/2014/main" id="{053E9F5B-D6DF-E373-1DEF-343CCB201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51FC0-61BF-705A-3033-D1EA69044AD5}"/>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332528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5030-6D54-D165-2C0A-E2C5997DB8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DF24D0-69A9-60DD-2C94-736C4C91C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6F3AF9-28AE-ED61-7DCD-6F7589DD9AB8}"/>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5" name="Footer Placeholder 4">
            <a:extLst>
              <a:ext uri="{FF2B5EF4-FFF2-40B4-BE49-F238E27FC236}">
                <a16:creationId xmlns:a16="http://schemas.microsoft.com/office/drawing/2014/main" id="{37E9BCD9-C3EB-5933-AE40-38D204FBD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3A30B-6160-0104-8FDB-FFB951B518AD}"/>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269122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F036E9-DBCA-AD86-C6EA-FEAA3B04C7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69AB65-F06E-0277-7D38-136905889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F3630-8040-3425-E4CF-D528ABEC4ADC}"/>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5" name="Footer Placeholder 4">
            <a:extLst>
              <a:ext uri="{FF2B5EF4-FFF2-40B4-BE49-F238E27FC236}">
                <a16:creationId xmlns:a16="http://schemas.microsoft.com/office/drawing/2014/main" id="{AACB2555-F55D-CA88-3FD4-23EBB8F6D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90ED18-E08B-ADFF-0014-BD87C1A34B38}"/>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104924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1946-ACD8-5B44-419C-7FDE5120E3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9378D3-1260-FDED-F83C-3D2CBD6AA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57108-12C4-A207-698E-B4F7A49198E0}"/>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5" name="Footer Placeholder 4">
            <a:extLst>
              <a:ext uri="{FF2B5EF4-FFF2-40B4-BE49-F238E27FC236}">
                <a16:creationId xmlns:a16="http://schemas.microsoft.com/office/drawing/2014/main" id="{F879F8EC-274D-84DE-AA99-48C69C5B6C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9BE2C-D5FD-8704-6C7C-A5A14DA9C2F1}"/>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2799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19CB-0893-20DE-1C98-B0B89A2F6E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74EF02-69D4-789D-6E30-C01E9C9E8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7D798-6739-F407-4910-5BCD0A32F620}"/>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5" name="Footer Placeholder 4">
            <a:extLst>
              <a:ext uri="{FF2B5EF4-FFF2-40B4-BE49-F238E27FC236}">
                <a16:creationId xmlns:a16="http://schemas.microsoft.com/office/drawing/2014/main" id="{9F874E00-F74C-246C-CCE5-FA6A8AA4B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9F415-F288-8559-0454-5218EF61A022}"/>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330431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1790-32B9-7CE0-A715-813B73BE79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243003-69F5-48AD-16E3-2886ABD01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92C70C-C287-AFB1-824D-90186CC11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56F9EE-77AC-1793-0900-BAD5B3225F67}"/>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6" name="Footer Placeholder 5">
            <a:extLst>
              <a:ext uri="{FF2B5EF4-FFF2-40B4-BE49-F238E27FC236}">
                <a16:creationId xmlns:a16="http://schemas.microsoft.com/office/drawing/2014/main" id="{ECA5D5C8-C1BE-15AF-04FD-F41D98C491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7196D-A7C1-0DA8-C706-6FC55F616839}"/>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382607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FDA9-1EF3-3E1F-0745-9E32AAA005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33CFCD-584C-8536-2DC6-223CC8EC4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5C4E1-3C7F-DEDF-A38D-AB89E9CF3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85D607-7413-E199-692E-55928505C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F9BCB-3BFA-5776-29A6-7A86BC125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87AB43-0CB3-7958-D32A-43F58C065BFC}"/>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8" name="Footer Placeholder 7">
            <a:extLst>
              <a:ext uri="{FF2B5EF4-FFF2-40B4-BE49-F238E27FC236}">
                <a16:creationId xmlns:a16="http://schemas.microsoft.com/office/drawing/2014/main" id="{CA25DC13-5190-1466-746C-98B816A789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93D86F-4936-359C-98D3-1D803BBE7CBD}"/>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403597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F2E2-5291-5E8C-0DB1-1D771F79BA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F194F6-984D-AB95-7EA9-E7DEE7FA451D}"/>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4" name="Footer Placeholder 3">
            <a:extLst>
              <a:ext uri="{FF2B5EF4-FFF2-40B4-BE49-F238E27FC236}">
                <a16:creationId xmlns:a16="http://schemas.microsoft.com/office/drawing/2014/main" id="{26FCBDCD-5467-74AB-BA3D-A4B673C0B1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4DD8D7-DE42-8D64-4F09-C3DE7F24570B}"/>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375618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60A4C8-C856-5B2C-245D-FF01BAC15CBF}"/>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3" name="Footer Placeholder 2">
            <a:extLst>
              <a:ext uri="{FF2B5EF4-FFF2-40B4-BE49-F238E27FC236}">
                <a16:creationId xmlns:a16="http://schemas.microsoft.com/office/drawing/2014/main" id="{8C0FA42F-352F-7119-99AD-46B62B67BA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3A0CD5-DE74-EBA7-4BCB-2459BDD821EB}"/>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307630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60B6-4F2D-2C2A-926E-8BD25B2AE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4287FB-7CCE-8D9D-2413-10E53FE2E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5BC917-8354-D43D-E6F7-CF10C5453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D5C1E-700C-747C-8813-EDBBF5EBB45E}"/>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6" name="Footer Placeholder 5">
            <a:extLst>
              <a:ext uri="{FF2B5EF4-FFF2-40B4-BE49-F238E27FC236}">
                <a16:creationId xmlns:a16="http://schemas.microsoft.com/office/drawing/2014/main" id="{B9744C54-CCF9-4DEE-DD84-658BA98103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7ED357-D67D-7351-03A2-1760ECAFD3BC}"/>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320393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CADC-05DA-8CDE-E387-EB097F9DC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29CEC2-9EB1-384B-42D9-345264EB8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E21D2C-2BB0-C21A-67CD-91FBE4B77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00EB4-9A3B-5803-EBD4-35A12D5FFB87}"/>
              </a:ext>
            </a:extLst>
          </p:cNvPr>
          <p:cNvSpPr>
            <a:spLocks noGrp="1"/>
          </p:cNvSpPr>
          <p:nvPr>
            <p:ph type="dt" sz="half" idx="10"/>
          </p:nvPr>
        </p:nvSpPr>
        <p:spPr/>
        <p:txBody>
          <a:bodyPr/>
          <a:lstStyle/>
          <a:p>
            <a:fld id="{E9F1816C-5C29-45BE-9C31-A1427B9DE3F8}" type="datetimeFigureOut">
              <a:rPr lang="en-IN" smtClean="0"/>
              <a:t>12-01-2025</a:t>
            </a:fld>
            <a:endParaRPr lang="en-IN"/>
          </a:p>
        </p:txBody>
      </p:sp>
      <p:sp>
        <p:nvSpPr>
          <p:cNvPr id="6" name="Footer Placeholder 5">
            <a:extLst>
              <a:ext uri="{FF2B5EF4-FFF2-40B4-BE49-F238E27FC236}">
                <a16:creationId xmlns:a16="http://schemas.microsoft.com/office/drawing/2014/main" id="{3E793337-1342-0FC3-CA22-140BDFB7AA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95E18E-A4F1-E59A-4D4C-8D84D757CF78}"/>
              </a:ext>
            </a:extLst>
          </p:cNvPr>
          <p:cNvSpPr>
            <a:spLocks noGrp="1"/>
          </p:cNvSpPr>
          <p:nvPr>
            <p:ph type="sldNum" sz="quarter" idx="12"/>
          </p:nvPr>
        </p:nvSpPr>
        <p:spPr/>
        <p:txBody>
          <a:bodyPr/>
          <a:lstStyle/>
          <a:p>
            <a:fld id="{9B664451-FE9E-422B-AEFD-0FEF69529F4E}" type="slidenum">
              <a:rPr lang="en-IN" smtClean="0"/>
              <a:t>‹#›</a:t>
            </a:fld>
            <a:endParaRPr lang="en-IN"/>
          </a:p>
        </p:txBody>
      </p:sp>
    </p:spTree>
    <p:extLst>
      <p:ext uri="{BB962C8B-B14F-4D97-AF65-F5344CB8AC3E}">
        <p14:creationId xmlns:p14="http://schemas.microsoft.com/office/powerpoint/2010/main" val="24462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FB018-FC63-80C3-CA8A-3F7D5687D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F55EE9-5F15-3763-266C-5D589B15D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211CC-3292-7331-792D-64B7176C9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1816C-5C29-45BE-9C31-A1427B9DE3F8}" type="datetimeFigureOut">
              <a:rPr lang="en-IN" smtClean="0"/>
              <a:t>12-01-2025</a:t>
            </a:fld>
            <a:endParaRPr lang="en-IN"/>
          </a:p>
        </p:txBody>
      </p:sp>
      <p:sp>
        <p:nvSpPr>
          <p:cNvPr id="5" name="Footer Placeholder 4">
            <a:extLst>
              <a:ext uri="{FF2B5EF4-FFF2-40B4-BE49-F238E27FC236}">
                <a16:creationId xmlns:a16="http://schemas.microsoft.com/office/drawing/2014/main" id="{F3CEE087-2EB7-0CD8-1CB2-FE1C392D1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0E85CE-59DD-250E-F67D-5AB35A406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64451-FE9E-422B-AEFD-0FEF69529F4E}" type="slidenum">
              <a:rPr lang="en-IN" smtClean="0"/>
              <a:t>‹#›</a:t>
            </a:fld>
            <a:endParaRPr lang="en-IN"/>
          </a:p>
        </p:txBody>
      </p:sp>
    </p:spTree>
    <p:extLst>
      <p:ext uri="{BB962C8B-B14F-4D97-AF65-F5344CB8AC3E}">
        <p14:creationId xmlns:p14="http://schemas.microsoft.com/office/powerpoint/2010/main" val="179706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7607-5549-95E6-AC84-CEB8760AE203}"/>
              </a:ext>
            </a:extLst>
          </p:cNvPr>
          <p:cNvSpPr>
            <a:spLocks noGrp="1"/>
          </p:cNvSpPr>
          <p:nvPr>
            <p:ph type="ctrTitle"/>
          </p:nvPr>
        </p:nvSpPr>
        <p:spPr/>
        <p:txBody>
          <a:bodyPr>
            <a:normAutofit/>
          </a:bodyPr>
          <a:lstStyle/>
          <a:p>
            <a:r>
              <a:rPr lang="en-US" sz="5400" b="1" dirty="0"/>
              <a:t>S</a:t>
            </a:r>
            <a:r>
              <a:rPr lang="en-US" sz="4800" dirty="0"/>
              <a:t>oftware</a:t>
            </a:r>
            <a:r>
              <a:rPr lang="en-US" sz="5400" b="1" dirty="0"/>
              <a:t>D</a:t>
            </a:r>
            <a:r>
              <a:rPr lang="en-US" sz="4800" dirty="0"/>
              <a:t>evelopment</a:t>
            </a:r>
            <a:r>
              <a:rPr lang="en-US" sz="5400" b="1" dirty="0"/>
              <a:t>L</a:t>
            </a:r>
            <a:r>
              <a:rPr lang="en-US" sz="4800" dirty="0"/>
              <a:t>ife</a:t>
            </a:r>
            <a:r>
              <a:rPr lang="en-US" sz="5400" b="1" dirty="0"/>
              <a:t>C</a:t>
            </a:r>
            <a:r>
              <a:rPr lang="en-US" sz="4800" dirty="0"/>
              <a:t>ycle</a:t>
            </a:r>
            <a:endParaRPr lang="en-IN" sz="5400" dirty="0"/>
          </a:p>
        </p:txBody>
      </p:sp>
      <p:sp>
        <p:nvSpPr>
          <p:cNvPr id="3" name="Subtitle 2">
            <a:extLst>
              <a:ext uri="{FF2B5EF4-FFF2-40B4-BE49-F238E27FC236}">
                <a16:creationId xmlns:a16="http://schemas.microsoft.com/office/drawing/2014/main" id="{7B48D78C-719B-C492-2AD1-00AF70926D17}"/>
              </a:ext>
            </a:extLst>
          </p:cNvPr>
          <p:cNvSpPr>
            <a:spLocks noGrp="1"/>
          </p:cNvSpPr>
          <p:nvPr>
            <p:ph type="subTitle" idx="1"/>
          </p:nvPr>
        </p:nvSpPr>
        <p:spPr/>
        <p:txBody>
          <a:bodyPr/>
          <a:lstStyle/>
          <a:p>
            <a:pPr algn="r"/>
            <a:r>
              <a:rPr lang="en-US" dirty="0"/>
              <a:t>Palani Karthikeyan </a:t>
            </a:r>
            <a:endParaRPr lang="en-IN" dirty="0"/>
          </a:p>
        </p:txBody>
      </p:sp>
    </p:spTree>
    <p:extLst>
      <p:ext uri="{BB962C8B-B14F-4D97-AF65-F5344CB8AC3E}">
        <p14:creationId xmlns:p14="http://schemas.microsoft.com/office/powerpoint/2010/main" val="105198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3DB4-5E14-8C0C-8834-2DCEE4BDFDAA}"/>
              </a:ext>
            </a:extLst>
          </p:cNvPr>
          <p:cNvSpPr>
            <a:spLocks noGrp="1"/>
          </p:cNvSpPr>
          <p:nvPr>
            <p:ph type="title"/>
          </p:nvPr>
        </p:nvSpPr>
        <p:spPr/>
        <p:txBody>
          <a:bodyPr/>
          <a:lstStyle/>
          <a:p>
            <a:r>
              <a:rPr lang="en-IN" dirty="0"/>
              <a:t>Functional and Non-functional Requirements</a:t>
            </a:r>
          </a:p>
        </p:txBody>
      </p:sp>
      <p:pic>
        <p:nvPicPr>
          <p:cNvPr id="5" name="Picture 4">
            <a:extLst>
              <a:ext uri="{FF2B5EF4-FFF2-40B4-BE49-F238E27FC236}">
                <a16:creationId xmlns:a16="http://schemas.microsoft.com/office/drawing/2014/main" id="{19640D57-842F-14A9-C979-A085773344B5}"/>
              </a:ext>
            </a:extLst>
          </p:cNvPr>
          <p:cNvPicPr>
            <a:picLocks noChangeAspect="1"/>
          </p:cNvPicPr>
          <p:nvPr/>
        </p:nvPicPr>
        <p:blipFill>
          <a:blip r:embed="rId2"/>
          <a:stretch>
            <a:fillRect/>
          </a:stretch>
        </p:blipFill>
        <p:spPr>
          <a:xfrm>
            <a:off x="838200" y="1822367"/>
            <a:ext cx="4102311" cy="1606633"/>
          </a:xfrm>
          <a:prstGeom prst="rect">
            <a:avLst/>
          </a:prstGeom>
        </p:spPr>
      </p:pic>
      <p:pic>
        <p:nvPicPr>
          <p:cNvPr id="6" name="Picture 5">
            <a:extLst>
              <a:ext uri="{FF2B5EF4-FFF2-40B4-BE49-F238E27FC236}">
                <a16:creationId xmlns:a16="http://schemas.microsoft.com/office/drawing/2014/main" id="{F31A75E2-0FF7-7E87-736E-2076B96E6861}"/>
              </a:ext>
            </a:extLst>
          </p:cNvPr>
          <p:cNvPicPr>
            <a:picLocks noChangeAspect="1"/>
          </p:cNvPicPr>
          <p:nvPr/>
        </p:nvPicPr>
        <p:blipFill>
          <a:blip r:embed="rId3"/>
          <a:stretch>
            <a:fillRect/>
          </a:stretch>
        </p:blipFill>
        <p:spPr>
          <a:xfrm>
            <a:off x="1149196" y="3960247"/>
            <a:ext cx="5931205" cy="1409772"/>
          </a:xfrm>
          <a:prstGeom prst="rect">
            <a:avLst/>
          </a:prstGeom>
        </p:spPr>
      </p:pic>
    </p:spTree>
    <p:extLst>
      <p:ext uri="{BB962C8B-B14F-4D97-AF65-F5344CB8AC3E}">
        <p14:creationId xmlns:p14="http://schemas.microsoft.com/office/powerpoint/2010/main" val="282598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CDD4-3F92-BF79-ED03-80A10DA47B3F}"/>
              </a:ext>
            </a:extLst>
          </p:cNvPr>
          <p:cNvSpPr>
            <a:spLocks noGrp="1"/>
          </p:cNvSpPr>
          <p:nvPr>
            <p:ph type="title"/>
          </p:nvPr>
        </p:nvSpPr>
        <p:spPr/>
        <p:txBody>
          <a:bodyPr/>
          <a:lstStyle/>
          <a:p>
            <a:r>
              <a:rPr lang="en-IN" dirty="0"/>
              <a:t>Non-Functional Requirements</a:t>
            </a:r>
          </a:p>
        </p:txBody>
      </p:sp>
      <p:sp>
        <p:nvSpPr>
          <p:cNvPr id="3" name="Content Placeholder 2">
            <a:extLst>
              <a:ext uri="{FF2B5EF4-FFF2-40B4-BE49-F238E27FC236}">
                <a16:creationId xmlns:a16="http://schemas.microsoft.com/office/drawing/2014/main" id="{80F47E9B-930C-804E-6917-01B35BD2FFCB}"/>
              </a:ext>
            </a:extLst>
          </p:cNvPr>
          <p:cNvSpPr>
            <a:spLocks noGrp="1"/>
          </p:cNvSpPr>
          <p:nvPr>
            <p:ph idx="1"/>
          </p:nvPr>
        </p:nvSpPr>
        <p:spPr/>
        <p:txBody>
          <a:bodyPr/>
          <a:lstStyle/>
          <a:p>
            <a:r>
              <a:rPr lang="en-US" dirty="0"/>
              <a:t>Portability</a:t>
            </a:r>
          </a:p>
          <a:p>
            <a:r>
              <a:rPr lang="en-US" dirty="0"/>
              <a:t>Security</a:t>
            </a:r>
          </a:p>
          <a:p>
            <a:r>
              <a:rPr lang="en-US" dirty="0"/>
              <a:t>Maintainability</a:t>
            </a:r>
          </a:p>
          <a:p>
            <a:r>
              <a:rPr lang="en-US" dirty="0"/>
              <a:t>Reliability</a:t>
            </a:r>
          </a:p>
          <a:p>
            <a:r>
              <a:rPr lang="en-US" dirty="0"/>
              <a:t>Scalability</a:t>
            </a:r>
          </a:p>
          <a:p>
            <a:r>
              <a:rPr lang="en-US" dirty="0"/>
              <a:t>Performance</a:t>
            </a:r>
          </a:p>
          <a:p>
            <a:r>
              <a:rPr lang="en-US" dirty="0"/>
              <a:t>Reusability</a:t>
            </a:r>
          </a:p>
          <a:p>
            <a:r>
              <a:rPr lang="en-US" dirty="0"/>
              <a:t>Flexibility</a:t>
            </a:r>
            <a:endParaRPr lang="en-IN" dirty="0"/>
          </a:p>
        </p:txBody>
      </p:sp>
    </p:spTree>
    <p:extLst>
      <p:ext uri="{BB962C8B-B14F-4D97-AF65-F5344CB8AC3E}">
        <p14:creationId xmlns:p14="http://schemas.microsoft.com/office/powerpoint/2010/main" val="349982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B7BB-8ECD-1F73-F40F-303ABFCC910C}"/>
              </a:ext>
            </a:extLst>
          </p:cNvPr>
          <p:cNvSpPr>
            <a:spLocks noGrp="1"/>
          </p:cNvSpPr>
          <p:nvPr>
            <p:ph type="title"/>
          </p:nvPr>
        </p:nvSpPr>
        <p:spPr/>
        <p:txBody>
          <a:bodyPr/>
          <a:lstStyle/>
          <a:p>
            <a:r>
              <a:rPr lang="en-US" dirty="0"/>
              <a:t>Case Study</a:t>
            </a:r>
            <a:endParaRPr lang="en-IN" dirty="0"/>
          </a:p>
        </p:txBody>
      </p:sp>
      <p:sp>
        <p:nvSpPr>
          <p:cNvPr id="3" name="Content Placeholder 2">
            <a:extLst>
              <a:ext uri="{FF2B5EF4-FFF2-40B4-BE49-F238E27FC236}">
                <a16:creationId xmlns:a16="http://schemas.microsoft.com/office/drawing/2014/main" id="{342C9114-D3ED-6777-98AF-AABA0E810DE2}"/>
              </a:ext>
            </a:extLst>
          </p:cNvPr>
          <p:cNvSpPr>
            <a:spLocks noGrp="1"/>
          </p:cNvSpPr>
          <p:nvPr>
            <p:ph idx="1"/>
          </p:nvPr>
        </p:nvSpPr>
        <p:spPr/>
        <p:txBody>
          <a:bodyPr/>
          <a:lstStyle/>
          <a:p>
            <a:r>
              <a:rPr lang="en-US" dirty="0"/>
              <a:t>Functional and Non-Functional Requirements about Milk delivery App</a:t>
            </a:r>
            <a:endParaRPr lang="en-IN" dirty="0"/>
          </a:p>
        </p:txBody>
      </p:sp>
    </p:spTree>
    <p:extLst>
      <p:ext uri="{BB962C8B-B14F-4D97-AF65-F5344CB8AC3E}">
        <p14:creationId xmlns:p14="http://schemas.microsoft.com/office/powerpoint/2010/main" val="242891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BC74-4B72-AF7B-986C-521AFB0AB02D}"/>
              </a:ext>
            </a:extLst>
          </p:cNvPr>
          <p:cNvSpPr>
            <a:spLocks noGrp="1"/>
          </p:cNvSpPr>
          <p:nvPr>
            <p:ph type="title"/>
          </p:nvPr>
        </p:nvSpPr>
        <p:spPr/>
        <p:txBody>
          <a:bodyPr/>
          <a:lstStyle/>
          <a:p>
            <a:r>
              <a:rPr lang="en-US" dirty="0"/>
              <a:t>Design</a:t>
            </a:r>
            <a:endParaRPr lang="en-IN" dirty="0"/>
          </a:p>
        </p:txBody>
      </p:sp>
      <p:sp>
        <p:nvSpPr>
          <p:cNvPr id="3" name="Content Placeholder 2">
            <a:extLst>
              <a:ext uri="{FF2B5EF4-FFF2-40B4-BE49-F238E27FC236}">
                <a16:creationId xmlns:a16="http://schemas.microsoft.com/office/drawing/2014/main" id="{14D90B46-BBDE-28E1-729F-040157CB3986}"/>
              </a:ext>
            </a:extLst>
          </p:cNvPr>
          <p:cNvSpPr>
            <a:spLocks noGrp="1"/>
          </p:cNvSpPr>
          <p:nvPr>
            <p:ph idx="1"/>
          </p:nvPr>
        </p:nvSpPr>
        <p:spPr/>
        <p:txBody>
          <a:bodyPr/>
          <a:lstStyle/>
          <a:p>
            <a:r>
              <a:rPr lang="en-US" dirty="0"/>
              <a:t>The goal of this phase is to convert the requirements acquired in the SRS into a format that can be coded in a programming language. </a:t>
            </a:r>
          </a:p>
          <a:p>
            <a:r>
              <a:rPr lang="en-US" dirty="0"/>
              <a:t>It includes high-level and detailed design as well as the overall software architecture</a:t>
            </a:r>
          </a:p>
          <a:p>
            <a:endParaRPr lang="en-IN" dirty="0"/>
          </a:p>
        </p:txBody>
      </p:sp>
      <p:pic>
        <p:nvPicPr>
          <p:cNvPr id="4" name="Picture 3">
            <a:extLst>
              <a:ext uri="{FF2B5EF4-FFF2-40B4-BE49-F238E27FC236}">
                <a16:creationId xmlns:a16="http://schemas.microsoft.com/office/drawing/2014/main" id="{1F54CE46-CAA3-DED2-332A-4D1014A8622F}"/>
              </a:ext>
            </a:extLst>
          </p:cNvPr>
          <p:cNvPicPr>
            <a:picLocks noChangeAspect="1"/>
          </p:cNvPicPr>
          <p:nvPr/>
        </p:nvPicPr>
        <p:blipFill>
          <a:blip r:embed="rId2"/>
          <a:stretch>
            <a:fillRect/>
          </a:stretch>
        </p:blipFill>
        <p:spPr>
          <a:xfrm>
            <a:off x="1645562" y="4232234"/>
            <a:ext cx="5683542" cy="1593932"/>
          </a:xfrm>
          <a:prstGeom prst="rect">
            <a:avLst/>
          </a:prstGeom>
        </p:spPr>
      </p:pic>
    </p:spTree>
    <p:extLst>
      <p:ext uri="{BB962C8B-B14F-4D97-AF65-F5344CB8AC3E}">
        <p14:creationId xmlns:p14="http://schemas.microsoft.com/office/powerpoint/2010/main" val="233199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159B-DF31-6A5A-3832-C59FE26F62EF}"/>
              </a:ext>
            </a:extLst>
          </p:cNvPr>
          <p:cNvSpPr>
            <a:spLocks noGrp="1"/>
          </p:cNvSpPr>
          <p:nvPr>
            <p:ph type="title"/>
          </p:nvPr>
        </p:nvSpPr>
        <p:spPr/>
        <p:txBody>
          <a:bodyPr/>
          <a:lstStyle/>
          <a:p>
            <a:r>
              <a:rPr lang="en-US" dirty="0"/>
              <a:t>Software Design</a:t>
            </a:r>
            <a:endParaRPr lang="en-IN" dirty="0"/>
          </a:p>
        </p:txBody>
      </p:sp>
      <p:sp>
        <p:nvSpPr>
          <p:cNvPr id="3" name="Content Placeholder 2">
            <a:extLst>
              <a:ext uri="{FF2B5EF4-FFF2-40B4-BE49-F238E27FC236}">
                <a16:creationId xmlns:a16="http://schemas.microsoft.com/office/drawing/2014/main" id="{72CB9D5A-DBBA-A07A-EA3E-75505E88C6AE}"/>
              </a:ext>
            </a:extLst>
          </p:cNvPr>
          <p:cNvSpPr>
            <a:spLocks noGrp="1"/>
          </p:cNvSpPr>
          <p:nvPr>
            <p:ph idx="1"/>
          </p:nvPr>
        </p:nvSpPr>
        <p:spPr/>
        <p:txBody>
          <a:bodyPr/>
          <a:lstStyle/>
          <a:p>
            <a:r>
              <a:rPr lang="en-US" dirty="0"/>
              <a:t>The software design process can be divided into the following three levels of phases design:</a:t>
            </a:r>
          </a:p>
          <a:p>
            <a:endParaRPr lang="en-US" dirty="0"/>
          </a:p>
          <a:p>
            <a:r>
              <a:rPr lang="en-US" dirty="0"/>
              <a:t>Interface Design</a:t>
            </a:r>
          </a:p>
          <a:p>
            <a:r>
              <a:rPr lang="en-US" dirty="0"/>
              <a:t>Architectural Design</a:t>
            </a:r>
          </a:p>
          <a:p>
            <a:r>
              <a:rPr lang="en-US" dirty="0"/>
              <a:t>Detailed Design</a:t>
            </a:r>
            <a:endParaRPr lang="en-IN" dirty="0"/>
          </a:p>
        </p:txBody>
      </p:sp>
    </p:spTree>
    <p:extLst>
      <p:ext uri="{BB962C8B-B14F-4D97-AF65-F5344CB8AC3E}">
        <p14:creationId xmlns:p14="http://schemas.microsoft.com/office/powerpoint/2010/main" val="207409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FCB9-E61A-6F67-682C-B4E35F6FDD02}"/>
              </a:ext>
            </a:extLst>
          </p:cNvPr>
          <p:cNvSpPr>
            <a:spLocks noGrp="1"/>
          </p:cNvSpPr>
          <p:nvPr>
            <p:ph type="title"/>
          </p:nvPr>
        </p:nvSpPr>
        <p:spPr/>
        <p:txBody>
          <a:bodyPr/>
          <a:lstStyle/>
          <a:p>
            <a:r>
              <a:rPr lang="en-IN" dirty="0"/>
              <a:t>Coding and Unit Testing</a:t>
            </a:r>
            <a:br>
              <a:rPr lang="en-IN" dirty="0"/>
            </a:br>
            <a:endParaRPr lang="en-IN" dirty="0"/>
          </a:p>
        </p:txBody>
      </p:sp>
      <p:sp>
        <p:nvSpPr>
          <p:cNvPr id="3" name="Content Placeholder 2">
            <a:extLst>
              <a:ext uri="{FF2B5EF4-FFF2-40B4-BE49-F238E27FC236}">
                <a16:creationId xmlns:a16="http://schemas.microsoft.com/office/drawing/2014/main" id="{021EECBF-E714-2635-C1DD-67810E1C1674}"/>
              </a:ext>
            </a:extLst>
          </p:cNvPr>
          <p:cNvSpPr>
            <a:spLocks noGrp="1"/>
          </p:cNvSpPr>
          <p:nvPr>
            <p:ph idx="1"/>
          </p:nvPr>
        </p:nvSpPr>
        <p:spPr/>
        <p:txBody>
          <a:bodyPr/>
          <a:lstStyle/>
          <a:p>
            <a:r>
              <a:rPr lang="en-US" dirty="0"/>
              <a:t>In the coding phase software design is translated into source code using any suitable programming language. </a:t>
            </a:r>
          </a:p>
          <a:p>
            <a:r>
              <a:rPr lang="en-US" dirty="0"/>
              <a:t>Thus, each designed module is coded. </a:t>
            </a:r>
          </a:p>
          <a:p>
            <a:r>
              <a:rPr lang="en-US" dirty="0"/>
              <a:t>The unit testing phase aims to check whether each module is working properly or not. </a:t>
            </a:r>
            <a:endParaRPr lang="en-IN" dirty="0"/>
          </a:p>
        </p:txBody>
      </p:sp>
      <p:pic>
        <p:nvPicPr>
          <p:cNvPr id="5" name="Picture 4">
            <a:extLst>
              <a:ext uri="{FF2B5EF4-FFF2-40B4-BE49-F238E27FC236}">
                <a16:creationId xmlns:a16="http://schemas.microsoft.com/office/drawing/2014/main" id="{B35FBCEA-9C09-4F9D-08FD-304EF5025E8F}"/>
              </a:ext>
            </a:extLst>
          </p:cNvPr>
          <p:cNvPicPr>
            <a:picLocks noChangeAspect="1"/>
          </p:cNvPicPr>
          <p:nvPr/>
        </p:nvPicPr>
        <p:blipFill>
          <a:blip r:embed="rId2"/>
          <a:stretch>
            <a:fillRect/>
          </a:stretch>
        </p:blipFill>
        <p:spPr>
          <a:xfrm>
            <a:off x="1206353" y="4304213"/>
            <a:ext cx="5715294" cy="1111307"/>
          </a:xfrm>
          <a:prstGeom prst="rect">
            <a:avLst/>
          </a:prstGeom>
        </p:spPr>
      </p:pic>
      <p:pic>
        <p:nvPicPr>
          <p:cNvPr id="7" name="Picture 6">
            <a:extLst>
              <a:ext uri="{FF2B5EF4-FFF2-40B4-BE49-F238E27FC236}">
                <a16:creationId xmlns:a16="http://schemas.microsoft.com/office/drawing/2014/main" id="{E61AA9D2-F0E2-4005-9679-C40A100AE793}"/>
              </a:ext>
            </a:extLst>
          </p:cNvPr>
          <p:cNvPicPr>
            <a:picLocks noChangeAspect="1"/>
          </p:cNvPicPr>
          <p:nvPr/>
        </p:nvPicPr>
        <p:blipFill>
          <a:blip r:embed="rId3"/>
          <a:stretch>
            <a:fillRect/>
          </a:stretch>
        </p:blipFill>
        <p:spPr>
          <a:xfrm>
            <a:off x="1415914" y="5415520"/>
            <a:ext cx="5296172" cy="1200212"/>
          </a:xfrm>
          <a:prstGeom prst="rect">
            <a:avLst/>
          </a:prstGeom>
        </p:spPr>
      </p:pic>
    </p:spTree>
    <p:extLst>
      <p:ext uri="{BB962C8B-B14F-4D97-AF65-F5344CB8AC3E}">
        <p14:creationId xmlns:p14="http://schemas.microsoft.com/office/powerpoint/2010/main" val="410409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C9C6-E88E-15F1-113A-DCAA0C7AF975}"/>
              </a:ext>
            </a:extLst>
          </p:cNvPr>
          <p:cNvSpPr>
            <a:spLocks noGrp="1"/>
          </p:cNvSpPr>
          <p:nvPr>
            <p:ph type="title"/>
          </p:nvPr>
        </p:nvSpPr>
        <p:spPr/>
        <p:txBody>
          <a:bodyPr/>
          <a:lstStyle/>
          <a:p>
            <a:r>
              <a:rPr lang="en-IN" dirty="0"/>
              <a:t>Integration and System testing</a:t>
            </a:r>
            <a:br>
              <a:rPr lang="en-IN" dirty="0"/>
            </a:br>
            <a:endParaRPr lang="en-IN" dirty="0"/>
          </a:p>
        </p:txBody>
      </p:sp>
      <p:sp>
        <p:nvSpPr>
          <p:cNvPr id="3" name="Content Placeholder 2">
            <a:extLst>
              <a:ext uri="{FF2B5EF4-FFF2-40B4-BE49-F238E27FC236}">
                <a16:creationId xmlns:a16="http://schemas.microsoft.com/office/drawing/2014/main" id="{4470F661-7810-9241-C7D8-00416CF01120}"/>
              </a:ext>
            </a:extLst>
          </p:cNvPr>
          <p:cNvSpPr>
            <a:spLocks noGrp="1"/>
          </p:cNvSpPr>
          <p:nvPr>
            <p:ph idx="1"/>
          </p:nvPr>
        </p:nvSpPr>
        <p:spPr/>
        <p:txBody>
          <a:bodyPr>
            <a:normAutofit/>
          </a:bodyPr>
          <a:lstStyle/>
          <a:p>
            <a:r>
              <a:rPr lang="en-US" dirty="0"/>
              <a:t>Integration of different modules is undertaken soon after they have been coded and unit tested</a:t>
            </a:r>
            <a:endParaRPr lang="en-IN" dirty="0"/>
          </a:p>
          <a:p>
            <a:r>
              <a:rPr lang="en-US" dirty="0"/>
              <a:t>Alpha testing: Alpha testing is the system testing performed by the development team.</a:t>
            </a:r>
          </a:p>
          <a:p>
            <a:r>
              <a:rPr lang="en-US" dirty="0"/>
              <a:t>Beta testing: Beta testing is the system testing performed by a friendly set of customers.</a:t>
            </a:r>
          </a:p>
          <a:p>
            <a:r>
              <a:rPr lang="en-US" dirty="0"/>
              <a:t>Acceptance testing: After the software has been delivered, the customer performs acceptance testing to determine whether to accept the delivered software or reject it.</a:t>
            </a:r>
            <a:endParaRPr lang="en-IN" dirty="0"/>
          </a:p>
        </p:txBody>
      </p:sp>
    </p:spTree>
    <p:extLst>
      <p:ext uri="{BB962C8B-B14F-4D97-AF65-F5344CB8AC3E}">
        <p14:creationId xmlns:p14="http://schemas.microsoft.com/office/powerpoint/2010/main" val="108206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2228-DE28-5F5C-BCA2-6931707518F8}"/>
              </a:ext>
            </a:extLst>
          </p:cNvPr>
          <p:cNvSpPr>
            <a:spLocks noGrp="1"/>
          </p:cNvSpPr>
          <p:nvPr>
            <p:ph type="title"/>
          </p:nvPr>
        </p:nvSpPr>
        <p:spPr/>
        <p:txBody>
          <a:bodyPr>
            <a:normAutofit fontScale="90000"/>
          </a:bodyPr>
          <a:lstStyle/>
          <a:p>
            <a:br>
              <a:rPr lang="en-IN" dirty="0"/>
            </a:br>
            <a:r>
              <a:rPr lang="en-IN" dirty="0"/>
              <a:t>Maintenance</a:t>
            </a:r>
            <a:br>
              <a:rPr lang="en-IN" dirty="0"/>
            </a:br>
            <a:endParaRPr lang="en-IN" dirty="0"/>
          </a:p>
        </p:txBody>
      </p:sp>
      <p:sp>
        <p:nvSpPr>
          <p:cNvPr id="3" name="Content Placeholder 2">
            <a:extLst>
              <a:ext uri="{FF2B5EF4-FFF2-40B4-BE49-F238E27FC236}">
                <a16:creationId xmlns:a16="http://schemas.microsoft.com/office/drawing/2014/main" id="{A807611A-8824-CCA9-3060-C996DD969A27}"/>
              </a:ext>
            </a:extLst>
          </p:cNvPr>
          <p:cNvSpPr>
            <a:spLocks noGrp="1"/>
          </p:cNvSpPr>
          <p:nvPr>
            <p:ph idx="1"/>
          </p:nvPr>
        </p:nvSpPr>
        <p:spPr/>
        <p:txBody>
          <a:bodyPr/>
          <a:lstStyle/>
          <a:p>
            <a:r>
              <a:rPr lang="en-US" b="1" dirty="0"/>
              <a:t>Corrective Maintenance: </a:t>
            </a:r>
            <a:r>
              <a:rPr lang="en-US" dirty="0"/>
              <a:t>This type of maintenance is carried out to </a:t>
            </a:r>
            <a:r>
              <a:rPr lang="en-US" b="1" dirty="0">
                <a:solidFill>
                  <a:srgbClr val="FF0000"/>
                </a:solidFill>
              </a:rPr>
              <a:t>correct errors </a:t>
            </a:r>
            <a:r>
              <a:rPr lang="en-US" dirty="0"/>
              <a:t>that were not discovered </a:t>
            </a:r>
            <a:r>
              <a:rPr lang="en-US" b="1" dirty="0">
                <a:solidFill>
                  <a:srgbClr val="FF0000"/>
                </a:solidFill>
              </a:rPr>
              <a:t>during the product development</a:t>
            </a:r>
            <a:r>
              <a:rPr lang="en-US" dirty="0">
                <a:solidFill>
                  <a:srgbClr val="FF0000"/>
                </a:solidFill>
              </a:rPr>
              <a:t> </a:t>
            </a:r>
            <a:r>
              <a:rPr lang="en-US" dirty="0"/>
              <a:t>phase.</a:t>
            </a:r>
          </a:p>
          <a:p>
            <a:r>
              <a:rPr lang="en-US" b="1" dirty="0"/>
              <a:t>Perfective Maintenance: </a:t>
            </a:r>
            <a:r>
              <a:rPr lang="en-US" dirty="0"/>
              <a:t>This type of maintenance is carried out to enhance the functionalities of the system based on the customer’s request.</a:t>
            </a:r>
          </a:p>
          <a:p>
            <a:r>
              <a:rPr lang="en-US" b="1" dirty="0"/>
              <a:t>Adaptive Maintenance: </a:t>
            </a:r>
            <a:r>
              <a:rPr lang="en-US" dirty="0"/>
              <a:t>Adaptive maintenance is usually required for porting the software to work in a new environment such as working on a new computer platform or with a new operating system.</a:t>
            </a:r>
          </a:p>
          <a:p>
            <a:endParaRPr lang="en-IN" dirty="0"/>
          </a:p>
        </p:txBody>
      </p:sp>
    </p:spTree>
    <p:extLst>
      <p:ext uri="{BB962C8B-B14F-4D97-AF65-F5344CB8AC3E}">
        <p14:creationId xmlns:p14="http://schemas.microsoft.com/office/powerpoint/2010/main" val="377626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19C-E778-FA01-B464-7D2CDCA7C759}"/>
              </a:ext>
            </a:extLst>
          </p:cNvPr>
          <p:cNvSpPr>
            <a:spLocks noGrp="1"/>
          </p:cNvSpPr>
          <p:nvPr>
            <p:ph type="title"/>
          </p:nvPr>
        </p:nvSpPr>
        <p:spPr/>
        <p:txBody>
          <a:bodyPr>
            <a:normAutofit fontScale="90000"/>
          </a:bodyPr>
          <a:lstStyle/>
          <a:p>
            <a:br>
              <a:rPr lang="en-IN" dirty="0"/>
            </a:br>
            <a:r>
              <a:rPr lang="en-IN" dirty="0"/>
              <a:t>Maintenance</a:t>
            </a:r>
            <a:br>
              <a:rPr lang="en-IN" dirty="0"/>
            </a:br>
            <a:endParaRPr lang="en-IN" dirty="0"/>
          </a:p>
        </p:txBody>
      </p:sp>
      <p:pic>
        <p:nvPicPr>
          <p:cNvPr id="5" name="Picture 4">
            <a:extLst>
              <a:ext uri="{FF2B5EF4-FFF2-40B4-BE49-F238E27FC236}">
                <a16:creationId xmlns:a16="http://schemas.microsoft.com/office/drawing/2014/main" id="{502289C5-07FE-018D-E8A3-1C5B384FCBE6}"/>
              </a:ext>
            </a:extLst>
          </p:cNvPr>
          <p:cNvPicPr>
            <a:picLocks noChangeAspect="1"/>
          </p:cNvPicPr>
          <p:nvPr/>
        </p:nvPicPr>
        <p:blipFill>
          <a:blip r:embed="rId2"/>
          <a:stretch>
            <a:fillRect/>
          </a:stretch>
        </p:blipFill>
        <p:spPr>
          <a:xfrm>
            <a:off x="1680482" y="2803493"/>
            <a:ext cx="5867702" cy="1251014"/>
          </a:xfrm>
          <a:prstGeom prst="rect">
            <a:avLst/>
          </a:prstGeom>
        </p:spPr>
      </p:pic>
    </p:spTree>
    <p:extLst>
      <p:ext uri="{BB962C8B-B14F-4D97-AF65-F5344CB8AC3E}">
        <p14:creationId xmlns:p14="http://schemas.microsoft.com/office/powerpoint/2010/main" val="185547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DCBD-3D3D-1D81-0D3F-17F51BDFF9DA}"/>
              </a:ext>
            </a:extLst>
          </p:cNvPr>
          <p:cNvSpPr>
            <a:spLocks noGrp="1"/>
          </p:cNvSpPr>
          <p:nvPr>
            <p:ph type="title"/>
          </p:nvPr>
        </p:nvSpPr>
        <p:spPr/>
        <p:txBody>
          <a:bodyPr/>
          <a:lstStyle/>
          <a:p>
            <a:r>
              <a:rPr lang="en-IN" dirty="0"/>
              <a:t>Advantages of Waterfall Model</a:t>
            </a:r>
            <a:br>
              <a:rPr lang="en-IN" dirty="0"/>
            </a:br>
            <a:endParaRPr lang="en-IN" dirty="0"/>
          </a:p>
        </p:txBody>
      </p:sp>
      <p:sp>
        <p:nvSpPr>
          <p:cNvPr id="3" name="Content Placeholder 2">
            <a:extLst>
              <a:ext uri="{FF2B5EF4-FFF2-40B4-BE49-F238E27FC236}">
                <a16:creationId xmlns:a16="http://schemas.microsoft.com/office/drawing/2014/main" id="{9C790F65-D3E4-FC67-1439-E276FE583AD6}"/>
              </a:ext>
            </a:extLst>
          </p:cNvPr>
          <p:cNvSpPr>
            <a:spLocks noGrp="1"/>
          </p:cNvSpPr>
          <p:nvPr>
            <p:ph idx="1"/>
          </p:nvPr>
        </p:nvSpPr>
        <p:spPr/>
        <p:txBody>
          <a:bodyPr/>
          <a:lstStyle/>
          <a:p>
            <a:endParaRPr lang="en-US" dirty="0"/>
          </a:p>
          <a:p>
            <a:r>
              <a:rPr lang="en-US" dirty="0"/>
              <a:t>Easy to Understand</a:t>
            </a:r>
          </a:p>
          <a:p>
            <a:r>
              <a:rPr lang="en-US" dirty="0"/>
              <a:t>Individual Processing</a:t>
            </a:r>
          </a:p>
          <a:p>
            <a:r>
              <a:rPr lang="en-US" dirty="0"/>
              <a:t>Properly Defined</a:t>
            </a:r>
          </a:p>
          <a:p>
            <a:r>
              <a:rPr lang="en-US" dirty="0"/>
              <a:t>Clear Milestones</a:t>
            </a:r>
          </a:p>
          <a:p>
            <a:r>
              <a:rPr lang="en-US" dirty="0"/>
              <a:t>Properly Documented</a:t>
            </a:r>
          </a:p>
          <a:p>
            <a:r>
              <a:rPr lang="en-US" dirty="0"/>
              <a:t>Reinforces the design</a:t>
            </a:r>
          </a:p>
          <a:p>
            <a:endParaRPr lang="en-IN" dirty="0"/>
          </a:p>
        </p:txBody>
      </p:sp>
    </p:spTree>
    <p:extLst>
      <p:ext uri="{BB962C8B-B14F-4D97-AF65-F5344CB8AC3E}">
        <p14:creationId xmlns:p14="http://schemas.microsoft.com/office/powerpoint/2010/main" val="234563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5EC5-549B-2C93-29DC-8A361184D496}"/>
              </a:ext>
            </a:extLst>
          </p:cNvPr>
          <p:cNvSpPr>
            <a:spLocks noGrp="1"/>
          </p:cNvSpPr>
          <p:nvPr>
            <p:ph type="title"/>
          </p:nvPr>
        </p:nvSpPr>
        <p:spPr/>
        <p:txBody>
          <a:bodyPr/>
          <a:lstStyle/>
          <a:p>
            <a:r>
              <a:rPr lang="en-IN" dirty="0"/>
              <a:t>Software Engineering</a:t>
            </a:r>
            <a:br>
              <a:rPr lang="en-IN" dirty="0"/>
            </a:br>
            <a:endParaRPr lang="en-IN" dirty="0"/>
          </a:p>
        </p:txBody>
      </p:sp>
      <p:sp>
        <p:nvSpPr>
          <p:cNvPr id="3" name="Content Placeholder 2">
            <a:extLst>
              <a:ext uri="{FF2B5EF4-FFF2-40B4-BE49-F238E27FC236}">
                <a16:creationId xmlns:a16="http://schemas.microsoft.com/office/drawing/2014/main" id="{4D386897-FCFE-06DC-35EF-BC6DDB1E50E6}"/>
              </a:ext>
            </a:extLst>
          </p:cNvPr>
          <p:cNvSpPr>
            <a:spLocks noGrp="1"/>
          </p:cNvSpPr>
          <p:nvPr>
            <p:ph idx="1"/>
          </p:nvPr>
        </p:nvSpPr>
        <p:spPr/>
        <p:txBody>
          <a:bodyPr/>
          <a:lstStyle/>
          <a:p>
            <a:r>
              <a:rPr lang="en-US" dirty="0"/>
              <a:t>Software Engineering is the process of designing, developing, testing, and maintaining software. </a:t>
            </a:r>
          </a:p>
          <a:p>
            <a:r>
              <a:rPr lang="en-US" dirty="0"/>
              <a:t>It is a systematic and disciplined approach to software development that aims to create high-quality, reliable, and maintainable software.</a:t>
            </a:r>
          </a:p>
          <a:p>
            <a:r>
              <a:rPr lang="en-US" dirty="0"/>
              <a:t>The main goal of Software Engineering is to develop software applications for improving quality,  budget, and time efficiency.</a:t>
            </a:r>
          </a:p>
          <a:p>
            <a:endParaRPr lang="en-IN" dirty="0"/>
          </a:p>
        </p:txBody>
      </p:sp>
    </p:spTree>
    <p:extLst>
      <p:ext uri="{BB962C8B-B14F-4D97-AF65-F5344CB8AC3E}">
        <p14:creationId xmlns:p14="http://schemas.microsoft.com/office/powerpoint/2010/main" val="132170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3232-4C92-1AF9-DB46-D412AA4F1A02}"/>
              </a:ext>
            </a:extLst>
          </p:cNvPr>
          <p:cNvSpPr>
            <a:spLocks noGrp="1"/>
          </p:cNvSpPr>
          <p:nvPr>
            <p:ph type="title"/>
          </p:nvPr>
        </p:nvSpPr>
        <p:spPr/>
        <p:txBody>
          <a:bodyPr>
            <a:normAutofit fontScale="90000"/>
          </a:bodyPr>
          <a:lstStyle/>
          <a:p>
            <a:br>
              <a:rPr lang="en-IN" dirty="0"/>
            </a:br>
            <a:r>
              <a:rPr lang="en-IN" dirty="0"/>
              <a:t>Limitations of Waterfall Model</a:t>
            </a:r>
            <a:br>
              <a:rPr lang="en-IN" dirty="0"/>
            </a:br>
            <a:endParaRPr lang="en-IN" dirty="0"/>
          </a:p>
        </p:txBody>
      </p:sp>
      <p:sp>
        <p:nvSpPr>
          <p:cNvPr id="3" name="Content Placeholder 2">
            <a:extLst>
              <a:ext uri="{FF2B5EF4-FFF2-40B4-BE49-F238E27FC236}">
                <a16:creationId xmlns:a16="http://schemas.microsoft.com/office/drawing/2014/main" id="{C8EB455F-61C5-FDB6-518D-9F34898560BF}"/>
              </a:ext>
            </a:extLst>
          </p:cNvPr>
          <p:cNvSpPr>
            <a:spLocks noGrp="1"/>
          </p:cNvSpPr>
          <p:nvPr>
            <p:ph idx="1"/>
          </p:nvPr>
        </p:nvSpPr>
        <p:spPr/>
        <p:txBody>
          <a:bodyPr/>
          <a:lstStyle/>
          <a:p>
            <a:r>
              <a:rPr lang="en-US" dirty="0"/>
              <a:t>No Feedback Path</a:t>
            </a:r>
          </a:p>
          <a:p>
            <a:r>
              <a:rPr lang="en-US" dirty="0"/>
              <a:t>Difficult to accommodate Change Requests</a:t>
            </a:r>
          </a:p>
          <a:p>
            <a:r>
              <a:rPr lang="en-US" dirty="0"/>
              <a:t>No Overlapping of Phases</a:t>
            </a:r>
          </a:p>
          <a:p>
            <a:r>
              <a:rPr lang="en-US" dirty="0"/>
              <a:t>Limited Flexibility</a:t>
            </a:r>
          </a:p>
          <a:p>
            <a:r>
              <a:rPr lang="en-US" dirty="0"/>
              <a:t>Limited Stakeholder Involvement</a:t>
            </a:r>
          </a:p>
          <a:p>
            <a:r>
              <a:rPr lang="en-US" dirty="0"/>
              <a:t>Lengthy Development Cycle</a:t>
            </a:r>
          </a:p>
          <a:p>
            <a:endParaRPr lang="en-IN" dirty="0"/>
          </a:p>
        </p:txBody>
      </p:sp>
    </p:spTree>
    <p:extLst>
      <p:ext uri="{BB962C8B-B14F-4D97-AF65-F5344CB8AC3E}">
        <p14:creationId xmlns:p14="http://schemas.microsoft.com/office/powerpoint/2010/main" val="791924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86DD-B5EB-78BF-A82D-451952B28E27}"/>
              </a:ext>
            </a:extLst>
          </p:cNvPr>
          <p:cNvSpPr>
            <a:spLocks noGrp="1"/>
          </p:cNvSpPr>
          <p:nvPr>
            <p:ph type="title"/>
          </p:nvPr>
        </p:nvSpPr>
        <p:spPr/>
        <p:txBody>
          <a:bodyPr>
            <a:normAutofit fontScale="90000"/>
          </a:bodyPr>
          <a:lstStyle/>
          <a:p>
            <a:br>
              <a:rPr lang="en-US" dirty="0"/>
            </a:br>
            <a:r>
              <a:rPr lang="en-US" dirty="0"/>
              <a:t>When to Use Waterfall Model?</a:t>
            </a:r>
            <a:br>
              <a:rPr lang="en-US" dirty="0"/>
            </a:br>
            <a:endParaRPr lang="en-IN" dirty="0"/>
          </a:p>
        </p:txBody>
      </p:sp>
      <p:sp>
        <p:nvSpPr>
          <p:cNvPr id="3" name="Content Placeholder 2">
            <a:extLst>
              <a:ext uri="{FF2B5EF4-FFF2-40B4-BE49-F238E27FC236}">
                <a16:creationId xmlns:a16="http://schemas.microsoft.com/office/drawing/2014/main" id="{BB02277C-1546-E6B2-4536-E6FC51E3E08D}"/>
              </a:ext>
            </a:extLst>
          </p:cNvPr>
          <p:cNvSpPr>
            <a:spLocks noGrp="1"/>
          </p:cNvSpPr>
          <p:nvPr>
            <p:ph idx="1"/>
          </p:nvPr>
        </p:nvSpPr>
        <p:spPr/>
        <p:txBody>
          <a:bodyPr/>
          <a:lstStyle/>
          <a:p>
            <a:r>
              <a:rPr lang="en-US" dirty="0"/>
              <a:t>Well-understood Requirements</a:t>
            </a:r>
          </a:p>
          <a:p>
            <a:r>
              <a:rPr lang="en-US" dirty="0"/>
              <a:t>Very Little Changes Expected</a:t>
            </a:r>
          </a:p>
          <a:p>
            <a:r>
              <a:rPr lang="en-US" dirty="0"/>
              <a:t>Small to Medium-Sized Projects</a:t>
            </a:r>
          </a:p>
          <a:p>
            <a:r>
              <a:rPr lang="en-US" dirty="0"/>
              <a:t>Predictable</a:t>
            </a:r>
          </a:p>
          <a:p>
            <a:r>
              <a:rPr lang="en-US" dirty="0"/>
              <a:t>Regulatory Compliance is Critical</a:t>
            </a:r>
          </a:p>
          <a:p>
            <a:r>
              <a:rPr lang="en-US" dirty="0"/>
              <a:t>Client Prefers a Linear and Sequential Approach</a:t>
            </a:r>
          </a:p>
          <a:p>
            <a:r>
              <a:rPr lang="en-US" dirty="0"/>
              <a:t>Limited Resources</a:t>
            </a:r>
          </a:p>
          <a:p>
            <a:pPr marL="0" indent="0">
              <a:buNone/>
            </a:pPr>
            <a:endParaRPr lang="en-IN" dirty="0"/>
          </a:p>
        </p:txBody>
      </p:sp>
    </p:spTree>
    <p:extLst>
      <p:ext uri="{BB962C8B-B14F-4D97-AF65-F5344CB8AC3E}">
        <p14:creationId xmlns:p14="http://schemas.microsoft.com/office/powerpoint/2010/main" val="32069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BCDD-3E7A-1A2F-3C47-2578E711E463}"/>
              </a:ext>
            </a:extLst>
          </p:cNvPr>
          <p:cNvSpPr>
            <a:spLocks noGrp="1"/>
          </p:cNvSpPr>
          <p:nvPr>
            <p:ph type="title"/>
          </p:nvPr>
        </p:nvSpPr>
        <p:spPr/>
        <p:txBody>
          <a:bodyPr/>
          <a:lstStyle/>
          <a:p>
            <a:r>
              <a:rPr lang="en-IN" dirty="0"/>
              <a:t>Summary</a:t>
            </a:r>
            <a:br>
              <a:rPr lang="en-IN" dirty="0"/>
            </a:br>
            <a:endParaRPr lang="en-IN" dirty="0"/>
          </a:p>
        </p:txBody>
      </p:sp>
      <p:sp>
        <p:nvSpPr>
          <p:cNvPr id="3" name="Content Placeholder 2">
            <a:extLst>
              <a:ext uri="{FF2B5EF4-FFF2-40B4-BE49-F238E27FC236}">
                <a16:creationId xmlns:a16="http://schemas.microsoft.com/office/drawing/2014/main" id="{22E627FF-CC57-DC78-EAAD-FD857BF5144F}"/>
              </a:ext>
            </a:extLst>
          </p:cNvPr>
          <p:cNvSpPr>
            <a:spLocks noGrp="1"/>
          </p:cNvSpPr>
          <p:nvPr>
            <p:ph idx="1"/>
          </p:nvPr>
        </p:nvSpPr>
        <p:spPr/>
        <p:txBody>
          <a:bodyPr/>
          <a:lstStyle/>
          <a:p>
            <a:r>
              <a:rPr lang="en-US" dirty="0"/>
              <a:t>The Waterfall Model has good conventional software development processes. </a:t>
            </a:r>
          </a:p>
          <a:p>
            <a:r>
              <a:rPr lang="en-US" dirty="0"/>
              <a:t>This model is sequential technique provides an easily understood and applied structured framework.</a:t>
            </a:r>
          </a:p>
          <a:p>
            <a:endParaRPr lang="en-IN" dirty="0"/>
          </a:p>
        </p:txBody>
      </p:sp>
    </p:spTree>
    <p:extLst>
      <p:ext uri="{BB962C8B-B14F-4D97-AF65-F5344CB8AC3E}">
        <p14:creationId xmlns:p14="http://schemas.microsoft.com/office/powerpoint/2010/main" val="29171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7094-3F51-7CA6-75E0-2E3C5034AAAB}"/>
              </a:ext>
            </a:extLst>
          </p:cNvPr>
          <p:cNvSpPr>
            <a:spLocks noGrp="1"/>
          </p:cNvSpPr>
          <p:nvPr>
            <p:ph type="title"/>
          </p:nvPr>
        </p:nvSpPr>
        <p:spPr/>
        <p:txBody>
          <a:bodyPr/>
          <a:lstStyle/>
          <a:p>
            <a:r>
              <a:rPr lang="en-US" dirty="0"/>
              <a:t>Iterative model</a:t>
            </a:r>
            <a:endParaRPr lang="en-IN" dirty="0"/>
          </a:p>
        </p:txBody>
      </p:sp>
      <p:sp>
        <p:nvSpPr>
          <p:cNvPr id="3" name="Content Placeholder 2">
            <a:extLst>
              <a:ext uri="{FF2B5EF4-FFF2-40B4-BE49-F238E27FC236}">
                <a16:creationId xmlns:a16="http://schemas.microsoft.com/office/drawing/2014/main" id="{205FF712-E665-C7C3-2222-607858F95C46}"/>
              </a:ext>
            </a:extLst>
          </p:cNvPr>
          <p:cNvSpPr>
            <a:spLocks noGrp="1"/>
          </p:cNvSpPr>
          <p:nvPr>
            <p:ph idx="1"/>
          </p:nvPr>
        </p:nvSpPr>
        <p:spPr/>
        <p:txBody>
          <a:bodyPr/>
          <a:lstStyle/>
          <a:p>
            <a:r>
              <a:rPr lang="en-US" dirty="0"/>
              <a:t>In Iterative model we start developing the software with some requirements and when it is developed, it is reviewed.</a:t>
            </a:r>
          </a:p>
          <a:p>
            <a:r>
              <a:rPr lang="en-US" dirty="0"/>
              <a:t>If there are requirements for changes in it, then we develop a new version of the software based on those requirements. </a:t>
            </a:r>
          </a:p>
          <a:p>
            <a:r>
              <a:rPr lang="en-US" dirty="0"/>
              <a:t>This process repeats itself many times until we get our final product.</a:t>
            </a:r>
          </a:p>
          <a:p>
            <a:endParaRPr lang="en-IN" dirty="0"/>
          </a:p>
        </p:txBody>
      </p:sp>
    </p:spTree>
    <p:extLst>
      <p:ext uri="{BB962C8B-B14F-4D97-AF65-F5344CB8AC3E}">
        <p14:creationId xmlns:p14="http://schemas.microsoft.com/office/powerpoint/2010/main" val="404570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2E628-54C4-147D-37C2-6C7ED353B7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2AE3F-0967-3FC0-95E9-E89A9AE2D8AB}"/>
              </a:ext>
            </a:extLst>
          </p:cNvPr>
          <p:cNvSpPr>
            <a:spLocks noGrp="1"/>
          </p:cNvSpPr>
          <p:nvPr>
            <p:ph type="title"/>
          </p:nvPr>
        </p:nvSpPr>
        <p:spPr/>
        <p:txBody>
          <a:bodyPr/>
          <a:lstStyle/>
          <a:p>
            <a:r>
              <a:rPr lang="en-US" dirty="0"/>
              <a:t>Iterative model</a:t>
            </a:r>
            <a:endParaRPr lang="en-IN" dirty="0"/>
          </a:p>
        </p:txBody>
      </p:sp>
      <p:sp>
        <p:nvSpPr>
          <p:cNvPr id="3" name="Content Placeholder 2">
            <a:extLst>
              <a:ext uri="{FF2B5EF4-FFF2-40B4-BE49-F238E27FC236}">
                <a16:creationId xmlns:a16="http://schemas.microsoft.com/office/drawing/2014/main" id="{A33FB2AC-CEF8-2DAE-3918-219E866D4C46}"/>
              </a:ext>
            </a:extLst>
          </p:cNvPr>
          <p:cNvSpPr>
            <a:spLocks noGrp="1"/>
          </p:cNvSpPr>
          <p:nvPr>
            <p:ph idx="1"/>
          </p:nvPr>
        </p:nvSpPr>
        <p:spPr/>
        <p:txBody>
          <a:bodyPr/>
          <a:lstStyle/>
          <a:p>
            <a:r>
              <a:rPr lang="en-US" dirty="0"/>
              <a:t>we are repeating the development process again and again. </a:t>
            </a:r>
          </a:p>
          <a:p>
            <a:r>
              <a:rPr lang="en-US" dirty="0"/>
              <a:t>For example, we develop the first version of the software following the SDLC process with some software requirements.</a:t>
            </a:r>
          </a:p>
          <a:p>
            <a:r>
              <a:rPr lang="en-US" dirty="0"/>
              <a:t>After the first version is developed, if there is a need to change the software , then a new version is developed with the second iteration.</a:t>
            </a:r>
            <a:endParaRPr lang="en-IN" dirty="0"/>
          </a:p>
        </p:txBody>
      </p:sp>
    </p:spTree>
    <p:extLst>
      <p:ext uri="{BB962C8B-B14F-4D97-AF65-F5344CB8AC3E}">
        <p14:creationId xmlns:p14="http://schemas.microsoft.com/office/powerpoint/2010/main" val="117509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42386-EA6C-1A6B-6E67-80DE6673FB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2FD92C-12B1-C512-E900-92AF3DB78978}"/>
              </a:ext>
            </a:extLst>
          </p:cNvPr>
          <p:cNvSpPr>
            <a:spLocks noGrp="1"/>
          </p:cNvSpPr>
          <p:nvPr>
            <p:ph type="title"/>
          </p:nvPr>
        </p:nvSpPr>
        <p:spPr/>
        <p:txBody>
          <a:bodyPr/>
          <a:lstStyle/>
          <a:p>
            <a:r>
              <a:rPr lang="en-US" dirty="0"/>
              <a:t>Iterative model</a:t>
            </a:r>
            <a:endParaRPr lang="en-IN" dirty="0"/>
          </a:p>
        </p:txBody>
      </p:sp>
      <p:pic>
        <p:nvPicPr>
          <p:cNvPr id="5" name="Picture 4">
            <a:extLst>
              <a:ext uri="{FF2B5EF4-FFF2-40B4-BE49-F238E27FC236}">
                <a16:creationId xmlns:a16="http://schemas.microsoft.com/office/drawing/2014/main" id="{1465AF9A-2F47-7656-F02E-272A98564F61}"/>
              </a:ext>
            </a:extLst>
          </p:cNvPr>
          <p:cNvPicPr>
            <a:picLocks noChangeAspect="1"/>
          </p:cNvPicPr>
          <p:nvPr/>
        </p:nvPicPr>
        <p:blipFill>
          <a:blip r:embed="rId2"/>
          <a:stretch>
            <a:fillRect/>
          </a:stretch>
        </p:blipFill>
        <p:spPr>
          <a:xfrm>
            <a:off x="838200" y="1821615"/>
            <a:ext cx="9192768" cy="4081553"/>
          </a:xfrm>
          <a:prstGeom prst="rect">
            <a:avLst/>
          </a:prstGeom>
        </p:spPr>
      </p:pic>
    </p:spTree>
    <p:extLst>
      <p:ext uri="{BB962C8B-B14F-4D97-AF65-F5344CB8AC3E}">
        <p14:creationId xmlns:p14="http://schemas.microsoft.com/office/powerpoint/2010/main" val="67530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FAFA-9FAC-F3B4-9473-75CA4E703F6A}"/>
              </a:ext>
            </a:extLst>
          </p:cNvPr>
          <p:cNvSpPr>
            <a:spLocks noGrp="1"/>
          </p:cNvSpPr>
          <p:nvPr>
            <p:ph type="title"/>
          </p:nvPr>
        </p:nvSpPr>
        <p:spPr/>
        <p:txBody>
          <a:bodyPr/>
          <a:lstStyle/>
          <a:p>
            <a:r>
              <a:rPr lang="en-US" dirty="0"/>
              <a:t>Iterative model</a:t>
            </a:r>
            <a:endParaRPr lang="en-IN" dirty="0"/>
          </a:p>
        </p:txBody>
      </p:sp>
      <p:pic>
        <p:nvPicPr>
          <p:cNvPr id="4" name="Picture 3">
            <a:extLst>
              <a:ext uri="{FF2B5EF4-FFF2-40B4-BE49-F238E27FC236}">
                <a16:creationId xmlns:a16="http://schemas.microsoft.com/office/drawing/2014/main" id="{7DE908CF-8F92-D7B8-0624-C45E28739D5D}"/>
              </a:ext>
            </a:extLst>
          </p:cNvPr>
          <p:cNvPicPr>
            <a:picLocks noChangeAspect="1"/>
          </p:cNvPicPr>
          <p:nvPr/>
        </p:nvPicPr>
        <p:blipFill>
          <a:blip r:embed="rId2"/>
          <a:stretch>
            <a:fillRect/>
          </a:stretch>
        </p:blipFill>
        <p:spPr>
          <a:xfrm>
            <a:off x="1083733" y="1796994"/>
            <a:ext cx="5977467" cy="3264012"/>
          </a:xfrm>
          <a:prstGeom prst="rect">
            <a:avLst/>
          </a:prstGeom>
        </p:spPr>
      </p:pic>
    </p:spTree>
    <p:extLst>
      <p:ext uri="{BB962C8B-B14F-4D97-AF65-F5344CB8AC3E}">
        <p14:creationId xmlns:p14="http://schemas.microsoft.com/office/powerpoint/2010/main" val="1562952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122A7-F7B6-5AAA-79F0-A99D36FA9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20961-05F8-B2B8-1D6D-8E288C54EA0C}"/>
              </a:ext>
            </a:extLst>
          </p:cNvPr>
          <p:cNvSpPr>
            <a:spLocks noGrp="1"/>
          </p:cNvSpPr>
          <p:nvPr>
            <p:ph type="title"/>
          </p:nvPr>
        </p:nvSpPr>
        <p:spPr/>
        <p:txBody>
          <a:bodyPr/>
          <a:lstStyle/>
          <a:p>
            <a:r>
              <a:rPr lang="en-IN" dirty="0"/>
              <a:t>Phases of iterative model</a:t>
            </a:r>
          </a:p>
        </p:txBody>
      </p:sp>
      <p:sp>
        <p:nvSpPr>
          <p:cNvPr id="3" name="Content Placeholder 2">
            <a:extLst>
              <a:ext uri="{FF2B5EF4-FFF2-40B4-BE49-F238E27FC236}">
                <a16:creationId xmlns:a16="http://schemas.microsoft.com/office/drawing/2014/main" id="{2DC54943-2643-BF79-3A64-BFAB50FCE75E}"/>
              </a:ext>
            </a:extLst>
          </p:cNvPr>
          <p:cNvSpPr>
            <a:spLocks noGrp="1"/>
          </p:cNvSpPr>
          <p:nvPr>
            <p:ph idx="1"/>
          </p:nvPr>
        </p:nvSpPr>
        <p:spPr/>
        <p:txBody>
          <a:bodyPr/>
          <a:lstStyle/>
          <a:p>
            <a:r>
              <a:rPr lang="en-US" dirty="0"/>
              <a:t>Requirement gathering &amp; analysis </a:t>
            </a:r>
          </a:p>
          <a:p>
            <a:r>
              <a:rPr lang="en-US" dirty="0"/>
              <a:t>Requirement Collection </a:t>
            </a:r>
          </a:p>
          <a:p>
            <a:r>
              <a:rPr lang="en-US" dirty="0"/>
              <a:t>Project cost plan</a:t>
            </a:r>
          </a:p>
          <a:p>
            <a:r>
              <a:rPr lang="en-IN" dirty="0"/>
              <a:t>Design</a:t>
            </a:r>
          </a:p>
          <a:p>
            <a:r>
              <a:rPr lang="en-IN" dirty="0"/>
              <a:t>Implementation</a:t>
            </a:r>
          </a:p>
          <a:p>
            <a:r>
              <a:rPr lang="en-IN" dirty="0"/>
              <a:t>Testing</a:t>
            </a:r>
          </a:p>
          <a:p>
            <a:r>
              <a:rPr lang="en-IN" dirty="0"/>
              <a:t>Deployment</a:t>
            </a:r>
          </a:p>
          <a:p>
            <a:r>
              <a:rPr lang="en-IN" dirty="0"/>
              <a:t>Review and Maintenance</a:t>
            </a:r>
          </a:p>
          <a:p>
            <a:endParaRPr lang="en-IN" dirty="0"/>
          </a:p>
        </p:txBody>
      </p:sp>
    </p:spTree>
    <p:extLst>
      <p:ext uri="{BB962C8B-B14F-4D97-AF65-F5344CB8AC3E}">
        <p14:creationId xmlns:p14="http://schemas.microsoft.com/office/powerpoint/2010/main" val="149436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F19C1-8DE4-5ADA-14C5-CE85A723C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27739F-C2BD-F0DA-9292-E415E4BEA5AF}"/>
              </a:ext>
            </a:extLst>
          </p:cNvPr>
          <p:cNvSpPr>
            <a:spLocks noGrp="1"/>
          </p:cNvSpPr>
          <p:nvPr>
            <p:ph type="title"/>
          </p:nvPr>
        </p:nvSpPr>
        <p:spPr/>
        <p:txBody>
          <a:bodyPr/>
          <a:lstStyle/>
          <a:p>
            <a:r>
              <a:rPr lang="en-IN" dirty="0"/>
              <a:t>Advantage of Iterative model</a:t>
            </a:r>
            <a:br>
              <a:rPr lang="en-IN" dirty="0"/>
            </a:br>
            <a:endParaRPr lang="en-IN" dirty="0"/>
          </a:p>
        </p:txBody>
      </p:sp>
      <p:sp>
        <p:nvSpPr>
          <p:cNvPr id="3" name="Content Placeholder 2">
            <a:extLst>
              <a:ext uri="{FF2B5EF4-FFF2-40B4-BE49-F238E27FC236}">
                <a16:creationId xmlns:a16="http://schemas.microsoft.com/office/drawing/2014/main" id="{DE4C3DD9-7084-C203-28F2-1F89978CB443}"/>
              </a:ext>
            </a:extLst>
          </p:cNvPr>
          <p:cNvSpPr>
            <a:spLocks noGrp="1"/>
          </p:cNvSpPr>
          <p:nvPr>
            <p:ph idx="1"/>
          </p:nvPr>
        </p:nvSpPr>
        <p:spPr>
          <a:xfrm>
            <a:off x="838200" y="1252728"/>
            <a:ext cx="10515600" cy="4924235"/>
          </a:xfrm>
        </p:spPr>
        <p:txBody>
          <a:bodyPr>
            <a:normAutofit/>
          </a:bodyPr>
          <a:lstStyle/>
          <a:p>
            <a:r>
              <a:rPr lang="en-US" dirty="0"/>
              <a:t>In iterative models, bugs and errors can be identified quickly.</a:t>
            </a:r>
          </a:p>
          <a:p>
            <a:r>
              <a:rPr lang="en-US" dirty="0"/>
              <a:t>Under this model, software is prepared quickly with some specifications.</a:t>
            </a:r>
          </a:p>
          <a:p>
            <a:r>
              <a:rPr lang="en-US" dirty="0"/>
              <a:t>Testing and debugging the software becomes easier during each iteration.</a:t>
            </a:r>
          </a:p>
          <a:p>
            <a:r>
              <a:rPr lang="en-US" dirty="0"/>
              <a:t>We get reliable feedback from users along with blueprints.</a:t>
            </a:r>
          </a:p>
          <a:p>
            <a:r>
              <a:rPr lang="en-US" dirty="0"/>
              <a:t>This model is easily adaptable to constantly changing needs.</a:t>
            </a:r>
          </a:p>
          <a:p>
            <a:r>
              <a:rPr lang="en-US" dirty="0"/>
              <a:t>During the software development process, additional time is devoted to development and limited time to documentation.</a:t>
            </a:r>
          </a:p>
          <a:p>
            <a:r>
              <a:rPr lang="en-US" dirty="0"/>
              <a:t>Risks are identified and resolved during iteration.</a:t>
            </a:r>
          </a:p>
          <a:p>
            <a:endParaRPr lang="en-IN" dirty="0"/>
          </a:p>
        </p:txBody>
      </p:sp>
    </p:spTree>
    <p:extLst>
      <p:ext uri="{BB962C8B-B14F-4D97-AF65-F5344CB8AC3E}">
        <p14:creationId xmlns:p14="http://schemas.microsoft.com/office/powerpoint/2010/main" val="465676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2444-F1E6-6281-5E92-F85A642988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35AE0-DE47-2FE2-FEB5-4501FA77686D}"/>
              </a:ext>
            </a:extLst>
          </p:cNvPr>
          <p:cNvSpPr>
            <a:spLocks noGrp="1"/>
          </p:cNvSpPr>
          <p:nvPr>
            <p:ph type="title"/>
          </p:nvPr>
        </p:nvSpPr>
        <p:spPr/>
        <p:txBody>
          <a:bodyPr/>
          <a:lstStyle/>
          <a:p>
            <a:r>
              <a:rPr lang="en-IN" dirty="0"/>
              <a:t>Disadvantage of Iterative model</a:t>
            </a:r>
            <a:br>
              <a:rPr lang="en-IN" dirty="0"/>
            </a:br>
            <a:endParaRPr lang="en-IN" dirty="0"/>
          </a:p>
        </p:txBody>
      </p:sp>
      <p:sp>
        <p:nvSpPr>
          <p:cNvPr id="3" name="Content Placeholder 2">
            <a:extLst>
              <a:ext uri="{FF2B5EF4-FFF2-40B4-BE49-F238E27FC236}">
                <a16:creationId xmlns:a16="http://schemas.microsoft.com/office/drawing/2014/main" id="{19EC8F88-4CF8-B84A-F4E4-84F303F96901}"/>
              </a:ext>
            </a:extLst>
          </p:cNvPr>
          <p:cNvSpPr>
            <a:spLocks noGrp="1"/>
          </p:cNvSpPr>
          <p:nvPr>
            <p:ph idx="1"/>
          </p:nvPr>
        </p:nvSpPr>
        <p:spPr>
          <a:xfrm>
            <a:off x="838200" y="1216152"/>
            <a:ext cx="10515600" cy="4960811"/>
          </a:xfrm>
        </p:spPr>
        <p:txBody>
          <a:bodyPr>
            <a:normAutofit/>
          </a:bodyPr>
          <a:lstStyle/>
          <a:p>
            <a:r>
              <a:rPr lang="en-US" dirty="0"/>
              <a:t>Iterative model is not suitable for small projects.</a:t>
            </a:r>
          </a:p>
          <a:p>
            <a:r>
              <a:rPr lang="en-US" dirty="0"/>
              <a:t>Since we have to repeat iterations many times in the software development process due to which we require more resources.</a:t>
            </a:r>
          </a:p>
          <a:p>
            <a:r>
              <a:rPr lang="en-US" dirty="0"/>
              <a:t>Since the requirements are constantly changing, we have to make frequent changes in the software.</a:t>
            </a:r>
          </a:p>
          <a:p>
            <a:r>
              <a:rPr lang="en-US" dirty="0"/>
              <a:t>Due to constantly changing requirements, the budget of the project also increases and it takes more time to complete it.</a:t>
            </a:r>
          </a:p>
          <a:p>
            <a:r>
              <a:rPr lang="en-US" dirty="0"/>
              <a:t>In this model, it is complicated to control the entire process of software development.</a:t>
            </a:r>
          </a:p>
          <a:p>
            <a:r>
              <a:rPr lang="en-US" dirty="0"/>
              <a:t>It is very difficult to tell by what date the complete software will be ready.</a:t>
            </a:r>
          </a:p>
          <a:p>
            <a:endParaRPr lang="en-IN" dirty="0"/>
          </a:p>
        </p:txBody>
      </p:sp>
    </p:spTree>
    <p:extLst>
      <p:ext uri="{BB962C8B-B14F-4D97-AF65-F5344CB8AC3E}">
        <p14:creationId xmlns:p14="http://schemas.microsoft.com/office/powerpoint/2010/main" val="365726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4081-F698-FD89-254E-54AE571B86B7}"/>
              </a:ext>
            </a:extLst>
          </p:cNvPr>
          <p:cNvSpPr>
            <a:spLocks noGrp="1"/>
          </p:cNvSpPr>
          <p:nvPr>
            <p:ph type="title"/>
          </p:nvPr>
        </p:nvSpPr>
        <p:spPr/>
        <p:txBody>
          <a:bodyPr/>
          <a:lstStyle/>
          <a:p>
            <a:r>
              <a:rPr lang="en-US" dirty="0"/>
              <a:t>Key Principles of Software Engineering</a:t>
            </a:r>
            <a:br>
              <a:rPr lang="en-US" dirty="0"/>
            </a:br>
            <a:endParaRPr lang="en-IN" dirty="0"/>
          </a:p>
        </p:txBody>
      </p:sp>
      <p:sp>
        <p:nvSpPr>
          <p:cNvPr id="3" name="Content Placeholder 2">
            <a:extLst>
              <a:ext uri="{FF2B5EF4-FFF2-40B4-BE49-F238E27FC236}">
                <a16:creationId xmlns:a16="http://schemas.microsoft.com/office/drawing/2014/main" id="{B7084807-6B8B-9FCA-DF70-63C9C9AE1EA6}"/>
              </a:ext>
            </a:extLst>
          </p:cNvPr>
          <p:cNvSpPr>
            <a:spLocks noGrp="1"/>
          </p:cNvSpPr>
          <p:nvPr>
            <p:ph idx="1"/>
          </p:nvPr>
        </p:nvSpPr>
        <p:spPr/>
        <p:txBody>
          <a:bodyPr/>
          <a:lstStyle/>
          <a:p>
            <a:r>
              <a:rPr lang="en-IN" dirty="0"/>
              <a:t>Modularity</a:t>
            </a:r>
          </a:p>
          <a:p>
            <a:r>
              <a:rPr lang="en-IN" dirty="0"/>
              <a:t>Abstraction</a:t>
            </a:r>
          </a:p>
          <a:p>
            <a:r>
              <a:rPr lang="en-IN" dirty="0"/>
              <a:t>Reusability</a:t>
            </a:r>
          </a:p>
          <a:p>
            <a:r>
              <a:rPr lang="en-IN" dirty="0"/>
              <a:t>Maintenance</a:t>
            </a:r>
          </a:p>
          <a:p>
            <a:r>
              <a:rPr lang="en-IN" dirty="0"/>
              <a:t>Testing</a:t>
            </a:r>
          </a:p>
          <a:p>
            <a:r>
              <a:rPr lang="en-IN" dirty="0"/>
              <a:t>Design Patterns</a:t>
            </a:r>
          </a:p>
          <a:p>
            <a:r>
              <a:rPr lang="en-IN" dirty="0"/>
              <a:t>Agile methodologies</a:t>
            </a:r>
          </a:p>
          <a:p>
            <a:r>
              <a:rPr lang="en-IN" dirty="0"/>
              <a:t>Continuous Integration &amp; Deployment</a:t>
            </a:r>
          </a:p>
        </p:txBody>
      </p:sp>
    </p:spTree>
    <p:extLst>
      <p:ext uri="{BB962C8B-B14F-4D97-AF65-F5344CB8AC3E}">
        <p14:creationId xmlns:p14="http://schemas.microsoft.com/office/powerpoint/2010/main" val="1207142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7DC0F-0E1E-8076-1D99-407F57F41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64047-D273-2923-5DDE-F87C2E569531}"/>
              </a:ext>
            </a:extLst>
          </p:cNvPr>
          <p:cNvSpPr>
            <a:spLocks noGrp="1"/>
          </p:cNvSpPr>
          <p:nvPr>
            <p:ph type="title"/>
          </p:nvPr>
        </p:nvSpPr>
        <p:spPr/>
        <p:txBody>
          <a:bodyPr/>
          <a:lstStyle/>
          <a:p>
            <a:r>
              <a:rPr lang="en-IN" dirty="0"/>
              <a:t>Incremental / </a:t>
            </a:r>
            <a:r>
              <a:rPr lang="en-IN" dirty="0" err="1"/>
              <a:t>Developement</a:t>
            </a:r>
            <a:r>
              <a:rPr lang="en-IN" dirty="0"/>
              <a:t> Model</a:t>
            </a:r>
            <a:br>
              <a:rPr lang="en-IN" dirty="0"/>
            </a:br>
            <a:endParaRPr lang="en-IN" dirty="0"/>
          </a:p>
        </p:txBody>
      </p:sp>
      <p:sp>
        <p:nvSpPr>
          <p:cNvPr id="3" name="Content Placeholder 2">
            <a:extLst>
              <a:ext uri="{FF2B5EF4-FFF2-40B4-BE49-F238E27FC236}">
                <a16:creationId xmlns:a16="http://schemas.microsoft.com/office/drawing/2014/main" id="{FC3CBF74-1B3A-FDB0-1021-772DD59D483F}"/>
              </a:ext>
            </a:extLst>
          </p:cNvPr>
          <p:cNvSpPr>
            <a:spLocks noGrp="1"/>
          </p:cNvSpPr>
          <p:nvPr>
            <p:ph idx="1"/>
          </p:nvPr>
        </p:nvSpPr>
        <p:spPr>
          <a:xfrm>
            <a:off x="838200" y="1322705"/>
            <a:ext cx="10515600" cy="4351338"/>
          </a:xfrm>
        </p:spPr>
        <p:txBody>
          <a:bodyPr/>
          <a:lstStyle/>
          <a:p>
            <a:endParaRPr lang="en-US" dirty="0"/>
          </a:p>
          <a:p>
            <a:r>
              <a:rPr lang="en-US" dirty="0"/>
              <a:t>In Incremental Model, the software development process is divided into several increments and the same phases are followed in each increment.</a:t>
            </a:r>
          </a:p>
          <a:p>
            <a:r>
              <a:rPr lang="en-US" dirty="0"/>
              <a:t>In simple language, under this model a complex project is developed in many modules or builds.</a:t>
            </a:r>
          </a:p>
          <a:p>
            <a:r>
              <a:rPr lang="en-US" dirty="0"/>
              <a:t>Each modules are added to the software in each increment until the complete system is created.</a:t>
            </a:r>
          </a:p>
          <a:p>
            <a:endParaRPr lang="en-IN" dirty="0"/>
          </a:p>
        </p:txBody>
      </p:sp>
    </p:spTree>
    <p:extLst>
      <p:ext uri="{BB962C8B-B14F-4D97-AF65-F5344CB8AC3E}">
        <p14:creationId xmlns:p14="http://schemas.microsoft.com/office/powerpoint/2010/main" val="2146200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EC953-AC97-A4D3-1D12-3023BE0CF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D535B-6821-49F6-2BE8-65DD1FB167BC}"/>
              </a:ext>
            </a:extLst>
          </p:cNvPr>
          <p:cNvSpPr>
            <a:spLocks noGrp="1"/>
          </p:cNvSpPr>
          <p:nvPr>
            <p:ph type="title"/>
          </p:nvPr>
        </p:nvSpPr>
        <p:spPr/>
        <p:txBody>
          <a:bodyPr/>
          <a:lstStyle/>
          <a:p>
            <a:r>
              <a:rPr lang="en-IN" dirty="0"/>
              <a:t>Incremental Model</a:t>
            </a:r>
            <a:br>
              <a:rPr lang="en-IN" dirty="0"/>
            </a:br>
            <a:endParaRPr lang="en-IN" dirty="0"/>
          </a:p>
        </p:txBody>
      </p:sp>
      <p:sp>
        <p:nvSpPr>
          <p:cNvPr id="3" name="Content Placeholder 2">
            <a:extLst>
              <a:ext uri="{FF2B5EF4-FFF2-40B4-BE49-F238E27FC236}">
                <a16:creationId xmlns:a16="http://schemas.microsoft.com/office/drawing/2014/main" id="{4DC5FA6C-13BD-C0BE-8BA8-7B72DB97FFBF}"/>
              </a:ext>
            </a:extLst>
          </p:cNvPr>
          <p:cNvSpPr>
            <a:spLocks noGrp="1"/>
          </p:cNvSpPr>
          <p:nvPr>
            <p:ph idx="1"/>
          </p:nvPr>
        </p:nvSpPr>
        <p:spPr/>
        <p:txBody>
          <a:bodyPr/>
          <a:lstStyle/>
          <a:p>
            <a:r>
              <a:rPr lang="en-US" dirty="0"/>
              <a:t>If we understand the entire principle of Incremental methodology, then it starts by developing an initial implementation.</a:t>
            </a:r>
          </a:p>
          <a:p>
            <a:r>
              <a:rPr lang="en-US" dirty="0"/>
              <a:t>The user feedback is taken on it.</a:t>
            </a:r>
          </a:p>
          <a:p>
            <a:r>
              <a:rPr lang="en-US" dirty="0"/>
              <a:t>It is developed through several versions until an accepted system is developed. </a:t>
            </a:r>
          </a:p>
          <a:p>
            <a:r>
              <a:rPr lang="en-US" dirty="0"/>
              <a:t>Important functionalities of the software are developed in the initial iterations.</a:t>
            </a:r>
          </a:p>
          <a:p>
            <a:pPr marL="0" indent="0">
              <a:buNone/>
            </a:pPr>
            <a:endParaRPr lang="en-IN" dirty="0"/>
          </a:p>
        </p:txBody>
      </p:sp>
    </p:spTree>
    <p:extLst>
      <p:ext uri="{BB962C8B-B14F-4D97-AF65-F5344CB8AC3E}">
        <p14:creationId xmlns:p14="http://schemas.microsoft.com/office/powerpoint/2010/main" val="362332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EA9AD-08D0-D059-EE39-1DE1A792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44044-8D5E-50EB-0549-790AA12CE591}"/>
              </a:ext>
            </a:extLst>
          </p:cNvPr>
          <p:cNvSpPr>
            <a:spLocks noGrp="1"/>
          </p:cNvSpPr>
          <p:nvPr>
            <p:ph type="title"/>
          </p:nvPr>
        </p:nvSpPr>
        <p:spPr/>
        <p:txBody>
          <a:bodyPr/>
          <a:lstStyle/>
          <a:p>
            <a:r>
              <a:rPr lang="en-IN" dirty="0"/>
              <a:t>Incremental Model</a:t>
            </a:r>
            <a:br>
              <a:rPr lang="en-IN" dirty="0"/>
            </a:br>
            <a:endParaRPr lang="en-IN" dirty="0"/>
          </a:p>
        </p:txBody>
      </p:sp>
      <p:sp>
        <p:nvSpPr>
          <p:cNvPr id="3" name="Content Placeholder 2">
            <a:extLst>
              <a:ext uri="{FF2B5EF4-FFF2-40B4-BE49-F238E27FC236}">
                <a16:creationId xmlns:a16="http://schemas.microsoft.com/office/drawing/2014/main" id="{70B411FA-F12B-BB7B-50AB-5FA90237EA47}"/>
              </a:ext>
            </a:extLst>
          </p:cNvPr>
          <p:cNvSpPr>
            <a:spLocks noGrp="1"/>
          </p:cNvSpPr>
          <p:nvPr>
            <p:ph idx="1"/>
          </p:nvPr>
        </p:nvSpPr>
        <p:spPr/>
        <p:txBody>
          <a:bodyPr/>
          <a:lstStyle/>
          <a:p>
            <a:r>
              <a:rPr lang="en-US" dirty="0"/>
              <a:t>Each subsequent release of a software module adds functions to the previous release. </a:t>
            </a:r>
          </a:p>
          <a:p>
            <a:r>
              <a:rPr lang="en-US" dirty="0"/>
              <a:t>This process continues </a:t>
            </a:r>
            <a:r>
              <a:rPr lang="en-US" b="1" dirty="0"/>
              <a:t>until the final software </a:t>
            </a:r>
            <a:r>
              <a:rPr lang="en-US" dirty="0"/>
              <a:t>is obtained.</a:t>
            </a:r>
          </a:p>
          <a:p>
            <a:pPr marL="0" indent="0">
              <a:buNone/>
            </a:pPr>
            <a:endParaRPr lang="en-US" dirty="0"/>
          </a:p>
          <a:p>
            <a:endParaRPr lang="en-IN" dirty="0"/>
          </a:p>
        </p:txBody>
      </p:sp>
      <p:pic>
        <p:nvPicPr>
          <p:cNvPr id="5" name="Picture 4">
            <a:extLst>
              <a:ext uri="{FF2B5EF4-FFF2-40B4-BE49-F238E27FC236}">
                <a16:creationId xmlns:a16="http://schemas.microsoft.com/office/drawing/2014/main" id="{AE91BC63-9640-7936-85F1-3D29EC76920F}"/>
              </a:ext>
            </a:extLst>
          </p:cNvPr>
          <p:cNvPicPr>
            <a:picLocks noChangeAspect="1"/>
          </p:cNvPicPr>
          <p:nvPr/>
        </p:nvPicPr>
        <p:blipFill>
          <a:blip r:embed="rId2"/>
          <a:stretch>
            <a:fillRect/>
          </a:stretch>
        </p:blipFill>
        <p:spPr>
          <a:xfrm>
            <a:off x="1129757" y="3633923"/>
            <a:ext cx="8288563" cy="2760067"/>
          </a:xfrm>
          <a:prstGeom prst="rect">
            <a:avLst/>
          </a:prstGeom>
        </p:spPr>
      </p:pic>
    </p:spTree>
    <p:extLst>
      <p:ext uri="{BB962C8B-B14F-4D97-AF65-F5344CB8AC3E}">
        <p14:creationId xmlns:p14="http://schemas.microsoft.com/office/powerpoint/2010/main" val="1244615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F41-A3C2-7060-D481-6870EE69E4F1}"/>
              </a:ext>
            </a:extLst>
          </p:cNvPr>
          <p:cNvSpPr>
            <a:spLocks noGrp="1"/>
          </p:cNvSpPr>
          <p:nvPr>
            <p:ph type="title"/>
          </p:nvPr>
        </p:nvSpPr>
        <p:spPr/>
        <p:txBody>
          <a:bodyPr/>
          <a:lstStyle/>
          <a:p>
            <a:r>
              <a:rPr lang="en-IN" dirty="0"/>
              <a:t>Incremental Model</a:t>
            </a:r>
            <a:br>
              <a:rPr lang="en-IN" dirty="0"/>
            </a:br>
            <a:endParaRPr lang="en-IN" dirty="0"/>
          </a:p>
        </p:txBody>
      </p:sp>
      <p:sp>
        <p:nvSpPr>
          <p:cNvPr id="3" name="Content Placeholder 2">
            <a:extLst>
              <a:ext uri="{FF2B5EF4-FFF2-40B4-BE49-F238E27FC236}">
                <a16:creationId xmlns:a16="http://schemas.microsoft.com/office/drawing/2014/main" id="{7E4F500B-2F76-50EF-DA70-7C90F133AA9A}"/>
              </a:ext>
            </a:extLst>
          </p:cNvPr>
          <p:cNvSpPr>
            <a:spLocks noGrp="1"/>
          </p:cNvSpPr>
          <p:nvPr>
            <p:ph idx="1"/>
          </p:nvPr>
        </p:nvSpPr>
        <p:spPr/>
        <p:txBody>
          <a:bodyPr/>
          <a:lstStyle/>
          <a:p>
            <a:r>
              <a:rPr lang="en-US" dirty="0"/>
              <a:t>College Management System</a:t>
            </a:r>
          </a:p>
          <a:p>
            <a:r>
              <a:rPr lang="en-US" dirty="0"/>
              <a:t>EASY</a:t>
            </a:r>
          </a:p>
          <a:p>
            <a:r>
              <a:rPr lang="en-US" dirty="0"/>
              <a:t>Industry Automation </a:t>
            </a:r>
          </a:p>
          <a:p>
            <a:endParaRPr lang="en-IN" dirty="0"/>
          </a:p>
        </p:txBody>
      </p:sp>
    </p:spTree>
    <p:extLst>
      <p:ext uri="{BB962C8B-B14F-4D97-AF65-F5344CB8AC3E}">
        <p14:creationId xmlns:p14="http://schemas.microsoft.com/office/powerpoint/2010/main" val="1578942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5159A-978B-CD82-302D-0D93F56E5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DC8E2-1AF1-C1F1-A014-58EE93A4BF52}"/>
              </a:ext>
            </a:extLst>
          </p:cNvPr>
          <p:cNvSpPr>
            <a:spLocks noGrp="1"/>
          </p:cNvSpPr>
          <p:nvPr>
            <p:ph type="title"/>
          </p:nvPr>
        </p:nvSpPr>
        <p:spPr/>
        <p:txBody>
          <a:bodyPr/>
          <a:lstStyle/>
          <a:p>
            <a:r>
              <a:rPr lang="en-IN" dirty="0"/>
              <a:t>Advantages of Incremental Model</a:t>
            </a:r>
            <a:br>
              <a:rPr lang="en-IN" dirty="0"/>
            </a:br>
            <a:endParaRPr lang="en-IN" dirty="0"/>
          </a:p>
        </p:txBody>
      </p:sp>
      <p:sp>
        <p:nvSpPr>
          <p:cNvPr id="3" name="Content Placeholder 2">
            <a:extLst>
              <a:ext uri="{FF2B5EF4-FFF2-40B4-BE49-F238E27FC236}">
                <a16:creationId xmlns:a16="http://schemas.microsoft.com/office/drawing/2014/main" id="{F7A69832-A110-397B-AF6F-1E554766F407}"/>
              </a:ext>
            </a:extLst>
          </p:cNvPr>
          <p:cNvSpPr>
            <a:spLocks noGrp="1"/>
          </p:cNvSpPr>
          <p:nvPr>
            <p:ph idx="1"/>
          </p:nvPr>
        </p:nvSpPr>
        <p:spPr>
          <a:xfrm>
            <a:off x="838200" y="1253331"/>
            <a:ext cx="10515600" cy="4351338"/>
          </a:xfrm>
        </p:spPr>
        <p:txBody>
          <a:bodyPr>
            <a:normAutofit fontScale="92500" lnSpcReduction="10000"/>
          </a:bodyPr>
          <a:lstStyle/>
          <a:p>
            <a:r>
              <a:rPr lang="en-US" dirty="0"/>
              <a:t>Important modules/functions are developed first and then the rest are added in chunks.</a:t>
            </a:r>
          </a:p>
          <a:p>
            <a:r>
              <a:rPr lang="en-US" dirty="0"/>
              <a:t>Working software is prepared quickly and early during the software development life cycle (SDLC).</a:t>
            </a:r>
          </a:p>
          <a:p>
            <a:r>
              <a:rPr lang="en-US" dirty="0"/>
              <a:t>This model is flexible and less expensive to change requirements and scope.</a:t>
            </a:r>
          </a:p>
          <a:p>
            <a:r>
              <a:rPr lang="en-US" dirty="0"/>
              <a:t>The customer can respond to each module and provide feedback if any changes are needed.</a:t>
            </a:r>
          </a:p>
          <a:p>
            <a:r>
              <a:rPr lang="en-US" dirty="0"/>
              <a:t>Project progress can be measured.</a:t>
            </a:r>
          </a:p>
          <a:p>
            <a:r>
              <a:rPr lang="en-US" dirty="0"/>
              <a:t>It is easier to test and debug during a short iteration.</a:t>
            </a:r>
          </a:p>
          <a:p>
            <a:r>
              <a:rPr lang="en-US" dirty="0"/>
              <a:t>Errors are easy to identify.</a:t>
            </a:r>
          </a:p>
          <a:p>
            <a:endParaRPr lang="en-IN" dirty="0"/>
          </a:p>
        </p:txBody>
      </p:sp>
    </p:spTree>
    <p:extLst>
      <p:ext uri="{BB962C8B-B14F-4D97-AF65-F5344CB8AC3E}">
        <p14:creationId xmlns:p14="http://schemas.microsoft.com/office/powerpoint/2010/main" val="3618209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62268-3F32-42A9-3E52-2E7FF5B78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AE613-BA18-CF23-09ED-FD359513D05A}"/>
              </a:ext>
            </a:extLst>
          </p:cNvPr>
          <p:cNvSpPr>
            <a:spLocks noGrp="1"/>
          </p:cNvSpPr>
          <p:nvPr>
            <p:ph type="title"/>
          </p:nvPr>
        </p:nvSpPr>
        <p:spPr/>
        <p:txBody>
          <a:bodyPr/>
          <a:lstStyle/>
          <a:p>
            <a:r>
              <a:rPr lang="en-IN" dirty="0"/>
              <a:t>Disadvantages of Incremental Model</a:t>
            </a:r>
            <a:br>
              <a:rPr lang="en-IN" dirty="0"/>
            </a:br>
            <a:endParaRPr lang="en-IN" dirty="0"/>
          </a:p>
        </p:txBody>
      </p:sp>
      <p:sp>
        <p:nvSpPr>
          <p:cNvPr id="3" name="Content Placeholder 2">
            <a:extLst>
              <a:ext uri="{FF2B5EF4-FFF2-40B4-BE49-F238E27FC236}">
                <a16:creationId xmlns:a16="http://schemas.microsoft.com/office/drawing/2014/main" id="{45C92FBE-AA4E-B944-6993-080B0570D727}"/>
              </a:ext>
            </a:extLst>
          </p:cNvPr>
          <p:cNvSpPr>
            <a:spLocks noGrp="1"/>
          </p:cNvSpPr>
          <p:nvPr>
            <p:ph idx="1"/>
          </p:nvPr>
        </p:nvSpPr>
        <p:spPr>
          <a:xfrm>
            <a:off x="838200" y="1340993"/>
            <a:ext cx="10515600" cy="4351338"/>
          </a:xfrm>
        </p:spPr>
        <p:txBody>
          <a:bodyPr/>
          <a:lstStyle/>
          <a:p>
            <a:r>
              <a:rPr lang="en-US" dirty="0"/>
              <a:t>Management is a continuous activity that must be handled.</a:t>
            </a:r>
          </a:p>
          <a:p>
            <a:r>
              <a:rPr lang="en-US" dirty="0"/>
              <a:t>Before the project can be dismantled and built incrementally,</a:t>
            </a:r>
          </a:p>
          <a:p>
            <a:r>
              <a:rPr lang="en-US" dirty="0"/>
              <a:t>The complete requirements of the software should be clear.</a:t>
            </a:r>
          </a:p>
          <a:p>
            <a:r>
              <a:rPr lang="en-US" dirty="0"/>
              <a:t>This requires good planning and designing.</a:t>
            </a:r>
          </a:p>
          <a:p>
            <a:r>
              <a:rPr lang="en-US" dirty="0"/>
              <a:t>The total cost of this model is higher.</a:t>
            </a:r>
          </a:p>
        </p:txBody>
      </p:sp>
    </p:spTree>
    <p:extLst>
      <p:ext uri="{BB962C8B-B14F-4D97-AF65-F5344CB8AC3E}">
        <p14:creationId xmlns:p14="http://schemas.microsoft.com/office/powerpoint/2010/main" val="1935869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2F72-21F6-2B75-8B8D-B9A9AB8EC395}"/>
              </a:ext>
            </a:extLst>
          </p:cNvPr>
          <p:cNvSpPr>
            <a:spLocks noGrp="1"/>
          </p:cNvSpPr>
          <p:nvPr>
            <p:ph type="title"/>
          </p:nvPr>
        </p:nvSpPr>
        <p:spPr/>
        <p:txBody>
          <a:bodyPr/>
          <a:lstStyle/>
          <a:p>
            <a:r>
              <a:rPr lang="en-US" dirty="0"/>
              <a:t>Prototyping model</a:t>
            </a:r>
            <a:endParaRPr lang="en-IN" dirty="0"/>
          </a:p>
        </p:txBody>
      </p:sp>
      <p:sp>
        <p:nvSpPr>
          <p:cNvPr id="3" name="Content Placeholder 2">
            <a:extLst>
              <a:ext uri="{FF2B5EF4-FFF2-40B4-BE49-F238E27FC236}">
                <a16:creationId xmlns:a16="http://schemas.microsoft.com/office/drawing/2014/main" id="{C3D2400D-82D4-D0C1-FAF6-D2CE9B88F092}"/>
              </a:ext>
            </a:extLst>
          </p:cNvPr>
          <p:cNvSpPr>
            <a:spLocks noGrp="1"/>
          </p:cNvSpPr>
          <p:nvPr>
            <p:ph idx="1"/>
          </p:nvPr>
        </p:nvSpPr>
        <p:spPr/>
        <p:txBody>
          <a:bodyPr/>
          <a:lstStyle/>
          <a:p>
            <a:r>
              <a:rPr lang="en-US" dirty="0"/>
              <a:t>Prototyping model  is not a complete product it is just functional replica of software.</a:t>
            </a:r>
          </a:p>
          <a:p>
            <a:r>
              <a:rPr lang="en-IN" dirty="0"/>
              <a:t>It is applied when customers do not know the exact project requirements</a:t>
            </a:r>
          </a:p>
          <a:p>
            <a:endParaRPr lang="en-IN" dirty="0"/>
          </a:p>
        </p:txBody>
      </p:sp>
      <p:pic>
        <p:nvPicPr>
          <p:cNvPr id="5" name="Picture 4">
            <a:extLst>
              <a:ext uri="{FF2B5EF4-FFF2-40B4-BE49-F238E27FC236}">
                <a16:creationId xmlns:a16="http://schemas.microsoft.com/office/drawing/2014/main" id="{88E23ABB-529F-8609-284F-D03FA7AF7A2E}"/>
              </a:ext>
            </a:extLst>
          </p:cNvPr>
          <p:cNvPicPr>
            <a:picLocks noChangeAspect="1"/>
          </p:cNvPicPr>
          <p:nvPr/>
        </p:nvPicPr>
        <p:blipFill>
          <a:blip r:embed="rId2"/>
          <a:stretch>
            <a:fillRect/>
          </a:stretch>
        </p:blipFill>
        <p:spPr>
          <a:xfrm>
            <a:off x="1384251" y="4004705"/>
            <a:ext cx="1905098" cy="1066855"/>
          </a:xfrm>
          <a:prstGeom prst="rect">
            <a:avLst/>
          </a:prstGeom>
        </p:spPr>
      </p:pic>
      <p:pic>
        <p:nvPicPr>
          <p:cNvPr id="7" name="Picture 6">
            <a:extLst>
              <a:ext uri="{FF2B5EF4-FFF2-40B4-BE49-F238E27FC236}">
                <a16:creationId xmlns:a16="http://schemas.microsoft.com/office/drawing/2014/main" id="{AA3FA23F-0852-D528-CADF-E1F75FD142B0}"/>
              </a:ext>
            </a:extLst>
          </p:cNvPr>
          <p:cNvPicPr>
            <a:picLocks noChangeAspect="1"/>
          </p:cNvPicPr>
          <p:nvPr/>
        </p:nvPicPr>
        <p:blipFill>
          <a:blip r:embed="rId3"/>
          <a:stretch>
            <a:fillRect/>
          </a:stretch>
        </p:blipFill>
        <p:spPr>
          <a:xfrm>
            <a:off x="4767750" y="3173639"/>
            <a:ext cx="3571915" cy="3003324"/>
          </a:xfrm>
          <a:prstGeom prst="rect">
            <a:avLst/>
          </a:prstGeom>
        </p:spPr>
      </p:pic>
    </p:spTree>
    <p:extLst>
      <p:ext uri="{BB962C8B-B14F-4D97-AF65-F5344CB8AC3E}">
        <p14:creationId xmlns:p14="http://schemas.microsoft.com/office/powerpoint/2010/main" val="1075706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902C4-7D16-318D-9C55-6D5252F13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B20A10-20CE-C41A-EE93-7BD5C2E14421}"/>
              </a:ext>
            </a:extLst>
          </p:cNvPr>
          <p:cNvSpPr>
            <a:spLocks noGrp="1"/>
          </p:cNvSpPr>
          <p:nvPr>
            <p:ph type="title"/>
          </p:nvPr>
        </p:nvSpPr>
        <p:spPr/>
        <p:txBody>
          <a:bodyPr/>
          <a:lstStyle/>
          <a:p>
            <a:r>
              <a:rPr lang="en-US" dirty="0"/>
              <a:t>Prototype model</a:t>
            </a:r>
            <a:endParaRPr lang="en-IN" dirty="0"/>
          </a:p>
        </p:txBody>
      </p:sp>
      <p:sp>
        <p:nvSpPr>
          <p:cNvPr id="3" name="Content Placeholder 2">
            <a:extLst>
              <a:ext uri="{FF2B5EF4-FFF2-40B4-BE49-F238E27FC236}">
                <a16:creationId xmlns:a16="http://schemas.microsoft.com/office/drawing/2014/main" id="{31848F16-679B-ECE4-A471-0B2ABE883901}"/>
              </a:ext>
            </a:extLst>
          </p:cNvPr>
          <p:cNvSpPr>
            <a:spLocks noGrp="1"/>
          </p:cNvSpPr>
          <p:nvPr>
            <p:ph idx="1"/>
          </p:nvPr>
        </p:nvSpPr>
        <p:spPr/>
        <p:txBody>
          <a:bodyPr/>
          <a:lstStyle/>
          <a:p>
            <a:r>
              <a:rPr lang="en-US" dirty="0"/>
              <a:t>Prototype model is an activity in which prototypes of software applications are created.</a:t>
            </a:r>
          </a:p>
          <a:p>
            <a:r>
              <a:rPr lang="en-US" dirty="0"/>
              <a:t>First a prototype is created and then the final product is manufactured based on that prototype.</a:t>
            </a:r>
          </a:p>
          <a:p>
            <a:r>
              <a:rPr lang="en-US" dirty="0"/>
              <a:t>The prototype model was developed to overcome the shortcomings of the waterfall model.</a:t>
            </a:r>
          </a:p>
          <a:p>
            <a:r>
              <a:rPr lang="en-US" dirty="0"/>
              <a:t>This model is created when we do not know the requirements well.</a:t>
            </a:r>
          </a:p>
          <a:p>
            <a:r>
              <a:rPr lang="en-US" dirty="0"/>
              <a:t>The specialty of this model is that this model can be used with other models as well as alone.</a:t>
            </a:r>
          </a:p>
          <a:p>
            <a:endParaRPr lang="en-US" dirty="0"/>
          </a:p>
          <a:p>
            <a:endParaRPr lang="en-IN" dirty="0"/>
          </a:p>
        </p:txBody>
      </p:sp>
    </p:spTree>
    <p:extLst>
      <p:ext uri="{BB962C8B-B14F-4D97-AF65-F5344CB8AC3E}">
        <p14:creationId xmlns:p14="http://schemas.microsoft.com/office/powerpoint/2010/main" val="2513250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5D753-69E7-7DBF-0EEA-1C871B032A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EC8879-F6B1-52B5-A1DB-AD2CC10A92DB}"/>
              </a:ext>
            </a:extLst>
          </p:cNvPr>
          <p:cNvSpPr>
            <a:spLocks noGrp="1"/>
          </p:cNvSpPr>
          <p:nvPr>
            <p:ph type="title"/>
          </p:nvPr>
        </p:nvSpPr>
        <p:spPr/>
        <p:txBody>
          <a:bodyPr/>
          <a:lstStyle/>
          <a:p>
            <a:r>
              <a:rPr lang="en-US" dirty="0"/>
              <a:t>Prototype model</a:t>
            </a:r>
            <a:endParaRPr lang="en-IN" dirty="0"/>
          </a:p>
        </p:txBody>
      </p:sp>
      <p:pic>
        <p:nvPicPr>
          <p:cNvPr id="5" name="Picture 4">
            <a:extLst>
              <a:ext uri="{FF2B5EF4-FFF2-40B4-BE49-F238E27FC236}">
                <a16:creationId xmlns:a16="http://schemas.microsoft.com/office/drawing/2014/main" id="{395EE698-4FB2-C08F-D223-5C9D4F968929}"/>
              </a:ext>
            </a:extLst>
          </p:cNvPr>
          <p:cNvPicPr>
            <a:picLocks noChangeAspect="1"/>
          </p:cNvPicPr>
          <p:nvPr/>
        </p:nvPicPr>
        <p:blipFill>
          <a:blip r:embed="rId3"/>
          <a:stretch>
            <a:fillRect/>
          </a:stretch>
        </p:blipFill>
        <p:spPr>
          <a:xfrm>
            <a:off x="4949607" y="695232"/>
            <a:ext cx="5154513" cy="5331292"/>
          </a:xfrm>
          <a:prstGeom prst="rect">
            <a:avLst/>
          </a:prstGeom>
        </p:spPr>
      </p:pic>
    </p:spTree>
    <p:extLst>
      <p:ext uri="{BB962C8B-B14F-4D97-AF65-F5344CB8AC3E}">
        <p14:creationId xmlns:p14="http://schemas.microsoft.com/office/powerpoint/2010/main" val="1893880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CEBB-2D39-E71E-312F-C628798CEB2A}"/>
              </a:ext>
            </a:extLst>
          </p:cNvPr>
          <p:cNvSpPr>
            <a:spLocks noGrp="1"/>
          </p:cNvSpPr>
          <p:nvPr>
            <p:ph type="title"/>
          </p:nvPr>
        </p:nvSpPr>
        <p:spPr/>
        <p:txBody>
          <a:bodyPr/>
          <a:lstStyle/>
          <a:p>
            <a:r>
              <a:rPr lang="en-US" dirty="0"/>
              <a:t>Customer  prototype - landing page </a:t>
            </a:r>
            <a:endParaRPr lang="en-IN" dirty="0"/>
          </a:p>
        </p:txBody>
      </p:sp>
      <p:sp>
        <p:nvSpPr>
          <p:cNvPr id="4" name="AutoShape 2">
            <a:extLst>
              <a:ext uri="{FF2B5EF4-FFF2-40B4-BE49-F238E27FC236}">
                <a16:creationId xmlns:a16="http://schemas.microsoft.com/office/drawing/2014/main" id="{65CAF5EE-0FEB-B44D-3329-124787DFCB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34E1BE1-08D2-5A29-3D40-5B6264F9EFC4}"/>
              </a:ext>
            </a:extLst>
          </p:cNvPr>
          <p:cNvPicPr>
            <a:picLocks noChangeAspect="1"/>
          </p:cNvPicPr>
          <p:nvPr/>
        </p:nvPicPr>
        <p:blipFill>
          <a:blip r:embed="rId2"/>
          <a:stretch>
            <a:fillRect/>
          </a:stretch>
        </p:blipFill>
        <p:spPr>
          <a:xfrm>
            <a:off x="1355605" y="2136708"/>
            <a:ext cx="4654789" cy="2584583"/>
          </a:xfrm>
          <a:prstGeom prst="rect">
            <a:avLst/>
          </a:prstGeom>
        </p:spPr>
      </p:pic>
    </p:spTree>
    <p:extLst>
      <p:ext uri="{BB962C8B-B14F-4D97-AF65-F5344CB8AC3E}">
        <p14:creationId xmlns:p14="http://schemas.microsoft.com/office/powerpoint/2010/main" val="28185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73FD-26A4-608B-A2DD-89B2316F6843}"/>
              </a:ext>
            </a:extLst>
          </p:cNvPr>
          <p:cNvSpPr>
            <a:spLocks noGrp="1"/>
          </p:cNvSpPr>
          <p:nvPr>
            <p:ph type="title"/>
          </p:nvPr>
        </p:nvSpPr>
        <p:spPr/>
        <p:txBody>
          <a:bodyPr/>
          <a:lstStyle/>
          <a:p>
            <a:r>
              <a:rPr lang="en-IN" dirty="0"/>
              <a:t>SDLC Models</a:t>
            </a:r>
          </a:p>
        </p:txBody>
      </p:sp>
      <p:pic>
        <p:nvPicPr>
          <p:cNvPr id="5" name="Picture 4">
            <a:extLst>
              <a:ext uri="{FF2B5EF4-FFF2-40B4-BE49-F238E27FC236}">
                <a16:creationId xmlns:a16="http://schemas.microsoft.com/office/drawing/2014/main" id="{6C61CFD2-2E10-4193-5B0C-4C5035BD6F63}"/>
              </a:ext>
            </a:extLst>
          </p:cNvPr>
          <p:cNvPicPr>
            <a:picLocks noChangeAspect="1"/>
          </p:cNvPicPr>
          <p:nvPr/>
        </p:nvPicPr>
        <p:blipFill>
          <a:blip r:embed="rId2"/>
          <a:stretch>
            <a:fillRect/>
          </a:stretch>
        </p:blipFill>
        <p:spPr>
          <a:xfrm>
            <a:off x="1106937" y="2114551"/>
            <a:ext cx="8080154" cy="3810000"/>
          </a:xfrm>
          <a:prstGeom prst="rect">
            <a:avLst/>
          </a:prstGeom>
        </p:spPr>
      </p:pic>
    </p:spTree>
    <p:extLst>
      <p:ext uri="{BB962C8B-B14F-4D97-AF65-F5344CB8AC3E}">
        <p14:creationId xmlns:p14="http://schemas.microsoft.com/office/powerpoint/2010/main" val="2712285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9EF8-EF0C-852F-FEC5-3800F54F7744}"/>
              </a:ext>
            </a:extLst>
          </p:cNvPr>
          <p:cNvSpPr>
            <a:spLocks noGrp="1"/>
          </p:cNvSpPr>
          <p:nvPr>
            <p:ph type="title"/>
          </p:nvPr>
        </p:nvSpPr>
        <p:spPr/>
        <p:txBody>
          <a:bodyPr/>
          <a:lstStyle/>
          <a:p>
            <a:r>
              <a:rPr lang="en-US" dirty="0"/>
              <a:t>Customer  prototype - video</a:t>
            </a:r>
            <a:endParaRPr lang="en-IN" dirty="0"/>
          </a:p>
        </p:txBody>
      </p:sp>
      <p:sp>
        <p:nvSpPr>
          <p:cNvPr id="3" name="Content Placeholder 2">
            <a:extLst>
              <a:ext uri="{FF2B5EF4-FFF2-40B4-BE49-F238E27FC236}">
                <a16:creationId xmlns:a16="http://schemas.microsoft.com/office/drawing/2014/main" id="{A9C06F59-6573-9C08-4CB6-A1FE360DA6D2}"/>
              </a:ext>
            </a:extLst>
          </p:cNvPr>
          <p:cNvSpPr>
            <a:spLocks noGrp="1"/>
          </p:cNvSpPr>
          <p:nvPr>
            <p:ph idx="1"/>
          </p:nvPr>
        </p:nvSpPr>
        <p:spPr/>
        <p:txBody>
          <a:bodyPr/>
          <a:lstStyle/>
          <a:p>
            <a:r>
              <a:rPr lang="en-IN" dirty="0"/>
              <a:t>Video prototype</a:t>
            </a:r>
          </a:p>
          <a:p>
            <a:r>
              <a:rPr lang="en-IN" dirty="0"/>
              <a:t>|-&gt;Technology</a:t>
            </a:r>
          </a:p>
          <a:p>
            <a:r>
              <a:rPr lang="en-IN" dirty="0"/>
              <a:t>|-&gt;pixels</a:t>
            </a:r>
          </a:p>
          <a:p>
            <a:r>
              <a:rPr lang="en-IN" dirty="0"/>
              <a:t>|-&gt;resolution</a:t>
            </a:r>
          </a:p>
          <a:p>
            <a:r>
              <a:rPr lang="en-IN" dirty="0"/>
              <a:t>|-&gt;duration</a:t>
            </a:r>
          </a:p>
          <a:p>
            <a:endParaRPr lang="en-IN" dirty="0"/>
          </a:p>
        </p:txBody>
      </p:sp>
    </p:spTree>
    <p:extLst>
      <p:ext uri="{BB962C8B-B14F-4D97-AF65-F5344CB8AC3E}">
        <p14:creationId xmlns:p14="http://schemas.microsoft.com/office/powerpoint/2010/main" val="11246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4825-0789-3274-6AE1-BBB1697DB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A702F-A43B-AE0A-199F-207C688F0272}"/>
              </a:ext>
            </a:extLst>
          </p:cNvPr>
          <p:cNvSpPr>
            <a:spLocks noGrp="1"/>
          </p:cNvSpPr>
          <p:nvPr>
            <p:ph type="title"/>
          </p:nvPr>
        </p:nvSpPr>
        <p:spPr/>
        <p:txBody>
          <a:bodyPr/>
          <a:lstStyle/>
          <a:p>
            <a:r>
              <a:rPr lang="en-IN" dirty="0"/>
              <a:t>Advantages of Prototype model</a:t>
            </a:r>
            <a:br>
              <a:rPr lang="en-IN" dirty="0"/>
            </a:br>
            <a:endParaRPr lang="en-IN" dirty="0"/>
          </a:p>
        </p:txBody>
      </p:sp>
      <p:sp>
        <p:nvSpPr>
          <p:cNvPr id="3" name="Content Placeholder 2">
            <a:extLst>
              <a:ext uri="{FF2B5EF4-FFF2-40B4-BE49-F238E27FC236}">
                <a16:creationId xmlns:a16="http://schemas.microsoft.com/office/drawing/2014/main" id="{BDBCC824-D1DE-7732-6D38-35598E2B103A}"/>
              </a:ext>
            </a:extLst>
          </p:cNvPr>
          <p:cNvSpPr>
            <a:spLocks noGrp="1"/>
          </p:cNvSpPr>
          <p:nvPr>
            <p:ph idx="1"/>
          </p:nvPr>
        </p:nvSpPr>
        <p:spPr/>
        <p:txBody>
          <a:bodyPr>
            <a:normAutofit lnSpcReduction="10000"/>
          </a:bodyPr>
          <a:lstStyle/>
          <a:p>
            <a:r>
              <a:rPr lang="en-US" dirty="0"/>
              <a:t>Prototype Model is suggested to create applications whose prototype is very easy and which always includes human machine interaction within it.</a:t>
            </a:r>
          </a:p>
          <a:p>
            <a:r>
              <a:rPr lang="en-US" dirty="0"/>
              <a:t>When we know only the general objective of creating software, </a:t>
            </a:r>
          </a:p>
          <a:p>
            <a:r>
              <a:rPr lang="en-US" dirty="0"/>
              <a:t>but we do not know anything in detail about input, processing and output. </a:t>
            </a:r>
          </a:p>
          <a:p>
            <a:r>
              <a:rPr lang="en-US" dirty="0"/>
              <a:t>Then in such a situation we make it a Prototype Model.</a:t>
            </a:r>
          </a:p>
          <a:p>
            <a:r>
              <a:rPr lang="en-US" dirty="0"/>
              <a:t>When a software developer is not very sure about the capability of an algorithm or its adaptability to an operating system, then in this situation, using a prototype model can be a better option.</a:t>
            </a:r>
          </a:p>
          <a:p>
            <a:endParaRPr lang="en-IN" dirty="0"/>
          </a:p>
        </p:txBody>
      </p:sp>
    </p:spTree>
    <p:extLst>
      <p:ext uri="{BB962C8B-B14F-4D97-AF65-F5344CB8AC3E}">
        <p14:creationId xmlns:p14="http://schemas.microsoft.com/office/powerpoint/2010/main" val="2423804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B2EB2-6308-8D6F-4D68-440ED1683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FB717-E9BB-7E06-F9DD-34E41F3C1AFC}"/>
              </a:ext>
            </a:extLst>
          </p:cNvPr>
          <p:cNvSpPr>
            <a:spLocks noGrp="1"/>
          </p:cNvSpPr>
          <p:nvPr>
            <p:ph type="title"/>
          </p:nvPr>
        </p:nvSpPr>
        <p:spPr/>
        <p:txBody>
          <a:bodyPr/>
          <a:lstStyle/>
          <a:p>
            <a:r>
              <a:rPr lang="en-IN" dirty="0"/>
              <a:t>Disadvantages of Prototype model</a:t>
            </a:r>
          </a:p>
        </p:txBody>
      </p:sp>
      <p:sp>
        <p:nvSpPr>
          <p:cNvPr id="3" name="Content Placeholder 2">
            <a:extLst>
              <a:ext uri="{FF2B5EF4-FFF2-40B4-BE49-F238E27FC236}">
                <a16:creationId xmlns:a16="http://schemas.microsoft.com/office/drawing/2014/main" id="{1AAAEF50-013E-CBAA-A7FC-5F68568A8515}"/>
              </a:ext>
            </a:extLst>
          </p:cNvPr>
          <p:cNvSpPr>
            <a:spLocks noGrp="1"/>
          </p:cNvSpPr>
          <p:nvPr>
            <p:ph idx="1"/>
          </p:nvPr>
        </p:nvSpPr>
        <p:spPr/>
        <p:txBody>
          <a:bodyPr/>
          <a:lstStyle/>
          <a:p>
            <a:r>
              <a:rPr lang="en-US" dirty="0"/>
              <a:t>When the first version of the prototype model is ready, the customer himself often wants small fixes and changes in it rather than rebuilding the system.</a:t>
            </a:r>
          </a:p>
          <a:p>
            <a:r>
              <a:rPr lang="en-US" dirty="0"/>
              <a:t>Whereas if the system is redesigned then more quality will be maintained in it.</a:t>
            </a:r>
          </a:p>
          <a:p>
            <a:r>
              <a:rPr lang="en-US" dirty="0"/>
              <a:t>Many compromises can be seen in the first version of the Prototype Model.</a:t>
            </a:r>
          </a:p>
          <a:p>
            <a:endParaRPr lang="en-IN" dirty="0"/>
          </a:p>
        </p:txBody>
      </p:sp>
    </p:spTree>
    <p:extLst>
      <p:ext uri="{BB962C8B-B14F-4D97-AF65-F5344CB8AC3E}">
        <p14:creationId xmlns:p14="http://schemas.microsoft.com/office/powerpoint/2010/main" val="1228125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A1B6-DD1B-4651-0EC5-9B0FAED395CC}"/>
              </a:ext>
            </a:extLst>
          </p:cNvPr>
          <p:cNvSpPr>
            <a:spLocks noGrp="1"/>
          </p:cNvSpPr>
          <p:nvPr>
            <p:ph type="title"/>
          </p:nvPr>
        </p:nvSpPr>
        <p:spPr/>
        <p:txBody>
          <a:bodyPr/>
          <a:lstStyle/>
          <a:p>
            <a:r>
              <a:rPr lang="en-IN" dirty="0"/>
              <a:t>V-Model</a:t>
            </a:r>
            <a:br>
              <a:rPr lang="en-IN" dirty="0"/>
            </a:br>
            <a:endParaRPr lang="en-IN" dirty="0"/>
          </a:p>
        </p:txBody>
      </p:sp>
      <p:sp>
        <p:nvSpPr>
          <p:cNvPr id="3" name="Content Placeholder 2">
            <a:extLst>
              <a:ext uri="{FF2B5EF4-FFF2-40B4-BE49-F238E27FC236}">
                <a16:creationId xmlns:a16="http://schemas.microsoft.com/office/drawing/2014/main" id="{0003CB24-6E4C-BCB6-9D75-97AA2C74EBDF}"/>
              </a:ext>
            </a:extLst>
          </p:cNvPr>
          <p:cNvSpPr>
            <a:spLocks noGrp="1"/>
          </p:cNvSpPr>
          <p:nvPr>
            <p:ph idx="1"/>
          </p:nvPr>
        </p:nvSpPr>
        <p:spPr/>
        <p:txBody>
          <a:bodyPr/>
          <a:lstStyle/>
          <a:p>
            <a:r>
              <a:rPr lang="en-US" dirty="0"/>
              <a:t>V-Model is an SDLC model, it is also called Verification and Validation Model.</a:t>
            </a:r>
            <a:endParaRPr lang="en-IN" dirty="0"/>
          </a:p>
          <a:p>
            <a:r>
              <a:rPr lang="en-US" dirty="0"/>
              <a:t>In V-Model, the execution of each process is sequential, that is, the new phase starts only after the previous phase ends.</a:t>
            </a:r>
          </a:p>
          <a:p>
            <a:r>
              <a:rPr lang="en-US" dirty="0"/>
              <a:t>It is based on the association of testing phase with each development phase that is in V-Model with each development phase.</a:t>
            </a:r>
          </a:p>
          <a:p>
            <a:r>
              <a:rPr lang="en-US" dirty="0"/>
              <a:t>Its testing phase is also associated in a </a:t>
            </a:r>
            <a:r>
              <a:rPr lang="en-US" b="1" dirty="0"/>
              <a:t>V-shape</a:t>
            </a:r>
            <a:r>
              <a:rPr lang="en-US" dirty="0"/>
              <a:t> in other words both software development and testing activities take place at the same time.</a:t>
            </a:r>
          </a:p>
          <a:p>
            <a:endParaRPr lang="en-IN" dirty="0"/>
          </a:p>
        </p:txBody>
      </p:sp>
    </p:spTree>
    <p:extLst>
      <p:ext uri="{BB962C8B-B14F-4D97-AF65-F5344CB8AC3E}">
        <p14:creationId xmlns:p14="http://schemas.microsoft.com/office/powerpoint/2010/main" val="3779046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66F25-663E-A28C-2022-3534F3DBF32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B2E395B-4924-DE99-2E22-00D1EDCE13CE}"/>
              </a:ext>
            </a:extLst>
          </p:cNvPr>
          <p:cNvPicPr>
            <a:picLocks noChangeAspect="1"/>
          </p:cNvPicPr>
          <p:nvPr/>
        </p:nvPicPr>
        <p:blipFill>
          <a:blip r:embed="rId2"/>
          <a:stretch>
            <a:fillRect/>
          </a:stretch>
        </p:blipFill>
        <p:spPr>
          <a:xfrm>
            <a:off x="1415809" y="1295290"/>
            <a:ext cx="9360381" cy="4267419"/>
          </a:xfrm>
          <a:prstGeom prst="rect">
            <a:avLst/>
          </a:prstGeom>
        </p:spPr>
      </p:pic>
    </p:spTree>
    <p:extLst>
      <p:ext uri="{BB962C8B-B14F-4D97-AF65-F5344CB8AC3E}">
        <p14:creationId xmlns:p14="http://schemas.microsoft.com/office/powerpoint/2010/main" val="2851520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A8463-F963-2D65-BEE1-0FA3CD3A11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38342-BDF6-8125-AC56-87031E84B5D5}"/>
              </a:ext>
            </a:extLst>
          </p:cNvPr>
          <p:cNvSpPr>
            <a:spLocks noGrp="1"/>
          </p:cNvSpPr>
          <p:nvPr>
            <p:ph type="title"/>
          </p:nvPr>
        </p:nvSpPr>
        <p:spPr/>
        <p:txBody>
          <a:bodyPr/>
          <a:lstStyle/>
          <a:p>
            <a:r>
              <a:rPr lang="en-IN" dirty="0"/>
              <a:t>Requirements analysis</a:t>
            </a:r>
            <a:br>
              <a:rPr lang="en-IN" dirty="0"/>
            </a:br>
            <a:endParaRPr lang="en-IN" dirty="0"/>
          </a:p>
        </p:txBody>
      </p:sp>
      <p:sp>
        <p:nvSpPr>
          <p:cNvPr id="3" name="Content Placeholder 2">
            <a:extLst>
              <a:ext uri="{FF2B5EF4-FFF2-40B4-BE49-F238E27FC236}">
                <a16:creationId xmlns:a16="http://schemas.microsoft.com/office/drawing/2014/main" id="{03DC3F5C-4E82-99AD-DC06-75E6F9BD131B}"/>
              </a:ext>
            </a:extLst>
          </p:cNvPr>
          <p:cNvSpPr>
            <a:spLocks noGrp="1"/>
          </p:cNvSpPr>
          <p:nvPr>
            <p:ph idx="1"/>
          </p:nvPr>
        </p:nvSpPr>
        <p:spPr/>
        <p:txBody>
          <a:bodyPr/>
          <a:lstStyle/>
          <a:p>
            <a:r>
              <a:rPr lang="en-US" dirty="0"/>
              <a:t>This is the first phase of the development cycle, in which the requirements of the product are analyzed according to the customer's needs. </a:t>
            </a:r>
          </a:p>
          <a:p>
            <a:r>
              <a:rPr lang="en-US" dirty="0"/>
              <a:t>In this phase, acceptance tests are designed for later use.</a:t>
            </a:r>
            <a:endParaRPr lang="en-IN" dirty="0"/>
          </a:p>
        </p:txBody>
      </p:sp>
    </p:spTree>
    <p:extLst>
      <p:ext uri="{BB962C8B-B14F-4D97-AF65-F5344CB8AC3E}">
        <p14:creationId xmlns:p14="http://schemas.microsoft.com/office/powerpoint/2010/main" val="3723598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85A13-70CC-67E1-273D-C6B04964B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5593F-7D57-6E8E-8B30-3C6FBEF08E8A}"/>
              </a:ext>
            </a:extLst>
          </p:cNvPr>
          <p:cNvSpPr>
            <a:spLocks noGrp="1"/>
          </p:cNvSpPr>
          <p:nvPr>
            <p:ph type="title"/>
          </p:nvPr>
        </p:nvSpPr>
        <p:spPr/>
        <p:txBody>
          <a:bodyPr/>
          <a:lstStyle/>
          <a:p>
            <a:r>
              <a:rPr lang="en-US" dirty="0"/>
              <a:t>System design</a:t>
            </a:r>
            <a:endParaRPr lang="en-IN" dirty="0"/>
          </a:p>
        </p:txBody>
      </p:sp>
      <p:sp>
        <p:nvSpPr>
          <p:cNvPr id="3" name="Content Placeholder 2">
            <a:extLst>
              <a:ext uri="{FF2B5EF4-FFF2-40B4-BE49-F238E27FC236}">
                <a16:creationId xmlns:a16="http://schemas.microsoft.com/office/drawing/2014/main" id="{A0625E8D-5E5C-8A0C-FFA2-0A4AAF218AE3}"/>
              </a:ext>
            </a:extLst>
          </p:cNvPr>
          <p:cNvSpPr>
            <a:spLocks noGrp="1"/>
          </p:cNvSpPr>
          <p:nvPr>
            <p:ph idx="1"/>
          </p:nvPr>
        </p:nvSpPr>
        <p:spPr/>
        <p:txBody>
          <a:bodyPr/>
          <a:lstStyle/>
          <a:p>
            <a:r>
              <a:rPr lang="en-US" dirty="0"/>
              <a:t>When we have the requirements of the product, after that we prepare a complete design of the system. </a:t>
            </a:r>
          </a:p>
          <a:p>
            <a:r>
              <a:rPr lang="en-US" dirty="0"/>
              <a:t>In this phase, a complete description of the hardware and all the technical components required to develop the product.</a:t>
            </a:r>
          </a:p>
          <a:p>
            <a:endParaRPr lang="en-IN" dirty="0"/>
          </a:p>
        </p:txBody>
      </p:sp>
    </p:spTree>
    <p:extLst>
      <p:ext uri="{BB962C8B-B14F-4D97-AF65-F5344CB8AC3E}">
        <p14:creationId xmlns:p14="http://schemas.microsoft.com/office/powerpoint/2010/main" val="403831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71D5-E12B-A913-E843-4843CB884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1E4B0-31B6-73FA-9368-71918B85FD61}"/>
              </a:ext>
            </a:extLst>
          </p:cNvPr>
          <p:cNvSpPr>
            <a:spLocks noGrp="1"/>
          </p:cNvSpPr>
          <p:nvPr>
            <p:ph type="title"/>
          </p:nvPr>
        </p:nvSpPr>
        <p:spPr/>
        <p:txBody>
          <a:bodyPr/>
          <a:lstStyle/>
          <a:p>
            <a:r>
              <a:rPr lang="en-IN" dirty="0"/>
              <a:t>Architectural design</a:t>
            </a:r>
            <a:br>
              <a:rPr lang="en-IN" dirty="0"/>
            </a:br>
            <a:endParaRPr lang="en-IN" dirty="0"/>
          </a:p>
        </p:txBody>
      </p:sp>
      <p:sp>
        <p:nvSpPr>
          <p:cNvPr id="3" name="Content Placeholder 2">
            <a:extLst>
              <a:ext uri="{FF2B5EF4-FFF2-40B4-BE49-F238E27FC236}">
                <a16:creationId xmlns:a16="http://schemas.microsoft.com/office/drawing/2014/main" id="{98C35F8E-4AE6-7686-46DF-0B20E4ED34F1}"/>
              </a:ext>
            </a:extLst>
          </p:cNvPr>
          <p:cNvSpPr>
            <a:spLocks noGrp="1"/>
          </p:cNvSpPr>
          <p:nvPr>
            <p:ph idx="1"/>
          </p:nvPr>
        </p:nvSpPr>
        <p:spPr/>
        <p:txBody>
          <a:bodyPr/>
          <a:lstStyle/>
          <a:p>
            <a:r>
              <a:rPr lang="en-US" dirty="0"/>
              <a:t>In this phase architectural specifications are designed. </a:t>
            </a:r>
          </a:p>
          <a:p>
            <a:r>
              <a:rPr lang="en-US" dirty="0"/>
              <a:t>It contains the specification of how the software will link internally and externally with all the components. </a:t>
            </a:r>
          </a:p>
          <a:p>
            <a:r>
              <a:rPr lang="en-US" dirty="0"/>
              <a:t>Therefore, this phase is also called high level design (HLD).</a:t>
            </a:r>
          </a:p>
          <a:p>
            <a:endParaRPr lang="en-IN" dirty="0"/>
          </a:p>
        </p:txBody>
      </p:sp>
    </p:spTree>
    <p:extLst>
      <p:ext uri="{BB962C8B-B14F-4D97-AF65-F5344CB8AC3E}">
        <p14:creationId xmlns:p14="http://schemas.microsoft.com/office/powerpoint/2010/main" val="2910253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663D4-7C0A-89A7-EBBD-1F3D684D6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A70BE-1C90-C9F9-349A-372651738A4B}"/>
              </a:ext>
            </a:extLst>
          </p:cNvPr>
          <p:cNvSpPr>
            <a:spLocks noGrp="1"/>
          </p:cNvSpPr>
          <p:nvPr>
            <p:ph type="title"/>
          </p:nvPr>
        </p:nvSpPr>
        <p:spPr/>
        <p:txBody>
          <a:bodyPr/>
          <a:lstStyle/>
          <a:p>
            <a:r>
              <a:rPr lang="en-IN" dirty="0"/>
              <a:t>Module design</a:t>
            </a:r>
            <a:br>
              <a:rPr lang="en-IN" dirty="0"/>
            </a:br>
            <a:endParaRPr lang="en-IN" dirty="0"/>
          </a:p>
        </p:txBody>
      </p:sp>
      <p:sp>
        <p:nvSpPr>
          <p:cNvPr id="3" name="Content Placeholder 2">
            <a:extLst>
              <a:ext uri="{FF2B5EF4-FFF2-40B4-BE49-F238E27FC236}">
                <a16:creationId xmlns:a16="http://schemas.microsoft.com/office/drawing/2014/main" id="{D1F41CFC-DD9E-81F7-4B9D-58A390C380A7}"/>
              </a:ext>
            </a:extLst>
          </p:cNvPr>
          <p:cNvSpPr>
            <a:spLocks noGrp="1"/>
          </p:cNvSpPr>
          <p:nvPr>
            <p:ph idx="1"/>
          </p:nvPr>
        </p:nvSpPr>
        <p:spPr/>
        <p:txBody>
          <a:bodyPr/>
          <a:lstStyle/>
          <a:p>
            <a:r>
              <a:rPr lang="en-US" dirty="0"/>
              <a:t>In this phase the internal design of all the modules of the system is specified. </a:t>
            </a:r>
          </a:p>
          <a:p>
            <a:r>
              <a:rPr lang="en-US" dirty="0"/>
              <a:t>Therefore it is called low level design (LLD). </a:t>
            </a:r>
          </a:p>
          <a:p>
            <a:r>
              <a:rPr lang="en-US" dirty="0"/>
              <a:t>It is very important that the design of all modules should be according to the system architecture. </a:t>
            </a:r>
          </a:p>
          <a:p>
            <a:r>
              <a:rPr lang="en-US" dirty="0"/>
              <a:t>Unit tests are also designed in the module design phase.</a:t>
            </a:r>
          </a:p>
          <a:p>
            <a:endParaRPr lang="en-IN" dirty="0"/>
          </a:p>
        </p:txBody>
      </p:sp>
    </p:spTree>
    <p:extLst>
      <p:ext uri="{BB962C8B-B14F-4D97-AF65-F5344CB8AC3E}">
        <p14:creationId xmlns:p14="http://schemas.microsoft.com/office/powerpoint/2010/main" val="4245384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27DFB-C9EC-8B1A-C9DF-976EF4C7F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071D2-D211-248E-B19C-A6F95B34E972}"/>
              </a:ext>
            </a:extLst>
          </p:cNvPr>
          <p:cNvSpPr>
            <a:spLocks noGrp="1"/>
          </p:cNvSpPr>
          <p:nvPr>
            <p:ph type="title"/>
          </p:nvPr>
        </p:nvSpPr>
        <p:spPr/>
        <p:txBody>
          <a:bodyPr/>
          <a:lstStyle/>
          <a:p>
            <a:r>
              <a:rPr lang="en-IN" dirty="0"/>
              <a:t>Coding phase</a:t>
            </a:r>
            <a:br>
              <a:rPr lang="en-IN" dirty="0"/>
            </a:br>
            <a:endParaRPr lang="en-IN" dirty="0"/>
          </a:p>
        </p:txBody>
      </p:sp>
      <p:sp>
        <p:nvSpPr>
          <p:cNvPr id="3" name="Content Placeholder 2">
            <a:extLst>
              <a:ext uri="{FF2B5EF4-FFF2-40B4-BE49-F238E27FC236}">
                <a16:creationId xmlns:a16="http://schemas.microsoft.com/office/drawing/2014/main" id="{73739C4C-5033-B5DD-5272-8B60DC55394E}"/>
              </a:ext>
            </a:extLst>
          </p:cNvPr>
          <p:cNvSpPr>
            <a:spLocks noGrp="1"/>
          </p:cNvSpPr>
          <p:nvPr>
            <p:ph idx="1"/>
          </p:nvPr>
        </p:nvSpPr>
        <p:spPr/>
        <p:txBody>
          <a:bodyPr/>
          <a:lstStyle/>
          <a:p>
            <a:r>
              <a:rPr lang="en-US" dirty="0"/>
              <a:t>In the coding phase, coding of the design and specification done in the previous phases is done. This phase takes the most time.</a:t>
            </a:r>
          </a:p>
          <a:p>
            <a:r>
              <a:rPr lang="en-US" dirty="0"/>
              <a:t>Validation Phases of V-Model</a:t>
            </a:r>
          </a:p>
          <a:p>
            <a:endParaRPr lang="en-IN" dirty="0"/>
          </a:p>
        </p:txBody>
      </p:sp>
    </p:spTree>
    <p:extLst>
      <p:ext uri="{BB962C8B-B14F-4D97-AF65-F5344CB8AC3E}">
        <p14:creationId xmlns:p14="http://schemas.microsoft.com/office/powerpoint/2010/main" val="49650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C9AA-CC87-A783-9353-040E676090B2}"/>
              </a:ext>
            </a:extLst>
          </p:cNvPr>
          <p:cNvSpPr>
            <a:spLocks noGrp="1"/>
          </p:cNvSpPr>
          <p:nvPr>
            <p:ph type="title"/>
          </p:nvPr>
        </p:nvSpPr>
        <p:spPr/>
        <p:txBody>
          <a:bodyPr/>
          <a:lstStyle/>
          <a:p>
            <a:r>
              <a:rPr lang="en-US" dirty="0"/>
              <a:t>SDLC</a:t>
            </a:r>
            <a:endParaRPr lang="en-IN" dirty="0"/>
          </a:p>
        </p:txBody>
      </p:sp>
      <p:pic>
        <p:nvPicPr>
          <p:cNvPr id="4" name="Picture 3">
            <a:extLst>
              <a:ext uri="{FF2B5EF4-FFF2-40B4-BE49-F238E27FC236}">
                <a16:creationId xmlns:a16="http://schemas.microsoft.com/office/drawing/2014/main" id="{9A53C6A8-9706-C333-DEF6-C3000DDB12F4}"/>
              </a:ext>
            </a:extLst>
          </p:cNvPr>
          <p:cNvPicPr>
            <a:picLocks noChangeAspect="1"/>
          </p:cNvPicPr>
          <p:nvPr/>
        </p:nvPicPr>
        <p:blipFill>
          <a:blip r:embed="rId2"/>
          <a:stretch>
            <a:fillRect/>
          </a:stretch>
        </p:blipFill>
        <p:spPr>
          <a:xfrm>
            <a:off x="2463800" y="1027906"/>
            <a:ext cx="5903097" cy="4847351"/>
          </a:xfrm>
          <a:prstGeom prst="rect">
            <a:avLst/>
          </a:prstGeom>
        </p:spPr>
      </p:pic>
    </p:spTree>
    <p:extLst>
      <p:ext uri="{BB962C8B-B14F-4D97-AF65-F5344CB8AC3E}">
        <p14:creationId xmlns:p14="http://schemas.microsoft.com/office/powerpoint/2010/main" val="3881838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6CB62-0084-83F3-7424-892DB8309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8680C-46E4-0777-1BAB-948B718E7BBA}"/>
              </a:ext>
            </a:extLst>
          </p:cNvPr>
          <p:cNvSpPr>
            <a:spLocks noGrp="1"/>
          </p:cNvSpPr>
          <p:nvPr>
            <p:ph type="title"/>
          </p:nvPr>
        </p:nvSpPr>
        <p:spPr/>
        <p:txBody>
          <a:bodyPr/>
          <a:lstStyle/>
          <a:p>
            <a:br>
              <a:rPr lang="en-IN" dirty="0"/>
            </a:br>
            <a:r>
              <a:rPr lang="en-IN" dirty="0"/>
              <a:t>Acceptance testing</a:t>
            </a:r>
          </a:p>
        </p:txBody>
      </p:sp>
      <p:sp>
        <p:nvSpPr>
          <p:cNvPr id="3" name="Content Placeholder 2">
            <a:extLst>
              <a:ext uri="{FF2B5EF4-FFF2-40B4-BE49-F238E27FC236}">
                <a16:creationId xmlns:a16="http://schemas.microsoft.com/office/drawing/2014/main" id="{22C934B9-329E-E2AD-3CB5-B059EE4373A6}"/>
              </a:ext>
            </a:extLst>
          </p:cNvPr>
          <p:cNvSpPr>
            <a:spLocks noGrp="1"/>
          </p:cNvSpPr>
          <p:nvPr>
            <p:ph idx="1"/>
          </p:nvPr>
        </p:nvSpPr>
        <p:spPr/>
        <p:txBody>
          <a:bodyPr/>
          <a:lstStyle/>
          <a:p>
            <a:r>
              <a:rPr lang="en-US" dirty="0"/>
              <a:t>It's done by customer (or) system user</a:t>
            </a:r>
          </a:p>
          <a:p>
            <a:r>
              <a:rPr lang="en-US" dirty="0"/>
              <a:t>In acceptance testing, the acceptance tests created in the requirement analysis phase are executed. </a:t>
            </a:r>
          </a:p>
          <a:p>
            <a:r>
              <a:rPr lang="en-US" dirty="0"/>
              <a:t>This testing ensures that the system is compatible with other systems.</a:t>
            </a:r>
            <a:endParaRPr lang="en-IN" dirty="0"/>
          </a:p>
        </p:txBody>
      </p:sp>
    </p:spTree>
    <p:extLst>
      <p:ext uri="{BB962C8B-B14F-4D97-AF65-F5344CB8AC3E}">
        <p14:creationId xmlns:p14="http://schemas.microsoft.com/office/powerpoint/2010/main" val="1576286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FF98-3228-C032-99F8-CEF739E94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55C93-E88A-A4DE-4867-83E82666BE7B}"/>
              </a:ext>
            </a:extLst>
          </p:cNvPr>
          <p:cNvSpPr>
            <a:spLocks noGrp="1"/>
          </p:cNvSpPr>
          <p:nvPr>
            <p:ph type="title"/>
          </p:nvPr>
        </p:nvSpPr>
        <p:spPr/>
        <p:txBody>
          <a:bodyPr/>
          <a:lstStyle/>
          <a:p>
            <a:r>
              <a:rPr lang="en-IN" dirty="0"/>
              <a:t>System testing</a:t>
            </a:r>
          </a:p>
        </p:txBody>
      </p:sp>
      <p:sp>
        <p:nvSpPr>
          <p:cNvPr id="3" name="Content Placeholder 2">
            <a:extLst>
              <a:ext uri="{FF2B5EF4-FFF2-40B4-BE49-F238E27FC236}">
                <a16:creationId xmlns:a16="http://schemas.microsoft.com/office/drawing/2014/main" id="{34A1179E-19B1-67F8-BEA1-B48844940E94}"/>
              </a:ext>
            </a:extLst>
          </p:cNvPr>
          <p:cNvSpPr>
            <a:spLocks noGrp="1"/>
          </p:cNvSpPr>
          <p:nvPr>
            <p:ph idx="1"/>
          </p:nvPr>
        </p:nvSpPr>
        <p:spPr/>
        <p:txBody>
          <a:bodyPr/>
          <a:lstStyle/>
          <a:p>
            <a:r>
              <a:rPr lang="en-US" dirty="0"/>
              <a:t>In system testing, the system tests created in the system design phase are executed. </a:t>
            </a:r>
          </a:p>
          <a:p>
            <a:r>
              <a:rPr lang="en-US" dirty="0"/>
              <a:t>System tests check the complete functionality of the system. </a:t>
            </a:r>
          </a:p>
          <a:p>
            <a:r>
              <a:rPr lang="en-US" dirty="0"/>
              <a:t>In this, more attention is given to performance testing and regression testing.</a:t>
            </a:r>
            <a:endParaRPr lang="en-IN" dirty="0"/>
          </a:p>
        </p:txBody>
      </p:sp>
    </p:spTree>
    <p:extLst>
      <p:ext uri="{BB962C8B-B14F-4D97-AF65-F5344CB8AC3E}">
        <p14:creationId xmlns:p14="http://schemas.microsoft.com/office/powerpoint/2010/main" val="830962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3BF3C-F3CD-9AC5-2C23-0EC436A36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E6653-E3C0-409A-CBAE-3060A7DEB59F}"/>
              </a:ext>
            </a:extLst>
          </p:cNvPr>
          <p:cNvSpPr>
            <a:spLocks noGrp="1"/>
          </p:cNvSpPr>
          <p:nvPr>
            <p:ph type="title"/>
          </p:nvPr>
        </p:nvSpPr>
        <p:spPr/>
        <p:txBody>
          <a:bodyPr/>
          <a:lstStyle/>
          <a:p>
            <a:r>
              <a:rPr lang="en-IN" dirty="0"/>
              <a:t>Integration testing</a:t>
            </a:r>
          </a:p>
        </p:txBody>
      </p:sp>
      <p:sp>
        <p:nvSpPr>
          <p:cNvPr id="3" name="Content Placeholder 2">
            <a:extLst>
              <a:ext uri="{FF2B5EF4-FFF2-40B4-BE49-F238E27FC236}">
                <a16:creationId xmlns:a16="http://schemas.microsoft.com/office/drawing/2014/main" id="{53A779C3-8ADA-E5B7-0900-D556D90BB44E}"/>
              </a:ext>
            </a:extLst>
          </p:cNvPr>
          <p:cNvSpPr>
            <a:spLocks noGrp="1"/>
          </p:cNvSpPr>
          <p:nvPr>
            <p:ph idx="1"/>
          </p:nvPr>
        </p:nvSpPr>
        <p:spPr/>
        <p:txBody>
          <a:bodyPr/>
          <a:lstStyle/>
          <a:p>
            <a:r>
              <a:rPr lang="en-US" dirty="0"/>
              <a:t>In integration testing, the integration tests created in the architectural design phase are executed. </a:t>
            </a:r>
          </a:p>
          <a:p>
            <a:r>
              <a:rPr lang="en-US" dirty="0"/>
              <a:t>Integration testing ensures that all modules are working well together.</a:t>
            </a:r>
            <a:endParaRPr lang="en-IN" dirty="0"/>
          </a:p>
        </p:txBody>
      </p:sp>
    </p:spTree>
    <p:extLst>
      <p:ext uri="{BB962C8B-B14F-4D97-AF65-F5344CB8AC3E}">
        <p14:creationId xmlns:p14="http://schemas.microsoft.com/office/powerpoint/2010/main" val="46775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33E05-6FFC-56C7-4615-82853FE4F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071909-052F-9EDD-A840-C65D717BAC9C}"/>
              </a:ext>
            </a:extLst>
          </p:cNvPr>
          <p:cNvSpPr>
            <a:spLocks noGrp="1"/>
          </p:cNvSpPr>
          <p:nvPr>
            <p:ph type="title"/>
          </p:nvPr>
        </p:nvSpPr>
        <p:spPr/>
        <p:txBody>
          <a:bodyPr/>
          <a:lstStyle/>
          <a:p>
            <a:r>
              <a:rPr lang="en-IN" dirty="0"/>
              <a:t>Unit testing</a:t>
            </a:r>
            <a:br>
              <a:rPr lang="en-IN" dirty="0"/>
            </a:br>
            <a:endParaRPr lang="en-IN" dirty="0"/>
          </a:p>
        </p:txBody>
      </p:sp>
      <p:sp>
        <p:nvSpPr>
          <p:cNvPr id="3" name="Content Placeholder 2">
            <a:extLst>
              <a:ext uri="{FF2B5EF4-FFF2-40B4-BE49-F238E27FC236}">
                <a16:creationId xmlns:a16="http://schemas.microsoft.com/office/drawing/2014/main" id="{A6030941-1A39-867E-E32D-122EE2AB368F}"/>
              </a:ext>
            </a:extLst>
          </p:cNvPr>
          <p:cNvSpPr>
            <a:spLocks noGrp="1"/>
          </p:cNvSpPr>
          <p:nvPr>
            <p:ph idx="1"/>
          </p:nvPr>
        </p:nvSpPr>
        <p:spPr/>
        <p:txBody>
          <a:bodyPr/>
          <a:lstStyle/>
          <a:p>
            <a:r>
              <a:rPr lang="en-US" dirty="0"/>
              <a:t>In the unit testing phase, the unit tests created during the module design phase are executed. </a:t>
            </a:r>
          </a:p>
          <a:p>
            <a:r>
              <a:rPr lang="en-US" dirty="0"/>
              <a:t>Unit testing is code level testing, it only verifies the technical design. Therefore it is not able to test all the defects.</a:t>
            </a:r>
          </a:p>
          <a:p>
            <a:endParaRPr lang="en-IN" dirty="0"/>
          </a:p>
        </p:txBody>
      </p:sp>
    </p:spTree>
    <p:extLst>
      <p:ext uri="{BB962C8B-B14F-4D97-AF65-F5344CB8AC3E}">
        <p14:creationId xmlns:p14="http://schemas.microsoft.com/office/powerpoint/2010/main" val="3047362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75E8E-999B-08A6-AB19-1BE0B59DD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36E80-5D75-61F2-31F1-396EFC76C7E2}"/>
              </a:ext>
            </a:extLst>
          </p:cNvPr>
          <p:cNvSpPr>
            <a:spLocks noGrp="1"/>
          </p:cNvSpPr>
          <p:nvPr>
            <p:ph type="title"/>
          </p:nvPr>
        </p:nvSpPr>
        <p:spPr/>
        <p:txBody>
          <a:bodyPr/>
          <a:lstStyle/>
          <a:p>
            <a:r>
              <a:rPr lang="en-IN" dirty="0"/>
              <a:t>Advantages of V-Model</a:t>
            </a:r>
            <a:br>
              <a:rPr lang="en-IN" dirty="0"/>
            </a:br>
            <a:endParaRPr lang="en-IN" dirty="0"/>
          </a:p>
        </p:txBody>
      </p:sp>
      <p:sp>
        <p:nvSpPr>
          <p:cNvPr id="3" name="Content Placeholder 2">
            <a:extLst>
              <a:ext uri="{FF2B5EF4-FFF2-40B4-BE49-F238E27FC236}">
                <a16:creationId xmlns:a16="http://schemas.microsoft.com/office/drawing/2014/main" id="{55C0336C-6956-08CB-97C2-4345E4EACA07}"/>
              </a:ext>
            </a:extLst>
          </p:cNvPr>
          <p:cNvSpPr>
            <a:spLocks noGrp="1"/>
          </p:cNvSpPr>
          <p:nvPr>
            <p:ph idx="1"/>
          </p:nvPr>
        </p:nvSpPr>
        <p:spPr/>
        <p:txBody>
          <a:bodyPr/>
          <a:lstStyle/>
          <a:p>
            <a:r>
              <a:rPr lang="en-US" dirty="0"/>
              <a:t>This is a simple and easy to use model.</a:t>
            </a:r>
          </a:p>
          <a:p>
            <a:r>
              <a:rPr lang="en-US" dirty="0"/>
              <a:t>Planning, testing and designing tests can be done even before coding.</a:t>
            </a:r>
          </a:p>
          <a:p>
            <a:r>
              <a:rPr lang="en-US" dirty="0"/>
              <a:t>This is a very disciplined model, in which phase by phase development and testing goes on.</a:t>
            </a:r>
          </a:p>
          <a:p>
            <a:r>
              <a:rPr lang="en-US" dirty="0"/>
              <a:t>Defects are detected in the initial stage itself.</a:t>
            </a:r>
          </a:p>
          <a:p>
            <a:r>
              <a:rPr lang="en-US" dirty="0"/>
              <a:t>Small and medium scale developments can be easily completed using it.</a:t>
            </a:r>
          </a:p>
          <a:p>
            <a:endParaRPr lang="en-IN" dirty="0"/>
          </a:p>
        </p:txBody>
      </p:sp>
    </p:spTree>
    <p:extLst>
      <p:ext uri="{BB962C8B-B14F-4D97-AF65-F5344CB8AC3E}">
        <p14:creationId xmlns:p14="http://schemas.microsoft.com/office/powerpoint/2010/main" val="928973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F746D-CC84-BBA9-EEC7-6A8276DF7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324A3-BE8D-86E4-D0E1-1C9BB873FA80}"/>
              </a:ext>
            </a:extLst>
          </p:cNvPr>
          <p:cNvSpPr>
            <a:spLocks noGrp="1"/>
          </p:cNvSpPr>
          <p:nvPr>
            <p:ph type="title"/>
          </p:nvPr>
        </p:nvSpPr>
        <p:spPr/>
        <p:txBody>
          <a:bodyPr/>
          <a:lstStyle/>
          <a:p>
            <a:r>
              <a:rPr lang="en-IN" dirty="0"/>
              <a:t>Disadvantages of V-Model</a:t>
            </a:r>
            <a:br>
              <a:rPr lang="en-IN" dirty="0"/>
            </a:br>
            <a:endParaRPr lang="en-IN" dirty="0"/>
          </a:p>
        </p:txBody>
      </p:sp>
      <p:sp>
        <p:nvSpPr>
          <p:cNvPr id="3" name="Content Placeholder 2">
            <a:extLst>
              <a:ext uri="{FF2B5EF4-FFF2-40B4-BE49-F238E27FC236}">
                <a16:creationId xmlns:a16="http://schemas.microsoft.com/office/drawing/2014/main" id="{CA4791C6-AF5C-0F2D-6967-1A77D3CB5D7C}"/>
              </a:ext>
            </a:extLst>
          </p:cNvPr>
          <p:cNvSpPr>
            <a:spLocks noGrp="1"/>
          </p:cNvSpPr>
          <p:nvPr>
            <p:ph idx="1"/>
          </p:nvPr>
        </p:nvSpPr>
        <p:spPr/>
        <p:txBody>
          <a:bodyPr/>
          <a:lstStyle/>
          <a:p>
            <a:r>
              <a:rPr lang="en-US" dirty="0"/>
              <a:t>This model is not suitable for any complex projects.</a:t>
            </a:r>
          </a:p>
          <a:p>
            <a:r>
              <a:rPr lang="en-US" dirty="0"/>
              <a:t>There remains both high risk and uncertainty.</a:t>
            </a:r>
          </a:p>
          <a:p>
            <a:r>
              <a:rPr lang="en-US" dirty="0"/>
              <a:t>This is not a suitable model for an ongoing project.</a:t>
            </a:r>
          </a:p>
          <a:p>
            <a:endParaRPr lang="en-IN" dirty="0"/>
          </a:p>
        </p:txBody>
      </p:sp>
    </p:spTree>
    <p:extLst>
      <p:ext uri="{BB962C8B-B14F-4D97-AF65-F5344CB8AC3E}">
        <p14:creationId xmlns:p14="http://schemas.microsoft.com/office/powerpoint/2010/main" val="2825169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BF051-5140-B374-853D-56DCD07AA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B7234-7D98-2F3E-9347-A412CBDBAF46}"/>
              </a:ext>
            </a:extLst>
          </p:cNvPr>
          <p:cNvSpPr>
            <a:spLocks noGrp="1"/>
          </p:cNvSpPr>
          <p:nvPr>
            <p:ph type="title"/>
          </p:nvPr>
        </p:nvSpPr>
        <p:spPr/>
        <p:txBody>
          <a:bodyPr/>
          <a:lstStyle/>
          <a:p>
            <a:r>
              <a:rPr lang="en-US" dirty="0"/>
              <a:t>RAD</a:t>
            </a:r>
            <a:endParaRPr lang="en-IN" dirty="0"/>
          </a:p>
        </p:txBody>
      </p:sp>
      <p:sp>
        <p:nvSpPr>
          <p:cNvPr id="3" name="Content Placeholder 2">
            <a:extLst>
              <a:ext uri="{FF2B5EF4-FFF2-40B4-BE49-F238E27FC236}">
                <a16:creationId xmlns:a16="http://schemas.microsoft.com/office/drawing/2014/main" id="{E2548635-4079-9DAF-F563-0DA525AB6BE9}"/>
              </a:ext>
            </a:extLst>
          </p:cNvPr>
          <p:cNvSpPr>
            <a:spLocks noGrp="1"/>
          </p:cNvSpPr>
          <p:nvPr>
            <p:ph idx="1"/>
          </p:nvPr>
        </p:nvSpPr>
        <p:spPr/>
        <p:txBody>
          <a:bodyPr>
            <a:normAutofit/>
          </a:bodyPr>
          <a:lstStyle/>
          <a:p>
            <a:r>
              <a:rPr lang="en-US" dirty="0"/>
              <a:t>RAD model stands for rapid application development model. </a:t>
            </a:r>
          </a:p>
          <a:p>
            <a:r>
              <a:rPr lang="en-US" dirty="0"/>
              <a:t>The methodology of RAD model is similar to that of incremental or waterfall model. </a:t>
            </a:r>
          </a:p>
          <a:p>
            <a:r>
              <a:rPr lang="en-US" dirty="0"/>
              <a:t>RAD focuses on building applications (or) components in a very short amount of time.</a:t>
            </a:r>
          </a:p>
          <a:p>
            <a:r>
              <a:rPr lang="en-US" dirty="0"/>
              <a:t>It is used for small projects.</a:t>
            </a:r>
          </a:p>
          <a:p>
            <a:endParaRPr lang="en-IN" dirty="0"/>
          </a:p>
        </p:txBody>
      </p:sp>
    </p:spTree>
    <p:extLst>
      <p:ext uri="{BB962C8B-B14F-4D97-AF65-F5344CB8AC3E}">
        <p14:creationId xmlns:p14="http://schemas.microsoft.com/office/powerpoint/2010/main" val="3891916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F1240-B0A9-E86A-E5E6-02BEA560ED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A0183-AB2D-0947-2F76-FA2779800F64}"/>
              </a:ext>
            </a:extLst>
          </p:cNvPr>
          <p:cNvSpPr>
            <a:spLocks noGrp="1"/>
          </p:cNvSpPr>
          <p:nvPr>
            <p:ph type="title"/>
          </p:nvPr>
        </p:nvSpPr>
        <p:spPr/>
        <p:txBody>
          <a:bodyPr/>
          <a:lstStyle/>
          <a:p>
            <a:r>
              <a:rPr lang="en-US" dirty="0"/>
              <a:t>RAD</a:t>
            </a:r>
            <a:endParaRPr lang="en-IN" dirty="0"/>
          </a:p>
        </p:txBody>
      </p:sp>
      <p:sp>
        <p:nvSpPr>
          <p:cNvPr id="3" name="Content Placeholder 2">
            <a:extLst>
              <a:ext uri="{FF2B5EF4-FFF2-40B4-BE49-F238E27FC236}">
                <a16:creationId xmlns:a16="http://schemas.microsoft.com/office/drawing/2014/main" id="{5399F70A-2F34-B571-3BBE-53AC9217F239}"/>
              </a:ext>
            </a:extLst>
          </p:cNvPr>
          <p:cNvSpPr>
            <a:spLocks noGrp="1"/>
          </p:cNvSpPr>
          <p:nvPr>
            <p:ph idx="1"/>
          </p:nvPr>
        </p:nvSpPr>
        <p:spPr/>
        <p:txBody>
          <a:bodyPr/>
          <a:lstStyle/>
          <a:p>
            <a:r>
              <a:rPr lang="en-US" dirty="0"/>
              <a:t>If the project is large then it is </a:t>
            </a:r>
            <a:r>
              <a:rPr lang="en-US" b="1" dirty="0"/>
              <a:t>divided into many small projects </a:t>
            </a:r>
            <a:r>
              <a:rPr lang="en-US" dirty="0"/>
              <a:t>and these small projects are planned one by one and completed. </a:t>
            </a:r>
          </a:p>
          <a:p>
            <a:r>
              <a:rPr lang="en-US" dirty="0"/>
              <a:t>In this way, by completing small projects, the large project gets ready quickly.</a:t>
            </a:r>
          </a:p>
          <a:p>
            <a:r>
              <a:rPr lang="en-US" dirty="0"/>
              <a:t>In RAD model, the project is completed within the given time and all the requirements are collected before starting the project. </a:t>
            </a:r>
          </a:p>
          <a:p>
            <a:r>
              <a:rPr lang="en-US" dirty="0"/>
              <a:t>It is very fast and there are very less errors in it.</a:t>
            </a:r>
          </a:p>
          <a:p>
            <a:endParaRPr lang="en-IN" dirty="0"/>
          </a:p>
        </p:txBody>
      </p:sp>
    </p:spTree>
    <p:extLst>
      <p:ext uri="{BB962C8B-B14F-4D97-AF65-F5344CB8AC3E}">
        <p14:creationId xmlns:p14="http://schemas.microsoft.com/office/powerpoint/2010/main" val="892445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C895F-4121-A4B9-0BD8-3B5E8ED524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FE830-D7CF-AA9F-3139-410E714D45AE}"/>
              </a:ext>
            </a:extLst>
          </p:cNvPr>
          <p:cNvSpPr>
            <a:spLocks noGrp="1"/>
          </p:cNvSpPr>
          <p:nvPr>
            <p:ph type="title"/>
          </p:nvPr>
        </p:nvSpPr>
        <p:spPr/>
        <p:txBody>
          <a:bodyPr/>
          <a:lstStyle/>
          <a:p>
            <a:r>
              <a:rPr lang="en-US" dirty="0"/>
              <a:t>RAD</a:t>
            </a:r>
            <a:endParaRPr lang="en-IN" dirty="0"/>
          </a:p>
        </p:txBody>
      </p:sp>
      <p:sp>
        <p:nvSpPr>
          <p:cNvPr id="3" name="Content Placeholder 2">
            <a:extLst>
              <a:ext uri="{FF2B5EF4-FFF2-40B4-BE49-F238E27FC236}">
                <a16:creationId xmlns:a16="http://schemas.microsoft.com/office/drawing/2014/main" id="{6A499C48-0A94-0C82-5A58-45D0705650A7}"/>
              </a:ext>
            </a:extLst>
          </p:cNvPr>
          <p:cNvSpPr>
            <a:spLocks noGrp="1"/>
          </p:cNvSpPr>
          <p:nvPr>
            <p:ph idx="1"/>
          </p:nvPr>
        </p:nvSpPr>
        <p:spPr>
          <a:xfrm>
            <a:off x="728472" y="1487297"/>
            <a:ext cx="10515600" cy="4351338"/>
          </a:xfrm>
        </p:spPr>
        <p:txBody>
          <a:bodyPr/>
          <a:lstStyle/>
          <a:p>
            <a:r>
              <a:rPr lang="en-US" dirty="0"/>
              <a:t>The main objective of RAD model is to reuse code, components, tools, processes in project development.</a:t>
            </a:r>
            <a:endParaRPr lang="en-IN" dirty="0"/>
          </a:p>
        </p:txBody>
      </p:sp>
      <p:pic>
        <p:nvPicPr>
          <p:cNvPr id="5" name="Picture 4">
            <a:extLst>
              <a:ext uri="{FF2B5EF4-FFF2-40B4-BE49-F238E27FC236}">
                <a16:creationId xmlns:a16="http://schemas.microsoft.com/office/drawing/2014/main" id="{C97E3099-01F9-AEE9-CA15-20074B50A84F}"/>
              </a:ext>
            </a:extLst>
          </p:cNvPr>
          <p:cNvPicPr>
            <a:picLocks noChangeAspect="1"/>
          </p:cNvPicPr>
          <p:nvPr/>
        </p:nvPicPr>
        <p:blipFill>
          <a:blip r:embed="rId2"/>
          <a:stretch>
            <a:fillRect/>
          </a:stretch>
        </p:blipFill>
        <p:spPr>
          <a:xfrm>
            <a:off x="947928" y="2471984"/>
            <a:ext cx="8417712" cy="3909520"/>
          </a:xfrm>
          <a:prstGeom prst="rect">
            <a:avLst/>
          </a:prstGeom>
        </p:spPr>
      </p:pic>
    </p:spTree>
    <p:extLst>
      <p:ext uri="{BB962C8B-B14F-4D97-AF65-F5344CB8AC3E}">
        <p14:creationId xmlns:p14="http://schemas.microsoft.com/office/powerpoint/2010/main" val="618198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8D6E2-B1B3-BAE2-E05A-C7715DEF8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93151-544B-19DA-CA93-D75929799C45}"/>
              </a:ext>
            </a:extLst>
          </p:cNvPr>
          <p:cNvSpPr>
            <a:spLocks noGrp="1"/>
          </p:cNvSpPr>
          <p:nvPr>
            <p:ph type="title"/>
          </p:nvPr>
        </p:nvSpPr>
        <p:spPr/>
        <p:txBody>
          <a:bodyPr/>
          <a:lstStyle/>
          <a:p>
            <a:r>
              <a:rPr lang="en-IN" dirty="0"/>
              <a:t>Phases RAD model</a:t>
            </a:r>
          </a:p>
        </p:txBody>
      </p:sp>
      <p:sp>
        <p:nvSpPr>
          <p:cNvPr id="3" name="Content Placeholder 2">
            <a:extLst>
              <a:ext uri="{FF2B5EF4-FFF2-40B4-BE49-F238E27FC236}">
                <a16:creationId xmlns:a16="http://schemas.microsoft.com/office/drawing/2014/main" id="{863AE7AF-57BD-D1A8-6E58-CEF2814536AE}"/>
              </a:ext>
            </a:extLst>
          </p:cNvPr>
          <p:cNvSpPr>
            <a:spLocks noGrp="1"/>
          </p:cNvSpPr>
          <p:nvPr>
            <p:ph idx="1"/>
          </p:nvPr>
        </p:nvSpPr>
        <p:spPr/>
        <p:txBody>
          <a:bodyPr/>
          <a:lstStyle/>
          <a:p>
            <a:r>
              <a:rPr lang="en-US" dirty="0"/>
              <a:t>Business modeling</a:t>
            </a:r>
          </a:p>
          <a:p>
            <a:r>
              <a:rPr lang="en-US" dirty="0"/>
              <a:t>In this phase, the business model is designed on the basis of whatever functions the business has. </a:t>
            </a:r>
          </a:p>
          <a:p>
            <a:r>
              <a:rPr lang="en-US" dirty="0"/>
              <a:t>Business workflow.</a:t>
            </a:r>
          </a:p>
          <a:p>
            <a:r>
              <a:rPr lang="en-US" dirty="0"/>
              <a:t>A complete business analysis is done in this phase.</a:t>
            </a:r>
          </a:p>
          <a:p>
            <a:endParaRPr lang="en-IN" dirty="0"/>
          </a:p>
        </p:txBody>
      </p:sp>
    </p:spTree>
    <p:extLst>
      <p:ext uri="{BB962C8B-B14F-4D97-AF65-F5344CB8AC3E}">
        <p14:creationId xmlns:p14="http://schemas.microsoft.com/office/powerpoint/2010/main" val="239021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1E6D-04B4-F909-094E-79DDB6133E94}"/>
              </a:ext>
            </a:extLst>
          </p:cNvPr>
          <p:cNvSpPr>
            <a:spLocks noGrp="1"/>
          </p:cNvSpPr>
          <p:nvPr>
            <p:ph type="title"/>
          </p:nvPr>
        </p:nvSpPr>
        <p:spPr/>
        <p:txBody>
          <a:bodyPr>
            <a:normAutofit fontScale="90000"/>
          </a:bodyPr>
          <a:lstStyle/>
          <a:p>
            <a:br>
              <a:rPr lang="en-IN" dirty="0"/>
            </a:br>
            <a:r>
              <a:rPr lang="en-IN" dirty="0"/>
              <a:t>SDLC Process</a:t>
            </a:r>
            <a:br>
              <a:rPr lang="en-IN" dirty="0"/>
            </a:br>
            <a:endParaRPr lang="en-IN" dirty="0"/>
          </a:p>
        </p:txBody>
      </p:sp>
      <p:sp>
        <p:nvSpPr>
          <p:cNvPr id="3" name="Content Placeholder 2">
            <a:extLst>
              <a:ext uri="{FF2B5EF4-FFF2-40B4-BE49-F238E27FC236}">
                <a16:creationId xmlns:a16="http://schemas.microsoft.com/office/drawing/2014/main" id="{E91863C9-C9B2-BB51-ABE7-7BFE55D42D5A}"/>
              </a:ext>
            </a:extLst>
          </p:cNvPr>
          <p:cNvSpPr>
            <a:spLocks noGrp="1"/>
          </p:cNvSpPr>
          <p:nvPr>
            <p:ph idx="1"/>
          </p:nvPr>
        </p:nvSpPr>
        <p:spPr/>
        <p:txBody>
          <a:bodyPr/>
          <a:lstStyle/>
          <a:p>
            <a:pPr marL="0" indent="0">
              <a:buNone/>
            </a:pPr>
            <a:r>
              <a:rPr lang="en-US" dirty="0"/>
              <a:t>1. Improved relation with Client &amp; Team</a:t>
            </a:r>
          </a:p>
          <a:p>
            <a:pPr marL="0" indent="0">
              <a:buNone/>
            </a:pPr>
            <a:r>
              <a:rPr lang="en-US" dirty="0"/>
              <a:t>2. It offers basic project planning, scheduling and cost estimation.</a:t>
            </a:r>
          </a:p>
          <a:p>
            <a:pPr marL="0" indent="0">
              <a:buNone/>
            </a:pPr>
            <a:r>
              <a:rPr lang="en-US" dirty="0"/>
              <a:t>3. Provide standard set of activities and rules</a:t>
            </a:r>
          </a:p>
          <a:p>
            <a:pPr marL="0" indent="0">
              <a:buNone/>
            </a:pPr>
            <a:r>
              <a:rPr lang="en-US" dirty="0"/>
              <a:t>4. Increase and enhance development speed</a:t>
            </a:r>
          </a:p>
          <a:p>
            <a:pPr marL="0" indent="0">
              <a:buNone/>
            </a:pPr>
            <a:r>
              <a:rPr lang="en-US" dirty="0"/>
              <a:t>5. Maintain project tracking &amp; control</a:t>
            </a:r>
          </a:p>
          <a:p>
            <a:pPr marL="0" indent="0">
              <a:buNone/>
            </a:pPr>
            <a:r>
              <a:rPr lang="en-US" dirty="0"/>
              <a:t>6. Decrease any type of project risk</a:t>
            </a:r>
          </a:p>
          <a:p>
            <a:pPr marL="0" indent="0">
              <a:buNone/>
            </a:pPr>
            <a:r>
              <a:rPr lang="en-US" dirty="0"/>
              <a:t>7. Decide entry and exit criteria of each phase</a:t>
            </a:r>
            <a:endParaRPr lang="en-IN" dirty="0"/>
          </a:p>
        </p:txBody>
      </p:sp>
    </p:spTree>
    <p:extLst>
      <p:ext uri="{BB962C8B-B14F-4D97-AF65-F5344CB8AC3E}">
        <p14:creationId xmlns:p14="http://schemas.microsoft.com/office/powerpoint/2010/main" val="393058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548F8-2593-C815-880D-609B2396A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AF91C-5AE6-0A6D-97D0-3C9ABCD47DDB}"/>
              </a:ext>
            </a:extLst>
          </p:cNvPr>
          <p:cNvSpPr>
            <a:spLocks noGrp="1"/>
          </p:cNvSpPr>
          <p:nvPr>
            <p:ph type="title"/>
          </p:nvPr>
        </p:nvSpPr>
        <p:spPr/>
        <p:txBody>
          <a:bodyPr/>
          <a:lstStyle/>
          <a:p>
            <a:r>
              <a:rPr lang="en-US" dirty="0"/>
              <a:t>Data modeling</a:t>
            </a:r>
            <a:endParaRPr lang="en-IN" dirty="0"/>
          </a:p>
        </p:txBody>
      </p:sp>
      <p:sp>
        <p:nvSpPr>
          <p:cNvPr id="3" name="Content Placeholder 2">
            <a:extLst>
              <a:ext uri="{FF2B5EF4-FFF2-40B4-BE49-F238E27FC236}">
                <a16:creationId xmlns:a16="http://schemas.microsoft.com/office/drawing/2014/main" id="{F7026754-5B9D-F913-344A-E15CD1C063F6}"/>
              </a:ext>
            </a:extLst>
          </p:cNvPr>
          <p:cNvSpPr>
            <a:spLocks noGrp="1"/>
          </p:cNvSpPr>
          <p:nvPr>
            <p:ph idx="1"/>
          </p:nvPr>
        </p:nvSpPr>
        <p:spPr/>
        <p:txBody>
          <a:bodyPr/>
          <a:lstStyle/>
          <a:p>
            <a:r>
              <a:rPr lang="en-US" dirty="0"/>
              <a:t>Data modeling</a:t>
            </a:r>
          </a:p>
          <a:p>
            <a:r>
              <a:rPr lang="en-US" dirty="0"/>
              <a:t>Using the business model we had prepared. </a:t>
            </a:r>
          </a:p>
          <a:p>
            <a:r>
              <a:rPr lang="en-US" dirty="0"/>
              <a:t>The data objects required for the business are defined.</a:t>
            </a:r>
          </a:p>
          <a:p>
            <a:endParaRPr lang="en-IN" dirty="0"/>
          </a:p>
        </p:txBody>
      </p:sp>
    </p:spTree>
    <p:extLst>
      <p:ext uri="{BB962C8B-B14F-4D97-AF65-F5344CB8AC3E}">
        <p14:creationId xmlns:p14="http://schemas.microsoft.com/office/powerpoint/2010/main" val="3710718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EDE15-311C-B781-3932-600D1FD916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FABEF-BEDF-9C1A-F087-A751FE7B27C5}"/>
              </a:ext>
            </a:extLst>
          </p:cNvPr>
          <p:cNvSpPr>
            <a:spLocks noGrp="1"/>
          </p:cNvSpPr>
          <p:nvPr>
            <p:ph type="title"/>
          </p:nvPr>
        </p:nvSpPr>
        <p:spPr/>
        <p:txBody>
          <a:bodyPr/>
          <a:lstStyle/>
          <a:p>
            <a:r>
              <a:rPr lang="en-US" dirty="0"/>
              <a:t>Process modeling</a:t>
            </a:r>
            <a:endParaRPr lang="en-IN" dirty="0"/>
          </a:p>
        </p:txBody>
      </p:sp>
      <p:sp>
        <p:nvSpPr>
          <p:cNvPr id="3" name="Content Placeholder 2">
            <a:extLst>
              <a:ext uri="{FF2B5EF4-FFF2-40B4-BE49-F238E27FC236}">
                <a16:creationId xmlns:a16="http://schemas.microsoft.com/office/drawing/2014/main" id="{416A6DB3-BF1D-FB08-8288-CAB3A0D8693B}"/>
              </a:ext>
            </a:extLst>
          </p:cNvPr>
          <p:cNvSpPr>
            <a:spLocks noGrp="1"/>
          </p:cNvSpPr>
          <p:nvPr>
            <p:ph idx="1"/>
          </p:nvPr>
        </p:nvSpPr>
        <p:spPr/>
        <p:txBody>
          <a:bodyPr/>
          <a:lstStyle/>
          <a:p>
            <a:r>
              <a:rPr lang="en-US" dirty="0"/>
              <a:t>Process modeling: </a:t>
            </a:r>
          </a:p>
          <a:p>
            <a:r>
              <a:rPr lang="en-US" dirty="0"/>
              <a:t>The data objects that we defined in the data modeling phase are converted to establish the business information flow. </a:t>
            </a:r>
          </a:p>
          <a:p>
            <a:r>
              <a:rPr lang="en-US" dirty="0"/>
              <a:t>It is necessary to achieve specific business objectives.</a:t>
            </a:r>
          </a:p>
          <a:p>
            <a:endParaRPr lang="en-IN" dirty="0"/>
          </a:p>
        </p:txBody>
      </p:sp>
    </p:spTree>
    <p:extLst>
      <p:ext uri="{BB962C8B-B14F-4D97-AF65-F5344CB8AC3E}">
        <p14:creationId xmlns:p14="http://schemas.microsoft.com/office/powerpoint/2010/main" val="2231847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C23AA-E093-1AA4-8F3B-B060BFB86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A2FA5-7510-1F5A-0B81-7539FA69300D}"/>
              </a:ext>
            </a:extLst>
          </p:cNvPr>
          <p:cNvSpPr>
            <a:spLocks noGrp="1"/>
          </p:cNvSpPr>
          <p:nvPr>
            <p:ph type="title"/>
          </p:nvPr>
        </p:nvSpPr>
        <p:spPr/>
        <p:txBody>
          <a:bodyPr/>
          <a:lstStyle/>
          <a:p>
            <a:r>
              <a:rPr lang="en-US" dirty="0"/>
              <a:t>Application generation</a:t>
            </a:r>
            <a:endParaRPr lang="en-IN" dirty="0"/>
          </a:p>
        </p:txBody>
      </p:sp>
      <p:sp>
        <p:nvSpPr>
          <p:cNvPr id="3" name="Content Placeholder 2">
            <a:extLst>
              <a:ext uri="{FF2B5EF4-FFF2-40B4-BE49-F238E27FC236}">
                <a16:creationId xmlns:a16="http://schemas.microsoft.com/office/drawing/2014/main" id="{7CF1824B-2758-9DAF-8937-80CBC0FE7ECC}"/>
              </a:ext>
            </a:extLst>
          </p:cNvPr>
          <p:cNvSpPr>
            <a:spLocks noGrp="1"/>
          </p:cNvSpPr>
          <p:nvPr>
            <p:ph idx="1"/>
          </p:nvPr>
        </p:nvSpPr>
        <p:spPr/>
        <p:txBody>
          <a:bodyPr/>
          <a:lstStyle/>
          <a:p>
            <a:r>
              <a:rPr lang="en-US" dirty="0"/>
              <a:t>Application generation:</a:t>
            </a:r>
          </a:p>
          <a:p>
            <a:r>
              <a:rPr lang="en-US" dirty="0"/>
              <a:t>In this phase we start building the software based on the output of the above three phases. </a:t>
            </a:r>
          </a:p>
          <a:p>
            <a:r>
              <a:rPr lang="en-US" dirty="0"/>
              <a:t>For this we take the help of automation tools. </a:t>
            </a:r>
          </a:p>
          <a:p>
            <a:r>
              <a:rPr lang="en-US" dirty="0"/>
              <a:t>However, in this phase we do not develop the actual software but make a working prototype.</a:t>
            </a:r>
          </a:p>
          <a:p>
            <a:endParaRPr lang="en-IN" dirty="0"/>
          </a:p>
        </p:txBody>
      </p:sp>
    </p:spTree>
    <p:extLst>
      <p:ext uri="{BB962C8B-B14F-4D97-AF65-F5344CB8AC3E}">
        <p14:creationId xmlns:p14="http://schemas.microsoft.com/office/powerpoint/2010/main" val="2747146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66394-16DC-F826-0AC9-04521851F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501808-102A-0B90-5329-E9BEC789D550}"/>
              </a:ext>
            </a:extLst>
          </p:cNvPr>
          <p:cNvSpPr>
            <a:spLocks noGrp="1"/>
          </p:cNvSpPr>
          <p:nvPr>
            <p:ph type="title"/>
          </p:nvPr>
        </p:nvSpPr>
        <p:spPr/>
        <p:txBody>
          <a:bodyPr/>
          <a:lstStyle/>
          <a:p>
            <a:r>
              <a:rPr lang="en-IN" dirty="0"/>
              <a:t>Testing and turnover</a:t>
            </a:r>
          </a:p>
        </p:txBody>
      </p:sp>
      <p:sp>
        <p:nvSpPr>
          <p:cNvPr id="3" name="Content Placeholder 2">
            <a:extLst>
              <a:ext uri="{FF2B5EF4-FFF2-40B4-BE49-F238E27FC236}">
                <a16:creationId xmlns:a16="http://schemas.microsoft.com/office/drawing/2014/main" id="{3386AB81-6517-3F25-4929-63C0AC1948A0}"/>
              </a:ext>
            </a:extLst>
          </p:cNvPr>
          <p:cNvSpPr>
            <a:spLocks noGrp="1"/>
          </p:cNvSpPr>
          <p:nvPr>
            <p:ph idx="1"/>
          </p:nvPr>
        </p:nvSpPr>
        <p:spPr/>
        <p:txBody>
          <a:bodyPr/>
          <a:lstStyle/>
          <a:p>
            <a:r>
              <a:rPr lang="en-US" dirty="0"/>
              <a:t>Whatever prototype we have prepared or whatever components and interfaces we have, they are tested in this phase. </a:t>
            </a:r>
          </a:p>
          <a:p>
            <a:r>
              <a:rPr lang="en-US" dirty="0"/>
              <a:t>Since prototypes are tested separately during each iteration.</a:t>
            </a:r>
          </a:p>
          <a:p>
            <a:r>
              <a:rPr lang="en-US" dirty="0"/>
              <a:t>The overall testing time in rapid application development is reduced.</a:t>
            </a:r>
            <a:endParaRPr lang="en-IN" dirty="0"/>
          </a:p>
        </p:txBody>
      </p:sp>
    </p:spTree>
    <p:extLst>
      <p:ext uri="{BB962C8B-B14F-4D97-AF65-F5344CB8AC3E}">
        <p14:creationId xmlns:p14="http://schemas.microsoft.com/office/powerpoint/2010/main" val="1117017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B0EF7-B67E-D9FA-FD89-DD6807F84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D26E60-4A6C-4FE0-9646-E209D1F15963}"/>
              </a:ext>
            </a:extLst>
          </p:cNvPr>
          <p:cNvSpPr>
            <a:spLocks noGrp="1"/>
          </p:cNvSpPr>
          <p:nvPr>
            <p:ph type="title"/>
          </p:nvPr>
        </p:nvSpPr>
        <p:spPr/>
        <p:txBody>
          <a:bodyPr/>
          <a:lstStyle/>
          <a:p>
            <a:r>
              <a:rPr lang="en-IN" dirty="0"/>
              <a:t>Advantage of RAD Model</a:t>
            </a:r>
            <a:br>
              <a:rPr lang="en-IN" dirty="0"/>
            </a:br>
            <a:endParaRPr lang="en-IN" dirty="0"/>
          </a:p>
        </p:txBody>
      </p:sp>
      <p:sp>
        <p:nvSpPr>
          <p:cNvPr id="3" name="Content Placeholder 2">
            <a:extLst>
              <a:ext uri="{FF2B5EF4-FFF2-40B4-BE49-F238E27FC236}">
                <a16:creationId xmlns:a16="http://schemas.microsoft.com/office/drawing/2014/main" id="{07854259-88C0-0683-3E99-CE95BD6AE145}"/>
              </a:ext>
            </a:extLst>
          </p:cNvPr>
          <p:cNvSpPr>
            <a:spLocks noGrp="1"/>
          </p:cNvSpPr>
          <p:nvPr>
            <p:ph idx="1"/>
          </p:nvPr>
        </p:nvSpPr>
        <p:spPr/>
        <p:txBody>
          <a:bodyPr>
            <a:normAutofit lnSpcReduction="10000"/>
          </a:bodyPr>
          <a:lstStyle/>
          <a:p>
            <a:r>
              <a:rPr lang="en-US" dirty="0"/>
              <a:t>It reduces the time taken in development.</a:t>
            </a:r>
          </a:p>
          <a:p>
            <a:r>
              <a:rPr lang="en-US" dirty="0"/>
              <a:t>In this the components are reused.</a:t>
            </a:r>
          </a:p>
          <a:p>
            <a:r>
              <a:rPr lang="en-US" dirty="0"/>
              <a:t>It is flexible and it is easy to make any changes in it.</a:t>
            </a:r>
          </a:p>
          <a:p>
            <a:r>
              <a:rPr lang="en-US" dirty="0"/>
              <a:t>It is easy to transfer like scripts because high level abstraction and intermediate codes are used in it.</a:t>
            </a:r>
          </a:p>
          <a:p>
            <a:r>
              <a:rPr lang="en-US" dirty="0"/>
              <a:t>There are very few defects in it because it is a prototype by nature.</a:t>
            </a:r>
          </a:p>
          <a:p>
            <a:r>
              <a:rPr lang="en-US" dirty="0"/>
              <a:t>In this, productivity can be increased in less time with less people.</a:t>
            </a:r>
          </a:p>
          <a:p>
            <a:r>
              <a:rPr lang="en-US" dirty="0"/>
              <a:t>It is cost effective.</a:t>
            </a:r>
          </a:p>
          <a:p>
            <a:r>
              <a:rPr lang="en-US" dirty="0"/>
              <a:t>It is suitable for small projects.</a:t>
            </a:r>
          </a:p>
          <a:p>
            <a:endParaRPr lang="en-IN" dirty="0"/>
          </a:p>
        </p:txBody>
      </p:sp>
    </p:spTree>
    <p:extLst>
      <p:ext uri="{BB962C8B-B14F-4D97-AF65-F5344CB8AC3E}">
        <p14:creationId xmlns:p14="http://schemas.microsoft.com/office/powerpoint/2010/main" val="3133993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0FCEE-3B74-4F3F-7F6B-B49A317D4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1FEDE-B1AB-AAF5-20FF-2B75A660201A}"/>
              </a:ext>
            </a:extLst>
          </p:cNvPr>
          <p:cNvSpPr>
            <a:spLocks noGrp="1"/>
          </p:cNvSpPr>
          <p:nvPr>
            <p:ph type="title"/>
          </p:nvPr>
        </p:nvSpPr>
        <p:spPr/>
        <p:txBody>
          <a:bodyPr/>
          <a:lstStyle/>
          <a:p>
            <a:r>
              <a:rPr lang="en-IN" dirty="0"/>
              <a:t>Disadvantages of RAD Model</a:t>
            </a:r>
            <a:br>
              <a:rPr lang="en-IN" dirty="0"/>
            </a:br>
            <a:endParaRPr lang="en-IN" dirty="0"/>
          </a:p>
        </p:txBody>
      </p:sp>
      <p:sp>
        <p:nvSpPr>
          <p:cNvPr id="3" name="Content Placeholder 2">
            <a:extLst>
              <a:ext uri="{FF2B5EF4-FFF2-40B4-BE49-F238E27FC236}">
                <a16:creationId xmlns:a16="http://schemas.microsoft.com/office/drawing/2014/main" id="{DF03F6EE-CF7E-BC44-4A0A-02D130A41D73}"/>
              </a:ext>
            </a:extLst>
          </p:cNvPr>
          <p:cNvSpPr>
            <a:spLocks noGrp="1"/>
          </p:cNvSpPr>
          <p:nvPr>
            <p:ph idx="1"/>
          </p:nvPr>
        </p:nvSpPr>
        <p:spPr>
          <a:xfrm>
            <a:off x="838200" y="1505585"/>
            <a:ext cx="10515600" cy="4351338"/>
          </a:xfrm>
        </p:spPr>
        <p:txBody>
          <a:bodyPr/>
          <a:lstStyle/>
          <a:p>
            <a:r>
              <a:rPr lang="en-US" dirty="0"/>
              <a:t>In this we need highly skilled developers and designers.</a:t>
            </a:r>
          </a:p>
          <a:p>
            <a:r>
              <a:rPr lang="en-US" dirty="0"/>
              <a:t>It is very difficult to manage.</a:t>
            </a:r>
          </a:p>
          <a:p>
            <a:r>
              <a:rPr lang="en-US" dirty="0"/>
              <a:t>It is not suitable for project that are complex and takes long time.</a:t>
            </a:r>
          </a:p>
          <a:p>
            <a:r>
              <a:rPr lang="en-US" dirty="0"/>
              <a:t>In this, feedback from the client is required for the development of each phase.</a:t>
            </a:r>
          </a:p>
          <a:p>
            <a:r>
              <a:rPr lang="en-US" dirty="0"/>
              <a:t>Automated code generation is very expensive.</a:t>
            </a:r>
          </a:p>
          <a:p>
            <a:r>
              <a:rPr lang="en-US" dirty="0"/>
              <a:t>This model is suitable only for component based and scalable systems.</a:t>
            </a:r>
            <a:endParaRPr lang="en-IN" dirty="0"/>
          </a:p>
        </p:txBody>
      </p:sp>
    </p:spTree>
    <p:extLst>
      <p:ext uri="{BB962C8B-B14F-4D97-AF65-F5344CB8AC3E}">
        <p14:creationId xmlns:p14="http://schemas.microsoft.com/office/powerpoint/2010/main" val="2673826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D3CC9-FF8A-B05A-CF9D-27099FFFCF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9D3B94-E3D8-6FE8-31DD-D46A3F6708CD}"/>
              </a:ext>
            </a:extLst>
          </p:cNvPr>
          <p:cNvSpPr>
            <a:spLocks noGrp="1"/>
          </p:cNvSpPr>
          <p:nvPr>
            <p:ph type="title"/>
          </p:nvPr>
        </p:nvSpPr>
        <p:spPr/>
        <p:txBody>
          <a:bodyPr/>
          <a:lstStyle/>
          <a:p>
            <a:r>
              <a:rPr lang="en-IN" dirty="0"/>
              <a:t>Spiral Model</a:t>
            </a:r>
            <a:br>
              <a:rPr lang="en-IN" dirty="0"/>
            </a:br>
            <a:endParaRPr lang="en-IN" dirty="0"/>
          </a:p>
        </p:txBody>
      </p:sp>
      <p:sp>
        <p:nvSpPr>
          <p:cNvPr id="3" name="Content Placeholder 2">
            <a:extLst>
              <a:ext uri="{FF2B5EF4-FFF2-40B4-BE49-F238E27FC236}">
                <a16:creationId xmlns:a16="http://schemas.microsoft.com/office/drawing/2014/main" id="{A76BBFB5-D06E-6BEA-80CE-04C589C414E7}"/>
              </a:ext>
            </a:extLst>
          </p:cNvPr>
          <p:cNvSpPr>
            <a:spLocks noGrp="1"/>
          </p:cNvSpPr>
          <p:nvPr>
            <p:ph idx="1"/>
          </p:nvPr>
        </p:nvSpPr>
        <p:spPr/>
        <p:txBody>
          <a:bodyPr>
            <a:normAutofit fontScale="92500"/>
          </a:bodyPr>
          <a:lstStyle/>
          <a:p>
            <a:r>
              <a:rPr lang="en-US" dirty="0"/>
              <a:t>Spiral model is a software development process model. </a:t>
            </a:r>
          </a:p>
          <a:p>
            <a:r>
              <a:rPr lang="en-US" dirty="0"/>
              <a:t>This model has characteristics of both iterative and waterfall models. This model is used in projects which are large and complex. </a:t>
            </a:r>
          </a:p>
          <a:p>
            <a:r>
              <a:rPr lang="en-US" dirty="0"/>
              <a:t>This model was named spiral because if we look at its </a:t>
            </a:r>
            <a:r>
              <a:rPr lang="en-US" dirty="0" err="1"/>
              <a:t>figure,it</a:t>
            </a:r>
            <a:r>
              <a:rPr lang="en-US" dirty="0"/>
              <a:t> looks like a spiral, in which a long-curved line starts from the center point and makes many loops around it. </a:t>
            </a:r>
          </a:p>
          <a:p>
            <a:r>
              <a:rPr lang="en-US" dirty="0"/>
              <a:t>The number of loops in the spiral is not decided in advance but it depends on the size of the project and the changing requirements of the user. </a:t>
            </a:r>
          </a:p>
          <a:p>
            <a:r>
              <a:rPr lang="en-US" dirty="0"/>
              <a:t>We also call each loop of the spiral a phase of the software development process.</a:t>
            </a:r>
          </a:p>
          <a:p>
            <a:endParaRPr lang="en-IN" dirty="0"/>
          </a:p>
        </p:txBody>
      </p:sp>
    </p:spTree>
    <p:extLst>
      <p:ext uri="{BB962C8B-B14F-4D97-AF65-F5344CB8AC3E}">
        <p14:creationId xmlns:p14="http://schemas.microsoft.com/office/powerpoint/2010/main" val="20207000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A9B6D-6F4A-6A29-1EFD-2CB7AA2B5C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DF248-EFD4-1AA2-8889-0AA9BE968572}"/>
              </a:ext>
            </a:extLst>
          </p:cNvPr>
          <p:cNvSpPr>
            <a:spLocks noGrp="1"/>
          </p:cNvSpPr>
          <p:nvPr>
            <p:ph type="title"/>
          </p:nvPr>
        </p:nvSpPr>
        <p:spPr/>
        <p:txBody>
          <a:bodyPr/>
          <a:lstStyle/>
          <a:p>
            <a:r>
              <a:rPr lang="en-US" dirty="0"/>
              <a:t>Spiral model </a:t>
            </a:r>
            <a:endParaRPr lang="en-IN" dirty="0"/>
          </a:p>
        </p:txBody>
      </p:sp>
      <p:pic>
        <p:nvPicPr>
          <p:cNvPr id="5" name="Picture 4">
            <a:extLst>
              <a:ext uri="{FF2B5EF4-FFF2-40B4-BE49-F238E27FC236}">
                <a16:creationId xmlns:a16="http://schemas.microsoft.com/office/drawing/2014/main" id="{CDDA8BE9-9551-9516-589C-077E5C374340}"/>
              </a:ext>
            </a:extLst>
          </p:cNvPr>
          <p:cNvPicPr>
            <a:picLocks noChangeAspect="1"/>
          </p:cNvPicPr>
          <p:nvPr/>
        </p:nvPicPr>
        <p:blipFill>
          <a:blip r:embed="rId2"/>
          <a:stretch>
            <a:fillRect/>
          </a:stretch>
        </p:blipFill>
        <p:spPr>
          <a:xfrm>
            <a:off x="1110992" y="2027743"/>
            <a:ext cx="7537211" cy="3568385"/>
          </a:xfrm>
          <a:prstGeom prst="rect">
            <a:avLst/>
          </a:prstGeom>
        </p:spPr>
      </p:pic>
    </p:spTree>
    <p:extLst>
      <p:ext uri="{BB962C8B-B14F-4D97-AF65-F5344CB8AC3E}">
        <p14:creationId xmlns:p14="http://schemas.microsoft.com/office/powerpoint/2010/main" val="821728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93690-6615-EFD0-64B2-925BE4069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20F72-DE8D-3D03-473A-6E5C3881125B}"/>
              </a:ext>
            </a:extLst>
          </p:cNvPr>
          <p:cNvSpPr>
            <a:spLocks noGrp="1"/>
          </p:cNvSpPr>
          <p:nvPr>
            <p:ph type="title"/>
          </p:nvPr>
        </p:nvSpPr>
        <p:spPr/>
        <p:txBody>
          <a:bodyPr/>
          <a:lstStyle/>
          <a:p>
            <a:r>
              <a:rPr lang="en-US" dirty="0"/>
              <a:t>Spiral model </a:t>
            </a:r>
            <a:endParaRPr lang="en-IN" dirty="0"/>
          </a:p>
        </p:txBody>
      </p:sp>
      <p:sp>
        <p:nvSpPr>
          <p:cNvPr id="3" name="Content Placeholder 2">
            <a:extLst>
              <a:ext uri="{FF2B5EF4-FFF2-40B4-BE49-F238E27FC236}">
                <a16:creationId xmlns:a16="http://schemas.microsoft.com/office/drawing/2014/main" id="{5D59AA08-D2BE-4DFA-A033-C5C0EA9B2C44}"/>
              </a:ext>
            </a:extLst>
          </p:cNvPr>
          <p:cNvSpPr>
            <a:spLocks noGrp="1"/>
          </p:cNvSpPr>
          <p:nvPr>
            <p:ph idx="1"/>
          </p:nvPr>
        </p:nvSpPr>
        <p:spPr/>
        <p:txBody>
          <a:bodyPr>
            <a:normAutofit lnSpcReduction="10000"/>
          </a:bodyPr>
          <a:lstStyle/>
          <a:p>
            <a:r>
              <a:rPr lang="en-US" dirty="0"/>
              <a:t>A software project goes through these loops again and again in iterations.</a:t>
            </a:r>
          </a:p>
          <a:p>
            <a:r>
              <a:rPr lang="en-US" dirty="0"/>
              <a:t>After each iteration a more and more complete version of the software is developed. </a:t>
            </a:r>
          </a:p>
          <a:p>
            <a:r>
              <a:rPr lang="en-US" dirty="0"/>
              <a:t>The most special thing about this model is that risks are identified in each phase and they are resolved through prototyping. </a:t>
            </a:r>
          </a:p>
          <a:p>
            <a:r>
              <a:rPr lang="en-US" dirty="0"/>
              <a:t>This feature is also called Risk Handling.</a:t>
            </a:r>
          </a:p>
          <a:p>
            <a:r>
              <a:rPr lang="en-US" dirty="0"/>
              <a:t>In Spiral Model the entire process of software development is described in four phases which are repeated until the project is completed.</a:t>
            </a:r>
          </a:p>
          <a:p>
            <a:endParaRPr lang="en-IN" dirty="0"/>
          </a:p>
        </p:txBody>
      </p:sp>
    </p:spTree>
    <p:extLst>
      <p:ext uri="{BB962C8B-B14F-4D97-AF65-F5344CB8AC3E}">
        <p14:creationId xmlns:p14="http://schemas.microsoft.com/office/powerpoint/2010/main" val="4635497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5C177-6082-3097-9EE3-FD338398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9D60A-C3B1-0455-6D96-733FE54CBB1F}"/>
              </a:ext>
            </a:extLst>
          </p:cNvPr>
          <p:cNvSpPr>
            <a:spLocks noGrp="1"/>
          </p:cNvSpPr>
          <p:nvPr>
            <p:ph type="title"/>
          </p:nvPr>
        </p:nvSpPr>
        <p:spPr/>
        <p:txBody>
          <a:bodyPr/>
          <a:lstStyle/>
          <a:p>
            <a:r>
              <a:rPr lang="en-US" dirty="0"/>
              <a:t>Spiral model </a:t>
            </a:r>
            <a:endParaRPr lang="en-IN" dirty="0"/>
          </a:p>
        </p:txBody>
      </p:sp>
      <p:sp>
        <p:nvSpPr>
          <p:cNvPr id="3" name="Content Placeholder 2">
            <a:extLst>
              <a:ext uri="{FF2B5EF4-FFF2-40B4-BE49-F238E27FC236}">
                <a16:creationId xmlns:a16="http://schemas.microsoft.com/office/drawing/2014/main" id="{87C42418-332E-81EF-3A12-47B214563E68}"/>
              </a:ext>
            </a:extLst>
          </p:cNvPr>
          <p:cNvSpPr>
            <a:spLocks noGrp="1"/>
          </p:cNvSpPr>
          <p:nvPr>
            <p:ph idx="1"/>
          </p:nvPr>
        </p:nvSpPr>
        <p:spPr/>
        <p:txBody>
          <a:bodyPr/>
          <a:lstStyle/>
          <a:p>
            <a:r>
              <a:rPr lang="en-US" dirty="0"/>
              <a:t>Determining objectives and alternate solutions</a:t>
            </a:r>
          </a:p>
          <a:p>
            <a:r>
              <a:rPr lang="en-US" dirty="0"/>
              <a:t>Identifying and resolving risks</a:t>
            </a:r>
          </a:p>
          <a:p>
            <a:r>
              <a:rPr lang="en-US" dirty="0"/>
              <a:t>Develop and test</a:t>
            </a:r>
          </a:p>
          <a:p>
            <a:r>
              <a:rPr lang="en-US" dirty="0"/>
              <a:t>Review and plan for the next phase</a:t>
            </a:r>
          </a:p>
          <a:p>
            <a:endParaRPr lang="en-IN" dirty="0"/>
          </a:p>
        </p:txBody>
      </p:sp>
    </p:spTree>
    <p:extLst>
      <p:ext uri="{BB962C8B-B14F-4D97-AF65-F5344CB8AC3E}">
        <p14:creationId xmlns:p14="http://schemas.microsoft.com/office/powerpoint/2010/main" val="162219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8DB7-07EE-3A4A-4288-F8311DD7B8D2}"/>
              </a:ext>
            </a:extLst>
          </p:cNvPr>
          <p:cNvSpPr>
            <a:spLocks noGrp="1"/>
          </p:cNvSpPr>
          <p:nvPr>
            <p:ph type="title"/>
          </p:nvPr>
        </p:nvSpPr>
        <p:spPr/>
        <p:txBody>
          <a:bodyPr/>
          <a:lstStyle/>
          <a:p>
            <a:r>
              <a:rPr lang="en-IN" dirty="0"/>
              <a:t>Waterfall Model</a:t>
            </a:r>
          </a:p>
        </p:txBody>
      </p:sp>
      <p:sp>
        <p:nvSpPr>
          <p:cNvPr id="3" name="Content Placeholder 2">
            <a:extLst>
              <a:ext uri="{FF2B5EF4-FFF2-40B4-BE49-F238E27FC236}">
                <a16:creationId xmlns:a16="http://schemas.microsoft.com/office/drawing/2014/main" id="{10586225-3570-F131-6AA5-3BCA648561B8}"/>
              </a:ext>
            </a:extLst>
          </p:cNvPr>
          <p:cNvSpPr>
            <a:spLocks noGrp="1"/>
          </p:cNvSpPr>
          <p:nvPr>
            <p:ph idx="1"/>
          </p:nvPr>
        </p:nvSpPr>
        <p:spPr>
          <a:xfrm>
            <a:off x="838200" y="1289304"/>
            <a:ext cx="10515600" cy="4887659"/>
          </a:xfrm>
        </p:spPr>
        <p:txBody>
          <a:bodyPr>
            <a:normAutofit/>
          </a:bodyPr>
          <a:lstStyle/>
          <a:p>
            <a:pPr>
              <a:lnSpc>
                <a:spcPct val="150000"/>
              </a:lnSpc>
            </a:pPr>
            <a:r>
              <a:rPr lang="en-US" dirty="0"/>
              <a:t>Requirements </a:t>
            </a:r>
          </a:p>
          <a:p>
            <a:pPr>
              <a:lnSpc>
                <a:spcPct val="150000"/>
              </a:lnSpc>
            </a:pPr>
            <a:r>
              <a:rPr lang="en-US" dirty="0"/>
              <a:t>Design</a:t>
            </a:r>
          </a:p>
          <a:p>
            <a:pPr>
              <a:lnSpc>
                <a:spcPct val="150000"/>
              </a:lnSpc>
            </a:pPr>
            <a:r>
              <a:rPr lang="en-US" dirty="0"/>
              <a:t>Development</a:t>
            </a:r>
          </a:p>
          <a:p>
            <a:pPr>
              <a:lnSpc>
                <a:spcPct val="150000"/>
              </a:lnSpc>
            </a:pPr>
            <a:r>
              <a:rPr lang="en-US" dirty="0"/>
              <a:t>Testing</a:t>
            </a:r>
          </a:p>
          <a:p>
            <a:pPr>
              <a:lnSpc>
                <a:spcPct val="150000"/>
              </a:lnSpc>
            </a:pPr>
            <a:r>
              <a:rPr lang="en-US" dirty="0"/>
              <a:t>Deployment</a:t>
            </a:r>
          </a:p>
          <a:p>
            <a:pPr>
              <a:lnSpc>
                <a:spcPct val="150000"/>
              </a:lnSpc>
            </a:pPr>
            <a:r>
              <a:rPr lang="en-US" dirty="0"/>
              <a:t>Maintenance</a:t>
            </a:r>
          </a:p>
          <a:p>
            <a:pPr marL="0" indent="0">
              <a:buNone/>
            </a:pPr>
            <a:endParaRPr lang="en-IN" dirty="0"/>
          </a:p>
        </p:txBody>
      </p:sp>
      <p:pic>
        <p:nvPicPr>
          <p:cNvPr id="5" name="Picture 4">
            <a:extLst>
              <a:ext uri="{FF2B5EF4-FFF2-40B4-BE49-F238E27FC236}">
                <a16:creationId xmlns:a16="http://schemas.microsoft.com/office/drawing/2014/main" id="{1CFA5D30-0D16-EADE-FE4A-547DB08B1F3F}"/>
              </a:ext>
            </a:extLst>
          </p:cNvPr>
          <p:cNvPicPr>
            <a:picLocks noChangeAspect="1"/>
          </p:cNvPicPr>
          <p:nvPr/>
        </p:nvPicPr>
        <p:blipFill>
          <a:blip r:embed="rId3"/>
          <a:stretch>
            <a:fillRect/>
          </a:stretch>
        </p:blipFill>
        <p:spPr>
          <a:xfrm>
            <a:off x="4732768" y="1690688"/>
            <a:ext cx="6038522" cy="4035745"/>
          </a:xfrm>
          <a:prstGeom prst="rect">
            <a:avLst/>
          </a:prstGeom>
        </p:spPr>
      </p:pic>
    </p:spTree>
    <p:extLst>
      <p:ext uri="{BB962C8B-B14F-4D97-AF65-F5344CB8AC3E}">
        <p14:creationId xmlns:p14="http://schemas.microsoft.com/office/powerpoint/2010/main" val="774130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D7A3-6677-1BE6-3F01-C691DF60D414}"/>
              </a:ext>
            </a:extLst>
          </p:cNvPr>
          <p:cNvSpPr>
            <a:spLocks noGrp="1"/>
          </p:cNvSpPr>
          <p:nvPr>
            <p:ph type="title"/>
          </p:nvPr>
        </p:nvSpPr>
        <p:spPr/>
        <p:txBody>
          <a:bodyPr/>
          <a:lstStyle/>
          <a:p>
            <a:r>
              <a:rPr lang="en-IN" dirty="0"/>
              <a:t>Advantages of Spiral Model</a:t>
            </a:r>
            <a:br>
              <a:rPr lang="en-IN" dirty="0"/>
            </a:br>
            <a:endParaRPr lang="en-IN" dirty="0"/>
          </a:p>
        </p:txBody>
      </p:sp>
      <p:sp>
        <p:nvSpPr>
          <p:cNvPr id="3" name="Content Placeholder 2">
            <a:extLst>
              <a:ext uri="{FF2B5EF4-FFF2-40B4-BE49-F238E27FC236}">
                <a16:creationId xmlns:a16="http://schemas.microsoft.com/office/drawing/2014/main" id="{9297015D-9FA1-DD20-6718-39D8DE6F1F89}"/>
              </a:ext>
            </a:extLst>
          </p:cNvPr>
          <p:cNvSpPr>
            <a:spLocks noGrp="1"/>
          </p:cNvSpPr>
          <p:nvPr>
            <p:ph idx="1"/>
          </p:nvPr>
        </p:nvSpPr>
        <p:spPr/>
        <p:txBody>
          <a:bodyPr>
            <a:normAutofit lnSpcReduction="10000"/>
          </a:bodyPr>
          <a:lstStyle/>
          <a:p>
            <a:r>
              <a:rPr lang="en-US" dirty="0"/>
              <a:t>If we have to add additional functionality or make any changes to the software, then through this model we can do so in the later stages also.</a:t>
            </a:r>
          </a:p>
          <a:p>
            <a:r>
              <a:rPr lang="en-US" dirty="0"/>
              <a:t>Spiral model is suitable for large and complex projects.</a:t>
            </a:r>
          </a:p>
          <a:p>
            <a:r>
              <a:rPr lang="en-US" dirty="0"/>
              <a:t>It is easy to estimate how much the project will cost.</a:t>
            </a:r>
          </a:p>
          <a:p>
            <a:r>
              <a:rPr lang="en-US" dirty="0"/>
              <a:t>Risk analysis is done in each phase of this model.</a:t>
            </a:r>
          </a:p>
          <a:p>
            <a:r>
              <a:rPr lang="en-US" dirty="0"/>
              <a:t>The customer can see the look of his software only in the early stages of the development process.</a:t>
            </a:r>
          </a:p>
          <a:p>
            <a:r>
              <a:rPr lang="en-US" dirty="0"/>
              <a:t>Since continuous feedback is taken from the customer during the development process, the chances of customer satisfaction increases.</a:t>
            </a:r>
          </a:p>
          <a:p>
            <a:endParaRPr lang="en-US" dirty="0"/>
          </a:p>
          <a:p>
            <a:endParaRPr lang="en-IN" dirty="0"/>
          </a:p>
        </p:txBody>
      </p:sp>
    </p:spTree>
    <p:extLst>
      <p:ext uri="{BB962C8B-B14F-4D97-AF65-F5344CB8AC3E}">
        <p14:creationId xmlns:p14="http://schemas.microsoft.com/office/powerpoint/2010/main" val="26173453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59260-2047-17FF-2159-090F4D798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C4F97C-26C4-98E7-9B1F-19856A2E08B1}"/>
              </a:ext>
            </a:extLst>
          </p:cNvPr>
          <p:cNvSpPr>
            <a:spLocks noGrp="1"/>
          </p:cNvSpPr>
          <p:nvPr>
            <p:ph type="title"/>
          </p:nvPr>
        </p:nvSpPr>
        <p:spPr/>
        <p:txBody>
          <a:bodyPr/>
          <a:lstStyle/>
          <a:p>
            <a:r>
              <a:rPr lang="en-IN" dirty="0"/>
              <a:t>Disadvantage of Spiral Model</a:t>
            </a:r>
            <a:br>
              <a:rPr lang="en-IN" dirty="0"/>
            </a:br>
            <a:endParaRPr lang="en-IN" dirty="0"/>
          </a:p>
        </p:txBody>
      </p:sp>
      <p:sp>
        <p:nvSpPr>
          <p:cNvPr id="3" name="Content Placeholder 2">
            <a:extLst>
              <a:ext uri="{FF2B5EF4-FFF2-40B4-BE49-F238E27FC236}">
                <a16:creationId xmlns:a16="http://schemas.microsoft.com/office/drawing/2014/main" id="{FCA4C1DC-2C2B-B997-17DF-4E3F2288975B}"/>
              </a:ext>
            </a:extLst>
          </p:cNvPr>
          <p:cNvSpPr>
            <a:spLocks noGrp="1"/>
          </p:cNvSpPr>
          <p:nvPr>
            <p:ph idx="1"/>
          </p:nvPr>
        </p:nvSpPr>
        <p:spPr/>
        <p:txBody>
          <a:bodyPr/>
          <a:lstStyle/>
          <a:p>
            <a:r>
              <a:rPr lang="en-US" dirty="0"/>
              <a:t>This is the most complex model of SDLC, due to which it is quite difficult to manage.</a:t>
            </a:r>
          </a:p>
          <a:p>
            <a:r>
              <a:rPr lang="en-US" dirty="0"/>
              <a:t>This model is not suitable for small projects.</a:t>
            </a:r>
          </a:p>
          <a:p>
            <a:r>
              <a:rPr lang="en-US" dirty="0"/>
              <a:t>The cost of this model is quite high.</a:t>
            </a:r>
          </a:p>
          <a:p>
            <a:r>
              <a:rPr lang="en-US" dirty="0"/>
              <a:t>It requires more documentation than other models.</a:t>
            </a:r>
          </a:p>
          <a:p>
            <a:r>
              <a:rPr lang="en-US" dirty="0"/>
              <a:t>Experienced experts are required to evaluate and review the project from time to time.</a:t>
            </a:r>
          </a:p>
          <a:p>
            <a:r>
              <a:rPr lang="en-US" dirty="0"/>
              <a:t>Using this model, the success of the project depends greatly on the risk analysis phase.</a:t>
            </a:r>
          </a:p>
          <a:p>
            <a:endParaRPr lang="en-IN" dirty="0"/>
          </a:p>
        </p:txBody>
      </p:sp>
    </p:spTree>
    <p:extLst>
      <p:ext uri="{BB962C8B-B14F-4D97-AF65-F5344CB8AC3E}">
        <p14:creationId xmlns:p14="http://schemas.microsoft.com/office/powerpoint/2010/main" val="29699922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A47D-8201-A624-53B5-A23A3EE9AD1D}"/>
              </a:ext>
            </a:extLst>
          </p:cNvPr>
          <p:cNvSpPr>
            <a:spLocks noGrp="1"/>
          </p:cNvSpPr>
          <p:nvPr>
            <p:ph type="title"/>
          </p:nvPr>
        </p:nvSpPr>
        <p:spPr/>
        <p:txBody>
          <a:bodyPr/>
          <a:lstStyle/>
          <a:p>
            <a:r>
              <a:rPr lang="en-US" dirty="0"/>
              <a:t>Agile</a:t>
            </a:r>
            <a:endParaRPr lang="en-IN" dirty="0"/>
          </a:p>
        </p:txBody>
      </p:sp>
      <p:sp>
        <p:nvSpPr>
          <p:cNvPr id="3" name="Content Placeholder 2">
            <a:extLst>
              <a:ext uri="{FF2B5EF4-FFF2-40B4-BE49-F238E27FC236}">
                <a16:creationId xmlns:a16="http://schemas.microsoft.com/office/drawing/2014/main" id="{B8B744D6-C4E8-9F69-8D20-7A23E6E57C25}"/>
              </a:ext>
            </a:extLst>
          </p:cNvPr>
          <p:cNvSpPr>
            <a:spLocks noGrp="1"/>
          </p:cNvSpPr>
          <p:nvPr>
            <p:ph idx="1"/>
          </p:nvPr>
        </p:nvSpPr>
        <p:spPr/>
        <p:txBody>
          <a:bodyPr/>
          <a:lstStyle/>
          <a:p>
            <a:r>
              <a:rPr lang="en-US" dirty="0"/>
              <a:t>Mostly used model in todays IT projects</a:t>
            </a:r>
          </a:p>
          <a:p>
            <a:r>
              <a:rPr lang="en-US" dirty="0"/>
              <a:t>Agile means “The ability to respond to changes from requirements, technology and people”</a:t>
            </a:r>
          </a:p>
          <a:p>
            <a:r>
              <a:rPr lang="en-US" dirty="0"/>
              <a:t>Divides requirements into multiple iterations &amp; provide specific functionality for the release.</a:t>
            </a:r>
          </a:p>
          <a:p>
            <a:endParaRPr lang="en-IN" dirty="0"/>
          </a:p>
        </p:txBody>
      </p:sp>
    </p:spTree>
    <p:extLst>
      <p:ext uri="{BB962C8B-B14F-4D97-AF65-F5344CB8AC3E}">
        <p14:creationId xmlns:p14="http://schemas.microsoft.com/office/powerpoint/2010/main" val="3914000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3C505-F8F5-1986-834F-F9899E9B1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01BBA-2508-467C-6F9B-783D766C2124}"/>
              </a:ext>
            </a:extLst>
          </p:cNvPr>
          <p:cNvSpPr>
            <a:spLocks noGrp="1"/>
          </p:cNvSpPr>
          <p:nvPr>
            <p:ph type="title"/>
          </p:nvPr>
        </p:nvSpPr>
        <p:spPr/>
        <p:txBody>
          <a:bodyPr/>
          <a:lstStyle/>
          <a:p>
            <a:r>
              <a:rPr lang="en-IN" dirty="0"/>
              <a:t>Agile Model</a:t>
            </a:r>
            <a:br>
              <a:rPr lang="en-IN" dirty="0"/>
            </a:br>
            <a:endParaRPr lang="en-IN" dirty="0"/>
          </a:p>
        </p:txBody>
      </p:sp>
      <p:sp>
        <p:nvSpPr>
          <p:cNvPr id="3" name="Content Placeholder 2">
            <a:extLst>
              <a:ext uri="{FF2B5EF4-FFF2-40B4-BE49-F238E27FC236}">
                <a16:creationId xmlns:a16="http://schemas.microsoft.com/office/drawing/2014/main" id="{6A2392A3-AFF5-1E18-2F4D-5805F01C8750}"/>
              </a:ext>
            </a:extLst>
          </p:cNvPr>
          <p:cNvSpPr>
            <a:spLocks noGrp="1"/>
          </p:cNvSpPr>
          <p:nvPr>
            <p:ph idx="1"/>
          </p:nvPr>
        </p:nvSpPr>
        <p:spPr/>
        <p:txBody>
          <a:bodyPr/>
          <a:lstStyle/>
          <a:p>
            <a:r>
              <a:rPr lang="en-US" dirty="0"/>
              <a:t>Agile model is a combination of iterative and incremental models, that is, it is made up of iterative and incremental models.</a:t>
            </a:r>
          </a:p>
          <a:p>
            <a:r>
              <a:rPr lang="en-US" dirty="0"/>
              <a:t>In Agile model, focus is given to process adaptability and customer satisfaction.</a:t>
            </a:r>
          </a:p>
          <a:p>
            <a:endParaRPr lang="en-US" dirty="0"/>
          </a:p>
          <a:p>
            <a:endParaRPr lang="en-IN" dirty="0"/>
          </a:p>
        </p:txBody>
      </p:sp>
    </p:spTree>
    <p:extLst>
      <p:ext uri="{BB962C8B-B14F-4D97-AF65-F5344CB8AC3E}">
        <p14:creationId xmlns:p14="http://schemas.microsoft.com/office/powerpoint/2010/main" val="26857133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6A652-62C6-DCBF-BDDD-A8012E1E6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365B3-5244-A690-1C4B-846E0398B3CA}"/>
              </a:ext>
            </a:extLst>
          </p:cNvPr>
          <p:cNvSpPr>
            <a:spLocks noGrp="1"/>
          </p:cNvSpPr>
          <p:nvPr>
            <p:ph type="title"/>
          </p:nvPr>
        </p:nvSpPr>
        <p:spPr/>
        <p:txBody>
          <a:bodyPr/>
          <a:lstStyle/>
          <a:p>
            <a:r>
              <a:rPr lang="en-IN" dirty="0"/>
              <a:t>Agile Model</a:t>
            </a:r>
            <a:br>
              <a:rPr lang="en-IN" dirty="0"/>
            </a:br>
            <a:endParaRPr lang="en-IN" dirty="0"/>
          </a:p>
        </p:txBody>
      </p:sp>
      <p:pic>
        <p:nvPicPr>
          <p:cNvPr id="5" name="Picture 4">
            <a:extLst>
              <a:ext uri="{FF2B5EF4-FFF2-40B4-BE49-F238E27FC236}">
                <a16:creationId xmlns:a16="http://schemas.microsoft.com/office/drawing/2014/main" id="{4969F753-5C76-06D3-75EC-633B73F64073}"/>
              </a:ext>
            </a:extLst>
          </p:cNvPr>
          <p:cNvPicPr>
            <a:picLocks noChangeAspect="1"/>
          </p:cNvPicPr>
          <p:nvPr/>
        </p:nvPicPr>
        <p:blipFill>
          <a:blip r:embed="rId2"/>
          <a:stretch>
            <a:fillRect/>
          </a:stretch>
        </p:blipFill>
        <p:spPr>
          <a:xfrm>
            <a:off x="621420" y="1716609"/>
            <a:ext cx="5943972" cy="3424782"/>
          </a:xfrm>
          <a:prstGeom prst="rect">
            <a:avLst/>
          </a:prstGeom>
        </p:spPr>
      </p:pic>
    </p:spTree>
    <p:extLst>
      <p:ext uri="{BB962C8B-B14F-4D97-AF65-F5344CB8AC3E}">
        <p14:creationId xmlns:p14="http://schemas.microsoft.com/office/powerpoint/2010/main" val="32155244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ACCC48-F212-3EA9-E604-9296080F4D46}"/>
              </a:ext>
            </a:extLst>
          </p:cNvPr>
          <p:cNvPicPr>
            <a:picLocks noChangeAspect="1"/>
          </p:cNvPicPr>
          <p:nvPr/>
        </p:nvPicPr>
        <p:blipFill>
          <a:blip r:embed="rId2"/>
          <a:stretch>
            <a:fillRect/>
          </a:stretch>
        </p:blipFill>
        <p:spPr>
          <a:xfrm>
            <a:off x="1430867" y="676707"/>
            <a:ext cx="8869049" cy="5667081"/>
          </a:xfrm>
          <a:prstGeom prst="rect">
            <a:avLst/>
          </a:prstGeom>
        </p:spPr>
      </p:pic>
    </p:spTree>
    <p:extLst>
      <p:ext uri="{BB962C8B-B14F-4D97-AF65-F5344CB8AC3E}">
        <p14:creationId xmlns:p14="http://schemas.microsoft.com/office/powerpoint/2010/main" val="4645904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28636-D508-8DA2-A4EE-A2E71B82C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6A1B4-E0FF-8BB1-D0DD-40F747EC55F7}"/>
              </a:ext>
            </a:extLst>
          </p:cNvPr>
          <p:cNvSpPr>
            <a:spLocks noGrp="1"/>
          </p:cNvSpPr>
          <p:nvPr>
            <p:ph type="title"/>
          </p:nvPr>
        </p:nvSpPr>
        <p:spPr/>
        <p:txBody>
          <a:bodyPr/>
          <a:lstStyle/>
          <a:p>
            <a:r>
              <a:rPr lang="en-IN" dirty="0"/>
              <a:t>Principles of Agile model</a:t>
            </a:r>
            <a:br>
              <a:rPr lang="en-IN" dirty="0"/>
            </a:br>
            <a:endParaRPr lang="en-IN" dirty="0"/>
          </a:p>
        </p:txBody>
      </p:sp>
      <p:sp>
        <p:nvSpPr>
          <p:cNvPr id="3" name="Content Placeholder 2">
            <a:extLst>
              <a:ext uri="{FF2B5EF4-FFF2-40B4-BE49-F238E27FC236}">
                <a16:creationId xmlns:a16="http://schemas.microsoft.com/office/drawing/2014/main" id="{00BABCD9-B584-1CD9-4110-0B323906CB0B}"/>
              </a:ext>
            </a:extLst>
          </p:cNvPr>
          <p:cNvSpPr>
            <a:spLocks noGrp="1"/>
          </p:cNvSpPr>
          <p:nvPr>
            <p:ph idx="1"/>
          </p:nvPr>
        </p:nvSpPr>
        <p:spPr/>
        <p:txBody>
          <a:bodyPr>
            <a:normAutofit/>
          </a:bodyPr>
          <a:lstStyle/>
          <a:p>
            <a:r>
              <a:rPr lang="en-US" dirty="0"/>
              <a:t>There is a customer representative in the development team to maintain contact with the customer during software development and to understand the requirement. </a:t>
            </a:r>
          </a:p>
          <a:p>
            <a:r>
              <a:rPr lang="en-US" dirty="0"/>
              <a:t>When an iteration is completed, stakeholders and customer representatives review it and re-evaluate the requirements.</a:t>
            </a:r>
          </a:p>
          <a:p>
            <a:endParaRPr lang="en-US" dirty="0"/>
          </a:p>
          <a:p>
            <a:endParaRPr lang="en-US" dirty="0"/>
          </a:p>
          <a:p>
            <a:endParaRPr lang="en-IN" dirty="0"/>
          </a:p>
        </p:txBody>
      </p:sp>
    </p:spTree>
    <p:extLst>
      <p:ext uri="{BB962C8B-B14F-4D97-AF65-F5344CB8AC3E}">
        <p14:creationId xmlns:p14="http://schemas.microsoft.com/office/powerpoint/2010/main" val="10774969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C41AB-08B2-E676-8683-7783A2799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185996-68FD-059A-818B-AD89A61A010B}"/>
              </a:ext>
            </a:extLst>
          </p:cNvPr>
          <p:cNvSpPr>
            <a:spLocks noGrp="1"/>
          </p:cNvSpPr>
          <p:nvPr>
            <p:ph type="title"/>
          </p:nvPr>
        </p:nvSpPr>
        <p:spPr/>
        <p:txBody>
          <a:bodyPr/>
          <a:lstStyle/>
          <a:p>
            <a:r>
              <a:rPr lang="en-US" dirty="0"/>
              <a:t>Team – Size is 2</a:t>
            </a:r>
            <a:endParaRPr lang="en-IN" dirty="0"/>
          </a:p>
        </p:txBody>
      </p:sp>
      <p:pic>
        <p:nvPicPr>
          <p:cNvPr id="5" name="Picture 4">
            <a:extLst>
              <a:ext uri="{FF2B5EF4-FFF2-40B4-BE49-F238E27FC236}">
                <a16:creationId xmlns:a16="http://schemas.microsoft.com/office/drawing/2014/main" id="{34D7FC52-AA46-37AA-A86E-4A8951AC948D}"/>
              </a:ext>
            </a:extLst>
          </p:cNvPr>
          <p:cNvPicPr>
            <a:picLocks noChangeAspect="1"/>
          </p:cNvPicPr>
          <p:nvPr/>
        </p:nvPicPr>
        <p:blipFill>
          <a:blip r:embed="rId2"/>
          <a:stretch>
            <a:fillRect/>
          </a:stretch>
        </p:blipFill>
        <p:spPr>
          <a:xfrm>
            <a:off x="1292155" y="2355771"/>
            <a:ext cx="7701513" cy="3715845"/>
          </a:xfrm>
          <a:prstGeom prst="rect">
            <a:avLst/>
          </a:prstGeom>
        </p:spPr>
      </p:pic>
    </p:spTree>
    <p:extLst>
      <p:ext uri="{BB962C8B-B14F-4D97-AF65-F5344CB8AC3E}">
        <p14:creationId xmlns:p14="http://schemas.microsoft.com/office/powerpoint/2010/main" val="27710235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6481-3277-3412-DF35-945750917F22}"/>
              </a:ext>
            </a:extLst>
          </p:cNvPr>
          <p:cNvSpPr>
            <a:spLocks noGrp="1"/>
          </p:cNvSpPr>
          <p:nvPr>
            <p:ph type="title"/>
          </p:nvPr>
        </p:nvSpPr>
        <p:spPr/>
        <p:txBody>
          <a:bodyPr/>
          <a:lstStyle/>
          <a:p>
            <a:r>
              <a:rPr lang="en-IN" dirty="0"/>
              <a:t>Principles of Agile model</a:t>
            </a:r>
          </a:p>
        </p:txBody>
      </p:sp>
      <p:sp>
        <p:nvSpPr>
          <p:cNvPr id="3" name="Content Placeholder 2">
            <a:extLst>
              <a:ext uri="{FF2B5EF4-FFF2-40B4-BE49-F238E27FC236}">
                <a16:creationId xmlns:a16="http://schemas.microsoft.com/office/drawing/2014/main" id="{A4A9F6A8-52D8-93E8-874D-74320CB1D6C5}"/>
              </a:ext>
            </a:extLst>
          </p:cNvPr>
          <p:cNvSpPr>
            <a:spLocks noGrp="1"/>
          </p:cNvSpPr>
          <p:nvPr>
            <p:ph idx="1"/>
          </p:nvPr>
        </p:nvSpPr>
        <p:spPr/>
        <p:txBody>
          <a:bodyPr/>
          <a:lstStyle/>
          <a:p>
            <a:r>
              <a:rPr lang="en-US" dirty="0"/>
              <a:t>Incremental versions of the software have to be delivered to the customer representative after a few weeks.</a:t>
            </a:r>
          </a:p>
          <a:p>
            <a:r>
              <a:rPr lang="en-US" dirty="0"/>
              <a:t>In this model it is advised that the size of the development team.</a:t>
            </a:r>
          </a:p>
          <a:p>
            <a:r>
              <a:rPr lang="en-US" dirty="0"/>
              <a:t>Agile model focuses on the fact that whenever any changes have to be made in the software, it should be completed quickly.</a:t>
            </a:r>
          </a:p>
          <a:p>
            <a:endParaRPr lang="en-IN" dirty="0"/>
          </a:p>
        </p:txBody>
      </p:sp>
    </p:spTree>
    <p:extLst>
      <p:ext uri="{BB962C8B-B14F-4D97-AF65-F5344CB8AC3E}">
        <p14:creationId xmlns:p14="http://schemas.microsoft.com/office/powerpoint/2010/main" val="10927587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D887-78CC-0D89-0CA5-A2F02E92D0D4}"/>
              </a:ext>
            </a:extLst>
          </p:cNvPr>
          <p:cNvSpPr>
            <a:spLocks noGrp="1"/>
          </p:cNvSpPr>
          <p:nvPr>
            <p:ph type="title"/>
          </p:nvPr>
        </p:nvSpPr>
        <p:spPr/>
        <p:txBody>
          <a:bodyPr/>
          <a:lstStyle/>
          <a:p>
            <a:r>
              <a:rPr lang="en-IN" dirty="0"/>
              <a:t>Advantages of Agile Model</a:t>
            </a:r>
            <a:br>
              <a:rPr lang="en-IN" dirty="0"/>
            </a:br>
            <a:endParaRPr lang="en-IN" dirty="0"/>
          </a:p>
        </p:txBody>
      </p:sp>
      <p:sp>
        <p:nvSpPr>
          <p:cNvPr id="3" name="Content Placeholder 2">
            <a:extLst>
              <a:ext uri="{FF2B5EF4-FFF2-40B4-BE49-F238E27FC236}">
                <a16:creationId xmlns:a16="http://schemas.microsoft.com/office/drawing/2014/main" id="{123A18B4-3723-0FD7-806F-21FE6B14559B}"/>
              </a:ext>
            </a:extLst>
          </p:cNvPr>
          <p:cNvSpPr>
            <a:spLocks noGrp="1"/>
          </p:cNvSpPr>
          <p:nvPr>
            <p:ph idx="1"/>
          </p:nvPr>
        </p:nvSpPr>
        <p:spPr/>
        <p:txBody>
          <a:bodyPr/>
          <a:lstStyle/>
          <a:p>
            <a:r>
              <a:rPr lang="en-IN" dirty="0"/>
              <a:t>Satisfied customers</a:t>
            </a:r>
          </a:p>
          <a:p>
            <a:r>
              <a:rPr lang="en-US" dirty="0"/>
              <a:t>Improved quality </a:t>
            </a:r>
          </a:p>
          <a:p>
            <a:r>
              <a:rPr lang="en-IN" dirty="0"/>
              <a:t>Predictability </a:t>
            </a:r>
          </a:p>
          <a:p>
            <a:r>
              <a:rPr lang="en-IN" dirty="0"/>
              <a:t>Reduced risk</a:t>
            </a:r>
          </a:p>
          <a:p>
            <a:r>
              <a:rPr lang="en-IN" dirty="0"/>
              <a:t>communication</a:t>
            </a:r>
          </a:p>
          <a:p>
            <a:endParaRPr lang="en-IN" dirty="0"/>
          </a:p>
        </p:txBody>
      </p:sp>
    </p:spTree>
    <p:extLst>
      <p:ext uri="{BB962C8B-B14F-4D97-AF65-F5344CB8AC3E}">
        <p14:creationId xmlns:p14="http://schemas.microsoft.com/office/powerpoint/2010/main" val="45917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5327-36EA-F837-66EA-E5A89D99C41B}"/>
              </a:ext>
            </a:extLst>
          </p:cNvPr>
          <p:cNvSpPr>
            <a:spLocks noGrp="1"/>
          </p:cNvSpPr>
          <p:nvPr>
            <p:ph type="title"/>
          </p:nvPr>
        </p:nvSpPr>
        <p:spPr/>
        <p:txBody>
          <a:bodyPr/>
          <a:lstStyle/>
          <a:p>
            <a:r>
              <a:rPr lang="en-US" dirty="0"/>
              <a:t>Feasibility Study</a:t>
            </a:r>
            <a:endParaRPr lang="en-IN" dirty="0"/>
          </a:p>
        </p:txBody>
      </p:sp>
      <p:sp>
        <p:nvSpPr>
          <p:cNvPr id="3" name="Content Placeholder 2">
            <a:extLst>
              <a:ext uri="{FF2B5EF4-FFF2-40B4-BE49-F238E27FC236}">
                <a16:creationId xmlns:a16="http://schemas.microsoft.com/office/drawing/2014/main" id="{A646473D-43CE-357D-FF20-3E1A9A56BFCD}"/>
              </a:ext>
            </a:extLst>
          </p:cNvPr>
          <p:cNvSpPr>
            <a:spLocks noGrp="1"/>
          </p:cNvSpPr>
          <p:nvPr>
            <p:ph idx="1"/>
          </p:nvPr>
        </p:nvSpPr>
        <p:spPr/>
        <p:txBody>
          <a:bodyPr/>
          <a:lstStyle/>
          <a:p>
            <a:r>
              <a:rPr lang="en-US" b="0" i="0" dirty="0">
                <a:solidFill>
                  <a:srgbClr val="273239"/>
                </a:solidFill>
                <a:effectLst/>
                <a:latin typeface="Nunito" panose="020F0502020204030204" pitchFamily="2" charset="0"/>
              </a:rPr>
              <a:t>The feasibility study involves understanding the problem and then determining the various possible strategies to solve the problem.</a:t>
            </a:r>
          </a:p>
          <a:p>
            <a:endParaRPr lang="en-IN" dirty="0"/>
          </a:p>
        </p:txBody>
      </p:sp>
    </p:spTree>
    <p:extLst>
      <p:ext uri="{BB962C8B-B14F-4D97-AF65-F5344CB8AC3E}">
        <p14:creationId xmlns:p14="http://schemas.microsoft.com/office/powerpoint/2010/main" val="10796221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C4CD5-A613-73B3-0862-C8204BA2DB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47C0D-E906-002B-BA6C-7217535152F5}"/>
              </a:ext>
            </a:extLst>
          </p:cNvPr>
          <p:cNvSpPr>
            <a:spLocks noGrp="1"/>
          </p:cNvSpPr>
          <p:nvPr>
            <p:ph type="title"/>
          </p:nvPr>
        </p:nvSpPr>
        <p:spPr/>
        <p:txBody>
          <a:bodyPr/>
          <a:lstStyle/>
          <a:p>
            <a:r>
              <a:rPr lang="en-IN" dirty="0"/>
              <a:t>Disadvantages of Agile Model</a:t>
            </a:r>
            <a:br>
              <a:rPr lang="en-IN" dirty="0"/>
            </a:br>
            <a:endParaRPr lang="en-IN" dirty="0"/>
          </a:p>
        </p:txBody>
      </p:sp>
      <p:sp>
        <p:nvSpPr>
          <p:cNvPr id="3" name="Content Placeholder 2">
            <a:extLst>
              <a:ext uri="{FF2B5EF4-FFF2-40B4-BE49-F238E27FC236}">
                <a16:creationId xmlns:a16="http://schemas.microsoft.com/office/drawing/2014/main" id="{E5E2A364-61DC-23C4-6CBE-5BB04F2A670B}"/>
              </a:ext>
            </a:extLst>
          </p:cNvPr>
          <p:cNvSpPr>
            <a:spLocks noGrp="1"/>
          </p:cNvSpPr>
          <p:nvPr>
            <p:ph idx="1"/>
          </p:nvPr>
        </p:nvSpPr>
        <p:spPr/>
        <p:txBody>
          <a:bodyPr/>
          <a:lstStyle/>
          <a:p>
            <a:r>
              <a:rPr lang="en-US" dirty="0"/>
              <a:t>It cannot handle complex dependencies.</a:t>
            </a:r>
          </a:p>
          <a:p>
            <a:r>
              <a:rPr lang="en-US" dirty="0"/>
              <a:t>Due to lack of formal documentation in this, there is confusion in development.</a:t>
            </a:r>
          </a:p>
        </p:txBody>
      </p:sp>
    </p:spTree>
    <p:extLst>
      <p:ext uri="{BB962C8B-B14F-4D97-AF65-F5344CB8AC3E}">
        <p14:creationId xmlns:p14="http://schemas.microsoft.com/office/powerpoint/2010/main" val="157956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2146-EA4B-5DD1-4E8E-6386F7F960E9}"/>
              </a:ext>
            </a:extLst>
          </p:cNvPr>
          <p:cNvSpPr>
            <a:spLocks noGrp="1"/>
          </p:cNvSpPr>
          <p:nvPr>
            <p:ph type="title"/>
          </p:nvPr>
        </p:nvSpPr>
        <p:spPr/>
        <p:txBody>
          <a:bodyPr/>
          <a:lstStyle/>
          <a:p>
            <a:r>
              <a:rPr lang="en-IN" dirty="0"/>
              <a:t>Requirements Analysis and Specification</a:t>
            </a:r>
          </a:p>
        </p:txBody>
      </p:sp>
      <p:sp>
        <p:nvSpPr>
          <p:cNvPr id="3" name="Content Placeholder 2">
            <a:extLst>
              <a:ext uri="{FF2B5EF4-FFF2-40B4-BE49-F238E27FC236}">
                <a16:creationId xmlns:a16="http://schemas.microsoft.com/office/drawing/2014/main" id="{317C76E8-5EE7-76B3-813C-8CB31B20FE38}"/>
              </a:ext>
            </a:extLst>
          </p:cNvPr>
          <p:cNvSpPr>
            <a:spLocks noGrp="1"/>
          </p:cNvSpPr>
          <p:nvPr>
            <p:ph idx="1"/>
          </p:nvPr>
        </p:nvSpPr>
        <p:spPr/>
        <p:txBody>
          <a:bodyPr/>
          <a:lstStyle/>
          <a:p>
            <a:r>
              <a:rPr lang="en-US" dirty="0"/>
              <a:t>The requirement analysis and specification phase aims to understand the exact requirements of the customer and document them properly. </a:t>
            </a:r>
          </a:p>
          <a:p>
            <a:r>
              <a:rPr lang="en-US" dirty="0"/>
              <a:t>Requirement should be clear and well-defined.</a:t>
            </a:r>
          </a:p>
          <a:p>
            <a:r>
              <a:rPr lang="en-US" dirty="0"/>
              <a:t>Requirement gathering and analysis</a:t>
            </a:r>
          </a:p>
          <a:p>
            <a:r>
              <a:rPr lang="en-US" dirty="0"/>
              <a:t>Requirement specification</a:t>
            </a:r>
            <a:endParaRPr lang="en-IN" dirty="0"/>
          </a:p>
        </p:txBody>
      </p:sp>
    </p:spTree>
    <p:extLst>
      <p:ext uri="{BB962C8B-B14F-4D97-AF65-F5344CB8AC3E}">
        <p14:creationId xmlns:p14="http://schemas.microsoft.com/office/powerpoint/2010/main" val="109638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1934</TotalTime>
  <Words>3766</Words>
  <Application>Microsoft Office PowerPoint</Application>
  <PresentationFormat>Widescreen</PresentationFormat>
  <Paragraphs>372</Paragraphs>
  <Slides>80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Nunito</vt:lpstr>
      <vt:lpstr>Office Theme</vt:lpstr>
      <vt:lpstr>SoftwareDevelopmentLifeCycle</vt:lpstr>
      <vt:lpstr>Software Engineering </vt:lpstr>
      <vt:lpstr>Key Principles of Software Engineering </vt:lpstr>
      <vt:lpstr>SDLC Models</vt:lpstr>
      <vt:lpstr>SDLC</vt:lpstr>
      <vt:lpstr> SDLC Process </vt:lpstr>
      <vt:lpstr>Waterfall Model</vt:lpstr>
      <vt:lpstr>Feasibility Study</vt:lpstr>
      <vt:lpstr>Requirements Analysis and Specification</vt:lpstr>
      <vt:lpstr>Functional and Non-functional Requirements</vt:lpstr>
      <vt:lpstr>Non-Functional Requirements</vt:lpstr>
      <vt:lpstr>Case Study</vt:lpstr>
      <vt:lpstr>Design</vt:lpstr>
      <vt:lpstr>Software Design</vt:lpstr>
      <vt:lpstr>Coding and Unit Testing </vt:lpstr>
      <vt:lpstr>Integration and System testing </vt:lpstr>
      <vt:lpstr> Maintenance </vt:lpstr>
      <vt:lpstr> Maintenance </vt:lpstr>
      <vt:lpstr>Advantages of Waterfall Model </vt:lpstr>
      <vt:lpstr> Limitations of Waterfall Model </vt:lpstr>
      <vt:lpstr> When to Use Waterfall Model? </vt:lpstr>
      <vt:lpstr>Summary </vt:lpstr>
      <vt:lpstr>Iterative model</vt:lpstr>
      <vt:lpstr>Iterative model</vt:lpstr>
      <vt:lpstr>Iterative model</vt:lpstr>
      <vt:lpstr>Iterative model</vt:lpstr>
      <vt:lpstr>Phases of iterative model</vt:lpstr>
      <vt:lpstr>Advantage of Iterative model </vt:lpstr>
      <vt:lpstr>Disadvantage of Iterative model </vt:lpstr>
      <vt:lpstr>Incremental / Developement Model </vt:lpstr>
      <vt:lpstr>Incremental Model </vt:lpstr>
      <vt:lpstr>Incremental Model </vt:lpstr>
      <vt:lpstr>Incremental Model </vt:lpstr>
      <vt:lpstr>Advantages of Incremental Model </vt:lpstr>
      <vt:lpstr>Disadvantages of Incremental Model </vt:lpstr>
      <vt:lpstr>Prototyping model</vt:lpstr>
      <vt:lpstr>Prototype model</vt:lpstr>
      <vt:lpstr>Prototype model</vt:lpstr>
      <vt:lpstr>Customer  prototype - landing page </vt:lpstr>
      <vt:lpstr>Customer  prototype - video</vt:lpstr>
      <vt:lpstr>Advantages of Prototype model </vt:lpstr>
      <vt:lpstr>Disadvantages of Prototype model</vt:lpstr>
      <vt:lpstr>V-Model </vt:lpstr>
      <vt:lpstr>PowerPoint Presentation</vt:lpstr>
      <vt:lpstr>Requirements analysis </vt:lpstr>
      <vt:lpstr>System design</vt:lpstr>
      <vt:lpstr>Architectural design </vt:lpstr>
      <vt:lpstr>Module design </vt:lpstr>
      <vt:lpstr>Coding phase </vt:lpstr>
      <vt:lpstr> Acceptance testing</vt:lpstr>
      <vt:lpstr>System testing</vt:lpstr>
      <vt:lpstr>Integration testing</vt:lpstr>
      <vt:lpstr>Unit testing </vt:lpstr>
      <vt:lpstr>Advantages of V-Model </vt:lpstr>
      <vt:lpstr>Disadvantages of V-Model </vt:lpstr>
      <vt:lpstr>RAD</vt:lpstr>
      <vt:lpstr>RAD</vt:lpstr>
      <vt:lpstr>RAD</vt:lpstr>
      <vt:lpstr>Phases RAD model</vt:lpstr>
      <vt:lpstr>Data modeling</vt:lpstr>
      <vt:lpstr>Process modeling</vt:lpstr>
      <vt:lpstr>Application generation</vt:lpstr>
      <vt:lpstr>Testing and turnover</vt:lpstr>
      <vt:lpstr>Advantage of RAD Model </vt:lpstr>
      <vt:lpstr>Disadvantages of RAD Model </vt:lpstr>
      <vt:lpstr>Spiral Model </vt:lpstr>
      <vt:lpstr>Spiral model </vt:lpstr>
      <vt:lpstr>Spiral model </vt:lpstr>
      <vt:lpstr>Spiral model </vt:lpstr>
      <vt:lpstr>Advantages of Spiral Model </vt:lpstr>
      <vt:lpstr>Disadvantage of Spiral Model </vt:lpstr>
      <vt:lpstr>Agile</vt:lpstr>
      <vt:lpstr>Agile Model </vt:lpstr>
      <vt:lpstr>Agile Model </vt:lpstr>
      <vt:lpstr>PowerPoint Presentation</vt:lpstr>
      <vt:lpstr>Principles of Agile model </vt:lpstr>
      <vt:lpstr>Team – Size is 2</vt:lpstr>
      <vt:lpstr>Principles of Agile model</vt:lpstr>
      <vt:lpstr>Advantages of Agile Model </vt:lpstr>
      <vt:lpstr>Disadvantages of Agile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kartheeba15@outlook.com</dc:creator>
  <cp:lastModifiedBy>kartheeba15@outlook.com</cp:lastModifiedBy>
  <cp:revision>30</cp:revision>
  <dcterms:created xsi:type="dcterms:W3CDTF">2025-01-12T05:31:25Z</dcterms:created>
  <dcterms:modified xsi:type="dcterms:W3CDTF">2025-01-13T13:45:48Z</dcterms:modified>
</cp:coreProperties>
</file>