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9" r:id="rId13"/>
    <p:sldId id="270" r:id="rId14"/>
    <p:sldId id="267" r:id="rId15"/>
    <p:sldId id="268"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6A75-2B89-7A38-99D2-80A6C69AF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6C31D2-2F0F-7532-CD3E-5C67ABA0D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1FC9C9-5AA8-EA88-9203-FE4138B5C1F8}"/>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5" name="Footer Placeholder 4">
            <a:extLst>
              <a:ext uri="{FF2B5EF4-FFF2-40B4-BE49-F238E27FC236}">
                <a16:creationId xmlns:a16="http://schemas.microsoft.com/office/drawing/2014/main" id="{E7862E68-8996-3CD8-8615-2E2122617B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75A9C-744A-FFDA-E1BD-12E46B12D8F5}"/>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29845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FFF-77C3-BEF3-33BF-84299C492C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8754BC-78A8-C037-7635-08CA09A83C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00533-14F4-7620-59D7-587A0B7B67CF}"/>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5" name="Footer Placeholder 4">
            <a:extLst>
              <a:ext uri="{FF2B5EF4-FFF2-40B4-BE49-F238E27FC236}">
                <a16:creationId xmlns:a16="http://schemas.microsoft.com/office/drawing/2014/main" id="{2CE0D199-2D6B-1A75-6876-E549F8E37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24F80-587E-1053-CD72-2642302354EE}"/>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160048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02D11-1C93-D154-7BEB-4BF6A873F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E5D94A-B206-E1E5-7F57-7975F10CE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4C51D-7804-524E-1A01-369B9D1C686A}"/>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5" name="Footer Placeholder 4">
            <a:extLst>
              <a:ext uri="{FF2B5EF4-FFF2-40B4-BE49-F238E27FC236}">
                <a16:creationId xmlns:a16="http://schemas.microsoft.com/office/drawing/2014/main" id="{7193D7C8-EBDA-4EFA-0FF6-D83F86026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A269A-322E-A867-081D-E94265B5037B}"/>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64198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16A7-1FD1-737D-36D5-4B18BDC4C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23B0D-5547-A192-D16C-07B632688E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862AA-63FC-0CBD-021A-B277BB08D955}"/>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5" name="Footer Placeholder 4">
            <a:extLst>
              <a:ext uri="{FF2B5EF4-FFF2-40B4-BE49-F238E27FC236}">
                <a16:creationId xmlns:a16="http://schemas.microsoft.com/office/drawing/2014/main" id="{2C18B296-5AD0-B9B6-366B-710FDC6B1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1AC482-DB8B-F649-5D36-D5D11962F6DF}"/>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82261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AFF8-5581-438C-8EE5-802D5318F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BF9AED-F3AC-E1E5-0B9D-ADAB9958EC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3B2EF-0BF9-CB00-EC18-6DF180CC63B5}"/>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5" name="Footer Placeholder 4">
            <a:extLst>
              <a:ext uri="{FF2B5EF4-FFF2-40B4-BE49-F238E27FC236}">
                <a16:creationId xmlns:a16="http://schemas.microsoft.com/office/drawing/2014/main" id="{20A53291-BB33-FEC6-7995-0F824204E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F93EC-8C26-F8E2-B586-BA534BC0C2F1}"/>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2525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93AD-51E6-B3E3-8982-441CE8BA4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A2165F-B808-9C37-ECBF-490FAF427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3D7014-9F3B-3752-D4D5-9B11D3EA9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E19C5D-6DF2-91B3-59AC-098517B7E0BD}"/>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6" name="Footer Placeholder 5">
            <a:extLst>
              <a:ext uri="{FF2B5EF4-FFF2-40B4-BE49-F238E27FC236}">
                <a16:creationId xmlns:a16="http://schemas.microsoft.com/office/drawing/2014/main" id="{84880D6F-C8D4-8293-343A-D4298ED7A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4A00DD-B9B3-2DBE-F4D7-60330F9D00B7}"/>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67599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A8C1-05EC-DC57-D59C-EA013EC5FB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BF726-EB02-48C5-47A5-6C874B757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D24FB-BEF6-0FBD-A493-3420F47E02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C28C48-D7B8-BEA8-5139-23239AC63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33E7F-3ABE-CB45-F557-4F34BEB44E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8E2BAE-6260-24CA-5E17-34B43355669A}"/>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8" name="Footer Placeholder 7">
            <a:extLst>
              <a:ext uri="{FF2B5EF4-FFF2-40B4-BE49-F238E27FC236}">
                <a16:creationId xmlns:a16="http://schemas.microsoft.com/office/drawing/2014/main" id="{59E09625-CB51-61B9-1C9C-6D31B81303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AF2F10-7394-6307-AF3B-84525473E167}"/>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67919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33E1-7257-49F9-86CC-095BF7960D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6BC70E-67C5-832D-DFFB-FEB7C5D2BFB9}"/>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4" name="Footer Placeholder 3">
            <a:extLst>
              <a:ext uri="{FF2B5EF4-FFF2-40B4-BE49-F238E27FC236}">
                <a16:creationId xmlns:a16="http://schemas.microsoft.com/office/drawing/2014/main" id="{874E15A3-C12B-7F45-C456-D4449C31B8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DEF912-2B71-F24D-6024-4F886D297255}"/>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51659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BE4E7-FF82-3361-9758-4A68E1455F75}"/>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3" name="Footer Placeholder 2">
            <a:extLst>
              <a:ext uri="{FF2B5EF4-FFF2-40B4-BE49-F238E27FC236}">
                <a16:creationId xmlns:a16="http://schemas.microsoft.com/office/drawing/2014/main" id="{8F83FDF5-3E5E-E2CD-F019-DD2D379F48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664B65-AB80-8BCB-B118-944A3435280D}"/>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241538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FF36-8B64-6D07-D372-9B94B378F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324D13-22EA-A5CC-D0D1-0845CCBD7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050D2B-6BF7-641C-B51A-6234CE9A3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2FA94-47BC-9CF1-469E-EB50D4E9559E}"/>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6" name="Footer Placeholder 5">
            <a:extLst>
              <a:ext uri="{FF2B5EF4-FFF2-40B4-BE49-F238E27FC236}">
                <a16:creationId xmlns:a16="http://schemas.microsoft.com/office/drawing/2014/main" id="{24F54101-1D88-AD55-C03A-6420AF7512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221F7-D326-FEE2-8BE1-7625A1C18212}"/>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388128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AFDB-9DF6-673A-5D1D-281A07954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EDC5EC-DD82-C73E-F4D6-AF4809AF0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B83D51-772B-6E2F-D596-86AAE3EE9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918A5-D06E-79BC-E027-CF1092A05A77}"/>
              </a:ext>
            </a:extLst>
          </p:cNvPr>
          <p:cNvSpPr>
            <a:spLocks noGrp="1"/>
          </p:cNvSpPr>
          <p:nvPr>
            <p:ph type="dt" sz="half" idx="10"/>
          </p:nvPr>
        </p:nvSpPr>
        <p:spPr/>
        <p:txBody>
          <a:bodyPr/>
          <a:lstStyle/>
          <a:p>
            <a:fld id="{19A6ED10-11A2-43F7-9111-7483CC6A165B}" type="datetimeFigureOut">
              <a:rPr lang="en-IN" smtClean="0"/>
              <a:t>19-01-2025</a:t>
            </a:fld>
            <a:endParaRPr lang="en-IN"/>
          </a:p>
        </p:txBody>
      </p:sp>
      <p:sp>
        <p:nvSpPr>
          <p:cNvPr id="6" name="Footer Placeholder 5">
            <a:extLst>
              <a:ext uri="{FF2B5EF4-FFF2-40B4-BE49-F238E27FC236}">
                <a16:creationId xmlns:a16="http://schemas.microsoft.com/office/drawing/2014/main" id="{C09B145D-6F34-1C9F-DD5A-058901B8E8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C8191-09A1-AD02-6335-76D3B9F78B04}"/>
              </a:ext>
            </a:extLst>
          </p:cNvPr>
          <p:cNvSpPr>
            <a:spLocks noGrp="1"/>
          </p:cNvSpPr>
          <p:nvPr>
            <p:ph type="sldNum" sz="quarter" idx="12"/>
          </p:nvPr>
        </p:nvSpPr>
        <p:spPr/>
        <p:txBody>
          <a:bodyPr/>
          <a:lstStyle/>
          <a:p>
            <a:fld id="{7E4760B8-0F9A-44C5-B343-B21AEEB7C707}" type="slidenum">
              <a:rPr lang="en-IN" smtClean="0"/>
              <a:t>‹#›</a:t>
            </a:fld>
            <a:endParaRPr lang="en-IN"/>
          </a:p>
        </p:txBody>
      </p:sp>
    </p:spTree>
    <p:extLst>
      <p:ext uri="{BB962C8B-B14F-4D97-AF65-F5344CB8AC3E}">
        <p14:creationId xmlns:p14="http://schemas.microsoft.com/office/powerpoint/2010/main" val="103419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5A5D9-C359-7D78-5ED3-D78E75460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256DA-A13D-816B-5E8E-6CA7A3CD1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4E926-C2BB-EDCA-170A-E1DE7AEF8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6ED10-11A2-43F7-9111-7483CC6A165B}" type="datetimeFigureOut">
              <a:rPr lang="en-IN" smtClean="0"/>
              <a:t>19-01-2025</a:t>
            </a:fld>
            <a:endParaRPr lang="en-IN"/>
          </a:p>
        </p:txBody>
      </p:sp>
      <p:sp>
        <p:nvSpPr>
          <p:cNvPr id="5" name="Footer Placeholder 4">
            <a:extLst>
              <a:ext uri="{FF2B5EF4-FFF2-40B4-BE49-F238E27FC236}">
                <a16:creationId xmlns:a16="http://schemas.microsoft.com/office/drawing/2014/main" id="{A5554881-AE7C-CA3C-6E2B-5D5291F67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B81F90-77B4-2693-220D-FAEB7B675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760B8-0F9A-44C5-B343-B21AEEB7C707}" type="slidenum">
              <a:rPr lang="en-IN" smtClean="0"/>
              <a:t>‹#›</a:t>
            </a:fld>
            <a:endParaRPr lang="en-IN"/>
          </a:p>
        </p:txBody>
      </p:sp>
    </p:spTree>
    <p:extLst>
      <p:ext uri="{BB962C8B-B14F-4D97-AF65-F5344CB8AC3E}">
        <p14:creationId xmlns:p14="http://schemas.microsoft.com/office/powerpoint/2010/main" val="210079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D21F-0E80-4565-1842-70C65522E2B6}"/>
              </a:ext>
            </a:extLst>
          </p:cNvPr>
          <p:cNvSpPr>
            <a:spLocks noGrp="1"/>
          </p:cNvSpPr>
          <p:nvPr>
            <p:ph type="ctrTitle"/>
          </p:nvPr>
        </p:nvSpPr>
        <p:spPr/>
        <p:txBody>
          <a:bodyPr/>
          <a:lstStyle/>
          <a:p>
            <a:r>
              <a:rPr lang="en-IN" b="1" dirty="0"/>
              <a:t>N</a:t>
            </a:r>
            <a:r>
              <a:rPr lang="en-IN" dirty="0"/>
              <a:t>atural </a:t>
            </a:r>
            <a:r>
              <a:rPr lang="en-IN" b="1" dirty="0"/>
              <a:t>L</a:t>
            </a:r>
            <a:r>
              <a:rPr lang="en-IN" dirty="0"/>
              <a:t>anguage </a:t>
            </a:r>
            <a:r>
              <a:rPr lang="en-IN" b="1" dirty="0"/>
              <a:t>P</a:t>
            </a:r>
            <a:r>
              <a:rPr lang="en-IN" dirty="0"/>
              <a:t>rocessing</a:t>
            </a:r>
          </a:p>
        </p:txBody>
      </p:sp>
    </p:spTree>
    <p:extLst>
      <p:ext uri="{BB962C8B-B14F-4D97-AF65-F5344CB8AC3E}">
        <p14:creationId xmlns:p14="http://schemas.microsoft.com/office/powerpoint/2010/main" val="125628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51D06-C631-B7C9-FD8D-47D778FF9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56CE1-E8EC-2C47-A79F-BE92B3FCB5B7}"/>
              </a:ext>
            </a:extLst>
          </p:cNvPr>
          <p:cNvSpPr>
            <a:spLocks noGrp="1"/>
          </p:cNvSpPr>
          <p:nvPr>
            <p:ph type="title"/>
          </p:nvPr>
        </p:nvSpPr>
        <p:spPr/>
        <p:txBody>
          <a:bodyPr/>
          <a:lstStyle/>
          <a:p>
            <a:r>
              <a:rPr lang="en-IN" dirty="0"/>
              <a:t>Tokenizing</a:t>
            </a:r>
          </a:p>
        </p:txBody>
      </p:sp>
      <p:pic>
        <p:nvPicPr>
          <p:cNvPr id="5" name="Picture 4">
            <a:extLst>
              <a:ext uri="{FF2B5EF4-FFF2-40B4-BE49-F238E27FC236}">
                <a16:creationId xmlns:a16="http://schemas.microsoft.com/office/drawing/2014/main" id="{0C6309E4-6254-F128-BA7D-618A0B80CC4B}"/>
              </a:ext>
            </a:extLst>
          </p:cNvPr>
          <p:cNvPicPr>
            <a:picLocks noChangeAspect="1"/>
          </p:cNvPicPr>
          <p:nvPr/>
        </p:nvPicPr>
        <p:blipFill>
          <a:blip r:embed="rId2"/>
          <a:stretch>
            <a:fillRect/>
          </a:stretch>
        </p:blipFill>
        <p:spPr>
          <a:xfrm>
            <a:off x="711373" y="1852874"/>
            <a:ext cx="9900707" cy="2554533"/>
          </a:xfrm>
          <a:prstGeom prst="rect">
            <a:avLst/>
          </a:prstGeom>
        </p:spPr>
      </p:pic>
    </p:spTree>
    <p:extLst>
      <p:ext uri="{BB962C8B-B14F-4D97-AF65-F5344CB8AC3E}">
        <p14:creationId xmlns:p14="http://schemas.microsoft.com/office/powerpoint/2010/main" val="84730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77367-B74C-44C5-1D48-A9276A2A7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9C221-BC1D-8BCE-1BB4-5D55C61D611E}"/>
              </a:ext>
            </a:extLst>
          </p:cNvPr>
          <p:cNvSpPr>
            <a:spLocks noGrp="1"/>
          </p:cNvSpPr>
          <p:nvPr>
            <p:ph type="title"/>
          </p:nvPr>
        </p:nvSpPr>
        <p:spPr/>
        <p:txBody>
          <a:bodyPr/>
          <a:lstStyle/>
          <a:p>
            <a:r>
              <a:rPr lang="en-IN" dirty="0"/>
              <a:t>Removing Stop Words</a:t>
            </a:r>
          </a:p>
        </p:txBody>
      </p:sp>
      <p:pic>
        <p:nvPicPr>
          <p:cNvPr id="5" name="Picture 4">
            <a:extLst>
              <a:ext uri="{FF2B5EF4-FFF2-40B4-BE49-F238E27FC236}">
                <a16:creationId xmlns:a16="http://schemas.microsoft.com/office/drawing/2014/main" id="{57C2F76B-0A77-8F8A-748B-7044FD4E34A1}"/>
              </a:ext>
            </a:extLst>
          </p:cNvPr>
          <p:cNvPicPr>
            <a:picLocks noChangeAspect="1"/>
          </p:cNvPicPr>
          <p:nvPr/>
        </p:nvPicPr>
        <p:blipFill>
          <a:blip r:embed="rId2"/>
          <a:stretch>
            <a:fillRect/>
          </a:stretch>
        </p:blipFill>
        <p:spPr>
          <a:xfrm>
            <a:off x="838200" y="1962682"/>
            <a:ext cx="8293148" cy="3062679"/>
          </a:xfrm>
          <a:prstGeom prst="rect">
            <a:avLst/>
          </a:prstGeom>
        </p:spPr>
      </p:pic>
    </p:spTree>
    <p:extLst>
      <p:ext uri="{BB962C8B-B14F-4D97-AF65-F5344CB8AC3E}">
        <p14:creationId xmlns:p14="http://schemas.microsoft.com/office/powerpoint/2010/main" val="348248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A475D-7CDC-3312-9DEC-D988FB842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9AFFD-4E62-DCA2-B133-446A39537182}"/>
              </a:ext>
            </a:extLst>
          </p:cNvPr>
          <p:cNvSpPr>
            <a:spLocks noGrp="1"/>
          </p:cNvSpPr>
          <p:nvPr>
            <p:ph type="title"/>
          </p:nvPr>
        </p:nvSpPr>
        <p:spPr/>
        <p:txBody>
          <a:bodyPr/>
          <a:lstStyle/>
          <a:p>
            <a:r>
              <a:rPr lang="en-IN" dirty="0"/>
              <a:t>Stemming</a:t>
            </a:r>
          </a:p>
        </p:txBody>
      </p:sp>
      <p:pic>
        <p:nvPicPr>
          <p:cNvPr id="5" name="Picture 4">
            <a:extLst>
              <a:ext uri="{FF2B5EF4-FFF2-40B4-BE49-F238E27FC236}">
                <a16:creationId xmlns:a16="http://schemas.microsoft.com/office/drawing/2014/main" id="{79B35F9B-AA45-1AD2-EB29-66AA89C052FE}"/>
              </a:ext>
            </a:extLst>
          </p:cNvPr>
          <p:cNvPicPr>
            <a:picLocks noChangeAspect="1"/>
          </p:cNvPicPr>
          <p:nvPr/>
        </p:nvPicPr>
        <p:blipFill>
          <a:blip r:embed="rId2"/>
          <a:stretch>
            <a:fillRect/>
          </a:stretch>
        </p:blipFill>
        <p:spPr>
          <a:xfrm>
            <a:off x="838200" y="1902767"/>
            <a:ext cx="7393961" cy="3660297"/>
          </a:xfrm>
          <a:prstGeom prst="rect">
            <a:avLst/>
          </a:prstGeom>
        </p:spPr>
      </p:pic>
    </p:spTree>
    <p:extLst>
      <p:ext uri="{BB962C8B-B14F-4D97-AF65-F5344CB8AC3E}">
        <p14:creationId xmlns:p14="http://schemas.microsoft.com/office/powerpoint/2010/main" val="242082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9BAB5-8D77-6237-C9D7-66BC52A623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E8B7E-02F7-886F-1440-C7D9CB80F88A}"/>
              </a:ext>
            </a:extLst>
          </p:cNvPr>
          <p:cNvSpPr>
            <a:spLocks noGrp="1"/>
          </p:cNvSpPr>
          <p:nvPr>
            <p:ph type="title"/>
          </p:nvPr>
        </p:nvSpPr>
        <p:spPr/>
        <p:txBody>
          <a:bodyPr/>
          <a:lstStyle/>
          <a:p>
            <a:r>
              <a:rPr lang="en-IN" dirty="0"/>
              <a:t>Lemmatization</a:t>
            </a:r>
          </a:p>
        </p:txBody>
      </p:sp>
      <p:pic>
        <p:nvPicPr>
          <p:cNvPr id="5" name="Picture 4">
            <a:extLst>
              <a:ext uri="{FF2B5EF4-FFF2-40B4-BE49-F238E27FC236}">
                <a16:creationId xmlns:a16="http://schemas.microsoft.com/office/drawing/2014/main" id="{73808EC4-D197-6E73-87F6-4E785A269A58}"/>
              </a:ext>
            </a:extLst>
          </p:cNvPr>
          <p:cNvPicPr>
            <a:picLocks noChangeAspect="1"/>
          </p:cNvPicPr>
          <p:nvPr/>
        </p:nvPicPr>
        <p:blipFill>
          <a:blip r:embed="rId2"/>
          <a:stretch>
            <a:fillRect/>
          </a:stretch>
        </p:blipFill>
        <p:spPr>
          <a:xfrm>
            <a:off x="765265" y="1824151"/>
            <a:ext cx="6382078" cy="2971953"/>
          </a:xfrm>
          <a:prstGeom prst="rect">
            <a:avLst/>
          </a:prstGeom>
        </p:spPr>
      </p:pic>
    </p:spTree>
    <p:extLst>
      <p:ext uri="{BB962C8B-B14F-4D97-AF65-F5344CB8AC3E}">
        <p14:creationId xmlns:p14="http://schemas.microsoft.com/office/powerpoint/2010/main" val="178958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76421-381E-3682-287A-8272D5D61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DAECC-19D5-7E98-11AA-79E276C09538}"/>
              </a:ext>
            </a:extLst>
          </p:cNvPr>
          <p:cNvSpPr>
            <a:spLocks noGrp="1"/>
          </p:cNvSpPr>
          <p:nvPr>
            <p:ph type="title"/>
          </p:nvPr>
        </p:nvSpPr>
        <p:spPr/>
        <p:txBody>
          <a:bodyPr/>
          <a:lstStyle/>
          <a:p>
            <a:r>
              <a:rPr lang="en-IN" dirty="0"/>
              <a:t>Part of Speech Tagging </a:t>
            </a:r>
          </a:p>
        </p:txBody>
      </p:sp>
      <p:pic>
        <p:nvPicPr>
          <p:cNvPr id="5" name="Picture 4">
            <a:extLst>
              <a:ext uri="{FF2B5EF4-FFF2-40B4-BE49-F238E27FC236}">
                <a16:creationId xmlns:a16="http://schemas.microsoft.com/office/drawing/2014/main" id="{0611C9B6-0732-90A6-8C3F-E3F670F2AB53}"/>
              </a:ext>
            </a:extLst>
          </p:cNvPr>
          <p:cNvPicPr>
            <a:picLocks noChangeAspect="1"/>
          </p:cNvPicPr>
          <p:nvPr/>
        </p:nvPicPr>
        <p:blipFill>
          <a:blip r:embed="rId2"/>
          <a:stretch>
            <a:fillRect/>
          </a:stretch>
        </p:blipFill>
        <p:spPr>
          <a:xfrm>
            <a:off x="611051" y="1947707"/>
            <a:ext cx="10886552" cy="2816916"/>
          </a:xfrm>
          <a:prstGeom prst="rect">
            <a:avLst/>
          </a:prstGeom>
        </p:spPr>
      </p:pic>
    </p:spTree>
    <p:extLst>
      <p:ext uri="{BB962C8B-B14F-4D97-AF65-F5344CB8AC3E}">
        <p14:creationId xmlns:p14="http://schemas.microsoft.com/office/powerpoint/2010/main" val="195709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1D247-EBB9-08B6-E9A8-D81984929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AAE41-A3D6-E204-A333-C07CBDA70C26}"/>
              </a:ext>
            </a:extLst>
          </p:cNvPr>
          <p:cNvSpPr>
            <a:spLocks noGrp="1"/>
          </p:cNvSpPr>
          <p:nvPr>
            <p:ph type="title"/>
          </p:nvPr>
        </p:nvSpPr>
        <p:spPr/>
        <p:txBody>
          <a:bodyPr/>
          <a:lstStyle/>
          <a:p>
            <a:r>
              <a:rPr lang="en-IN" dirty="0"/>
              <a:t>Named Entity Tagging</a:t>
            </a:r>
          </a:p>
        </p:txBody>
      </p:sp>
      <p:sp>
        <p:nvSpPr>
          <p:cNvPr id="3" name="Content Placeholder 2">
            <a:extLst>
              <a:ext uri="{FF2B5EF4-FFF2-40B4-BE49-F238E27FC236}">
                <a16:creationId xmlns:a16="http://schemas.microsoft.com/office/drawing/2014/main" id="{6D89D025-EDBA-3BEB-A3E0-B5A5B307576E}"/>
              </a:ext>
            </a:extLst>
          </p:cNvPr>
          <p:cNvSpPr>
            <a:spLocks noGrp="1"/>
          </p:cNvSpPr>
          <p:nvPr>
            <p:ph idx="1"/>
          </p:nvPr>
        </p:nvSpPr>
        <p:spPr>
          <a:xfrm>
            <a:off x="838200" y="1472184"/>
            <a:ext cx="10515600" cy="4704779"/>
          </a:xfrm>
        </p:spPr>
        <p:txBody>
          <a:bodyPr>
            <a:normAutofit/>
          </a:bodyPr>
          <a:lstStyle/>
          <a:p>
            <a:r>
              <a:rPr lang="en-US" dirty="0"/>
              <a:t>Next, introduce your machine to pop culture references and everyday names by flagging names of movies, important personalities or locations  </a:t>
            </a:r>
            <a:r>
              <a:rPr lang="en-US" dirty="0" err="1"/>
              <a:t>etc</a:t>
            </a:r>
            <a:r>
              <a:rPr lang="en-US" dirty="0"/>
              <a:t> that may occur in the document. </a:t>
            </a:r>
          </a:p>
          <a:p>
            <a:r>
              <a:rPr lang="en-US" dirty="0"/>
              <a:t>You do this by classifying the words into subcategories. </a:t>
            </a:r>
          </a:p>
          <a:p>
            <a:r>
              <a:rPr lang="en-US" dirty="0"/>
              <a:t>This helps you find any keywords in a sentence. </a:t>
            </a:r>
          </a:p>
          <a:p>
            <a:r>
              <a:rPr lang="en-US" dirty="0"/>
              <a:t>The subcategories are person, location, monetary value, quantity, organization, movie.  </a:t>
            </a:r>
          </a:p>
          <a:p>
            <a:r>
              <a:rPr lang="en-US" dirty="0"/>
              <a:t>After performing the preprocessing steps, you then give your resultant data to a machine learning algorithm like Naive Bayes, etc., to create your NLP application. </a:t>
            </a:r>
            <a:endParaRPr lang="en-IN" dirty="0"/>
          </a:p>
        </p:txBody>
      </p:sp>
    </p:spTree>
    <p:extLst>
      <p:ext uri="{BB962C8B-B14F-4D97-AF65-F5344CB8AC3E}">
        <p14:creationId xmlns:p14="http://schemas.microsoft.com/office/powerpoint/2010/main" val="27870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B177-ABCF-4FB2-F1C0-55A2D80936E9}"/>
              </a:ext>
            </a:extLst>
          </p:cNvPr>
          <p:cNvSpPr>
            <a:spLocks noGrp="1"/>
          </p:cNvSpPr>
          <p:nvPr>
            <p:ph type="title"/>
          </p:nvPr>
        </p:nvSpPr>
        <p:spPr/>
        <p:txBody>
          <a:bodyPr/>
          <a:lstStyle/>
          <a:p>
            <a:r>
              <a:rPr lang="en-IN" i="0" dirty="0">
                <a:solidFill>
                  <a:srgbClr val="272727"/>
                </a:solidFill>
                <a:effectLst/>
                <a:latin typeface="PT Sans caption" panose="020F0502020204030204" pitchFamily="34" charset="0"/>
              </a:rPr>
              <a:t>Word2vec</a:t>
            </a:r>
            <a:r>
              <a:rPr lang="en-IN" b="1" i="0" dirty="0">
                <a:solidFill>
                  <a:srgbClr val="272727"/>
                </a:solidFill>
                <a:effectLst/>
                <a:latin typeface="PT Sans caption" panose="020F0502020204030204" pitchFamily="34" charset="0"/>
              </a:rPr>
              <a:t> </a:t>
            </a:r>
            <a:br>
              <a:rPr lang="en-IN" b="1" i="0" dirty="0">
                <a:solidFill>
                  <a:srgbClr val="272727"/>
                </a:solidFill>
                <a:effectLst/>
                <a:latin typeface="PT Sans caption" panose="020F0502020204030204" pitchFamily="34" charset="0"/>
              </a:rPr>
            </a:br>
            <a:endParaRPr lang="en-IN" dirty="0"/>
          </a:p>
        </p:txBody>
      </p:sp>
      <p:sp>
        <p:nvSpPr>
          <p:cNvPr id="3" name="Content Placeholder 2">
            <a:extLst>
              <a:ext uri="{FF2B5EF4-FFF2-40B4-BE49-F238E27FC236}">
                <a16:creationId xmlns:a16="http://schemas.microsoft.com/office/drawing/2014/main" id="{72EF268F-4509-5983-E597-8644CA0F733F}"/>
              </a:ext>
            </a:extLst>
          </p:cNvPr>
          <p:cNvSpPr>
            <a:spLocks noGrp="1"/>
          </p:cNvSpPr>
          <p:nvPr>
            <p:ph idx="1"/>
          </p:nvPr>
        </p:nvSpPr>
        <p:spPr/>
        <p:txBody>
          <a:bodyPr/>
          <a:lstStyle/>
          <a:p>
            <a:r>
              <a:rPr lang="en-IN" dirty="0"/>
              <a:t>Hands on</a:t>
            </a:r>
          </a:p>
          <a:p>
            <a:r>
              <a:rPr lang="en-IN" dirty="0"/>
              <a:t>https://rare-technologies.com/word2vec-tutorial/</a:t>
            </a:r>
          </a:p>
        </p:txBody>
      </p:sp>
    </p:spTree>
    <p:extLst>
      <p:ext uri="{BB962C8B-B14F-4D97-AF65-F5344CB8AC3E}">
        <p14:creationId xmlns:p14="http://schemas.microsoft.com/office/powerpoint/2010/main" val="363419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391D-EF00-09AC-E357-EB59B841E338}"/>
              </a:ext>
            </a:extLst>
          </p:cNvPr>
          <p:cNvSpPr>
            <a:spLocks noGrp="1"/>
          </p:cNvSpPr>
          <p:nvPr>
            <p:ph type="title"/>
          </p:nvPr>
        </p:nvSpPr>
        <p:spPr/>
        <p:txBody>
          <a:bodyPr/>
          <a:lstStyle/>
          <a:p>
            <a:r>
              <a:rPr lang="en-IN" dirty="0"/>
              <a:t>Applications of NLP </a:t>
            </a:r>
          </a:p>
        </p:txBody>
      </p:sp>
      <p:pic>
        <p:nvPicPr>
          <p:cNvPr id="5" name="Picture 4">
            <a:extLst>
              <a:ext uri="{FF2B5EF4-FFF2-40B4-BE49-F238E27FC236}">
                <a16:creationId xmlns:a16="http://schemas.microsoft.com/office/drawing/2014/main" id="{9452D2CB-1BFA-972B-8463-963A38BF68E2}"/>
              </a:ext>
            </a:extLst>
          </p:cNvPr>
          <p:cNvPicPr>
            <a:picLocks noChangeAspect="1"/>
          </p:cNvPicPr>
          <p:nvPr/>
        </p:nvPicPr>
        <p:blipFill>
          <a:blip r:embed="rId2"/>
          <a:stretch>
            <a:fillRect/>
          </a:stretch>
        </p:blipFill>
        <p:spPr>
          <a:xfrm>
            <a:off x="1087236" y="1489321"/>
            <a:ext cx="4929953" cy="4801751"/>
          </a:xfrm>
          <a:prstGeom prst="rect">
            <a:avLst/>
          </a:prstGeom>
        </p:spPr>
      </p:pic>
    </p:spTree>
    <p:extLst>
      <p:ext uri="{BB962C8B-B14F-4D97-AF65-F5344CB8AC3E}">
        <p14:creationId xmlns:p14="http://schemas.microsoft.com/office/powerpoint/2010/main" val="16402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5528-97B5-DEB7-0424-89C06AF631B8}"/>
              </a:ext>
            </a:extLst>
          </p:cNvPr>
          <p:cNvSpPr>
            <a:spLocks noGrp="1"/>
          </p:cNvSpPr>
          <p:nvPr>
            <p:ph type="title"/>
          </p:nvPr>
        </p:nvSpPr>
        <p:spPr/>
        <p:txBody>
          <a:bodyPr/>
          <a:lstStyle/>
          <a:p>
            <a:r>
              <a:rPr lang="en-IN" dirty="0"/>
              <a:t>Natural Language Processing</a:t>
            </a:r>
          </a:p>
        </p:txBody>
      </p:sp>
      <p:sp>
        <p:nvSpPr>
          <p:cNvPr id="3" name="Content Placeholder 2">
            <a:extLst>
              <a:ext uri="{FF2B5EF4-FFF2-40B4-BE49-F238E27FC236}">
                <a16:creationId xmlns:a16="http://schemas.microsoft.com/office/drawing/2014/main" id="{411D558B-F31D-3E9B-D4DA-EF77A1E689F7}"/>
              </a:ext>
            </a:extLst>
          </p:cNvPr>
          <p:cNvSpPr>
            <a:spLocks noGrp="1"/>
          </p:cNvSpPr>
          <p:nvPr>
            <p:ph idx="1"/>
          </p:nvPr>
        </p:nvSpPr>
        <p:spPr/>
        <p:txBody>
          <a:bodyPr/>
          <a:lstStyle/>
          <a:p>
            <a:r>
              <a:rPr lang="en-US" dirty="0"/>
              <a:t>Natural Language Processing(NLP) is defined as the branch of Artificial Intelligence that provides computers with the capability of understanding text and spoken words in the same way a human being can.</a:t>
            </a:r>
          </a:p>
          <a:p>
            <a:r>
              <a:rPr lang="en-US" dirty="0"/>
              <a:t>It incorporates machine learning models, statistics, and deep learning models into computational linguistics i.e. rule-based modeling of human language to allow computers to understand text, spoken words and understands human language, intent, and sentiment.</a:t>
            </a:r>
            <a:endParaRPr lang="en-IN" dirty="0"/>
          </a:p>
        </p:txBody>
      </p:sp>
    </p:spTree>
    <p:extLst>
      <p:ext uri="{BB962C8B-B14F-4D97-AF65-F5344CB8AC3E}">
        <p14:creationId xmlns:p14="http://schemas.microsoft.com/office/powerpoint/2010/main" val="63197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6CF-F7D3-FD88-9B53-666270E1A4D7}"/>
              </a:ext>
            </a:extLst>
          </p:cNvPr>
          <p:cNvSpPr>
            <a:spLocks noGrp="1"/>
          </p:cNvSpPr>
          <p:nvPr>
            <p:ph type="title"/>
          </p:nvPr>
        </p:nvSpPr>
        <p:spPr/>
        <p:txBody>
          <a:bodyPr/>
          <a:lstStyle/>
          <a:p>
            <a:r>
              <a:rPr lang="en-IN" dirty="0"/>
              <a:t>Natural Language Processing </a:t>
            </a:r>
          </a:p>
        </p:txBody>
      </p:sp>
      <p:sp>
        <p:nvSpPr>
          <p:cNvPr id="3" name="Content Placeholder 2">
            <a:extLst>
              <a:ext uri="{FF2B5EF4-FFF2-40B4-BE49-F238E27FC236}">
                <a16:creationId xmlns:a16="http://schemas.microsoft.com/office/drawing/2014/main" id="{394B337B-2ABD-B35E-393E-D8758F9C87AA}"/>
              </a:ext>
            </a:extLst>
          </p:cNvPr>
          <p:cNvSpPr>
            <a:spLocks noGrp="1"/>
          </p:cNvSpPr>
          <p:nvPr>
            <p:ph idx="1"/>
          </p:nvPr>
        </p:nvSpPr>
        <p:spPr>
          <a:xfrm>
            <a:off x="774192" y="1690688"/>
            <a:ext cx="10515600" cy="4351338"/>
          </a:xfrm>
        </p:spPr>
        <p:txBody>
          <a:bodyPr/>
          <a:lstStyle/>
          <a:p>
            <a:r>
              <a:rPr lang="en-US" dirty="0"/>
              <a:t>Humans communicate with each other using words and text. The way that humans convey information to each other is called Natural Language. </a:t>
            </a:r>
          </a:p>
          <a:p>
            <a:r>
              <a:rPr lang="en-US" dirty="0"/>
              <a:t>Every day humans share a large quality of information with each other in various languages as speech or text.</a:t>
            </a:r>
          </a:p>
          <a:p>
            <a:r>
              <a:rPr lang="en-US" dirty="0"/>
              <a:t>However, computers cannot interpret this data, which is in natural language, as they communicate in 1s and 0s. The data produced is precious and can offer valuable insights. </a:t>
            </a:r>
          </a:p>
          <a:p>
            <a:r>
              <a:rPr lang="en-US" dirty="0"/>
              <a:t>Hence, you need computers to be able to understand, emulate and respond intelligently to human speech.</a:t>
            </a:r>
            <a:endParaRPr lang="en-IN" dirty="0"/>
          </a:p>
        </p:txBody>
      </p:sp>
    </p:spTree>
    <p:extLst>
      <p:ext uri="{BB962C8B-B14F-4D97-AF65-F5344CB8AC3E}">
        <p14:creationId xmlns:p14="http://schemas.microsoft.com/office/powerpoint/2010/main" val="191810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31F2F-7DC7-7B00-0B02-839CB5C2E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DD688-F2DA-C820-FD32-65C5FD56C761}"/>
              </a:ext>
            </a:extLst>
          </p:cNvPr>
          <p:cNvSpPr>
            <a:spLocks noGrp="1"/>
          </p:cNvSpPr>
          <p:nvPr>
            <p:ph type="title"/>
          </p:nvPr>
        </p:nvSpPr>
        <p:spPr/>
        <p:txBody>
          <a:bodyPr/>
          <a:lstStyle/>
          <a:p>
            <a:r>
              <a:rPr lang="en-IN" dirty="0"/>
              <a:t>Natural Language Processing </a:t>
            </a:r>
          </a:p>
        </p:txBody>
      </p:sp>
      <p:sp>
        <p:nvSpPr>
          <p:cNvPr id="3" name="Content Placeholder 2">
            <a:extLst>
              <a:ext uri="{FF2B5EF4-FFF2-40B4-BE49-F238E27FC236}">
                <a16:creationId xmlns:a16="http://schemas.microsoft.com/office/drawing/2014/main" id="{8C914074-9E01-B945-2C55-EE418A284431}"/>
              </a:ext>
            </a:extLst>
          </p:cNvPr>
          <p:cNvSpPr>
            <a:spLocks noGrp="1"/>
          </p:cNvSpPr>
          <p:nvPr>
            <p:ph idx="1"/>
          </p:nvPr>
        </p:nvSpPr>
        <p:spPr/>
        <p:txBody>
          <a:bodyPr/>
          <a:lstStyle/>
          <a:p>
            <a:r>
              <a:rPr lang="en-US" dirty="0"/>
              <a:t>Natural Language Processing or NLP refers to the branch of Artificial Intelligence that gives the machines the ability to read, understand and derive meaning from human languages.</a:t>
            </a:r>
            <a:endParaRPr lang="en-IN" dirty="0"/>
          </a:p>
        </p:txBody>
      </p:sp>
    </p:spTree>
    <p:extLst>
      <p:ext uri="{BB962C8B-B14F-4D97-AF65-F5344CB8AC3E}">
        <p14:creationId xmlns:p14="http://schemas.microsoft.com/office/powerpoint/2010/main" val="344904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58A0-8529-BF7E-1B9F-97E438EC0979}"/>
              </a:ext>
            </a:extLst>
          </p:cNvPr>
          <p:cNvSpPr>
            <a:spLocks noGrp="1"/>
          </p:cNvSpPr>
          <p:nvPr>
            <p:ph type="title"/>
          </p:nvPr>
        </p:nvSpPr>
        <p:spPr/>
        <p:txBody>
          <a:bodyPr/>
          <a:lstStyle/>
          <a:p>
            <a:r>
              <a:rPr lang="en-IN" dirty="0"/>
              <a:t>Natural Language Processing </a:t>
            </a:r>
          </a:p>
        </p:txBody>
      </p:sp>
      <p:sp>
        <p:nvSpPr>
          <p:cNvPr id="3" name="Content Placeholder 2">
            <a:extLst>
              <a:ext uri="{FF2B5EF4-FFF2-40B4-BE49-F238E27FC236}">
                <a16:creationId xmlns:a16="http://schemas.microsoft.com/office/drawing/2014/main" id="{105DFC44-4047-79BD-BEAB-EA3B596E5594}"/>
              </a:ext>
            </a:extLst>
          </p:cNvPr>
          <p:cNvSpPr>
            <a:spLocks noGrp="1"/>
          </p:cNvSpPr>
          <p:nvPr>
            <p:ph idx="1"/>
          </p:nvPr>
        </p:nvSpPr>
        <p:spPr/>
        <p:txBody>
          <a:bodyPr/>
          <a:lstStyle/>
          <a:p>
            <a:r>
              <a:rPr lang="en-US" dirty="0"/>
              <a:t>NLP combines the field of linguistics and computer science to decipher language structure and guidelines and to make models which can comprehend, break down and separate significant details from text and speech.</a:t>
            </a:r>
            <a:endParaRPr lang="en-IN" dirty="0"/>
          </a:p>
        </p:txBody>
      </p:sp>
    </p:spTree>
    <p:extLst>
      <p:ext uri="{BB962C8B-B14F-4D97-AF65-F5344CB8AC3E}">
        <p14:creationId xmlns:p14="http://schemas.microsoft.com/office/powerpoint/2010/main" val="424981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CC1D-A6AB-53BC-A601-E1CC62EA4CC2}"/>
              </a:ext>
            </a:extLst>
          </p:cNvPr>
          <p:cNvSpPr>
            <a:spLocks noGrp="1"/>
          </p:cNvSpPr>
          <p:nvPr>
            <p:ph type="title"/>
          </p:nvPr>
        </p:nvSpPr>
        <p:spPr/>
        <p:txBody>
          <a:bodyPr/>
          <a:lstStyle/>
          <a:p>
            <a:r>
              <a:rPr lang="en-IN" dirty="0"/>
              <a:t>Natural Language Processing </a:t>
            </a:r>
          </a:p>
        </p:txBody>
      </p:sp>
      <p:pic>
        <p:nvPicPr>
          <p:cNvPr id="5" name="Picture 4">
            <a:extLst>
              <a:ext uri="{FF2B5EF4-FFF2-40B4-BE49-F238E27FC236}">
                <a16:creationId xmlns:a16="http://schemas.microsoft.com/office/drawing/2014/main" id="{1CC98154-3A49-9311-5481-3573580665E6}"/>
              </a:ext>
            </a:extLst>
          </p:cNvPr>
          <p:cNvPicPr>
            <a:picLocks noChangeAspect="1"/>
          </p:cNvPicPr>
          <p:nvPr/>
        </p:nvPicPr>
        <p:blipFill>
          <a:blip r:embed="rId2"/>
          <a:stretch>
            <a:fillRect/>
          </a:stretch>
        </p:blipFill>
        <p:spPr>
          <a:xfrm>
            <a:off x="676656" y="1778308"/>
            <a:ext cx="6368272" cy="4173609"/>
          </a:xfrm>
          <a:prstGeom prst="rect">
            <a:avLst/>
          </a:prstGeom>
        </p:spPr>
      </p:pic>
    </p:spTree>
    <p:extLst>
      <p:ext uri="{BB962C8B-B14F-4D97-AF65-F5344CB8AC3E}">
        <p14:creationId xmlns:p14="http://schemas.microsoft.com/office/powerpoint/2010/main" val="261911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0A36-1D06-9F82-82FE-7D4FC265EE88}"/>
              </a:ext>
            </a:extLst>
          </p:cNvPr>
          <p:cNvSpPr>
            <a:spLocks noGrp="1"/>
          </p:cNvSpPr>
          <p:nvPr>
            <p:ph type="title"/>
          </p:nvPr>
        </p:nvSpPr>
        <p:spPr/>
        <p:txBody>
          <a:bodyPr/>
          <a:lstStyle/>
          <a:p>
            <a:r>
              <a:rPr lang="en-US" dirty="0"/>
              <a:t>Corpus to Documents</a:t>
            </a:r>
            <a:endParaRPr lang="en-IN" dirty="0"/>
          </a:p>
        </p:txBody>
      </p:sp>
      <p:pic>
        <p:nvPicPr>
          <p:cNvPr id="5" name="Picture 4">
            <a:extLst>
              <a:ext uri="{FF2B5EF4-FFF2-40B4-BE49-F238E27FC236}">
                <a16:creationId xmlns:a16="http://schemas.microsoft.com/office/drawing/2014/main" id="{58262B6E-297C-0EDF-DCCE-711AA391115B}"/>
              </a:ext>
            </a:extLst>
          </p:cNvPr>
          <p:cNvPicPr>
            <a:picLocks noChangeAspect="1"/>
          </p:cNvPicPr>
          <p:nvPr/>
        </p:nvPicPr>
        <p:blipFill>
          <a:blip r:embed="rId2"/>
          <a:stretch>
            <a:fillRect/>
          </a:stretch>
        </p:blipFill>
        <p:spPr>
          <a:xfrm>
            <a:off x="1340773" y="2545518"/>
            <a:ext cx="8541189" cy="2717940"/>
          </a:xfrm>
          <a:prstGeom prst="rect">
            <a:avLst/>
          </a:prstGeom>
        </p:spPr>
      </p:pic>
    </p:spTree>
    <p:extLst>
      <p:ext uri="{BB962C8B-B14F-4D97-AF65-F5344CB8AC3E}">
        <p14:creationId xmlns:p14="http://schemas.microsoft.com/office/powerpoint/2010/main" val="420232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87DF0-9FBE-776E-A615-D471152EC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1F5CC5-5FBA-0CB7-205B-C9E41B9D93AA}"/>
              </a:ext>
            </a:extLst>
          </p:cNvPr>
          <p:cNvSpPr>
            <a:spLocks noGrp="1"/>
          </p:cNvSpPr>
          <p:nvPr>
            <p:ph type="title"/>
          </p:nvPr>
        </p:nvSpPr>
        <p:spPr/>
        <p:txBody>
          <a:bodyPr/>
          <a:lstStyle/>
          <a:p>
            <a:r>
              <a:rPr lang="en-US" dirty="0"/>
              <a:t>NLP Steps</a:t>
            </a:r>
            <a:endParaRPr lang="en-IN" dirty="0"/>
          </a:p>
        </p:txBody>
      </p:sp>
      <p:sp>
        <p:nvSpPr>
          <p:cNvPr id="3" name="Content Placeholder 2">
            <a:extLst>
              <a:ext uri="{FF2B5EF4-FFF2-40B4-BE49-F238E27FC236}">
                <a16:creationId xmlns:a16="http://schemas.microsoft.com/office/drawing/2014/main" id="{E1D87969-4309-BA5D-0931-47B09FA7698B}"/>
              </a:ext>
            </a:extLst>
          </p:cNvPr>
          <p:cNvSpPr>
            <a:spLocks noGrp="1"/>
          </p:cNvSpPr>
          <p:nvPr>
            <p:ph idx="1"/>
          </p:nvPr>
        </p:nvSpPr>
        <p:spPr/>
        <p:txBody>
          <a:bodyPr/>
          <a:lstStyle/>
          <a:p>
            <a:r>
              <a:rPr lang="en-US" dirty="0"/>
              <a:t>Segmentation </a:t>
            </a:r>
          </a:p>
          <a:p>
            <a:r>
              <a:rPr lang="en-US" dirty="0"/>
              <a:t>Tokenizing </a:t>
            </a:r>
          </a:p>
          <a:p>
            <a:r>
              <a:rPr lang="en-US" dirty="0"/>
              <a:t>Removing Stop Words </a:t>
            </a:r>
          </a:p>
          <a:p>
            <a:r>
              <a:rPr lang="en-US" dirty="0"/>
              <a:t>Stemming</a:t>
            </a:r>
          </a:p>
          <a:p>
            <a:r>
              <a:rPr lang="en-US" dirty="0"/>
              <a:t>Lemmatization </a:t>
            </a:r>
          </a:p>
          <a:p>
            <a:r>
              <a:rPr lang="en-US" dirty="0"/>
              <a:t>Part of Speech Tagging </a:t>
            </a:r>
          </a:p>
          <a:p>
            <a:r>
              <a:rPr lang="en-US" dirty="0"/>
              <a:t>Named Entity Tagging</a:t>
            </a:r>
            <a:endParaRPr lang="en-IN" dirty="0"/>
          </a:p>
        </p:txBody>
      </p:sp>
    </p:spTree>
    <p:extLst>
      <p:ext uri="{BB962C8B-B14F-4D97-AF65-F5344CB8AC3E}">
        <p14:creationId xmlns:p14="http://schemas.microsoft.com/office/powerpoint/2010/main" val="132905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90ED-349D-5158-6678-FF39C4806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87F84-3747-84EA-41FB-CD0D7A561977}"/>
              </a:ext>
            </a:extLst>
          </p:cNvPr>
          <p:cNvSpPr>
            <a:spLocks noGrp="1"/>
          </p:cNvSpPr>
          <p:nvPr>
            <p:ph type="title"/>
          </p:nvPr>
        </p:nvSpPr>
        <p:spPr/>
        <p:txBody>
          <a:bodyPr/>
          <a:lstStyle/>
          <a:p>
            <a:r>
              <a:rPr lang="en-IN" dirty="0"/>
              <a:t>Segmentation</a:t>
            </a:r>
          </a:p>
        </p:txBody>
      </p:sp>
      <p:pic>
        <p:nvPicPr>
          <p:cNvPr id="5" name="Picture 4">
            <a:extLst>
              <a:ext uri="{FF2B5EF4-FFF2-40B4-BE49-F238E27FC236}">
                <a16:creationId xmlns:a16="http://schemas.microsoft.com/office/drawing/2014/main" id="{70A3BED4-26F8-4924-D54A-3DD2256E112A}"/>
              </a:ext>
            </a:extLst>
          </p:cNvPr>
          <p:cNvPicPr>
            <a:picLocks noChangeAspect="1"/>
          </p:cNvPicPr>
          <p:nvPr/>
        </p:nvPicPr>
        <p:blipFill>
          <a:blip r:embed="rId2"/>
          <a:stretch>
            <a:fillRect/>
          </a:stretch>
        </p:blipFill>
        <p:spPr>
          <a:xfrm>
            <a:off x="1221027" y="2196408"/>
            <a:ext cx="8849109" cy="2777928"/>
          </a:xfrm>
          <a:prstGeom prst="rect">
            <a:avLst/>
          </a:prstGeom>
        </p:spPr>
      </p:pic>
    </p:spTree>
    <p:extLst>
      <p:ext uri="{BB962C8B-B14F-4D97-AF65-F5344CB8AC3E}">
        <p14:creationId xmlns:p14="http://schemas.microsoft.com/office/powerpoint/2010/main" val="286808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398</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PT Sans caption</vt:lpstr>
      <vt:lpstr>Office Theme</vt:lpstr>
      <vt:lpstr>Natural Language Processing</vt:lpstr>
      <vt:lpstr>Natural Language Processing</vt:lpstr>
      <vt:lpstr>Natural Language Processing </vt:lpstr>
      <vt:lpstr>Natural Language Processing </vt:lpstr>
      <vt:lpstr>Natural Language Processing </vt:lpstr>
      <vt:lpstr>Natural Language Processing </vt:lpstr>
      <vt:lpstr>Corpus to Documents</vt:lpstr>
      <vt:lpstr>NLP Steps</vt:lpstr>
      <vt:lpstr>Segmentation</vt:lpstr>
      <vt:lpstr>Tokenizing</vt:lpstr>
      <vt:lpstr>Removing Stop Words</vt:lpstr>
      <vt:lpstr>Stemming</vt:lpstr>
      <vt:lpstr>Lemmatization</vt:lpstr>
      <vt:lpstr>Part of Speech Tagging </vt:lpstr>
      <vt:lpstr>Named Entity Tagging</vt:lpstr>
      <vt:lpstr>Word2vec  </vt:lpstr>
      <vt:lpstr>Applications of NLP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kartheeba15@outlook.com</dc:creator>
  <cp:lastModifiedBy>kartheeba15@outlook.com</cp:lastModifiedBy>
  <cp:revision>7</cp:revision>
  <dcterms:created xsi:type="dcterms:W3CDTF">2025-01-18T17:12:41Z</dcterms:created>
  <dcterms:modified xsi:type="dcterms:W3CDTF">2025-01-19T15:24:13Z</dcterms:modified>
</cp:coreProperties>
</file>