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311" r:id="rId14"/>
    <p:sldId id="269" r:id="rId15"/>
    <p:sldId id="339" r:id="rId16"/>
    <p:sldId id="270" r:id="rId17"/>
    <p:sldId id="271" r:id="rId18"/>
    <p:sldId id="312" r:id="rId19"/>
    <p:sldId id="272" r:id="rId20"/>
    <p:sldId id="273" r:id="rId21"/>
    <p:sldId id="274" r:id="rId22"/>
    <p:sldId id="275" r:id="rId23"/>
    <p:sldId id="276" r:id="rId24"/>
    <p:sldId id="277" r:id="rId25"/>
    <p:sldId id="278" r:id="rId26"/>
    <p:sldId id="279" r:id="rId27"/>
    <p:sldId id="281" r:id="rId28"/>
    <p:sldId id="280" r:id="rId29"/>
    <p:sldId id="282" r:id="rId30"/>
    <p:sldId id="284" r:id="rId31"/>
    <p:sldId id="283" r:id="rId32"/>
    <p:sldId id="286" r:id="rId33"/>
    <p:sldId id="287" r:id="rId34"/>
    <p:sldId id="288" r:id="rId35"/>
    <p:sldId id="289" r:id="rId36"/>
    <p:sldId id="290" r:id="rId37"/>
    <p:sldId id="291" r:id="rId38"/>
    <p:sldId id="292" r:id="rId39"/>
    <p:sldId id="293" r:id="rId40"/>
    <p:sldId id="294" r:id="rId41"/>
    <p:sldId id="295" r:id="rId42"/>
    <p:sldId id="310"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3" r:id="rId58"/>
    <p:sldId id="314" r:id="rId59"/>
    <p:sldId id="315" r:id="rId60"/>
    <p:sldId id="316" r:id="rId61"/>
    <p:sldId id="317" r:id="rId62"/>
    <p:sldId id="318" r:id="rId63"/>
    <p:sldId id="319" r:id="rId64"/>
    <p:sldId id="320" r:id="rId65"/>
    <p:sldId id="321" r:id="rId66"/>
    <p:sldId id="323" r:id="rId67"/>
    <p:sldId id="324" r:id="rId68"/>
    <p:sldId id="322"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81262E-8379-44C6-AF6B-3694A30F0583}"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81262E-8379-44C6-AF6B-3694A30F0583}"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81262E-8379-44C6-AF6B-3694A30F0583}"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81262E-8379-44C6-AF6B-3694A30F0583}"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81262E-8379-44C6-AF6B-3694A30F0583}" type="datetimeFigureOut">
              <a:rPr lang="en-US" smtClean="0"/>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81262E-8379-44C6-AF6B-3694A30F0583}" type="datetimeFigureOut">
              <a:rPr lang="en-US" smtClean="0"/>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1262E-8379-44C6-AF6B-3694A30F0583}" type="datetimeFigureOut">
              <a:rPr lang="en-US" smtClean="0"/>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1262E-8379-44C6-AF6B-3694A30F0583}"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81262E-8379-44C6-AF6B-3694A30F0583}"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5DAD5-6540-418B-8264-8186BFA4121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1262E-8379-44C6-AF6B-3694A30F0583}" type="datetimeFigureOut">
              <a:rPr lang="en-US" smtClean="0"/>
              <a:t>7/28/2025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F5DAD5-6540-418B-8264-8186BFA4121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785926"/>
            <a:ext cx="7772400" cy="1470025"/>
          </a:xfrm>
        </p:spPr>
        <p:txBody>
          <a:bodyPr/>
          <a:lstStyle/>
          <a:p>
            <a:r>
              <a:rPr lang="en-IN" dirty="0"/>
              <a:t>Fundamental concepts on Generative AI</a:t>
            </a:r>
            <a:endParaRPr lang="en-US" dirty="0"/>
          </a:p>
        </p:txBody>
      </p:sp>
      <p:sp>
        <p:nvSpPr>
          <p:cNvPr id="3" name="Subtitle 2"/>
          <p:cNvSpPr>
            <a:spLocks noGrp="1"/>
          </p:cNvSpPr>
          <p:nvPr>
            <p:ph type="subTitle" idx="1"/>
          </p:nvPr>
        </p:nvSpPr>
        <p:spPr/>
        <p:txBody>
          <a:bodyPr/>
          <a:lstStyle/>
          <a:p>
            <a:pPr algn="r"/>
            <a:r>
              <a:rPr lang="en-IN" dirty="0">
                <a:solidFill>
                  <a:schemeClr val="tx1"/>
                </a:solidFill>
              </a:rPr>
              <a:t>-  </a:t>
            </a:r>
            <a:r>
              <a:rPr lang="en-IN" dirty="0" err="1">
                <a:solidFill>
                  <a:schemeClr val="tx1"/>
                </a:solidFill>
              </a:rPr>
              <a:t>Palani</a:t>
            </a:r>
            <a:r>
              <a:rPr lang="en-IN" dirty="0">
                <a:solidFill>
                  <a:schemeClr val="tx1"/>
                </a:solidFill>
              </a:rPr>
              <a:t> </a:t>
            </a:r>
            <a:r>
              <a:rPr lang="en-IN" dirty="0" err="1">
                <a:solidFill>
                  <a:schemeClr val="tx1"/>
                </a:solidFill>
              </a:rPr>
              <a:t>Karthikeyan</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Common Applications of Machine Learning:</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Healthcare</a:t>
            </a:r>
            <a:r>
              <a:rPr lang="en-IN" dirty="0"/>
              <a:t>: Disease diagnosis, medical imaging, drug discovery, personalized medicine.</a:t>
            </a:r>
            <a:endParaRPr lang="en-US" dirty="0"/>
          </a:p>
          <a:p>
            <a:pPr lvl="0"/>
            <a:r>
              <a:rPr lang="en-IN" b="1" dirty="0"/>
              <a:t>Finance</a:t>
            </a:r>
            <a:r>
              <a:rPr lang="en-IN" dirty="0"/>
              <a:t>: Fraud detection, credit scoring, algorithmic trading, risk management.</a:t>
            </a:r>
            <a:endParaRPr lang="en-US" dirty="0"/>
          </a:p>
          <a:p>
            <a:pPr lvl="0"/>
            <a:r>
              <a:rPr lang="en-IN" b="1" dirty="0"/>
              <a:t>Retail</a:t>
            </a:r>
            <a:r>
              <a:rPr lang="en-IN" dirty="0"/>
              <a:t>: Customer segmentation, recommendation systems, inventory management.</a:t>
            </a:r>
            <a:endParaRPr lang="en-US" dirty="0"/>
          </a:p>
          <a:p>
            <a:pPr lvl="0"/>
            <a:r>
              <a:rPr lang="en-IN" b="1" dirty="0"/>
              <a:t>Natural Language Processing (NLP)</a:t>
            </a:r>
            <a:r>
              <a:rPr lang="en-IN" dirty="0"/>
              <a:t>: Language translation, speech recognition, sentiment analysis, </a:t>
            </a:r>
            <a:r>
              <a:rPr lang="en-IN" dirty="0" err="1"/>
              <a:t>chatbots</a:t>
            </a:r>
            <a:r>
              <a:rPr lang="en-IN" dirty="0"/>
              <a:t>.</a:t>
            </a:r>
            <a:endParaRPr lang="en-US" dirty="0"/>
          </a:p>
          <a:p>
            <a:pPr lvl="0"/>
            <a:r>
              <a:rPr lang="en-IN" b="1" dirty="0"/>
              <a:t>Computer Vision</a:t>
            </a:r>
            <a:r>
              <a:rPr lang="en-IN" dirty="0"/>
              <a:t>: Image classification, object detection, facial recognition, autonomous vehicles.</a:t>
            </a:r>
            <a:endParaRPr lang="en-US" dirty="0"/>
          </a:p>
          <a:p>
            <a:pPr lvl="0"/>
            <a:r>
              <a:rPr lang="en-IN" b="1" dirty="0"/>
              <a:t>Robotics</a:t>
            </a:r>
            <a:r>
              <a:rPr lang="en-IN" dirty="0"/>
              <a:t>: Self-learning robots, path planning, motion control.</a:t>
            </a:r>
            <a:endParaRPr lang="en-US" dirty="0"/>
          </a:p>
          <a:p>
            <a:pPr lvl="0"/>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071810"/>
            <a:ext cx="8229600" cy="1143000"/>
          </a:xfrm>
        </p:spPr>
        <p:txBody>
          <a:bodyPr>
            <a:normAutofit fontScale="90000"/>
          </a:bodyPr>
          <a:lstStyle/>
          <a:p>
            <a:r>
              <a:rPr lang="en-IN" b="1" dirty="0"/>
              <a:t>Supervised and unsupervised machine learning</a:t>
            </a:r>
            <a:br>
              <a:rPr lang="en-US"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Supervised ML Algorithm  Versus Unsupervised ML Algorithm</a:t>
            </a:r>
            <a:endParaRPr lang="en-US" dirty="0"/>
          </a:p>
        </p:txBody>
      </p:sp>
      <p:graphicFrame>
        <p:nvGraphicFramePr>
          <p:cNvPr id="4" name="Content Placeholder 3"/>
          <p:cNvGraphicFramePr>
            <a:graphicFrameLocks noGrp="1"/>
          </p:cNvGraphicFramePr>
          <p:nvPr>
            <p:ph idx="1"/>
          </p:nvPr>
        </p:nvGraphicFramePr>
        <p:xfrm>
          <a:off x="457200" y="1600200"/>
          <a:ext cx="8229600" cy="37541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Aspect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Supervised Learning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a:t>Unsupervised Learning</a:t>
                      </a:r>
                      <a:endParaRPr lang="en-US" dirty="0"/>
                    </a:p>
                  </a:txBody>
                  <a:tcPr/>
                </a:tc>
                <a:extLst>
                  <a:ext uri="{0D108BD9-81ED-4DB2-BD59-A6C34878D82A}">
                    <a16:rowId xmlns:a16="http://schemas.microsoft.com/office/drawing/2014/main" val="10000"/>
                  </a:ext>
                </a:extLst>
              </a:tr>
              <a:tr h="370840">
                <a:tc>
                  <a:txBody>
                    <a:bodyPr/>
                    <a:lstStyle/>
                    <a:p>
                      <a:r>
                        <a:rPr lang="en-IN" b="1" dirty="0"/>
                        <a:t>Data</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Labelled (inputs and corresponding outputs)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Unlabeled (only inputs, no outputs)</a:t>
                      </a:r>
                      <a:endParaRPr lang="en-US" dirty="0"/>
                    </a:p>
                    <a:p>
                      <a:endParaRPr lang="en-US" dirty="0"/>
                    </a:p>
                  </a:txBody>
                  <a:tcPr/>
                </a:tc>
                <a:extLst>
                  <a:ext uri="{0D108BD9-81ED-4DB2-BD59-A6C34878D82A}">
                    <a16:rowId xmlns:a16="http://schemas.microsoft.com/office/drawing/2014/main" val="10001"/>
                  </a:ext>
                </a:extLst>
              </a:tr>
              <a:tr h="370840">
                <a:tc>
                  <a:txBody>
                    <a:bodyPr/>
                    <a:lstStyle/>
                    <a:p>
                      <a:r>
                        <a:rPr lang="en-IN" b="1" dirty="0"/>
                        <a:t>Goal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Predict output labels or values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Discover patterns or groupings in the data</a:t>
                      </a:r>
                      <a:endParaRPr lang="en-US" dirty="0"/>
                    </a:p>
                  </a:txBody>
                  <a:tcPr/>
                </a:tc>
                <a:extLst>
                  <a:ext uri="{0D108BD9-81ED-4DB2-BD59-A6C34878D82A}">
                    <a16:rowId xmlns:a16="http://schemas.microsoft.com/office/drawing/2014/main" val="10002"/>
                  </a:ext>
                </a:extLst>
              </a:tr>
              <a:tr h="370840">
                <a:tc>
                  <a:txBody>
                    <a:bodyPr/>
                    <a:lstStyle/>
                    <a:p>
                      <a:r>
                        <a:rPr lang="en-IN" b="1" dirty="0"/>
                        <a:t>Algorithms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Classification, Regression</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Clustering, Dimensionality Reduction</a:t>
                      </a:r>
                      <a:endParaRPr lang="en-US" dirty="0"/>
                    </a:p>
                    <a:p>
                      <a:endParaRPr lang="en-US" dirty="0"/>
                    </a:p>
                  </a:txBody>
                  <a:tcPr/>
                </a:tc>
                <a:extLst>
                  <a:ext uri="{0D108BD9-81ED-4DB2-BD59-A6C34878D82A}">
                    <a16:rowId xmlns:a16="http://schemas.microsoft.com/office/drawing/2014/main" val="10003"/>
                  </a:ext>
                </a:extLst>
              </a:tr>
              <a:tr h="370840">
                <a:tc>
                  <a:txBody>
                    <a:bodyPr/>
                    <a:lstStyle/>
                    <a:p>
                      <a:r>
                        <a:rPr lang="en-IN" b="1" dirty="0"/>
                        <a:t>Use Cases</a:t>
                      </a:r>
                      <a:endParaRPr lang="en-US" dirty="0"/>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Spam detection, Image recognition, Forecasting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Customer segmentation, Anomaly detection</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14620"/>
            <a:ext cx="8229600" cy="1143000"/>
          </a:xfrm>
        </p:spPr>
        <p:txBody>
          <a:bodyPr>
            <a:normAutofit fontScale="90000"/>
          </a:bodyPr>
          <a:lstStyle/>
          <a:p>
            <a:r>
              <a:rPr lang="en-IN" b="1" dirty="0"/>
              <a:t>Unsupervised Learning </a:t>
            </a:r>
            <a:br>
              <a:rPr lang="en-IN" b="1" dirty="0"/>
            </a:br>
            <a:r>
              <a:rPr lang="en-IN" b="1" dirty="0"/>
              <a:t>Versus  </a:t>
            </a:r>
            <a:br>
              <a:rPr lang="en-IN" b="1" dirty="0"/>
            </a:br>
            <a:r>
              <a:rPr lang="en-IN" b="1" dirty="0"/>
              <a:t>Supervised Learning</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a:xfrm>
            <a:off x="428596" y="1857364"/>
            <a:ext cx="8229600" cy="4340237"/>
          </a:xfrm>
        </p:spPr>
        <p:txBody>
          <a:bodyPr>
            <a:normAutofit/>
          </a:bodyPr>
          <a:lstStyle/>
          <a:p>
            <a:r>
              <a:rPr lang="en-IN" dirty="0"/>
              <a:t>A </a:t>
            </a:r>
            <a:r>
              <a:rPr lang="en-IN" b="1" dirty="0"/>
              <a:t>Large Language Model (LLM)</a:t>
            </a:r>
            <a:r>
              <a:rPr lang="en-IN" dirty="0"/>
              <a:t> typically undergoes a combination of </a:t>
            </a:r>
            <a:r>
              <a:rPr lang="en-IN" b="1" dirty="0"/>
              <a:t>supervised</a:t>
            </a:r>
            <a:r>
              <a:rPr lang="en-IN" dirty="0"/>
              <a:t> and </a:t>
            </a:r>
            <a:r>
              <a:rPr lang="en-IN" b="1" dirty="0"/>
              <a:t>unsupervised</a:t>
            </a:r>
            <a:r>
              <a:rPr lang="en-IN" dirty="0"/>
              <a:t> learning during its training process.</a:t>
            </a:r>
          </a:p>
          <a:p>
            <a:pPr>
              <a:buNone/>
            </a:pPr>
            <a:endParaRPr lang="en-IN" dirty="0"/>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1. Unsupervised Learning</a:t>
            </a:r>
            <a:br>
              <a:rPr lang="en-IN" b="1" dirty="0"/>
            </a:br>
            <a:r>
              <a:rPr lang="en-IN" b="1" dirty="0"/>
              <a:t> (Pre training Phase)</a:t>
            </a:r>
            <a:br>
              <a:rPr lang="en-IN" b="1" dirty="0"/>
            </a:b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Unsupervised Pre training</a:t>
            </a:r>
            <a:r>
              <a:rPr lang="en-IN" dirty="0"/>
              <a:t>:</a:t>
            </a:r>
          </a:p>
          <a:p>
            <a:pPr lvl="1"/>
            <a:r>
              <a:rPr lang="en-IN" dirty="0"/>
              <a:t> LLMs like GPT are primarily trained in an </a:t>
            </a:r>
            <a:r>
              <a:rPr lang="en-IN" b="1" dirty="0"/>
              <a:t>unsupervised manner</a:t>
            </a:r>
            <a:r>
              <a:rPr lang="en-IN" dirty="0"/>
              <a:t> in the initial phase. </a:t>
            </a:r>
          </a:p>
          <a:p>
            <a:pPr lvl="1"/>
            <a:r>
              <a:rPr lang="en-IN" dirty="0"/>
              <a:t>During this phase, they are exposed to vast amounts of text data without labelled outputs. </a:t>
            </a:r>
          </a:p>
          <a:p>
            <a:pPr lvl="1"/>
            <a:r>
              <a:rPr lang="en-IN" dirty="0"/>
              <a:t>The model learns to predict the next word in a sentence (autoregressive model), which is an unsupervised task where the model tries to capture patterns, grammar, facts about the world, reasoning abilities, and some level of common sense.</a:t>
            </a:r>
          </a:p>
          <a:p>
            <a:pPr lvl="1">
              <a:buNone/>
            </a:pPr>
            <a:endParaRPr lang="en-US" dirty="0"/>
          </a:p>
          <a:p>
            <a:pPr lvl="0"/>
            <a:r>
              <a:rPr lang="en-IN" b="1" dirty="0"/>
              <a:t>Objective</a:t>
            </a:r>
            <a:r>
              <a:rPr lang="en-IN" dirty="0"/>
              <a:t>: The model learns to understand and generate human-like text by identifying statistical relationships and patterns in data, rather than learning from explicit labels.</a:t>
            </a:r>
          </a:p>
          <a:p>
            <a:pPr lvl="0">
              <a:buNone/>
            </a:pPr>
            <a:endParaRPr lang="en-IN" dirty="0"/>
          </a:p>
          <a:p>
            <a:r>
              <a:rPr lang="en-IN" dirty="0"/>
              <a:t>Example: A sentence like "The cat sat on the ___" </a:t>
            </a:r>
          </a:p>
          <a:p>
            <a:pPr>
              <a:buNone/>
            </a:pPr>
            <a:r>
              <a:rPr lang="en-IN" dirty="0"/>
              <a:t>		would be used to predict the next word ("mat") during training</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4840303"/>
          </a:xfrm>
        </p:spPr>
        <p:txBody>
          <a:bodyPr>
            <a:normAutofit fontScale="62500" lnSpcReduction="20000"/>
          </a:bodyPr>
          <a:lstStyle/>
          <a:p>
            <a:pPr lvl="0"/>
            <a:endParaRPr lang="en-IN" b="1" dirty="0"/>
          </a:p>
          <a:p>
            <a:pPr lvl="0"/>
            <a:r>
              <a:rPr lang="en-IN" b="1" dirty="0"/>
              <a:t>Supervised Fine-tuning</a:t>
            </a:r>
            <a:r>
              <a:rPr lang="en-IN" dirty="0"/>
              <a:t>: </a:t>
            </a:r>
          </a:p>
          <a:p>
            <a:pPr lvl="0">
              <a:buNone/>
            </a:pPr>
            <a:r>
              <a:rPr lang="en-IN" dirty="0"/>
              <a:t>	After </a:t>
            </a:r>
            <a:r>
              <a:rPr lang="en-IN" dirty="0" err="1"/>
              <a:t>pretraining</a:t>
            </a:r>
            <a:r>
              <a:rPr lang="en-IN" dirty="0"/>
              <a:t>, LLMs often undergo </a:t>
            </a:r>
            <a:r>
              <a:rPr lang="en-IN" b="1" dirty="0"/>
              <a:t>supervised fine-tuning</a:t>
            </a:r>
            <a:r>
              <a:rPr lang="en-IN" dirty="0"/>
              <a:t>.</a:t>
            </a:r>
          </a:p>
          <a:p>
            <a:pPr lvl="1"/>
            <a:r>
              <a:rPr lang="en-IN" dirty="0"/>
              <a:t> In this phase, the model is trained with labelled data where human-provided examples and corrections are used to improve its performance on specific tasks like question-answering, summarization, or classification. </a:t>
            </a:r>
          </a:p>
          <a:p>
            <a:pPr lvl="1"/>
            <a:r>
              <a:rPr lang="en-IN" dirty="0"/>
              <a:t>The model's predictions are compared to the true answers (labels), and it adjusts based on the errors.</a:t>
            </a:r>
          </a:p>
          <a:p>
            <a:pPr lvl="1">
              <a:buNone/>
            </a:pPr>
            <a:endParaRPr lang="en-US" dirty="0"/>
          </a:p>
          <a:p>
            <a:pPr lvl="0"/>
            <a:r>
              <a:rPr lang="en-IN" b="1" dirty="0"/>
              <a:t>Objective</a:t>
            </a:r>
            <a:r>
              <a:rPr lang="en-IN" dirty="0"/>
              <a:t>: </a:t>
            </a:r>
          </a:p>
          <a:p>
            <a:pPr lvl="1"/>
            <a:r>
              <a:rPr lang="en-IN" dirty="0"/>
              <a:t>Fine-tuning helps the model specialize and perform better on particular tasks, such as following instructions or performing sentiment analysis.</a:t>
            </a:r>
          </a:p>
          <a:p>
            <a:pPr lvl="1">
              <a:buNone/>
            </a:pPr>
            <a:endParaRPr lang="en-US" dirty="0"/>
          </a:p>
          <a:p>
            <a:r>
              <a:rPr lang="en-IN" dirty="0"/>
              <a:t>Example: </a:t>
            </a:r>
          </a:p>
          <a:p>
            <a:pPr lvl="1"/>
            <a:r>
              <a:rPr lang="en-IN" dirty="0"/>
              <a:t>A task like question answering where the model learns to map a question to a correct answer using </a:t>
            </a:r>
            <a:r>
              <a:rPr lang="en-IN" dirty="0" err="1"/>
              <a:t>labeled</a:t>
            </a:r>
            <a:r>
              <a:rPr lang="en-IN" dirty="0"/>
              <a:t> examples. </a:t>
            </a:r>
          </a:p>
          <a:p>
            <a:pPr lvl="1"/>
            <a:r>
              <a:rPr lang="en-IN" dirty="0"/>
              <a:t>For instance, "What is the capital of France?" → "Paris."</a:t>
            </a:r>
            <a:endParaRPr lang="en-US" dirty="0"/>
          </a:p>
          <a:p>
            <a:endParaRPr lang="en-US" dirty="0"/>
          </a:p>
        </p:txBody>
      </p:sp>
      <p:sp>
        <p:nvSpPr>
          <p:cNvPr id="5" name="Title 1"/>
          <p:cNvSpPr>
            <a:spLocks noGrp="1"/>
          </p:cNvSpPr>
          <p:nvPr>
            <p:ph type="title"/>
          </p:nvPr>
        </p:nvSpPr>
        <p:spPr>
          <a:xfrm>
            <a:off x="428596" y="357166"/>
            <a:ext cx="8229600" cy="1143000"/>
          </a:xfrm>
        </p:spPr>
        <p:txBody>
          <a:bodyPr>
            <a:normAutofit fontScale="90000"/>
          </a:bodyPr>
          <a:lstStyle/>
          <a:p>
            <a:r>
              <a:rPr lang="en-IN" b="1" dirty="0"/>
              <a:t>2. Supervised Learning</a:t>
            </a:r>
            <a:br>
              <a:rPr lang="en-IN" b="1" dirty="0"/>
            </a:br>
            <a:r>
              <a:rPr lang="en-IN" b="1" dirty="0"/>
              <a:t> (Fine tuning Phase)</a:t>
            </a:r>
            <a:br>
              <a:rPr lang="en-IN" b="1"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normAutofit lnSpcReduction="10000"/>
          </a:bodyPr>
          <a:lstStyle/>
          <a:p>
            <a:pPr lvl="0"/>
            <a:r>
              <a:rPr lang="en-IN" b="1" dirty="0" err="1"/>
              <a:t>Pretraining</a:t>
            </a:r>
            <a:r>
              <a:rPr lang="en-IN" dirty="0"/>
              <a:t>: </a:t>
            </a:r>
          </a:p>
          <a:p>
            <a:pPr lvl="1"/>
            <a:r>
              <a:rPr lang="en-IN" dirty="0"/>
              <a:t>LLMs are trained using </a:t>
            </a:r>
            <a:r>
              <a:rPr lang="en-IN" b="1" dirty="0"/>
              <a:t>unsupervised learning</a:t>
            </a:r>
            <a:r>
              <a:rPr lang="en-IN" dirty="0"/>
              <a:t> by predicting the next word in a sequence without explicit labels.</a:t>
            </a:r>
            <a:endParaRPr lang="en-US" dirty="0"/>
          </a:p>
          <a:p>
            <a:pPr lvl="0"/>
            <a:r>
              <a:rPr lang="en-IN" b="1" dirty="0"/>
              <a:t>Fine-tuning</a:t>
            </a:r>
            <a:r>
              <a:rPr lang="en-IN" dirty="0"/>
              <a:t>:</a:t>
            </a:r>
          </a:p>
          <a:p>
            <a:pPr lvl="1"/>
            <a:r>
              <a:rPr lang="en-IN" dirty="0"/>
              <a:t> LLMs may undergo </a:t>
            </a:r>
            <a:r>
              <a:rPr lang="en-IN" b="1" dirty="0"/>
              <a:t>supervised learning</a:t>
            </a:r>
            <a:r>
              <a:rPr lang="en-IN" dirty="0"/>
              <a:t> using </a:t>
            </a:r>
            <a:r>
              <a:rPr lang="en-IN" dirty="0" err="1"/>
              <a:t>labeled</a:t>
            </a:r>
            <a:r>
              <a:rPr lang="en-IN" dirty="0"/>
              <a:t> datasets for specific tasks or improvements.</a:t>
            </a:r>
          </a:p>
          <a:p>
            <a:pPr>
              <a:buNone/>
            </a:pPr>
            <a:r>
              <a:rPr lang="en-IN" dirty="0"/>
              <a:t>		Thus, LLMs leverage a </a:t>
            </a:r>
            <a:r>
              <a:rPr lang="en-IN" b="1" dirty="0"/>
              <a:t>hybrid approach</a:t>
            </a:r>
            <a:r>
              <a:rPr lang="en-IN" dirty="0"/>
              <a:t>, combining both supervised and unsupervised learning methods.</a:t>
            </a:r>
            <a:endParaRPr lang="en-US" dirty="0"/>
          </a:p>
          <a:p>
            <a:pPr lvl="0"/>
            <a:endParaRPr lang="en-US"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496"/>
            <a:ext cx="8229600" cy="1143000"/>
          </a:xfrm>
        </p:spPr>
        <p:txBody>
          <a:bodyPr/>
          <a:lstStyle/>
          <a:p>
            <a:r>
              <a:rPr lang="en-IN" dirty="0"/>
              <a:t>Deep Learning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Deep Learning</a:t>
            </a:r>
            <a:r>
              <a:rPr lang="en-IN" dirty="0"/>
              <a:t> </a:t>
            </a:r>
            <a:endParaRPr lang="en-US" dirty="0"/>
          </a:p>
        </p:txBody>
      </p:sp>
      <p:sp>
        <p:nvSpPr>
          <p:cNvPr id="3" name="Content Placeholder 2"/>
          <p:cNvSpPr>
            <a:spLocks noGrp="1"/>
          </p:cNvSpPr>
          <p:nvPr>
            <p:ph idx="1"/>
          </p:nvPr>
        </p:nvSpPr>
        <p:spPr/>
        <p:txBody>
          <a:bodyPr>
            <a:normAutofit fontScale="85000" lnSpcReduction="10000"/>
          </a:bodyPr>
          <a:lstStyle/>
          <a:p>
            <a:r>
              <a:rPr lang="en-IN" dirty="0"/>
              <a:t>DL is a subset of machine learning </a:t>
            </a:r>
          </a:p>
          <a:p>
            <a:r>
              <a:rPr lang="en-IN" dirty="0"/>
              <a:t>Focuses on algorithms inspired by the structure and function of the brain, specifically artificial neural networks.</a:t>
            </a:r>
          </a:p>
          <a:p>
            <a:r>
              <a:rPr lang="en-IN" dirty="0"/>
              <a:t>High ability to solve complex problems in areas like computer vision, natural language processing, and speech recognition with high accuracy.</a:t>
            </a:r>
          </a:p>
          <a:p>
            <a:r>
              <a:rPr lang="en-IN" dirty="0"/>
              <a:t>Deep learning models are designed to automatically learn from large amounts of data and improve their performance over time, especially when the data is vast and unstructured.</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57422" y="1000108"/>
            <a:ext cx="4403949" cy="4525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Concepts in Deep Learning</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IN" b="1" dirty="0"/>
              <a:t>Neural Networks</a:t>
            </a:r>
            <a:r>
              <a:rPr lang="en-IN" dirty="0"/>
              <a:t>:</a:t>
            </a:r>
          </a:p>
          <a:p>
            <a:pPr marL="971550" lvl="1" indent="-514350"/>
            <a:r>
              <a:rPr lang="en-IN" dirty="0"/>
              <a:t>Deep learning models are built on </a:t>
            </a:r>
            <a:r>
              <a:rPr lang="en-IN" b="1" dirty="0"/>
              <a:t>artificial neural networks (ANNs)</a:t>
            </a:r>
            <a:r>
              <a:rPr lang="en-IN" dirty="0"/>
              <a:t>. </a:t>
            </a:r>
          </a:p>
          <a:p>
            <a:pPr marL="971550" lvl="1" indent="-514350"/>
            <a:r>
              <a:rPr lang="en-IN" dirty="0"/>
              <a:t>These networks consist of layers of interconnected nodes (or neurons) that simulate the behaviour of the human brain.</a:t>
            </a:r>
            <a:endParaRPr lang="en-US" dirty="0"/>
          </a:p>
          <a:p>
            <a:pPr>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642918"/>
            <a:ext cx="4900618" cy="5643602"/>
          </a:xfrm>
        </p:spPr>
        <p:txBody>
          <a:bodyPr>
            <a:normAutofit/>
          </a:bodyPr>
          <a:lstStyle/>
          <a:p>
            <a:pPr lvl="1"/>
            <a:r>
              <a:rPr lang="en-IN" dirty="0"/>
              <a:t>A neural network consists of three main types of layers: </a:t>
            </a:r>
            <a:endParaRPr lang="en-US" dirty="0"/>
          </a:p>
          <a:p>
            <a:pPr lvl="2"/>
            <a:r>
              <a:rPr lang="en-IN" b="1" dirty="0"/>
              <a:t>Input layer</a:t>
            </a:r>
            <a:r>
              <a:rPr lang="en-IN" dirty="0"/>
              <a:t>: Takes the raw input data.</a:t>
            </a:r>
            <a:endParaRPr lang="en-US" dirty="0"/>
          </a:p>
          <a:p>
            <a:pPr lvl="2"/>
            <a:r>
              <a:rPr lang="en-IN" b="1" dirty="0"/>
              <a:t>Hidden layers</a:t>
            </a:r>
            <a:r>
              <a:rPr lang="en-IN" dirty="0"/>
              <a:t>: Process and transform the data through complex computations. These are the "deep" parts of the network.</a:t>
            </a:r>
            <a:endParaRPr lang="en-US" dirty="0"/>
          </a:p>
          <a:p>
            <a:pPr lvl="2"/>
            <a:r>
              <a:rPr lang="en-IN" b="1" dirty="0"/>
              <a:t>Output layer</a:t>
            </a:r>
            <a:r>
              <a:rPr lang="en-IN" dirty="0"/>
              <a:t>: Produces the final prediction or classification result.</a:t>
            </a:r>
            <a:endParaRPr lang="en-US" dirty="0"/>
          </a:p>
          <a:p>
            <a:endParaRPr lang="en-US" dirty="0"/>
          </a:p>
        </p:txBody>
      </p:sp>
      <p:pic>
        <p:nvPicPr>
          <p:cNvPr id="11266" name="Picture 2" descr="Lightbox"/>
          <p:cNvPicPr>
            <a:picLocks noChangeAspect="1" noChangeArrowheads="1"/>
          </p:cNvPicPr>
          <p:nvPr/>
        </p:nvPicPr>
        <p:blipFill>
          <a:blip r:embed="rId2"/>
          <a:srcRect/>
          <a:stretch>
            <a:fillRect/>
          </a:stretch>
        </p:blipFill>
        <p:spPr bwMode="auto">
          <a:xfrm>
            <a:off x="5357818" y="1928802"/>
            <a:ext cx="3286148" cy="3214709"/>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4471990" cy="5786477"/>
          </a:xfrm>
        </p:spPr>
        <p:txBody>
          <a:bodyPr>
            <a:normAutofit fontScale="40000" lnSpcReduction="20000"/>
          </a:bodyPr>
          <a:lstStyle/>
          <a:p>
            <a:pPr marL="358775" lvl="0" indent="-358775">
              <a:buFont typeface="+mj-lt"/>
              <a:buAutoNum type="arabicPeriod" startAt="2"/>
            </a:pPr>
            <a:r>
              <a:rPr lang="en-IN" sz="8000" b="1" dirty="0"/>
              <a:t>Deep Neural Networks (DNNs)</a:t>
            </a:r>
          </a:p>
          <a:p>
            <a:pPr lvl="0">
              <a:buNone/>
            </a:pPr>
            <a:endParaRPr lang="en-US" dirty="0"/>
          </a:p>
          <a:p>
            <a:pPr lvl="1"/>
            <a:r>
              <a:rPr lang="en-IN" sz="5000" b="1" dirty="0"/>
              <a:t>Deep Neural Networks</a:t>
            </a:r>
            <a:r>
              <a:rPr lang="en-IN" sz="5000" dirty="0"/>
              <a:t> are neural networks with many hidden layers (typically 3 or more). </a:t>
            </a:r>
          </a:p>
          <a:p>
            <a:pPr lvl="1">
              <a:buNone/>
            </a:pPr>
            <a:endParaRPr lang="en-IN" sz="5000" dirty="0"/>
          </a:p>
          <a:p>
            <a:pPr lvl="1"/>
            <a:r>
              <a:rPr lang="en-IN" sz="5000" dirty="0"/>
              <a:t>The "depth" refers to the number of layers, and these layers allow the model to capture complex patterns in the data.</a:t>
            </a:r>
          </a:p>
          <a:p>
            <a:pPr lvl="1">
              <a:buNone/>
            </a:pPr>
            <a:endParaRPr lang="en-US" sz="5000" dirty="0"/>
          </a:p>
          <a:p>
            <a:pPr lvl="1"/>
            <a:r>
              <a:rPr lang="en-IN" sz="5000" dirty="0"/>
              <a:t>DNNs can automatically learn hierarchical features, where lower layers capture simple features (like edges or textures), and higher layers combine them into more complex features (like shapes or objects).</a:t>
            </a:r>
            <a:endParaRPr lang="en-US" sz="5000" dirty="0"/>
          </a:p>
        </p:txBody>
      </p:sp>
      <p:sp>
        <p:nvSpPr>
          <p:cNvPr id="10242" name="AutoShape 2" descr="Construction of the deep neural network (DNN) model.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4" name="AutoShape 4" descr="Construction of the deep neural network (DNN) model. | Download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6" name="AutoShape 6" descr="Deep Neural Networks&#10;(Source: IBM https://www.ibm.com/topics/neural-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48" name="AutoShape 8" descr="Deep Neural Networks&#10;(Source: IBM https://www.ibm.com/topics/neural-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50" name="Picture 10" descr="https://www.researchgate.net/profile/Jassen-Japheth/publication/375058055/figure/fig2/AS:11431281201716536@1698508623441/Deep-Neural-Networks-Source-IBM-https-wwwibmcom-topics-neural-networks.png"/>
          <p:cNvPicPr>
            <a:picLocks noChangeAspect="1" noChangeArrowheads="1"/>
          </p:cNvPicPr>
          <p:nvPr/>
        </p:nvPicPr>
        <p:blipFill>
          <a:blip r:embed="rId2"/>
          <a:srcRect l="13700" t="21921" r="13575" b="15449"/>
          <a:stretch>
            <a:fillRect/>
          </a:stretch>
        </p:blipFill>
        <p:spPr bwMode="auto">
          <a:xfrm>
            <a:off x="5143504" y="1643050"/>
            <a:ext cx="3857652" cy="285752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928670"/>
            <a:ext cx="8229600" cy="4525963"/>
          </a:xfrm>
        </p:spPr>
        <p:txBody>
          <a:bodyPr/>
          <a:lstStyle/>
          <a:p>
            <a:pPr marL="514350" lvl="0" indent="-514350">
              <a:buFont typeface="+mj-lt"/>
              <a:buAutoNum type="arabicPeriod" startAt="3"/>
            </a:pPr>
            <a:r>
              <a:rPr lang="en-IN" b="1" dirty="0"/>
              <a:t>Activation Functions</a:t>
            </a:r>
            <a:r>
              <a:rPr lang="en-IN" dirty="0"/>
              <a:t>:</a:t>
            </a:r>
            <a:endParaRPr lang="en-US" dirty="0"/>
          </a:p>
          <a:p>
            <a:pPr lvl="1"/>
            <a:r>
              <a:rPr lang="en-IN" dirty="0"/>
              <a:t>Activation functions introduce non-linearity to the network, enabling it to learn complex patterns. Common activation functions include: </a:t>
            </a:r>
            <a:endParaRPr lang="en-US" dirty="0"/>
          </a:p>
          <a:p>
            <a:pPr lvl="2"/>
            <a:r>
              <a:rPr lang="en-IN" b="1" dirty="0" err="1"/>
              <a:t>ReLU</a:t>
            </a:r>
            <a:r>
              <a:rPr lang="en-IN" b="1" dirty="0"/>
              <a:t> (Rectified Linear Unit)</a:t>
            </a:r>
            <a:r>
              <a:rPr lang="en-IN" dirty="0"/>
              <a:t>: f(x)=max⁡(0,x)f(x) = \max(0, x)</a:t>
            </a:r>
            <a:endParaRPr lang="en-US" dirty="0"/>
          </a:p>
          <a:p>
            <a:pPr lvl="2"/>
            <a:r>
              <a:rPr lang="en-IN" b="1" dirty="0"/>
              <a:t>Sigmoid</a:t>
            </a:r>
            <a:r>
              <a:rPr lang="en-IN" dirty="0"/>
              <a:t>: f(x)=11+e−xf(x) = \</a:t>
            </a:r>
            <a:r>
              <a:rPr lang="en-IN" dirty="0" err="1"/>
              <a:t>frac</a:t>
            </a:r>
            <a:r>
              <a:rPr lang="en-IN" dirty="0"/>
              <a:t>{1}{1 + e^{-x}}</a:t>
            </a:r>
            <a:endParaRPr lang="en-US" dirty="0"/>
          </a:p>
          <a:p>
            <a:pPr lvl="2"/>
            <a:r>
              <a:rPr lang="en-IN" b="1" dirty="0" err="1"/>
              <a:t>Tanh</a:t>
            </a:r>
            <a:r>
              <a:rPr lang="en-IN" dirty="0"/>
              <a:t>: f(x)=</a:t>
            </a:r>
            <a:r>
              <a:rPr lang="en-IN" dirty="0" err="1"/>
              <a:t>tanh</a:t>
            </a:r>
            <a:r>
              <a:rPr lang="en-IN" dirty="0"/>
              <a:t>⁡(x)f(x) = \</a:t>
            </a:r>
            <a:r>
              <a:rPr lang="en-IN" dirty="0" err="1"/>
              <a:t>tanh</a:t>
            </a:r>
            <a:r>
              <a:rPr lang="en-IN" dirty="0"/>
              <a:t>(x)</a:t>
            </a:r>
            <a:endParaRPr lang="en-US" dirty="0"/>
          </a:p>
          <a:p>
            <a:pPr lvl="2"/>
            <a:r>
              <a:rPr lang="en-IN" b="1" dirty="0" err="1"/>
              <a:t>Softmax</a:t>
            </a:r>
            <a:r>
              <a:rPr lang="en-IN" dirty="0"/>
              <a:t>: Often used for classification tasks to output probabilities.</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miro.medium.com/v2/resize:fit:700/1*ZafDv3VUm60Eh10OeJu1vw.png"/>
          <p:cNvPicPr>
            <a:picLocks noGrp="1" noChangeAspect="1" noChangeArrowheads="1"/>
          </p:cNvPicPr>
          <p:nvPr>
            <p:ph idx="1"/>
          </p:nvPr>
        </p:nvPicPr>
        <p:blipFill>
          <a:blip r:embed="rId2"/>
          <a:srcRect/>
          <a:stretch>
            <a:fillRect/>
          </a:stretch>
        </p:blipFill>
        <p:spPr bwMode="auto">
          <a:xfrm>
            <a:off x="642910" y="1071546"/>
            <a:ext cx="7819511" cy="393209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642918"/>
            <a:ext cx="8072494" cy="4525963"/>
          </a:xfrm>
        </p:spPr>
        <p:txBody>
          <a:bodyPr>
            <a:normAutofit/>
          </a:bodyPr>
          <a:lstStyle/>
          <a:p>
            <a:pPr lvl="0">
              <a:buNone/>
            </a:pPr>
            <a:r>
              <a:rPr lang="en-IN" b="1" dirty="0"/>
              <a:t>4.  </a:t>
            </a:r>
            <a:r>
              <a:rPr lang="en-IN" b="1" dirty="0" err="1"/>
              <a:t>Backpropagation</a:t>
            </a:r>
            <a:r>
              <a:rPr lang="en-IN" dirty="0"/>
              <a:t>:</a:t>
            </a:r>
            <a:endParaRPr lang="en-US" dirty="0"/>
          </a:p>
          <a:p>
            <a:pPr lvl="1"/>
            <a:r>
              <a:rPr lang="en-IN" b="1" dirty="0" err="1"/>
              <a:t>Backpropagation</a:t>
            </a:r>
            <a:r>
              <a:rPr lang="en-IN" dirty="0"/>
              <a:t> is the learning algorithm used to train neural networks. </a:t>
            </a:r>
          </a:p>
          <a:p>
            <a:pPr lvl="1"/>
            <a:r>
              <a:rPr lang="en-IN" dirty="0"/>
              <a:t>It involves calculating the gradient (partial derivatives) of the error function with respect to each weight in the network, and then updating the weights using gradient descent or other optimization algorithms to minimize the error.</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229600" cy="4525963"/>
          </a:xfrm>
        </p:spPr>
        <p:txBody>
          <a:bodyPr>
            <a:normAutofit/>
          </a:bodyPr>
          <a:lstStyle/>
          <a:p>
            <a:pPr lvl="0">
              <a:buNone/>
            </a:pPr>
            <a:r>
              <a:rPr lang="en-IN" b="1" dirty="0"/>
              <a:t>5.  Optimization Algorithms</a:t>
            </a:r>
            <a:r>
              <a:rPr lang="en-IN" dirty="0"/>
              <a:t>:</a:t>
            </a:r>
            <a:endParaRPr lang="en-US" dirty="0"/>
          </a:p>
          <a:p>
            <a:pPr lvl="1"/>
            <a:r>
              <a:rPr lang="en-IN" dirty="0"/>
              <a:t>Optimization techniques like </a:t>
            </a:r>
            <a:r>
              <a:rPr lang="en-IN" b="1" dirty="0"/>
              <a:t>Stochastic Gradient Descent (SGD)</a:t>
            </a:r>
            <a:r>
              <a:rPr lang="en-IN" dirty="0"/>
              <a:t>, </a:t>
            </a:r>
            <a:r>
              <a:rPr lang="en-IN" b="1" dirty="0"/>
              <a:t>Adam</a:t>
            </a:r>
            <a:r>
              <a:rPr lang="en-IN" dirty="0"/>
              <a:t>, and </a:t>
            </a:r>
            <a:r>
              <a:rPr lang="en-IN" b="1" dirty="0" err="1"/>
              <a:t>RMSprop</a:t>
            </a:r>
            <a:r>
              <a:rPr lang="en-IN" dirty="0"/>
              <a:t> are used to adjust the weights in the network to minimize the loss function (error).</a:t>
            </a:r>
            <a:endParaRPr lang="en-US" dirty="0"/>
          </a:p>
          <a:p>
            <a:endParaRPr lang="en-US" dirty="0"/>
          </a:p>
        </p:txBody>
      </p:sp>
      <p:pic>
        <p:nvPicPr>
          <p:cNvPr id="33794" name="Picture 2" descr="Backpropagation"/>
          <p:cNvPicPr>
            <a:picLocks noChangeAspect="1" noChangeArrowheads="1"/>
          </p:cNvPicPr>
          <p:nvPr/>
        </p:nvPicPr>
        <p:blipFill>
          <a:blip r:embed="rId2"/>
          <a:srcRect/>
          <a:stretch>
            <a:fillRect/>
          </a:stretch>
        </p:blipFill>
        <p:spPr bwMode="auto">
          <a:xfrm>
            <a:off x="1571604" y="2928934"/>
            <a:ext cx="6096876" cy="301940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Gradient Descent"/>
          <p:cNvPicPr>
            <a:picLocks noChangeAspect="1" noChangeArrowheads="1"/>
          </p:cNvPicPr>
          <p:nvPr/>
        </p:nvPicPr>
        <p:blipFill>
          <a:blip r:embed="rId2"/>
          <a:srcRect l="6667"/>
          <a:stretch>
            <a:fillRect/>
          </a:stretch>
        </p:blipFill>
        <p:spPr bwMode="auto">
          <a:xfrm>
            <a:off x="571472" y="928670"/>
            <a:ext cx="8000996" cy="433387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buNone/>
            </a:pPr>
            <a:r>
              <a:rPr lang="en-IN" b="1" dirty="0"/>
              <a:t>6.  Loss Function</a:t>
            </a:r>
            <a:r>
              <a:rPr lang="en-IN" dirty="0"/>
              <a:t>:</a:t>
            </a:r>
            <a:endParaRPr lang="en-US" dirty="0"/>
          </a:p>
          <a:p>
            <a:pPr lvl="1"/>
            <a:r>
              <a:rPr lang="en-IN" dirty="0"/>
              <a:t>The </a:t>
            </a:r>
            <a:r>
              <a:rPr lang="en-IN" b="1" dirty="0"/>
              <a:t>loss function</a:t>
            </a:r>
            <a:r>
              <a:rPr lang="en-IN" dirty="0"/>
              <a:t> measures how well or poorly the model is performing. For classification tasks, the loss function might be cross-entropy, and for regression tasks, it could be mean squared error (MSE).</a:t>
            </a:r>
            <a:endParaRPr lang="en-US" dirty="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Types of Deep Learning Architectures</a:t>
            </a:r>
            <a:endParaRPr lang="en-US" dirty="0"/>
          </a:p>
        </p:txBody>
      </p:sp>
      <p:sp>
        <p:nvSpPr>
          <p:cNvPr id="3" name="Content Placeholder 2"/>
          <p:cNvSpPr>
            <a:spLocks noGrp="1"/>
          </p:cNvSpPr>
          <p:nvPr>
            <p:ph idx="1"/>
          </p:nvPr>
        </p:nvSpPr>
        <p:spPr/>
        <p:txBody>
          <a:bodyPr>
            <a:normAutofit lnSpcReduction="10000"/>
          </a:bodyPr>
          <a:lstStyle/>
          <a:p>
            <a:pPr lvl="0">
              <a:buNone/>
            </a:pPr>
            <a:r>
              <a:rPr lang="en-IN" b="1" dirty="0"/>
              <a:t>1. Convolutional Neural Networks (CNNs)</a:t>
            </a:r>
            <a:r>
              <a:rPr lang="en-IN" dirty="0"/>
              <a:t>:</a:t>
            </a:r>
            <a:endParaRPr lang="en-US" dirty="0"/>
          </a:p>
          <a:p>
            <a:pPr lvl="1"/>
            <a:r>
              <a:rPr lang="en-IN" b="1" dirty="0"/>
              <a:t>CNNs</a:t>
            </a:r>
            <a:r>
              <a:rPr lang="en-IN" dirty="0"/>
              <a:t> are designed for processing grid-like data, such as images. They use </a:t>
            </a:r>
            <a:r>
              <a:rPr lang="en-IN" dirty="0" err="1"/>
              <a:t>convolutional</a:t>
            </a:r>
            <a:r>
              <a:rPr lang="en-IN" dirty="0"/>
              <a:t> layers to automatically detect patterns like edges, textures, and objects in the image.</a:t>
            </a:r>
            <a:endParaRPr lang="en-US" dirty="0"/>
          </a:p>
          <a:p>
            <a:pPr lvl="1"/>
            <a:r>
              <a:rPr lang="en-IN" dirty="0"/>
              <a:t>CNNs are highly effective for tasks like: </a:t>
            </a:r>
            <a:endParaRPr lang="en-US" dirty="0"/>
          </a:p>
          <a:p>
            <a:pPr lvl="2"/>
            <a:r>
              <a:rPr lang="en-IN" dirty="0"/>
              <a:t>Image classification (e.g., identifying objects in images)</a:t>
            </a:r>
            <a:endParaRPr lang="en-US" dirty="0"/>
          </a:p>
          <a:p>
            <a:pPr lvl="2"/>
            <a:r>
              <a:rPr lang="en-IN" dirty="0"/>
              <a:t>Object detection</a:t>
            </a:r>
            <a:endParaRPr lang="en-US" dirty="0"/>
          </a:p>
          <a:p>
            <a:pPr lvl="2"/>
            <a:r>
              <a:rPr lang="en-IN" dirty="0"/>
              <a:t>Image segmentation</a:t>
            </a:r>
            <a:endParaRPr lang="en-US" dirty="0"/>
          </a:p>
          <a:p>
            <a:pPr lvl="2"/>
            <a:r>
              <a:rPr lang="en-IN" dirty="0"/>
              <a:t>Face recognition</a:t>
            </a: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Machine Learning</a:t>
            </a:r>
            <a:endParaRPr lang="en-US" dirty="0"/>
          </a:p>
        </p:txBody>
      </p:sp>
      <p:sp>
        <p:nvSpPr>
          <p:cNvPr id="3" name="Content Placeholder 2"/>
          <p:cNvSpPr>
            <a:spLocks noGrp="1"/>
          </p:cNvSpPr>
          <p:nvPr>
            <p:ph idx="1"/>
          </p:nvPr>
        </p:nvSpPr>
        <p:spPr/>
        <p:txBody>
          <a:bodyPr/>
          <a:lstStyle/>
          <a:p>
            <a:r>
              <a:rPr lang="en-IN" b="1" dirty="0"/>
              <a:t>Machine Learning (ML)</a:t>
            </a:r>
            <a:r>
              <a:rPr lang="en-IN" dirty="0"/>
              <a:t> is a field of artificial intelligence (AI) that enables computers to learn from data and make decisions or predictions without being explicitly programmed.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onvolutional Neural Network: Layers, Types, &amp; More"/>
          <p:cNvPicPr>
            <a:picLocks noChangeAspect="1" noChangeArrowheads="1"/>
          </p:cNvPicPr>
          <p:nvPr/>
        </p:nvPicPr>
        <p:blipFill>
          <a:blip r:embed="rId2"/>
          <a:srcRect t="13559" b="5085"/>
          <a:stretch>
            <a:fillRect/>
          </a:stretch>
        </p:blipFill>
        <p:spPr bwMode="auto">
          <a:xfrm>
            <a:off x="1000100" y="1428736"/>
            <a:ext cx="7265989" cy="342902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lvl="0">
              <a:buNone/>
            </a:pPr>
            <a:r>
              <a:rPr lang="en-IN" b="1" dirty="0"/>
              <a:t>2.  Recurrent Neural Networks (RNNs)</a:t>
            </a:r>
            <a:r>
              <a:rPr lang="en-IN" dirty="0"/>
              <a:t>:</a:t>
            </a:r>
            <a:endParaRPr lang="en-US" dirty="0"/>
          </a:p>
          <a:p>
            <a:pPr lvl="1"/>
            <a:r>
              <a:rPr lang="en-IN" b="1" dirty="0"/>
              <a:t>RNNs</a:t>
            </a:r>
            <a:r>
              <a:rPr lang="en-IN" dirty="0"/>
              <a:t> are designed for sequential data, such as time series, speech, or text. RNNs maintain an internal state (memory) that helps them capture dependencies between sequential data points.</a:t>
            </a:r>
            <a:endParaRPr lang="en-US" dirty="0"/>
          </a:p>
          <a:p>
            <a:pPr lvl="1"/>
            <a:r>
              <a:rPr lang="en-IN" dirty="0"/>
              <a:t>RNNs are used for: </a:t>
            </a:r>
            <a:endParaRPr lang="en-US" dirty="0"/>
          </a:p>
          <a:p>
            <a:pPr lvl="2"/>
            <a:r>
              <a:rPr lang="en-IN" dirty="0"/>
              <a:t>Natural language processing (e.g., language translation, text generation)</a:t>
            </a:r>
            <a:endParaRPr lang="en-US" dirty="0"/>
          </a:p>
          <a:p>
            <a:pPr lvl="2"/>
            <a:r>
              <a:rPr lang="en-IN" dirty="0"/>
              <a:t>Speech recognition</a:t>
            </a:r>
            <a:endParaRPr lang="en-US" dirty="0"/>
          </a:p>
          <a:p>
            <a:pPr lvl="2"/>
            <a:r>
              <a:rPr lang="en-IN" dirty="0"/>
              <a:t>Time series forecasting</a:t>
            </a:r>
            <a:endParaRPr lang="en-US" dirty="0"/>
          </a:p>
          <a:p>
            <a:endParaRPr lang="en-US" dirty="0"/>
          </a:p>
        </p:txBody>
      </p:sp>
      <p:sp>
        <p:nvSpPr>
          <p:cNvPr id="39938" name="AutoShape 2" descr="Recurrent Neural Networks (RNN) - Made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IN" sz="2400" dirty="0"/>
              <a:t>Common types of RNNs include: </a:t>
            </a:r>
            <a:br>
              <a:rPr lang="en-US" dirty="0"/>
            </a:br>
            <a:endParaRPr lang="en-US" dirty="0"/>
          </a:p>
        </p:txBody>
      </p:sp>
      <p:sp>
        <p:nvSpPr>
          <p:cNvPr id="3" name="Content Placeholder 2"/>
          <p:cNvSpPr>
            <a:spLocks noGrp="1"/>
          </p:cNvSpPr>
          <p:nvPr>
            <p:ph idx="1"/>
          </p:nvPr>
        </p:nvSpPr>
        <p:spPr/>
        <p:txBody>
          <a:bodyPr/>
          <a:lstStyle/>
          <a:p>
            <a:r>
              <a:rPr lang="en-IN" sz="2000" b="1" dirty="0"/>
              <a:t>Vanilla RNN</a:t>
            </a:r>
            <a:r>
              <a:rPr lang="en-IN" sz="2000" dirty="0"/>
              <a:t>: A basic form of RNN, where outputs are fed back into the network.</a:t>
            </a:r>
            <a:br>
              <a:rPr lang="en-IN" dirty="0"/>
            </a:br>
            <a:endParaRPr lang="en-US" dirty="0"/>
          </a:p>
        </p:txBody>
      </p:sp>
      <p:sp>
        <p:nvSpPr>
          <p:cNvPr id="43010" name="AutoShape 2" descr="What is LSTM - Long Short Term Memory? - GeeksforGee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10" descr="Recurrent Neural Networks (RNN) - Made With ML"/>
          <p:cNvPicPr>
            <a:picLocks noChangeAspect="1" noChangeArrowheads="1"/>
          </p:cNvPicPr>
          <p:nvPr/>
        </p:nvPicPr>
        <p:blipFill>
          <a:blip r:embed="rId2"/>
          <a:srcRect/>
          <a:stretch>
            <a:fillRect/>
          </a:stretch>
        </p:blipFill>
        <p:spPr bwMode="auto">
          <a:xfrm>
            <a:off x="928662" y="3214686"/>
            <a:ext cx="7172061" cy="1924076"/>
          </a:xfrm>
          <a:prstGeom prst="rect">
            <a:avLst/>
          </a:prstGeom>
          <a:noFill/>
        </p:spPr>
      </p:pic>
      <p:sp>
        <p:nvSpPr>
          <p:cNvPr id="43014" name="AutoShape 6" descr="https://media.geeksforgeeks.org/wp-content/uploads/20240208053129/lst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8229600" cy="5643602"/>
          </a:xfrm>
        </p:spPr>
        <p:txBody>
          <a:bodyPr>
            <a:normAutofit/>
          </a:bodyPr>
          <a:lstStyle/>
          <a:p>
            <a:pPr marL="342900" lvl="2" indent="-342900"/>
            <a:r>
              <a:rPr lang="en-IN" sz="2000" b="1" dirty="0"/>
              <a:t>Long Short-Term Memory (LSTM)</a:t>
            </a:r>
            <a:r>
              <a:rPr lang="en-IN" sz="2000" dirty="0"/>
              <a:t>: A type of RNN that mitigates the vanishing gradient problem, making it effective at learning long-term dependencies.</a:t>
            </a:r>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endParaRPr lang="en-IN" sz="2000" dirty="0"/>
          </a:p>
          <a:p>
            <a:pPr marL="342900" lvl="2" indent="-342900"/>
            <a:r>
              <a:rPr lang="en-IN" sz="2000" b="1" dirty="0"/>
              <a:t>Gated Recurrent Unit (GRU)</a:t>
            </a:r>
            <a:r>
              <a:rPr lang="en-IN" sz="2000" dirty="0"/>
              <a:t>: A variation of LSTM with a simpler architecture.</a:t>
            </a:r>
            <a:endParaRPr lang="en-US" sz="2000" dirty="0"/>
          </a:p>
          <a:p>
            <a:pPr marL="342900" lvl="2" indent="-342900"/>
            <a:endParaRPr lang="en-US" sz="2000" dirty="0"/>
          </a:p>
          <a:p>
            <a:pPr>
              <a:buNone/>
            </a:pPr>
            <a:endParaRPr lang="en-US" dirty="0"/>
          </a:p>
        </p:txBody>
      </p:sp>
      <p:sp>
        <p:nvSpPr>
          <p:cNvPr id="45058" name="AutoShape 2" descr="https://media.geeksforgeeks.org/wp-content/uploads/20240208053129/lstm.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59" name="Picture 3"/>
          <p:cNvPicPr>
            <a:picLocks noChangeAspect="1" noChangeArrowheads="1"/>
          </p:cNvPicPr>
          <p:nvPr/>
        </p:nvPicPr>
        <p:blipFill>
          <a:blip r:embed="rId2"/>
          <a:srcRect l="26719" t="35139" r="29218" b="25000"/>
          <a:stretch>
            <a:fillRect/>
          </a:stretch>
        </p:blipFill>
        <p:spPr bwMode="auto">
          <a:xfrm>
            <a:off x="1643042" y="1928802"/>
            <a:ext cx="5755862" cy="2928958"/>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sz="3600" b="1" dirty="0"/>
              <a:t>3. Generative Adversarial Networks (GANs)</a:t>
            </a:r>
            <a:br>
              <a:rPr lang="en-US" dirty="0"/>
            </a:br>
            <a:endParaRPr lang="en-US" dirty="0"/>
          </a:p>
        </p:txBody>
      </p:sp>
      <p:sp>
        <p:nvSpPr>
          <p:cNvPr id="3" name="Content Placeholder 2"/>
          <p:cNvSpPr>
            <a:spLocks noGrp="1"/>
          </p:cNvSpPr>
          <p:nvPr>
            <p:ph idx="1"/>
          </p:nvPr>
        </p:nvSpPr>
        <p:spPr>
          <a:xfrm>
            <a:off x="500034" y="1285860"/>
            <a:ext cx="8229600" cy="4525963"/>
          </a:xfrm>
        </p:spPr>
        <p:txBody>
          <a:bodyPr>
            <a:normAutofit fontScale="85000" lnSpcReduction="10000"/>
          </a:bodyPr>
          <a:lstStyle/>
          <a:p>
            <a:pPr lvl="1" algn="just"/>
            <a:r>
              <a:rPr lang="en-IN" b="1" dirty="0"/>
              <a:t>GANs</a:t>
            </a:r>
            <a:r>
              <a:rPr lang="en-IN" dirty="0"/>
              <a:t> consist of two networks: a </a:t>
            </a:r>
            <a:r>
              <a:rPr lang="en-IN" b="1" dirty="0"/>
              <a:t>generator</a:t>
            </a:r>
            <a:r>
              <a:rPr lang="en-IN" dirty="0"/>
              <a:t> and a </a:t>
            </a:r>
            <a:r>
              <a:rPr lang="en-IN" b="1" dirty="0"/>
              <a:t>discriminator</a:t>
            </a:r>
            <a:r>
              <a:rPr lang="en-IN" dirty="0"/>
              <a:t>. The generator creates synthetic data, and the discriminator evaluates how realistic the generated data is.</a:t>
            </a:r>
            <a:endParaRPr lang="en-US" dirty="0"/>
          </a:p>
          <a:p>
            <a:pPr lvl="1" algn="just"/>
            <a:r>
              <a:rPr lang="en-IN" dirty="0"/>
              <a:t>The two networks compete in a game-theoretic setup: </a:t>
            </a:r>
          </a:p>
          <a:p>
            <a:pPr lvl="2" algn="just"/>
            <a:r>
              <a:rPr lang="en-IN" dirty="0"/>
              <a:t>the generator tries to produce data that fools the discriminator, while the discriminator learns to distinguish between real and fake data.</a:t>
            </a:r>
            <a:endParaRPr lang="en-US" dirty="0"/>
          </a:p>
          <a:p>
            <a:pPr lvl="1" algn="just"/>
            <a:r>
              <a:rPr lang="en-IN" dirty="0"/>
              <a:t>GANs are used for: </a:t>
            </a:r>
            <a:endParaRPr lang="en-US" dirty="0"/>
          </a:p>
          <a:p>
            <a:pPr lvl="2" algn="just"/>
            <a:r>
              <a:rPr lang="en-IN" dirty="0"/>
              <a:t>Image generation (e.g., generating realistic images from noise)</a:t>
            </a:r>
            <a:endParaRPr lang="en-US" dirty="0"/>
          </a:p>
          <a:p>
            <a:pPr lvl="2" algn="just"/>
            <a:r>
              <a:rPr lang="en-IN" dirty="0"/>
              <a:t>Image-to-image translation (e.g., turning sketches into photos)</a:t>
            </a:r>
            <a:endParaRPr lang="en-US" dirty="0"/>
          </a:p>
          <a:p>
            <a:pPr lvl="2" algn="just"/>
            <a:r>
              <a:rPr lang="en-IN" dirty="0"/>
              <a:t>Video generation</a:t>
            </a:r>
            <a:endParaRPr lang="en-US" dirty="0"/>
          </a:p>
          <a:p>
            <a:pPr lvl="2" algn="just"/>
            <a:r>
              <a:rPr lang="en-IN" dirty="0"/>
              <a:t>Style transfer</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l"/>
            <a:r>
              <a:rPr lang="en-IN" sz="3600" dirty="0"/>
              <a:t>4. </a:t>
            </a:r>
            <a:r>
              <a:rPr lang="en-IN" sz="3200" b="1" dirty="0"/>
              <a:t>Transformer Networks</a:t>
            </a:r>
            <a:br>
              <a:rPr lang="en-US" sz="3200" dirty="0"/>
            </a:br>
            <a:endParaRPr lang="en-US" dirty="0"/>
          </a:p>
        </p:txBody>
      </p:sp>
      <p:sp>
        <p:nvSpPr>
          <p:cNvPr id="3" name="Content Placeholder 2"/>
          <p:cNvSpPr>
            <a:spLocks noGrp="1"/>
          </p:cNvSpPr>
          <p:nvPr>
            <p:ph idx="1"/>
          </p:nvPr>
        </p:nvSpPr>
        <p:spPr>
          <a:xfrm>
            <a:off x="428596" y="1142985"/>
            <a:ext cx="8229600" cy="3357586"/>
          </a:xfrm>
        </p:spPr>
        <p:txBody>
          <a:bodyPr>
            <a:normAutofit/>
          </a:bodyPr>
          <a:lstStyle/>
          <a:p>
            <a:pPr lvl="1" algn="just"/>
            <a:r>
              <a:rPr lang="en-IN" sz="2400" b="1" dirty="0"/>
              <a:t>Transformers</a:t>
            </a:r>
            <a:r>
              <a:rPr lang="en-IN" sz="2400" dirty="0"/>
              <a:t> are a deep learning architecture that has revolutionized natural language processing tasks.</a:t>
            </a:r>
          </a:p>
          <a:p>
            <a:pPr lvl="1" algn="just"/>
            <a:r>
              <a:rPr lang="en-IN" sz="2400" dirty="0"/>
              <a:t> Unlike RNNs, transformers do not rely on sequential processing and instead use </a:t>
            </a:r>
            <a:r>
              <a:rPr lang="en-IN" sz="2400" b="1" dirty="0"/>
              <a:t>self-attention</a:t>
            </a:r>
            <a:r>
              <a:rPr lang="en-IN" sz="2400" dirty="0"/>
              <a:t> mechanisms to model relationships between words in a sentence.</a:t>
            </a:r>
            <a:endParaRPr lang="en-US" sz="2400" dirty="0"/>
          </a:p>
          <a:p>
            <a:pPr lvl="1" algn="just"/>
            <a:r>
              <a:rPr lang="en-IN" sz="2400" dirty="0"/>
              <a:t>The key innovation is the </a:t>
            </a:r>
            <a:r>
              <a:rPr lang="en-IN" sz="2400" b="1" dirty="0"/>
              <a:t>self-attention mechanism</a:t>
            </a:r>
            <a:r>
              <a:rPr lang="en-IN" sz="2400" dirty="0"/>
              <a:t>, which allows the model to weigh the importance of different words in a sentence relative to each other.</a:t>
            </a:r>
            <a:endParaRPr lang="en-US" sz="2400" dirty="0"/>
          </a:p>
          <a:p>
            <a:pPr lvl="1" algn="just"/>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428604"/>
            <a:ext cx="4714908" cy="5929354"/>
          </a:xfrm>
        </p:spPr>
        <p:txBody>
          <a:bodyPr>
            <a:normAutofit fontScale="92500" lnSpcReduction="10000"/>
          </a:bodyPr>
          <a:lstStyle/>
          <a:p>
            <a:pPr lvl="1"/>
            <a:r>
              <a:rPr lang="en-IN" sz="3000" dirty="0"/>
              <a:t>Transformers are the backbone of models like </a:t>
            </a:r>
            <a:r>
              <a:rPr lang="en-IN" sz="3000" b="1" dirty="0"/>
              <a:t>BERT</a:t>
            </a:r>
            <a:r>
              <a:rPr lang="en-IN" sz="3000" dirty="0"/>
              <a:t> (Bidirectional Encoder Representations from Transformers), </a:t>
            </a:r>
            <a:r>
              <a:rPr lang="en-IN" sz="3000" b="1" dirty="0"/>
              <a:t>GPT</a:t>
            </a:r>
            <a:r>
              <a:rPr lang="en-IN" sz="3000" dirty="0"/>
              <a:t> (Generative </a:t>
            </a:r>
            <a:r>
              <a:rPr lang="en-IN" sz="3000" dirty="0" err="1"/>
              <a:t>pretrained</a:t>
            </a:r>
            <a:r>
              <a:rPr lang="en-IN" sz="3000" dirty="0"/>
              <a:t> Transformer), and </a:t>
            </a:r>
            <a:r>
              <a:rPr lang="en-IN" sz="3000" b="1" dirty="0"/>
              <a:t>T5</a:t>
            </a:r>
            <a:r>
              <a:rPr lang="en-IN" sz="3000" dirty="0"/>
              <a:t> (Text-to-Text Transfer Transformer).</a:t>
            </a:r>
            <a:endParaRPr lang="en-US" sz="3000" dirty="0"/>
          </a:p>
          <a:p>
            <a:pPr lvl="1" algn="just"/>
            <a:r>
              <a:rPr lang="en-IN" sz="3000" dirty="0"/>
              <a:t>They are used in tasks like: </a:t>
            </a:r>
            <a:endParaRPr lang="en-US" sz="3000" dirty="0"/>
          </a:p>
          <a:p>
            <a:pPr lvl="2" algn="just"/>
            <a:r>
              <a:rPr lang="en-IN" sz="2200" dirty="0"/>
              <a:t>Machine translation</a:t>
            </a:r>
            <a:endParaRPr lang="en-US" sz="2200" dirty="0"/>
          </a:p>
          <a:p>
            <a:pPr lvl="2" algn="just"/>
            <a:r>
              <a:rPr lang="en-IN" sz="2200" dirty="0"/>
              <a:t>Text summarization</a:t>
            </a:r>
            <a:endParaRPr lang="en-US" sz="2200" dirty="0"/>
          </a:p>
          <a:p>
            <a:pPr lvl="2" algn="just"/>
            <a:r>
              <a:rPr lang="en-IN" sz="2200" dirty="0"/>
              <a:t>Sentiment analysis</a:t>
            </a:r>
            <a:endParaRPr lang="en-US" sz="2200" dirty="0"/>
          </a:p>
          <a:p>
            <a:pPr lvl="2" algn="just"/>
            <a:r>
              <a:rPr lang="en-IN" sz="2200" dirty="0"/>
              <a:t>Question answering</a:t>
            </a:r>
            <a:endParaRPr lang="en-US" sz="2200" dirty="0"/>
          </a:p>
        </p:txBody>
      </p:sp>
      <p:pic>
        <p:nvPicPr>
          <p:cNvPr id="46083" name="Picture 3"/>
          <p:cNvPicPr>
            <a:picLocks noChangeAspect="1" noChangeArrowheads="1"/>
          </p:cNvPicPr>
          <p:nvPr/>
        </p:nvPicPr>
        <p:blipFill>
          <a:blip r:embed="rId2"/>
          <a:srcRect l="44375" t="25833" r="30313" b="4166"/>
          <a:stretch>
            <a:fillRect/>
          </a:stretch>
        </p:blipFill>
        <p:spPr bwMode="auto">
          <a:xfrm>
            <a:off x="5072066" y="285728"/>
            <a:ext cx="3857652" cy="6000792"/>
          </a:xfrm>
          <a:prstGeom prst="rect">
            <a:avLst/>
          </a:prstGeom>
          <a:noFill/>
          <a:ln w="9525">
            <a:solidFill>
              <a:schemeClr val="tx1"/>
            </a:solid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428604"/>
            <a:ext cx="8229600" cy="5840435"/>
          </a:xfrm>
        </p:spPr>
        <p:txBody>
          <a:bodyPr>
            <a:normAutofit/>
          </a:bodyPr>
          <a:lstStyle/>
          <a:p>
            <a:pPr lvl="0">
              <a:buNone/>
            </a:pPr>
            <a:r>
              <a:rPr lang="en-IN" b="1" dirty="0"/>
              <a:t>5.  </a:t>
            </a:r>
            <a:r>
              <a:rPr lang="en-IN" b="1" dirty="0" err="1"/>
              <a:t>Autoencoders</a:t>
            </a:r>
            <a:endParaRPr lang="en-US" dirty="0"/>
          </a:p>
          <a:p>
            <a:pPr lvl="1"/>
            <a:r>
              <a:rPr lang="en-IN" b="1" dirty="0" err="1"/>
              <a:t>Autoencoders</a:t>
            </a:r>
            <a:r>
              <a:rPr lang="en-IN" dirty="0"/>
              <a:t> are unsupervised neural networks used for tasks like dimensionality reduction, feature learning, and anomaly detection.</a:t>
            </a:r>
            <a:endParaRPr lang="en-US" dirty="0"/>
          </a:p>
          <a:p>
            <a:pPr lvl="1"/>
            <a:r>
              <a:rPr lang="en-IN" dirty="0"/>
              <a:t>They work by encoding input data into a compressed representation and then decoding it back to reconstruct the original input. The goal is to minimize the reconstruction error.</a:t>
            </a:r>
            <a:endParaRPr lang="en-US" dirty="0"/>
          </a:p>
          <a:p>
            <a:pPr lvl="1"/>
            <a:r>
              <a:rPr lang="en-IN" dirty="0" err="1"/>
              <a:t>Autoencoders</a:t>
            </a:r>
            <a:r>
              <a:rPr lang="en-IN" dirty="0"/>
              <a:t> are used for: </a:t>
            </a:r>
            <a:endParaRPr lang="en-US" dirty="0"/>
          </a:p>
          <a:p>
            <a:pPr lvl="2"/>
            <a:r>
              <a:rPr lang="en-IN" dirty="0"/>
              <a:t>Data compression</a:t>
            </a:r>
            <a:endParaRPr lang="en-US" dirty="0"/>
          </a:p>
          <a:p>
            <a:pPr lvl="2"/>
            <a:r>
              <a:rPr lang="en-IN" dirty="0"/>
              <a:t>Image </a:t>
            </a:r>
            <a:r>
              <a:rPr lang="en-IN" dirty="0" err="1"/>
              <a:t>denoising</a:t>
            </a:r>
            <a:endParaRPr lang="en-US" dirty="0"/>
          </a:p>
          <a:p>
            <a:pPr lvl="2"/>
            <a:r>
              <a:rPr lang="en-IN" dirty="0"/>
              <a:t>Anomaly detection</a:t>
            </a:r>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Benefits of Deep Learning</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Automated Feature Extraction</a:t>
            </a:r>
            <a:r>
              <a:rPr lang="en-IN" dirty="0"/>
              <a:t>: Deep learning models automatically learn relevant features from raw data, eliminating the need for manual feature engineering.</a:t>
            </a:r>
            <a:endParaRPr lang="en-US" dirty="0"/>
          </a:p>
          <a:p>
            <a:pPr lvl="0"/>
            <a:r>
              <a:rPr lang="en-IN" b="1" dirty="0"/>
              <a:t>High Accuracy</a:t>
            </a:r>
            <a:r>
              <a:rPr lang="en-IN" dirty="0"/>
              <a:t>: When provided with large amounts of </a:t>
            </a:r>
            <a:r>
              <a:rPr lang="en-IN" dirty="0" err="1"/>
              <a:t>labeled</a:t>
            </a:r>
            <a:r>
              <a:rPr lang="en-IN" dirty="0"/>
              <a:t> data, deep learning models can achieve state-of-the-art performance in tasks like image recognition, language translation, and more.</a:t>
            </a:r>
            <a:endParaRPr lang="en-US" dirty="0"/>
          </a:p>
          <a:p>
            <a:pPr lvl="0"/>
            <a:r>
              <a:rPr lang="en-IN" b="1" dirty="0"/>
              <a:t>Scalability</a:t>
            </a:r>
            <a:r>
              <a:rPr lang="en-IN" dirty="0"/>
              <a:t>: Deep learning models scale well with increased data, often improving performance as more data is provided.</a:t>
            </a:r>
            <a:endParaRPr lang="en-US" dirty="0"/>
          </a:p>
          <a:p>
            <a:pPr lvl="0"/>
            <a:r>
              <a:rPr lang="en-IN" b="1" dirty="0"/>
              <a:t>Versatility</a:t>
            </a:r>
            <a:r>
              <a:rPr lang="en-IN" dirty="0"/>
              <a:t>: Deep learning can be applied to a wide range of tasks, from computer vision and natural language processing to robotics and medicine.</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Challenges of Deep Learning</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Data Requirements</a:t>
            </a:r>
            <a:r>
              <a:rPr lang="en-IN" dirty="0"/>
              <a:t>: Deep learning models often require vast amounts of </a:t>
            </a:r>
            <a:r>
              <a:rPr lang="en-IN" dirty="0" err="1"/>
              <a:t>labeled</a:t>
            </a:r>
            <a:r>
              <a:rPr lang="en-IN" dirty="0"/>
              <a:t> data for training, which may not always be available.</a:t>
            </a:r>
            <a:endParaRPr lang="en-US" dirty="0"/>
          </a:p>
          <a:p>
            <a:pPr lvl="0"/>
            <a:r>
              <a:rPr lang="en-IN" b="1" dirty="0"/>
              <a:t>Computationally Intensive</a:t>
            </a:r>
            <a:r>
              <a:rPr lang="en-IN" dirty="0"/>
              <a:t>: Training deep learning models is resource-heavy, requiring powerful hardware like GPUs or TPUs and long training times.</a:t>
            </a:r>
            <a:endParaRPr lang="en-US" dirty="0"/>
          </a:p>
          <a:p>
            <a:pPr lvl="0"/>
            <a:r>
              <a:rPr lang="en-IN" b="1" dirty="0"/>
              <a:t>Interpretability</a:t>
            </a:r>
            <a:r>
              <a:rPr lang="en-IN" dirty="0"/>
              <a:t>: Deep learning models are often seen as "black boxes," meaning it can be difficult to interpret how the model makes decisions, which is critical in some fields (e.g., healthcare or finance).</a:t>
            </a:r>
            <a:endParaRPr lang="en-US" dirty="0"/>
          </a:p>
          <a:p>
            <a:pPr lvl="0"/>
            <a:r>
              <a:rPr lang="en-IN" b="1" dirty="0" err="1"/>
              <a:t>Overfitting</a:t>
            </a:r>
            <a:r>
              <a:rPr lang="en-IN" dirty="0"/>
              <a:t>: Deep models are prone to </a:t>
            </a:r>
            <a:r>
              <a:rPr lang="en-IN" dirty="0" err="1"/>
              <a:t>overfitting</a:t>
            </a:r>
            <a:r>
              <a:rPr lang="en-IN" dirty="0"/>
              <a:t>, especially with limited data, meaning they might perform well on training data but poorly on unseen data.</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Concepts in Machine Learning</a:t>
            </a:r>
            <a:endParaRPr lang="en-US" dirty="0"/>
          </a:p>
        </p:txBody>
      </p:sp>
      <p:sp>
        <p:nvSpPr>
          <p:cNvPr id="3" name="Content Placeholder 2"/>
          <p:cNvSpPr>
            <a:spLocks noGrp="1"/>
          </p:cNvSpPr>
          <p:nvPr>
            <p:ph idx="1"/>
          </p:nvPr>
        </p:nvSpPr>
        <p:spPr/>
        <p:txBody>
          <a:bodyPr>
            <a:normAutofit/>
          </a:bodyPr>
          <a:lstStyle/>
          <a:p>
            <a:pPr lvl="0"/>
            <a:r>
              <a:rPr lang="en-IN" b="1" dirty="0"/>
              <a:t>Data</a:t>
            </a:r>
            <a:endParaRPr lang="en-US" dirty="0"/>
          </a:p>
          <a:p>
            <a:pPr lvl="0"/>
            <a:r>
              <a:rPr lang="en-IN" b="1" dirty="0"/>
              <a:t>Model</a:t>
            </a:r>
            <a:endParaRPr lang="en-US" dirty="0"/>
          </a:p>
          <a:p>
            <a:pPr lvl="0"/>
            <a:r>
              <a:rPr lang="en-IN" b="1" dirty="0"/>
              <a:t>Learning Algorithm</a:t>
            </a:r>
            <a:endParaRPr lang="en-US" dirty="0"/>
          </a:p>
          <a:p>
            <a:pPr lvl="0"/>
            <a:r>
              <a:rPr lang="en-IN" b="1" dirty="0"/>
              <a:t>Training</a:t>
            </a:r>
            <a:endParaRPr lang="en-US" dirty="0"/>
          </a:p>
          <a:p>
            <a:pPr lvl="0"/>
            <a:r>
              <a:rPr lang="en-IN" b="1" dirty="0"/>
              <a:t>Prediction/Inference</a:t>
            </a:r>
            <a:endParaRPr lang="en-US" dirty="0"/>
          </a:p>
          <a:p>
            <a:r>
              <a:rPr lang="en-IN" b="1" dirty="0"/>
              <a:t>Feedback</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Applications of Deep Learning</a:t>
            </a:r>
            <a:endParaRPr lang="en-US" dirty="0"/>
          </a:p>
        </p:txBody>
      </p:sp>
      <p:sp>
        <p:nvSpPr>
          <p:cNvPr id="3" name="Content Placeholder 2"/>
          <p:cNvSpPr>
            <a:spLocks noGrp="1"/>
          </p:cNvSpPr>
          <p:nvPr>
            <p:ph idx="1"/>
          </p:nvPr>
        </p:nvSpPr>
        <p:spPr/>
        <p:txBody>
          <a:bodyPr>
            <a:normAutofit fontScale="70000" lnSpcReduction="20000"/>
          </a:bodyPr>
          <a:lstStyle/>
          <a:p>
            <a:pPr lvl="0"/>
            <a:r>
              <a:rPr lang="en-IN" b="1" dirty="0"/>
              <a:t>Computer Vision</a:t>
            </a:r>
            <a:r>
              <a:rPr lang="en-IN" dirty="0"/>
              <a:t>:</a:t>
            </a:r>
            <a:endParaRPr lang="en-US" dirty="0"/>
          </a:p>
          <a:p>
            <a:pPr lvl="1"/>
            <a:r>
              <a:rPr lang="en-IN" dirty="0"/>
              <a:t>Image recognition, object detection, facial recognition, autonomous vehicles, medical image analysis.</a:t>
            </a:r>
            <a:endParaRPr lang="en-US" dirty="0"/>
          </a:p>
          <a:p>
            <a:pPr lvl="0"/>
            <a:r>
              <a:rPr lang="en-IN" b="1" dirty="0"/>
              <a:t>Natural Language Processing (NLP)</a:t>
            </a:r>
            <a:r>
              <a:rPr lang="en-IN" dirty="0"/>
              <a:t>:</a:t>
            </a:r>
            <a:endParaRPr lang="en-US" dirty="0"/>
          </a:p>
          <a:p>
            <a:pPr lvl="1"/>
            <a:r>
              <a:rPr lang="en-IN" dirty="0"/>
              <a:t>Language translation, sentiment analysis, </a:t>
            </a:r>
            <a:r>
              <a:rPr lang="en-IN" dirty="0" err="1"/>
              <a:t>chatbot</a:t>
            </a:r>
            <a:r>
              <a:rPr lang="en-IN" dirty="0"/>
              <a:t> development, text summarization, speech recognition.</a:t>
            </a:r>
            <a:endParaRPr lang="en-US" dirty="0"/>
          </a:p>
          <a:p>
            <a:pPr lvl="0"/>
            <a:r>
              <a:rPr lang="en-IN" b="1" dirty="0"/>
              <a:t>Speech Recognition</a:t>
            </a:r>
            <a:r>
              <a:rPr lang="en-IN" dirty="0"/>
              <a:t>:</a:t>
            </a:r>
            <a:endParaRPr lang="en-US" dirty="0"/>
          </a:p>
          <a:p>
            <a:pPr lvl="1"/>
            <a:r>
              <a:rPr lang="en-IN" dirty="0"/>
              <a:t>Voice assistants (e.g., </a:t>
            </a:r>
            <a:r>
              <a:rPr lang="en-IN" dirty="0" err="1"/>
              <a:t>Alexa</a:t>
            </a:r>
            <a:r>
              <a:rPr lang="en-IN" dirty="0"/>
              <a:t>, </a:t>
            </a:r>
            <a:r>
              <a:rPr lang="en-IN" dirty="0" err="1"/>
              <a:t>Siri</a:t>
            </a:r>
            <a:r>
              <a:rPr lang="en-IN" dirty="0"/>
              <a:t>), transcription, language </a:t>
            </a:r>
            <a:r>
              <a:rPr lang="en-IN" dirty="0" err="1"/>
              <a:t>modeling</a:t>
            </a:r>
            <a:r>
              <a:rPr lang="en-IN" dirty="0"/>
              <a:t>.</a:t>
            </a:r>
            <a:endParaRPr lang="en-US" dirty="0"/>
          </a:p>
          <a:p>
            <a:pPr lvl="0"/>
            <a:r>
              <a:rPr lang="en-IN" b="1" dirty="0"/>
              <a:t>Healthcare</a:t>
            </a:r>
            <a:r>
              <a:rPr lang="en-IN" dirty="0"/>
              <a:t>:</a:t>
            </a:r>
            <a:endParaRPr lang="en-US" dirty="0"/>
          </a:p>
          <a:p>
            <a:pPr lvl="1"/>
            <a:r>
              <a:rPr lang="en-IN" dirty="0"/>
              <a:t>Predicting disease, drug discovery, medical image analysis, personalized medicine.</a:t>
            </a:r>
            <a:endParaRPr lang="en-US" dirty="0"/>
          </a:p>
          <a:p>
            <a:pPr lvl="0"/>
            <a:r>
              <a:rPr lang="en-IN" b="1" dirty="0"/>
              <a:t>Gaming and Entertainment</a:t>
            </a:r>
            <a:r>
              <a:rPr lang="en-IN" dirty="0"/>
              <a:t>:</a:t>
            </a:r>
            <a:endParaRPr lang="en-US" dirty="0"/>
          </a:p>
          <a:p>
            <a:pPr lvl="1"/>
            <a:r>
              <a:rPr lang="en-IN" dirty="0"/>
              <a:t>Game AI (e.g., </a:t>
            </a:r>
            <a:r>
              <a:rPr lang="en-IN" dirty="0" err="1"/>
              <a:t>AlphaGo</a:t>
            </a:r>
            <a:r>
              <a:rPr lang="en-IN" dirty="0"/>
              <a:t>), content generation (e.g., </a:t>
            </a:r>
            <a:r>
              <a:rPr lang="en-IN" dirty="0" err="1"/>
              <a:t>DeepFake</a:t>
            </a:r>
            <a:r>
              <a:rPr lang="en-IN" dirty="0"/>
              <a:t>), music composition, and video game characters' behaviour.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Summary</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IN" dirty="0"/>
              <a:t>Deep learning is a powerful subset of machine learning that enables models to automatically learn complex patterns from vast amounts of data. </a:t>
            </a:r>
          </a:p>
          <a:p>
            <a:r>
              <a:rPr lang="en-IN" dirty="0"/>
              <a:t>With the advent of advanced architectures like CNNs, RNNs, GANs, and transformers, deep learning has become the go-to method for solving tasks in computer vision, NLP, and more.</a:t>
            </a:r>
          </a:p>
          <a:p>
            <a:r>
              <a:rPr lang="en-IN" dirty="0"/>
              <a:t>Despite its remarkable capabilities, deep learning also requires large datasets, substantial computational resources, and can be difficult to interpret.</a:t>
            </a:r>
            <a:endParaRPr lang="en-US" dirty="0"/>
          </a:p>
          <a:p>
            <a:pPr>
              <a:buNone/>
            </a:pPr>
            <a:r>
              <a:rPr lang="en-IN" dirty="0"/>
              <a:t> </a:t>
            </a:r>
            <a:endParaRPr lang="en-US" dirty="0"/>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571744"/>
            <a:ext cx="8229600" cy="1143000"/>
          </a:xfrm>
        </p:spPr>
        <p:txBody>
          <a:bodyPr>
            <a:normAutofit fontScale="90000"/>
          </a:bodyPr>
          <a:lstStyle/>
          <a:p>
            <a:r>
              <a:rPr lang="en-IN" dirty="0"/>
              <a:t>Machine Learning </a:t>
            </a:r>
            <a:br>
              <a:rPr lang="en-IN" dirty="0"/>
            </a:br>
            <a:r>
              <a:rPr lang="en-IN" dirty="0"/>
              <a:t>versus </a:t>
            </a:r>
            <a:br>
              <a:rPr lang="en-IN" dirty="0"/>
            </a:br>
            <a:r>
              <a:rPr lang="en-IN" dirty="0"/>
              <a:t>Deep Learning</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ML Versus DL</a:t>
            </a:r>
            <a:endParaRPr lang="en-US" dirty="0"/>
          </a:p>
        </p:txBody>
      </p:sp>
      <p:sp>
        <p:nvSpPr>
          <p:cNvPr id="3" name="Content Placeholder 2"/>
          <p:cNvSpPr>
            <a:spLocks noGrp="1"/>
          </p:cNvSpPr>
          <p:nvPr>
            <p:ph idx="1"/>
          </p:nvPr>
        </p:nvSpPr>
        <p:spPr>
          <a:xfrm>
            <a:off x="457200" y="1571612"/>
            <a:ext cx="8229600" cy="4554551"/>
          </a:xfrm>
        </p:spPr>
        <p:txBody>
          <a:bodyPr>
            <a:normAutofit fontScale="85000" lnSpcReduction="20000"/>
          </a:bodyPr>
          <a:lstStyle/>
          <a:p>
            <a:pPr>
              <a:buNone/>
            </a:pPr>
            <a:r>
              <a:rPr lang="en-IN" sz="2900" b="1" dirty="0"/>
              <a:t>1. Definition:</a:t>
            </a:r>
            <a:endParaRPr lang="en-US" sz="2900" dirty="0"/>
          </a:p>
          <a:p>
            <a:pPr marL="800100" lvl="0"/>
            <a:r>
              <a:rPr lang="en-IN" b="1" dirty="0"/>
              <a:t>Machine Learning (ML)</a:t>
            </a:r>
            <a:r>
              <a:rPr lang="en-IN" dirty="0"/>
              <a:t>: Machine Learning is a broader field of AI that involves algorithms and statistical models that allow computers to learn from data and make predictions or decisions based on it, without being explicitly programmed.</a:t>
            </a:r>
            <a:endParaRPr lang="en-US" dirty="0"/>
          </a:p>
          <a:p>
            <a:pPr marL="800100" lvl="0"/>
            <a:r>
              <a:rPr lang="en-IN" b="1" dirty="0"/>
              <a:t>Deep Learning (DL)</a:t>
            </a:r>
            <a:r>
              <a:rPr lang="en-IN" dirty="0"/>
              <a:t>: Deep Learning is a subset of machine learning that uses </a:t>
            </a:r>
            <a:r>
              <a:rPr lang="en-IN" b="1" dirty="0"/>
              <a:t>neural networks</a:t>
            </a:r>
            <a:r>
              <a:rPr lang="en-IN" dirty="0"/>
              <a:t> with many layers (deep neural networks) to learn from large amounts of data. It is specifically designed for tasks that involve complex patterns like image recognition, natural language processing, etc.</a:t>
            </a:r>
            <a:endParaRPr lang="en-US" dirty="0"/>
          </a:p>
          <a:p>
            <a:pPr marL="800100"/>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77500" lnSpcReduction="20000"/>
          </a:bodyPr>
          <a:lstStyle/>
          <a:p>
            <a:pPr>
              <a:buNone/>
            </a:pPr>
            <a:r>
              <a:rPr lang="en-IN" b="1" dirty="0"/>
              <a:t>2. Algorithm Complexity:</a:t>
            </a:r>
            <a:endParaRPr lang="en-US" dirty="0"/>
          </a:p>
          <a:p>
            <a:pPr marL="627063" lvl="0"/>
            <a:r>
              <a:rPr lang="en-IN" b="1" dirty="0"/>
              <a:t>Machine Learning</a:t>
            </a:r>
            <a:r>
              <a:rPr lang="en-IN" dirty="0"/>
              <a:t>: </a:t>
            </a:r>
          </a:p>
          <a:p>
            <a:pPr marL="1027113" lvl="1"/>
            <a:r>
              <a:rPr lang="en-IN" dirty="0"/>
              <a:t>ML includes a wide range of algorithms, such as:</a:t>
            </a:r>
            <a:endParaRPr lang="en-US" dirty="0"/>
          </a:p>
          <a:p>
            <a:pPr marL="1973263" lvl="1"/>
            <a:r>
              <a:rPr lang="en-IN" sz="2600" b="1" dirty="0"/>
              <a:t>Linear Regression</a:t>
            </a:r>
            <a:endParaRPr lang="en-US" sz="2600" dirty="0"/>
          </a:p>
          <a:p>
            <a:pPr marL="1973263" lvl="1"/>
            <a:r>
              <a:rPr lang="en-IN" sz="2600" b="1" dirty="0"/>
              <a:t>Logistic Regression</a:t>
            </a:r>
            <a:endParaRPr lang="en-US" sz="2600" dirty="0"/>
          </a:p>
          <a:p>
            <a:pPr marL="1973263" lvl="1"/>
            <a:r>
              <a:rPr lang="en-IN" sz="2600" b="1" dirty="0"/>
              <a:t>Decision Trees</a:t>
            </a:r>
            <a:endParaRPr lang="en-US" sz="2600" dirty="0"/>
          </a:p>
          <a:p>
            <a:pPr marL="1973263" lvl="1"/>
            <a:r>
              <a:rPr lang="en-IN" sz="2600" b="1" dirty="0"/>
              <a:t>Support Vector Machines (SVM)</a:t>
            </a:r>
            <a:endParaRPr lang="en-US" sz="2600" dirty="0"/>
          </a:p>
          <a:p>
            <a:pPr marL="1973263" lvl="1"/>
            <a:r>
              <a:rPr lang="en-IN" sz="2600" b="1" dirty="0"/>
              <a:t>K-Nearest </a:t>
            </a:r>
            <a:r>
              <a:rPr lang="en-IN" sz="2600" b="1" dirty="0" err="1"/>
              <a:t>Neighbors</a:t>
            </a:r>
            <a:r>
              <a:rPr lang="en-IN" sz="2600" b="1" dirty="0"/>
              <a:t> (KNN)</a:t>
            </a:r>
            <a:endParaRPr lang="en-US" sz="2600" dirty="0"/>
          </a:p>
          <a:p>
            <a:pPr marL="1027113" lvl="1"/>
            <a:r>
              <a:rPr lang="en-IN" dirty="0"/>
              <a:t>These algorithms are generally simpler compared to deep learning methods.</a:t>
            </a:r>
          </a:p>
          <a:p>
            <a:pPr marL="627063" lvl="0">
              <a:buNone/>
            </a:pPr>
            <a:endParaRPr lang="en-US" dirty="0"/>
          </a:p>
          <a:p>
            <a:pPr marL="627063" lvl="0"/>
            <a:r>
              <a:rPr lang="en-IN" b="1" dirty="0"/>
              <a:t>Deep Learning</a:t>
            </a:r>
            <a:r>
              <a:rPr lang="en-IN" dirty="0"/>
              <a:t>:</a:t>
            </a:r>
          </a:p>
          <a:p>
            <a:pPr marL="1027113" lvl="1"/>
            <a:r>
              <a:rPr lang="en-IN" dirty="0"/>
              <a:t> DL primarily uses </a:t>
            </a:r>
            <a:r>
              <a:rPr lang="en-IN" b="1" dirty="0"/>
              <a:t>artificial neural networks</a:t>
            </a:r>
            <a:r>
              <a:rPr lang="en-IN" dirty="0"/>
              <a:t>, specifically </a:t>
            </a:r>
            <a:r>
              <a:rPr lang="en-IN" b="1" dirty="0"/>
              <a:t>deep neural networks (DNNs)</a:t>
            </a:r>
            <a:r>
              <a:rPr lang="en-IN" dirty="0"/>
              <a:t> with multiple layers.</a:t>
            </a:r>
          </a:p>
          <a:p>
            <a:pPr marL="1027113" lvl="1"/>
            <a:r>
              <a:rPr lang="en-IN" dirty="0"/>
              <a:t>These networks are more complex and are capable of automatically learning hierarchical patterns in data.</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ormAutofit/>
          </a:bodyPr>
          <a:lstStyle/>
          <a:p>
            <a:pPr>
              <a:buNone/>
            </a:pPr>
            <a:r>
              <a:rPr lang="en-IN" sz="2500" b="1" dirty="0"/>
              <a:t>3. Data Requirements:</a:t>
            </a:r>
            <a:endParaRPr lang="en-US" sz="2500" dirty="0"/>
          </a:p>
          <a:p>
            <a:pPr marL="800100" lvl="0"/>
            <a:r>
              <a:rPr lang="en-IN" sz="2500" b="1" dirty="0"/>
              <a:t>Machine Learning</a:t>
            </a:r>
            <a:r>
              <a:rPr lang="en-IN" sz="2500" dirty="0"/>
              <a:t>:</a:t>
            </a:r>
          </a:p>
          <a:p>
            <a:pPr marL="1200150" lvl="1"/>
            <a:r>
              <a:rPr lang="en-IN" sz="2200" dirty="0"/>
              <a:t> ML algorithms often perform well with smaller datasets (tens of thousands of data points). </a:t>
            </a:r>
          </a:p>
          <a:p>
            <a:pPr marL="1200150" lvl="1"/>
            <a:r>
              <a:rPr lang="en-IN" sz="2200" dirty="0"/>
              <a:t>The quality and features of the data (feature engineering) are very important to model performance.</a:t>
            </a:r>
          </a:p>
          <a:p>
            <a:pPr marL="800100" lvl="0">
              <a:buNone/>
            </a:pPr>
            <a:endParaRPr lang="en-US" sz="2500" dirty="0"/>
          </a:p>
          <a:p>
            <a:pPr marL="800100" lvl="0"/>
            <a:r>
              <a:rPr lang="en-IN" sz="2500" b="1" dirty="0"/>
              <a:t>Deep Learning</a:t>
            </a:r>
            <a:r>
              <a:rPr lang="en-IN" sz="2500" dirty="0"/>
              <a:t>:</a:t>
            </a:r>
          </a:p>
          <a:p>
            <a:pPr marL="1200150" lvl="1"/>
            <a:r>
              <a:rPr lang="en-IN" sz="2200" dirty="0"/>
              <a:t> DL models require large amounts of data to perform well. </a:t>
            </a:r>
          </a:p>
          <a:p>
            <a:pPr marL="1200150" lvl="1"/>
            <a:r>
              <a:rPr lang="en-IN" sz="2200" dirty="0"/>
              <a:t> They tend to thrive with huge datasets (millions of data points), as the more data you provide, the better they learn and generalize.</a:t>
            </a:r>
            <a:endParaRPr lang="en-US" sz="2200"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IN" b="1" dirty="0"/>
              <a:t>4. </a:t>
            </a:r>
            <a:r>
              <a:rPr lang="en-IN" sz="2500" b="1" dirty="0"/>
              <a:t>Feature Engineering</a:t>
            </a:r>
            <a:r>
              <a:rPr lang="en-IN" b="1" dirty="0"/>
              <a:t>:</a:t>
            </a:r>
            <a:endParaRPr lang="en-US" dirty="0"/>
          </a:p>
          <a:p>
            <a:pPr marL="714375" lvl="0"/>
            <a:r>
              <a:rPr lang="en-IN" sz="2500" b="1" dirty="0"/>
              <a:t>Machine Learning</a:t>
            </a:r>
            <a:r>
              <a:rPr lang="en-IN" sz="2500" dirty="0"/>
              <a:t>:</a:t>
            </a:r>
          </a:p>
          <a:p>
            <a:pPr marL="1114425" lvl="1"/>
            <a:r>
              <a:rPr lang="en-IN" sz="2200" dirty="0"/>
              <a:t> In ML, </a:t>
            </a:r>
            <a:r>
              <a:rPr lang="en-IN" sz="2200" b="1" dirty="0"/>
              <a:t>feature engineering</a:t>
            </a:r>
            <a:r>
              <a:rPr lang="en-IN" sz="2200" dirty="0"/>
              <a:t> plays a critical role.</a:t>
            </a:r>
          </a:p>
          <a:p>
            <a:pPr marL="1114425" lvl="1"/>
            <a:r>
              <a:rPr lang="en-IN" sz="2200" dirty="0"/>
              <a:t> The model requires domain knowledge to identify the most relevant features in the data for the algorithm to use.</a:t>
            </a:r>
            <a:endParaRPr lang="en-US" sz="2200" dirty="0"/>
          </a:p>
          <a:p>
            <a:pPr marL="714375" lvl="0"/>
            <a:r>
              <a:rPr lang="en-IN" sz="2500" b="1" dirty="0"/>
              <a:t>Deep Learning</a:t>
            </a:r>
            <a:r>
              <a:rPr lang="en-IN" sz="2500" dirty="0"/>
              <a:t>: </a:t>
            </a:r>
          </a:p>
          <a:p>
            <a:pPr marL="1114425" lvl="1"/>
            <a:r>
              <a:rPr lang="en-IN" sz="2200" dirty="0"/>
              <a:t>One of the key advantages of DL is that it can </a:t>
            </a:r>
            <a:r>
              <a:rPr lang="en-IN" sz="2200" b="1" dirty="0"/>
              <a:t>automatically learn features</a:t>
            </a:r>
            <a:r>
              <a:rPr lang="en-IN" sz="2200" dirty="0"/>
              <a:t> from the data without the need for manual feature engineering. </a:t>
            </a:r>
          </a:p>
          <a:p>
            <a:pPr marL="1114425" lvl="1"/>
            <a:r>
              <a:rPr lang="en-IN" sz="2200" dirty="0"/>
              <a:t>The model learns the representations of the data through its layers.</a:t>
            </a:r>
            <a:endParaRPr lang="en-US" sz="2200"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a:bodyPr>
          <a:lstStyle/>
          <a:p>
            <a:pPr>
              <a:buNone/>
            </a:pPr>
            <a:r>
              <a:rPr lang="en-IN" sz="2500" b="1" dirty="0"/>
              <a:t>5. Computation Power:</a:t>
            </a:r>
            <a:endParaRPr lang="en-US" sz="2500" dirty="0"/>
          </a:p>
          <a:p>
            <a:pPr lvl="0"/>
            <a:r>
              <a:rPr lang="en-IN" sz="2500" b="1" dirty="0"/>
              <a:t>Machine Learning</a:t>
            </a:r>
            <a:r>
              <a:rPr lang="en-IN" sz="2500" dirty="0"/>
              <a:t>: </a:t>
            </a:r>
          </a:p>
          <a:p>
            <a:pPr lvl="1"/>
            <a:r>
              <a:rPr lang="en-IN" sz="2100" dirty="0"/>
              <a:t>ML algorithms are typically less computationally expensive and can be trained on regular CPUs.</a:t>
            </a:r>
          </a:p>
          <a:p>
            <a:pPr lvl="1"/>
            <a:r>
              <a:rPr lang="en-IN" sz="2100" dirty="0"/>
              <a:t>Even with smaller datasets, ML models can run efficiently.</a:t>
            </a:r>
            <a:endParaRPr lang="en-US" sz="2100" dirty="0"/>
          </a:p>
          <a:p>
            <a:pPr lvl="0"/>
            <a:r>
              <a:rPr lang="en-IN" sz="2500" b="1" dirty="0"/>
              <a:t>Deep Learning</a:t>
            </a:r>
            <a:r>
              <a:rPr lang="en-IN" sz="2500" dirty="0"/>
              <a:t>:</a:t>
            </a:r>
          </a:p>
          <a:p>
            <a:pPr lvl="1"/>
            <a:r>
              <a:rPr lang="en-IN" sz="2100" dirty="0"/>
              <a:t> DL models, due to their complexity, require a lot more computational power, especially during the training phase.</a:t>
            </a:r>
          </a:p>
          <a:p>
            <a:pPr lvl="1"/>
            <a:r>
              <a:rPr lang="en-IN" sz="2100" dirty="0"/>
              <a:t> These models often require specialized hardware like </a:t>
            </a:r>
            <a:r>
              <a:rPr lang="en-IN" sz="2100" b="1" dirty="0"/>
              <a:t>Graphics Processing Units (GPUs)</a:t>
            </a:r>
            <a:r>
              <a:rPr lang="en-IN" sz="2100" dirty="0"/>
              <a:t> or </a:t>
            </a:r>
            <a:r>
              <a:rPr lang="en-IN" sz="2100" b="1" dirty="0"/>
              <a:t>Tensor Processing Units (TPUs)</a:t>
            </a:r>
            <a:r>
              <a:rPr lang="en-IN" sz="2100" dirty="0"/>
              <a:t> to accelerate the training process.</a:t>
            </a:r>
            <a:endParaRPr lang="en-US" sz="2100" dirty="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6. Training Time:</a:t>
            </a:r>
            <a:endParaRPr lang="en-US" sz="2500" dirty="0"/>
          </a:p>
          <a:p>
            <a:pPr lvl="0"/>
            <a:r>
              <a:rPr lang="en-IN" sz="2500" b="1" dirty="0"/>
              <a:t>Machine Learning</a:t>
            </a:r>
            <a:r>
              <a:rPr lang="en-IN" sz="2500" dirty="0"/>
              <a:t>: </a:t>
            </a:r>
          </a:p>
          <a:p>
            <a:pPr lvl="1"/>
            <a:r>
              <a:rPr lang="en-IN" sz="2100" dirty="0"/>
              <a:t>ML models generally take less time to train compared to deep learning models, especially when using simpler algorithms.</a:t>
            </a:r>
            <a:endParaRPr lang="en-US" sz="2100" dirty="0"/>
          </a:p>
          <a:p>
            <a:pPr lvl="0"/>
            <a:r>
              <a:rPr lang="en-IN" sz="2500" b="1" dirty="0"/>
              <a:t>Deep Learning</a:t>
            </a:r>
            <a:r>
              <a:rPr lang="en-IN" sz="2500" dirty="0"/>
              <a:t>: </a:t>
            </a:r>
          </a:p>
          <a:p>
            <a:pPr lvl="1"/>
            <a:r>
              <a:rPr lang="en-IN" sz="2100" dirty="0"/>
              <a:t>Training deep learning models can take hours, days, or even weeks, depending on the complexity of the model and the amount of data available.</a:t>
            </a:r>
            <a:endParaRPr lang="en-US" sz="2100" dirty="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7. Interpretability:</a:t>
            </a:r>
            <a:endParaRPr lang="en-US" sz="2500" dirty="0"/>
          </a:p>
          <a:p>
            <a:pPr lvl="0"/>
            <a:r>
              <a:rPr lang="en-IN" sz="2500" b="1" dirty="0"/>
              <a:t>Machine Learning</a:t>
            </a:r>
            <a:r>
              <a:rPr lang="en-IN" sz="2500" dirty="0"/>
              <a:t>: </a:t>
            </a:r>
          </a:p>
          <a:p>
            <a:pPr lvl="1"/>
            <a:r>
              <a:rPr lang="en-IN" sz="2100" dirty="0"/>
              <a:t>ML models are often more interpretable.</a:t>
            </a:r>
          </a:p>
          <a:p>
            <a:pPr lvl="1"/>
            <a:r>
              <a:rPr lang="en-IN" sz="2100" dirty="0"/>
              <a:t>For example, decision trees or linear regression models allow for understanding how the model makes its decisions.</a:t>
            </a:r>
            <a:endParaRPr lang="en-US" sz="2100" dirty="0"/>
          </a:p>
          <a:p>
            <a:pPr lvl="0"/>
            <a:r>
              <a:rPr lang="en-IN" sz="2500" b="1" dirty="0"/>
              <a:t>Deep Learning</a:t>
            </a:r>
            <a:r>
              <a:rPr lang="en-IN" sz="2500" dirty="0"/>
              <a:t>: </a:t>
            </a:r>
          </a:p>
          <a:p>
            <a:pPr lvl="1"/>
            <a:r>
              <a:rPr lang="en-IN" sz="2100" dirty="0"/>
              <a:t>DL models are often considered </a:t>
            </a:r>
            <a:r>
              <a:rPr lang="en-IN" sz="2100" b="1" dirty="0"/>
              <a:t>black boxes</a:t>
            </a:r>
            <a:r>
              <a:rPr lang="en-IN" sz="2100" dirty="0"/>
              <a:t>. </a:t>
            </a:r>
          </a:p>
          <a:p>
            <a:pPr lvl="1"/>
            <a:r>
              <a:rPr lang="en-IN" sz="2100" dirty="0"/>
              <a:t>Their decision-making process is difficult to interpret because of the complexity and the large number of layers in the networks.</a:t>
            </a:r>
            <a:endParaRPr lang="en-US" sz="2100"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Types of Machine Learning</a:t>
            </a:r>
            <a:endParaRPr lang="en-US" dirty="0"/>
          </a:p>
        </p:txBody>
      </p:sp>
      <p:sp>
        <p:nvSpPr>
          <p:cNvPr id="3" name="Content Placeholder 2"/>
          <p:cNvSpPr>
            <a:spLocks noGrp="1"/>
          </p:cNvSpPr>
          <p:nvPr>
            <p:ph idx="1"/>
          </p:nvPr>
        </p:nvSpPr>
        <p:spPr/>
        <p:txBody>
          <a:bodyPr>
            <a:normAutofit fontScale="92500"/>
          </a:bodyPr>
          <a:lstStyle/>
          <a:p>
            <a:pPr lvl="0"/>
            <a:r>
              <a:rPr lang="en-IN" b="1" dirty="0"/>
              <a:t>Supervised Learning</a:t>
            </a:r>
            <a:r>
              <a:rPr lang="en-IN" dirty="0"/>
              <a:t>:</a:t>
            </a:r>
            <a:endParaRPr lang="en-US" dirty="0"/>
          </a:p>
          <a:p>
            <a:pPr lvl="1"/>
            <a:r>
              <a:rPr lang="en-IN" b="1" dirty="0"/>
              <a:t>Definition</a:t>
            </a:r>
            <a:r>
              <a:rPr lang="en-IN" dirty="0"/>
              <a:t>: Trained on a labelled dataset. </a:t>
            </a:r>
            <a:endParaRPr lang="en-US" dirty="0"/>
          </a:p>
          <a:p>
            <a:pPr lvl="1"/>
            <a:r>
              <a:rPr lang="en-IN" b="1" dirty="0"/>
              <a:t>Goal</a:t>
            </a:r>
            <a:r>
              <a:rPr lang="en-IN" dirty="0"/>
              <a:t>: The goal is to learn a function that maps inputs to correct outputs.</a:t>
            </a:r>
            <a:endParaRPr lang="en-US" dirty="0"/>
          </a:p>
          <a:p>
            <a:pPr lvl="1"/>
            <a:r>
              <a:rPr lang="en-IN" b="1" dirty="0"/>
              <a:t>Examples</a:t>
            </a:r>
            <a:r>
              <a:rPr lang="en-IN" dirty="0"/>
              <a:t>: </a:t>
            </a:r>
            <a:endParaRPr lang="en-US" dirty="0"/>
          </a:p>
          <a:p>
            <a:pPr lvl="2"/>
            <a:r>
              <a:rPr lang="en-IN" b="1" dirty="0"/>
              <a:t>Classification</a:t>
            </a:r>
            <a:r>
              <a:rPr lang="en-IN" dirty="0"/>
              <a:t>: Spam  in Email .</a:t>
            </a:r>
            <a:endParaRPr lang="en-US" dirty="0"/>
          </a:p>
          <a:p>
            <a:pPr lvl="2"/>
            <a:r>
              <a:rPr lang="en-IN" b="1" dirty="0"/>
              <a:t>Regression</a:t>
            </a:r>
            <a:r>
              <a:rPr lang="en-IN" dirty="0"/>
              <a:t>: House-price prediction</a:t>
            </a:r>
            <a:endParaRPr lang="en-US" dirty="0"/>
          </a:p>
          <a:p>
            <a:pPr lvl="1"/>
            <a:r>
              <a:rPr lang="en-IN" b="1" dirty="0"/>
              <a:t>Algorithms</a:t>
            </a:r>
            <a:r>
              <a:rPr lang="en-IN" dirty="0"/>
              <a:t>: Linear Regression, Logistic Regression, Support Vector Machines (SVM), K-Nearest </a:t>
            </a:r>
            <a:r>
              <a:rPr lang="en-IN" dirty="0" err="1"/>
              <a:t>Neighbors</a:t>
            </a:r>
            <a:r>
              <a:rPr lang="en-IN" dirty="0"/>
              <a:t> (KNN), Decision Trees, Neural Networks.</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buNone/>
            </a:pPr>
            <a:r>
              <a:rPr lang="en-IN" sz="2500" b="1" dirty="0"/>
              <a:t>8. Performance:</a:t>
            </a:r>
            <a:endParaRPr lang="en-US" sz="2500" dirty="0"/>
          </a:p>
          <a:p>
            <a:pPr lvl="0"/>
            <a:r>
              <a:rPr lang="en-IN" sz="2500" b="1" dirty="0"/>
              <a:t>Machine Learning</a:t>
            </a:r>
            <a:r>
              <a:rPr lang="en-IN" sz="2500" dirty="0"/>
              <a:t>: </a:t>
            </a:r>
          </a:p>
          <a:p>
            <a:pPr lvl="1"/>
            <a:r>
              <a:rPr lang="en-IN" sz="2100" dirty="0"/>
              <a:t>ML algorithms can be very effective, especially for simpler tasks or tasks where the data is smaller or well-structured. </a:t>
            </a:r>
          </a:p>
          <a:p>
            <a:pPr lvl="1"/>
            <a:r>
              <a:rPr lang="en-IN" sz="2100" dirty="0"/>
              <a:t>They can handle linear and non-linear data well but may not perform as well on complex tasks like image or speech recognition.</a:t>
            </a:r>
            <a:endParaRPr lang="en-US" sz="2100" dirty="0"/>
          </a:p>
          <a:p>
            <a:pPr lvl="0"/>
            <a:r>
              <a:rPr lang="en-IN" sz="2500" b="1" dirty="0"/>
              <a:t>Deep Learning</a:t>
            </a:r>
            <a:r>
              <a:rPr lang="en-IN" sz="2500" dirty="0"/>
              <a:t>: </a:t>
            </a:r>
          </a:p>
          <a:p>
            <a:pPr lvl="1"/>
            <a:r>
              <a:rPr lang="en-IN" sz="2100" dirty="0"/>
              <a:t>DL algorithms excel in tasks that involve high-dimensional data like images, speech, and text. </a:t>
            </a:r>
          </a:p>
          <a:p>
            <a:pPr lvl="1"/>
            <a:r>
              <a:rPr lang="en-IN" sz="2100" dirty="0"/>
              <a:t>For example, deep learning models outperform traditional ML models in tasks such as image classification, object detection, and natural language understanding (e.g., in models like GPT).</a:t>
            </a:r>
            <a:endParaRPr lang="en-US" sz="2100" dirty="0"/>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fontScale="70000" lnSpcReduction="20000"/>
          </a:bodyPr>
          <a:lstStyle/>
          <a:p>
            <a:pPr>
              <a:buNone/>
            </a:pPr>
            <a:r>
              <a:rPr lang="en-IN" sz="3600" b="1" dirty="0"/>
              <a:t>9. Use Cases:</a:t>
            </a:r>
            <a:endParaRPr lang="en-US" sz="3600" dirty="0"/>
          </a:p>
          <a:p>
            <a:pPr lvl="0"/>
            <a:r>
              <a:rPr lang="en-IN" sz="3600" b="1" dirty="0"/>
              <a:t>Machine Learning</a:t>
            </a:r>
            <a:r>
              <a:rPr lang="en-IN" sz="3600" dirty="0"/>
              <a:t>: </a:t>
            </a:r>
          </a:p>
          <a:p>
            <a:pPr lvl="1"/>
            <a:r>
              <a:rPr lang="en-IN" sz="3100" dirty="0"/>
              <a:t>Suitable for problems like: </a:t>
            </a:r>
            <a:endParaRPr lang="en-US" sz="3100" dirty="0"/>
          </a:p>
          <a:p>
            <a:pPr lvl="2"/>
            <a:r>
              <a:rPr lang="en-IN" sz="2900" dirty="0"/>
              <a:t>Predictive analytics (e.g., stock price prediction)</a:t>
            </a:r>
            <a:endParaRPr lang="en-US" sz="2900" dirty="0"/>
          </a:p>
          <a:p>
            <a:pPr lvl="2"/>
            <a:r>
              <a:rPr lang="en-IN" sz="2900" dirty="0"/>
              <a:t>Classification (e.g., email spam filtering)</a:t>
            </a:r>
            <a:endParaRPr lang="en-US" sz="2900" dirty="0"/>
          </a:p>
          <a:p>
            <a:pPr lvl="2"/>
            <a:r>
              <a:rPr lang="en-IN" sz="2900" dirty="0"/>
              <a:t>Regression (e.g., predicting house prices)</a:t>
            </a:r>
            <a:endParaRPr lang="en-US" sz="2900" dirty="0"/>
          </a:p>
          <a:p>
            <a:pPr lvl="2"/>
            <a:r>
              <a:rPr lang="en-IN" sz="2900" dirty="0"/>
              <a:t>Time series forecasting (e.g., sales prediction)</a:t>
            </a:r>
            <a:endParaRPr lang="en-US" sz="2900" dirty="0"/>
          </a:p>
          <a:p>
            <a:pPr lvl="0"/>
            <a:r>
              <a:rPr lang="en-IN" sz="3600" b="1" dirty="0"/>
              <a:t>Deep Learning</a:t>
            </a:r>
            <a:r>
              <a:rPr lang="en-IN" sz="3600" dirty="0"/>
              <a:t>: </a:t>
            </a:r>
          </a:p>
          <a:p>
            <a:pPr lvl="1"/>
            <a:r>
              <a:rPr lang="en-IN" sz="3200" dirty="0"/>
              <a:t>Best for tasks that involve unstructured data, such as: </a:t>
            </a:r>
            <a:endParaRPr lang="en-US" sz="3200" dirty="0"/>
          </a:p>
          <a:p>
            <a:pPr lvl="2"/>
            <a:r>
              <a:rPr lang="en-IN" sz="2900" b="1" dirty="0"/>
              <a:t>Computer Vision</a:t>
            </a:r>
            <a:r>
              <a:rPr lang="en-IN" sz="2900" dirty="0"/>
              <a:t>: Image classification, object detection, facial recognition</a:t>
            </a:r>
            <a:endParaRPr lang="en-US" sz="2900" dirty="0"/>
          </a:p>
          <a:p>
            <a:pPr lvl="2"/>
            <a:r>
              <a:rPr lang="en-IN" sz="2900" b="1" dirty="0"/>
              <a:t>Natural Language Processing (NLP)</a:t>
            </a:r>
            <a:r>
              <a:rPr lang="en-IN" sz="2900" dirty="0"/>
              <a:t>: Language translation, speech recognition, text generation</a:t>
            </a:r>
            <a:endParaRPr lang="en-US" sz="2900" dirty="0"/>
          </a:p>
          <a:p>
            <a:pPr lvl="2"/>
            <a:r>
              <a:rPr lang="en-IN" sz="2900" b="1" dirty="0"/>
              <a:t>Reinforcement Learning</a:t>
            </a:r>
            <a:r>
              <a:rPr lang="en-IN" sz="2900" dirty="0"/>
              <a:t>: Autonomous driving, game playing</a:t>
            </a:r>
          </a:p>
          <a:p>
            <a:pPr lvl="2">
              <a:buNone/>
            </a:pPr>
            <a:r>
              <a:rPr lang="en-IN" sz="2900" dirty="0"/>
              <a:t>	 (e.g., </a:t>
            </a:r>
            <a:r>
              <a:rPr lang="en-IN" sz="2900" dirty="0" err="1"/>
              <a:t>AlphaGo</a:t>
            </a:r>
            <a:r>
              <a:rPr lang="en-IN" sz="2900" dirty="0"/>
              <a:t>)</a:t>
            </a:r>
            <a:endParaRPr lang="en-US" sz="2900" dirty="0"/>
          </a:p>
          <a:p>
            <a:pPr lvl="2"/>
            <a:r>
              <a:rPr lang="en-IN" sz="2900" b="1" dirty="0"/>
              <a:t>Speech and Audio Processing</a:t>
            </a:r>
            <a:r>
              <a:rPr lang="en-IN" sz="2900" dirty="0"/>
              <a:t>: Voice assistants (e.g., </a:t>
            </a:r>
            <a:r>
              <a:rPr lang="en-IN" sz="2900" dirty="0" err="1"/>
              <a:t>Siri</a:t>
            </a:r>
            <a:r>
              <a:rPr lang="en-IN" sz="2900" dirty="0"/>
              <a:t>, </a:t>
            </a:r>
            <a:r>
              <a:rPr lang="en-IN" sz="2900" dirty="0" err="1"/>
              <a:t>Alexa</a:t>
            </a:r>
            <a:r>
              <a:rPr lang="en-IN" sz="2900" dirty="0"/>
              <a:t>)</a:t>
            </a:r>
            <a:endParaRPr lang="en-US" sz="2900" dirty="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IN" sz="2500" b="1" dirty="0"/>
              <a:t>10. Examples of Models:</a:t>
            </a:r>
            <a:endParaRPr lang="en-US" sz="2500" dirty="0"/>
          </a:p>
          <a:p>
            <a:pPr lvl="0"/>
            <a:r>
              <a:rPr lang="en-IN" sz="2500" b="1" dirty="0"/>
              <a:t>Machine Learning Models</a:t>
            </a:r>
            <a:r>
              <a:rPr lang="en-IN" sz="2500" dirty="0"/>
              <a:t>: </a:t>
            </a:r>
            <a:endParaRPr lang="en-US" sz="2500" dirty="0"/>
          </a:p>
          <a:p>
            <a:pPr lvl="1"/>
            <a:r>
              <a:rPr lang="en-IN" sz="2200" dirty="0"/>
              <a:t>Linear Regression, Decision Trees, Random Forest, Support Vector Machines (SVM), Naive </a:t>
            </a:r>
            <a:r>
              <a:rPr lang="en-IN" sz="2200" dirty="0" err="1"/>
              <a:t>Bayes</a:t>
            </a:r>
            <a:r>
              <a:rPr lang="en-IN" sz="2200" dirty="0"/>
              <a:t>, K-Means Clustering</a:t>
            </a:r>
            <a:endParaRPr lang="en-US" sz="2200" dirty="0"/>
          </a:p>
          <a:p>
            <a:pPr lvl="0"/>
            <a:r>
              <a:rPr lang="en-IN" sz="2500" b="1" dirty="0"/>
              <a:t>Deep Learning Models</a:t>
            </a:r>
            <a:r>
              <a:rPr lang="en-IN" sz="2500" dirty="0"/>
              <a:t>: </a:t>
            </a:r>
            <a:endParaRPr lang="en-US" sz="2500" dirty="0"/>
          </a:p>
          <a:p>
            <a:pPr lvl="1"/>
            <a:r>
              <a:rPr lang="en-IN" sz="2200" dirty="0"/>
              <a:t>Convolutional Neural Networks (CNNs) for image data</a:t>
            </a:r>
            <a:endParaRPr lang="en-US" sz="2200" dirty="0"/>
          </a:p>
          <a:p>
            <a:pPr lvl="1"/>
            <a:r>
              <a:rPr lang="en-IN" sz="2200" dirty="0"/>
              <a:t>Recurrent Neural Networks (RNNs) and Long Short-Term Memory (LSTM) networks for sequential data</a:t>
            </a:r>
            <a:endParaRPr lang="en-US" sz="2200" dirty="0"/>
          </a:p>
          <a:p>
            <a:pPr lvl="1"/>
            <a:r>
              <a:rPr lang="en-IN" sz="2200" dirty="0"/>
              <a:t>Transformers (e.g., BERT, GPT) for natural language processing</a:t>
            </a:r>
            <a:endParaRPr lang="en-US" sz="2200" dirty="0"/>
          </a:p>
          <a:p>
            <a:pPr>
              <a:buNone/>
            </a:pP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US" dirty="0"/>
          </a:p>
        </p:txBody>
      </p:sp>
      <p:graphicFrame>
        <p:nvGraphicFramePr>
          <p:cNvPr id="4" name="Content Placeholder 3"/>
          <p:cNvGraphicFramePr>
            <a:graphicFrameLocks noGrp="1"/>
          </p:cNvGraphicFramePr>
          <p:nvPr>
            <p:ph idx="1"/>
          </p:nvPr>
        </p:nvGraphicFramePr>
        <p:xfrm>
          <a:off x="1142976" y="1643050"/>
          <a:ext cx="7072362" cy="4143404"/>
        </p:xfrm>
        <a:graphic>
          <a:graphicData uri="http://schemas.openxmlformats.org/drawingml/2006/table">
            <a:tbl>
              <a:tblPr/>
              <a:tblGrid>
                <a:gridCol w="2357454">
                  <a:extLst>
                    <a:ext uri="{9D8B030D-6E8A-4147-A177-3AD203B41FA5}">
                      <a16:colId xmlns:a16="http://schemas.microsoft.com/office/drawing/2014/main" val="20000"/>
                    </a:ext>
                  </a:extLst>
                </a:gridCol>
                <a:gridCol w="2357454">
                  <a:extLst>
                    <a:ext uri="{9D8B030D-6E8A-4147-A177-3AD203B41FA5}">
                      <a16:colId xmlns:a16="http://schemas.microsoft.com/office/drawing/2014/main" val="20001"/>
                    </a:ext>
                  </a:extLst>
                </a:gridCol>
                <a:gridCol w="2357454">
                  <a:extLst>
                    <a:ext uri="{9D8B030D-6E8A-4147-A177-3AD203B41FA5}">
                      <a16:colId xmlns:a16="http://schemas.microsoft.com/office/drawing/2014/main" val="20002"/>
                    </a:ext>
                  </a:extLst>
                </a:gridCol>
              </a:tblGrid>
              <a:tr h="290010">
                <a:tc>
                  <a:txBody>
                    <a:bodyPr/>
                    <a:lstStyle/>
                    <a:p>
                      <a:pPr>
                        <a:lnSpc>
                          <a:spcPct val="107000"/>
                        </a:lnSpc>
                        <a:spcAft>
                          <a:spcPts val="800"/>
                        </a:spcAft>
                      </a:pPr>
                      <a:r>
                        <a:rPr lang="en-IN" sz="1400" b="1" kern="100" dirty="0">
                          <a:latin typeface="Calibri"/>
                          <a:ea typeface="Calibri"/>
                          <a:cs typeface="Times New Roman"/>
                        </a:rPr>
                        <a:t>Aspect</a:t>
                      </a:r>
                      <a:endParaRPr lang="en-US" sz="1400" kern="1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b="1" kern="100">
                          <a:latin typeface="Calibri"/>
                          <a:ea typeface="Calibri"/>
                          <a:cs typeface="Times New Roman"/>
                        </a:rPr>
                        <a:t>Machine Learning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b="1" kern="100">
                          <a:latin typeface="Calibri"/>
                          <a:ea typeface="Calibri"/>
                          <a:cs typeface="Times New Roman"/>
                        </a:rPr>
                        <a:t>Deep Learning</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512489">
                <a:tc>
                  <a:txBody>
                    <a:bodyPr/>
                    <a:lstStyle/>
                    <a:p>
                      <a:pPr>
                        <a:lnSpc>
                          <a:spcPct val="107000"/>
                        </a:lnSpc>
                        <a:spcAft>
                          <a:spcPts val="800"/>
                        </a:spcAft>
                      </a:pPr>
                      <a:r>
                        <a:rPr lang="en-IN" sz="1400" b="1" kern="100">
                          <a:latin typeface="Calibri"/>
                          <a:ea typeface="Calibri"/>
                          <a:cs typeface="Times New Roman"/>
                        </a:rPr>
                        <a:t>Data Requirement</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Works well with smaller datasets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Requires large amounts of data</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552177">
                <a:tc>
                  <a:txBody>
                    <a:bodyPr/>
                    <a:lstStyle/>
                    <a:p>
                      <a:pPr>
                        <a:lnSpc>
                          <a:spcPct val="107000"/>
                        </a:lnSpc>
                        <a:spcAft>
                          <a:spcPts val="800"/>
                        </a:spcAft>
                      </a:pPr>
                      <a:r>
                        <a:rPr lang="en-IN" sz="1400" b="1" kern="100">
                          <a:latin typeface="Calibri"/>
                          <a:ea typeface="Calibri"/>
                          <a:cs typeface="Times New Roman"/>
                        </a:rPr>
                        <a:t>Feature Engineering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Manual feature engineering needed</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Automatically learns features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552177">
                <a:tc>
                  <a:txBody>
                    <a:bodyPr/>
                    <a:lstStyle/>
                    <a:p>
                      <a:pPr>
                        <a:lnSpc>
                          <a:spcPct val="107000"/>
                        </a:lnSpc>
                        <a:spcAft>
                          <a:spcPts val="800"/>
                        </a:spcAft>
                      </a:pPr>
                      <a:r>
                        <a:rPr lang="en-IN" sz="1400" b="1" kern="100">
                          <a:latin typeface="Calibri"/>
                          <a:ea typeface="Calibri"/>
                          <a:cs typeface="Times New Roman"/>
                        </a:rPr>
                        <a:t>Computation Power</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dirty="0">
                          <a:latin typeface="Calibri"/>
                          <a:ea typeface="Calibri"/>
                          <a:cs typeface="Times New Roman"/>
                        </a:rPr>
                        <a:t>Requires less computational power</a:t>
                      </a:r>
                      <a:endParaRPr lang="en-US" sz="1400" kern="100" dirty="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Requires high computational resources (GPUs/TPUs)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290010">
                <a:tc>
                  <a:txBody>
                    <a:bodyPr/>
                    <a:lstStyle/>
                    <a:p>
                      <a:pPr>
                        <a:lnSpc>
                          <a:spcPct val="107000"/>
                        </a:lnSpc>
                        <a:spcAft>
                          <a:spcPts val="800"/>
                        </a:spcAft>
                      </a:pPr>
                      <a:r>
                        <a:rPr lang="en-IN" sz="1400" b="1" kern="100">
                          <a:latin typeface="Calibri"/>
                          <a:ea typeface="Calibri"/>
                          <a:cs typeface="Times New Roman"/>
                        </a:rPr>
                        <a:t>Training Time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Faster training</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Longer training times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r h="552177">
                <a:tc>
                  <a:txBody>
                    <a:bodyPr/>
                    <a:lstStyle/>
                    <a:p>
                      <a:pPr>
                        <a:lnSpc>
                          <a:spcPct val="107000"/>
                        </a:lnSpc>
                        <a:spcAft>
                          <a:spcPts val="800"/>
                        </a:spcAft>
                      </a:pPr>
                      <a:r>
                        <a:rPr lang="en-IN" sz="1400" b="1" kern="100">
                          <a:latin typeface="Calibri"/>
                          <a:ea typeface="Calibri"/>
                          <a:cs typeface="Times New Roman"/>
                        </a:rPr>
                        <a:t>Model Complexity</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Simpler models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More complex, multi-layered models</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5"/>
                  </a:ext>
                </a:extLst>
              </a:tr>
              <a:tr h="290010">
                <a:tc>
                  <a:txBody>
                    <a:bodyPr/>
                    <a:lstStyle/>
                    <a:p>
                      <a:pPr>
                        <a:lnSpc>
                          <a:spcPct val="107000"/>
                        </a:lnSpc>
                        <a:spcAft>
                          <a:spcPts val="800"/>
                        </a:spcAft>
                      </a:pPr>
                      <a:r>
                        <a:rPr lang="en-IN" sz="1400" b="1" kern="100">
                          <a:latin typeface="Calibri"/>
                          <a:ea typeface="Calibri"/>
                          <a:cs typeface="Times New Roman"/>
                        </a:rPr>
                        <a:t>Interpretability</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More interpretable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Often considered "black-box"</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6"/>
                  </a:ext>
                </a:extLst>
              </a:tr>
              <a:tr h="552177">
                <a:tc>
                  <a:txBody>
                    <a:bodyPr/>
                    <a:lstStyle/>
                    <a:p>
                      <a:pPr>
                        <a:lnSpc>
                          <a:spcPct val="107000"/>
                        </a:lnSpc>
                        <a:spcAft>
                          <a:spcPts val="800"/>
                        </a:spcAft>
                      </a:pPr>
                      <a:r>
                        <a:rPr lang="en-IN" sz="1400" b="1" kern="100">
                          <a:latin typeface="Calibri"/>
                          <a:ea typeface="Calibri"/>
                          <a:cs typeface="Times New Roman"/>
                        </a:rPr>
                        <a:t>Performance</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Good for simpler problems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Excels in complex tasks (images, text, etc.)</a:t>
                      </a:r>
                      <a:endParaRPr lang="en-US" sz="1400" kern="10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7"/>
                  </a:ext>
                </a:extLst>
              </a:tr>
              <a:tr h="552177">
                <a:tc>
                  <a:txBody>
                    <a:bodyPr/>
                    <a:lstStyle/>
                    <a:p>
                      <a:pPr>
                        <a:lnSpc>
                          <a:spcPct val="107000"/>
                        </a:lnSpc>
                        <a:spcAft>
                          <a:spcPts val="800"/>
                        </a:spcAft>
                      </a:pPr>
                      <a:r>
                        <a:rPr lang="en-IN" sz="1400" b="1" kern="100">
                          <a:latin typeface="Calibri"/>
                          <a:ea typeface="Calibri"/>
                          <a:cs typeface="Times New Roman"/>
                        </a:rPr>
                        <a:t>Examples</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a:latin typeface="Calibri"/>
                          <a:ea typeface="Calibri"/>
                          <a:cs typeface="Times New Roman"/>
                        </a:rPr>
                        <a:t>Linear Regression, SVM, Random Forest</a:t>
                      </a:r>
                      <a:endParaRPr lang="en-US" sz="1400" kern="100">
                        <a:latin typeface="Calibri"/>
                        <a:ea typeface="Calibri"/>
                        <a:cs typeface="Times New Roman"/>
                      </a:endParaRPr>
                    </a:p>
                  </a:txBody>
                  <a:tcPr marL="9525" marR="9525" marT="9525" marB="9525" anchor="ctr">
                    <a:lnL>
                      <a:noFill/>
                    </a:lnL>
                    <a:lnR>
                      <a:noFill/>
                    </a:lnR>
                    <a:lnT>
                      <a:noFill/>
                    </a:lnT>
                    <a:lnB>
                      <a:noFill/>
                    </a:lnB>
                  </a:tcPr>
                </a:tc>
                <a:tc>
                  <a:txBody>
                    <a:bodyPr/>
                    <a:lstStyle/>
                    <a:p>
                      <a:pPr>
                        <a:lnSpc>
                          <a:spcPct val="107000"/>
                        </a:lnSpc>
                        <a:spcAft>
                          <a:spcPts val="800"/>
                        </a:spcAft>
                      </a:pPr>
                      <a:r>
                        <a:rPr lang="en-IN" sz="1400" kern="100" dirty="0">
                          <a:latin typeface="Calibri"/>
                          <a:ea typeface="Calibri"/>
                          <a:cs typeface="Times New Roman"/>
                        </a:rPr>
                        <a:t>CNNs, RNNs, Transformers, GANs</a:t>
                      </a:r>
                      <a:endParaRPr lang="en-US" sz="1400" kern="100" dirty="0">
                        <a:latin typeface="Calibri"/>
                        <a:ea typeface="Calibri"/>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pPr>
              <a:buNone/>
            </a:pPr>
            <a:r>
              <a:rPr lang="en-IN" sz="2500" b="1" dirty="0"/>
              <a:t>Conclusion:</a:t>
            </a:r>
          </a:p>
          <a:p>
            <a:pPr>
              <a:buNone/>
            </a:pPr>
            <a:endParaRPr lang="en-US" sz="2500" dirty="0"/>
          </a:p>
          <a:p>
            <a:pPr lvl="0"/>
            <a:r>
              <a:rPr lang="en-IN" sz="2200" b="1" dirty="0"/>
              <a:t>Machine Learning</a:t>
            </a:r>
            <a:r>
              <a:rPr lang="en-IN" sz="2200" dirty="0"/>
              <a:t> is ideal for simpler tasks with structured data or when the amount of data is not very large.</a:t>
            </a:r>
          </a:p>
          <a:p>
            <a:pPr lvl="0"/>
            <a:r>
              <a:rPr lang="en-IN" sz="2200" dirty="0"/>
              <a:t> It's easier to implement, requires less computational power, and offers more interpretability.</a:t>
            </a:r>
          </a:p>
          <a:p>
            <a:pPr lvl="0">
              <a:buNone/>
            </a:pPr>
            <a:endParaRPr lang="en-US" sz="2200" dirty="0"/>
          </a:p>
          <a:p>
            <a:pPr lvl="0"/>
            <a:r>
              <a:rPr lang="en-IN" sz="2200" b="1" dirty="0"/>
              <a:t>Deep Learning</a:t>
            </a:r>
            <a:r>
              <a:rPr lang="en-IN" sz="2200" dirty="0"/>
              <a:t> excels at complex tasks, especially with large and unstructured data (like images, text, and audio).</a:t>
            </a:r>
          </a:p>
          <a:p>
            <a:pPr lvl="0"/>
            <a:r>
              <a:rPr lang="en-IN" sz="2200" dirty="0"/>
              <a:t>Although it requires more computational resources and large datasets, it often outperforms traditional ML models in challenging tasks, but at the cost of interpretability and longer training times.</a:t>
            </a:r>
          </a:p>
          <a:p>
            <a:pPr lvl="0"/>
            <a:endParaRPr lang="en-IN" sz="2200" dirty="0"/>
          </a:p>
          <a:p>
            <a:r>
              <a:rPr lang="en-IN" sz="2400" dirty="0"/>
              <a:t>In practice, both ML and DL can be used together, depending on the specific problem at hand and the available resources.</a:t>
            </a:r>
            <a:endParaRPr lang="en-US" sz="2400" dirty="0"/>
          </a:p>
          <a:p>
            <a:pPr lvl="0"/>
            <a:endParaRPr lang="en-US" sz="2200" dirty="0"/>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357430"/>
            <a:ext cx="8229600" cy="1143000"/>
          </a:xfrm>
        </p:spPr>
        <p:txBody>
          <a:bodyPr>
            <a:normAutofit fontScale="90000"/>
          </a:bodyPr>
          <a:lstStyle/>
          <a:p>
            <a:r>
              <a:rPr lang="en-IN" b="1" dirty="0"/>
              <a:t>Machine Learning (ML) </a:t>
            </a:r>
            <a:br>
              <a:rPr lang="en-IN" b="1" dirty="0"/>
            </a:br>
            <a:r>
              <a:rPr lang="en-IN" b="1" dirty="0"/>
              <a:t>vs.</a:t>
            </a:r>
            <a:br>
              <a:rPr lang="en-IN" dirty="0"/>
            </a:br>
            <a:r>
              <a:rPr lang="en-IN" b="1" dirty="0"/>
              <a:t>Deep Learning (DL) </a:t>
            </a:r>
            <a:br>
              <a:rPr lang="en-IN" b="1" dirty="0"/>
            </a:br>
            <a:r>
              <a:rPr lang="en-IN" b="1" dirty="0"/>
              <a:t>vs.</a:t>
            </a:r>
            <a:br>
              <a:rPr lang="en-IN" dirty="0"/>
            </a:br>
            <a:r>
              <a:rPr lang="en-IN" b="1" dirty="0"/>
              <a:t>Generative AI (</a:t>
            </a:r>
            <a:r>
              <a:rPr lang="en-IN" b="1" dirty="0" err="1"/>
              <a:t>GenAI</a:t>
            </a:r>
            <a:r>
              <a:rPr lang="en-IN" b="1" dirty="0"/>
              <a:t>) </a:t>
            </a:r>
            <a:br>
              <a:rPr lang="en-IN" b="1" dirty="0"/>
            </a:br>
            <a:r>
              <a:rPr lang="en-IN" b="1" dirty="0"/>
              <a:t>vs.</a:t>
            </a:r>
            <a:br>
              <a:rPr lang="en-IN" dirty="0"/>
            </a:br>
            <a:r>
              <a:rPr lang="en-IN" b="1" dirty="0"/>
              <a:t>Large Language Models (LLMs)</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1. Machine Learning (ML)</a:t>
            </a:r>
            <a:endParaRPr lang="en-US" dirty="0"/>
          </a:p>
        </p:txBody>
      </p:sp>
      <p:sp>
        <p:nvSpPr>
          <p:cNvPr id="3" name="Content Placeholder 2"/>
          <p:cNvSpPr>
            <a:spLocks noGrp="1"/>
          </p:cNvSpPr>
          <p:nvPr>
            <p:ph idx="1"/>
          </p:nvPr>
        </p:nvSpPr>
        <p:spPr/>
        <p:txBody>
          <a:bodyPr>
            <a:noAutofit/>
          </a:bodyPr>
          <a:lstStyle/>
          <a:p>
            <a:pPr lvl="0"/>
            <a:r>
              <a:rPr lang="en-IN" sz="2500" b="1" dirty="0"/>
              <a:t>Definition</a:t>
            </a:r>
            <a:r>
              <a:rPr lang="en-IN" sz="2500" dirty="0"/>
              <a:t>: </a:t>
            </a:r>
          </a:p>
          <a:p>
            <a:pPr lvl="1"/>
            <a:r>
              <a:rPr lang="en-IN" sz="2200" dirty="0"/>
              <a:t>ML is a broader field of artificial intelligence that involves training algorithms to learn patterns and make predictions from data without explicit programming. </a:t>
            </a:r>
          </a:p>
          <a:p>
            <a:pPr lvl="1"/>
            <a:r>
              <a:rPr lang="en-IN" sz="2200" dirty="0"/>
              <a:t>It includes a variety of algorithms, from simple ones (like linear regression) to more complex ones (like decision trees and support vector machines).</a:t>
            </a:r>
            <a:endParaRPr lang="en-US" sz="2200" dirty="0"/>
          </a:p>
          <a:p>
            <a:pPr lvl="0"/>
            <a:r>
              <a:rPr lang="en-IN" sz="2500" b="1" dirty="0"/>
              <a:t>Scope</a:t>
            </a:r>
            <a:r>
              <a:rPr lang="en-IN" sz="2500" dirty="0"/>
              <a:t>: </a:t>
            </a:r>
          </a:p>
          <a:p>
            <a:pPr lvl="1"/>
            <a:r>
              <a:rPr lang="en-IN" sz="2200" dirty="0"/>
              <a:t>ML encompasses supervised, unsupervised, semi-supervised, and reinforcement learning. </a:t>
            </a:r>
          </a:p>
          <a:p>
            <a:pPr lvl="1"/>
            <a:r>
              <a:rPr lang="en-IN" sz="2200" dirty="0"/>
              <a:t>It’s used in a wide range of tasks, from predictions and classification to clustering and anomaly detection.</a:t>
            </a:r>
            <a:endParaRPr lang="en-US" sz="2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IN" sz="2500" b="1" dirty="0"/>
              <a:t>Examples</a:t>
            </a:r>
            <a:r>
              <a:rPr lang="en-IN" sz="2500" dirty="0"/>
              <a:t>:</a:t>
            </a:r>
            <a:endParaRPr lang="en-US" sz="2500" dirty="0"/>
          </a:p>
          <a:p>
            <a:pPr lvl="1"/>
            <a:r>
              <a:rPr lang="en-IN" sz="2200" dirty="0"/>
              <a:t>Predicting house prices (regression)</a:t>
            </a:r>
            <a:endParaRPr lang="en-US" sz="2200" dirty="0"/>
          </a:p>
          <a:p>
            <a:pPr lvl="1"/>
            <a:r>
              <a:rPr lang="en-IN" sz="2200" dirty="0"/>
              <a:t>Classifying emails as spam or not (classification)</a:t>
            </a:r>
            <a:endParaRPr lang="en-US" sz="2200" dirty="0"/>
          </a:p>
          <a:p>
            <a:pPr lvl="1"/>
            <a:r>
              <a:rPr lang="en-IN" sz="2200" dirty="0"/>
              <a:t>Clustering customers by purchasing </a:t>
            </a:r>
            <a:r>
              <a:rPr lang="en-IN" sz="2200" dirty="0" err="1"/>
              <a:t>behavior</a:t>
            </a:r>
            <a:r>
              <a:rPr lang="en-IN" sz="2200" dirty="0"/>
              <a:t> (clustering)</a:t>
            </a:r>
            <a:endParaRPr lang="en-US" sz="2200" dirty="0"/>
          </a:p>
          <a:p>
            <a:pPr lvl="0"/>
            <a:r>
              <a:rPr lang="en-IN" sz="2500" b="1" dirty="0"/>
              <a:t>Key Characteristics</a:t>
            </a:r>
            <a:r>
              <a:rPr lang="en-IN" sz="2500" dirty="0"/>
              <a:t>:</a:t>
            </a:r>
            <a:endParaRPr lang="en-US" sz="2500" dirty="0"/>
          </a:p>
          <a:p>
            <a:pPr lvl="1"/>
            <a:r>
              <a:rPr lang="en-IN" sz="2200" dirty="0"/>
              <a:t>Works well with structured data (e.g., numerical, tabular data).</a:t>
            </a:r>
            <a:endParaRPr lang="en-US" sz="2200" dirty="0"/>
          </a:p>
          <a:p>
            <a:pPr lvl="1"/>
            <a:r>
              <a:rPr lang="en-IN" sz="2200" dirty="0"/>
              <a:t>Focus on feature engineering.</a:t>
            </a:r>
            <a:endParaRPr lang="en-US" sz="2200" dirty="0"/>
          </a:p>
          <a:p>
            <a:pPr lvl="1"/>
            <a:r>
              <a:rPr lang="en-IN" sz="2200" dirty="0"/>
              <a:t>Algorithms can be simpler, but performance may improve with more complex methods.</a:t>
            </a:r>
            <a:endParaRPr lang="en-US" sz="2200" dirty="0"/>
          </a:p>
          <a:p>
            <a:pPr>
              <a:buNone/>
            </a:pPr>
            <a:endParaRPr lang="en-US" dirty="0"/>
          </a:p>
        </p:txBody>
      </p:sp>
      <p:sp>
        <p:nvSpPr>
          <p:cNvPr id="4" name="Title 1"/>
          <p:cNvSpPr>
            <a:spLocks noGrp="1"/>
          </p:cNvSpPr>
          <p:nvPr>
            <p:ph type="title"/>
          </p:nvPr>
        </p:nvSpPr>
        <p:spPr/>
        <p:txBody>
          <a:bodyPr>
            <a:normAutofit/>
          </a:bodyPr>
          <a:lstStyle/>
          <a:p>
            <a:r>
              <a:rPr lang="en-IN" b="1" dirty="0"/>
              <a:t>ML    (cont.)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2. Deep Learning (DL)</a:t>
            </a:r>
            <a:endParaRPr lang="en-US" dirty="0"/>
          </a:p>
        </p:txBody>
      </p:sp>
      <p:sp>
        <p:nvSpPr>
          <p:cNvPr id="3" name="Content Placeholder 2"/>
          <p:cNvSpPr>
            <a:spLocks noGrp="1"/>
          </p:cNvSpPr>
          <p:nvPr>
            <p:ph idx="1"/>
          </p:nvPr>
        </p:nvSpPr>
        <p:spPr/>
        <p:txBody>
          <a:bodyPr>
            <a:normAutofit lnSpcReduction="10000"/>
          </a:bodyPr>
          <a:lstStyle/>
          <a:p>
            <a:pPr lvl="0"/>
            <a:r>
              <a:rPr lang="en-IN" sz="2500" b="1" dirty="0"/>
              <a:t>Definition</a:t>
            </a:r>
            <a:r>
              <a:rPr lang="en-IN" sz="2500" dirty="0"/>
              <a:t>: </a:t>
            </a:r>
          </a:p>
          <a:p>
            <a:pPr lvl="1"/>
            <a:r>
              <a:rPr lang="en-IN" sz="2200" dirty="0"/>
              <a:t>DL is a subset of machine learning that uses </a:t>
            </a:r>
            <a:r>
              <a:rPr lang="en-IN" sz="2200" b="1" dirty="0"/>
              <a:t>neural networks</a:t>
            </a:r>
            <a:r>
              <a:rPr lang="en-IN" sz="2200" dirty="0"/>
              <a:t> with many layers (called deep neural networks) to automatically learn from large datasets. </a:t>
            </a:r>
          </a:p>
          <a:p>
            <a:pPr lvl="1"/>
            <a:r>
              <a:rPr lang="en-IN" sz="2200" dirty="0"/>
              <a:t>It excels in tasks involving unstructured data like images, text, and audio.</a:t>
            </a:r>
            <a:endParaRPr lang="en-US" sz="2200" dirty="0"/>
          </a:p>
          <a:p>
            <a:pPr lvl="0"/>
            <a:r>
              <a:rPr lang="en-IN" sz="2500" b="1" dirty="0"/>
              <a:t>Scope</a:t>
            </a:r>
            <a:r>
              <a:rPr lang="en-IN" sz="2500" dirty="0"/>
              <a:t>: </a:t>
            </a:r>
          </a:p>
          <a:p>
            <a:pPr lvl="1"/>
            <a:r>
              <a:rPr lang="en-IN" sz="2200" dirty="0"/>
              <a:t>DL is focused on automatically learning features and representations from raw data without the need for manual feature engineering. </a:t>
            </a:r>
          </a:p>
          <a:p>
            <a:pPr lvl="1"/>
            <a:r>
              <a:rPr lang="en-IN" sz="2200" dirty="0"/>
              <a:t>It is especially useful for problems that are too complex for traditional ML algorithms to solve effectively.</a:t>
            </a:r>
            <a:endParaRPr lang="en-US" sz="2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DL    (cont.)</a:t>
            </a:r>
            <a:endParaRPr lang="en-US" dirty="0"/>
          </a:p>
        </p:txBody>
      </p:sp>
      <p:sp>
        <p:nvSpPr>
          <p:cNvPr id="3" name="Content Placeholder 2"/>
          <p:cNvSpPr>
            <a:spLocks noGrp="1"/>
          </p:cNvSpPr>
          <p:nvPr>
            <p:ph idx="1"/>
          </p:nvPr>
        </p:nvSpPr>
        <p:spPr/>
        <p:txBody>
          <a:bodyPr>
            <a:normAutofit/>
          </a:bodyPr>
          <a:lstStyle/>
          <a:p>
            <a:pPr lvl="0"/>
            <a:r>
              <a:rPr lang="en-IN" sz="2500" b="1" dirty="0"/>
              <a:t>Examples</a:t>
            </a:r>
            <a:r>
              <a:rPr lang="en-IN" sz="2500" dirty="0"/>
              <a:t>:</a:t>
            </a:r>
            <a:endParaRPr lang="en-US" sz="2500" dirty="0"/>
          </a:p>
          <a:p>
            <a:pPr lvl="1"/>
            <a:r>
              <a:rPr lang="en-IN" sz="2200" dirty="0"/>
              <a:t>Image classification using Convolutional Neural Networks (CNNs)</a:t>
            </a:r>
            <a:endParaRPr lang="en-US" sz="2200" dirty="0"/>
          </a:p>
          <a:p>
            <a:pPr lvl="1"/>
            <a:r>
              <a:rPr lang="en-IN" sz="2200" dirty="0"/>
              <a:t>Natural Language Processing (NLP) tasks using Recurrent Neural Networks (RNNs) or Transformers</a:t>
            </a:r>
            <a:endParaRPr lang="en-US" sz="2200" dirty="0"/>
          </a:p>
          <a:p>
            <a:pPr lvl="1"/>
            <a:r>
              <a:rPr lang="en-IN" sz="2200" dirty="0"/>
              <a:t>Speech recognition and voice assistants</a:t>
            </a:r>
            <a:endParaRPr lang="en-US" sz="2200" dirty="0"/>
          </a:p>
          <a:p>
            <a:pPr lvl="0"/>
            <a:r>
              <a:rPr lang="en-IN" sz="2500" b="1" dirty="0"/>
              <a:t>Key Characteristics</a:t>
            </a:r>
            <a:r>
              <a:rPr lang="en-IN" sz="2500" dirty="0"/>
              <a:t>:</a:t>
            </a:r>
            <a:endParaRPr lang="en-US" sz="2500" dirty="0"/>
          </a:p>
          <a:p>
            <a:pPr lvl="1"/>
            <a:r>
              <a:rPr lang="en-IN" sz="2200" dirty="0"/>
              <a:t>Requires large amounts of labelled data.</a:t>
            </a:r>
            <a:endParaRPr lang="en-US" sz="2200" dirty="0"/>
          </a:p>
          <a:p>
            <a:pPr lvl="1"/>
            <a:r>
              <a:rPr lang="en-IN" sz="2200" dirty="0"/>
              <a:t>Computationally intensive (often requires GPUs or TPUs).</a:t>
            </a:r>
          </a:p>
          <a:p>
            <a:pPr lvl="1"/>
            <a:r>
              <a:rPr lang="en-IN" sz="2200" dirty="0"/>
              <a:t>Less emphasis on feature engineering since the network learns useful features from data.</a:t>
            </a:r>
            <a:endParaRPr lang="en-US" sz="2200" dirty="0"/>
          </a:p>
          <a:p>
            <a:pPr lvl="1"/>
            <a:endParaRPr lang="en-US" sz="2200"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ML   (cont.)</a:t>
            </a:r>
            <a:endParaRPr lang="en-US" dirty="0"/>
          </a:p>
        </p:txBody>
      </p:sp>
      <p:sp>
        <p:nvSpPr>
          <p:cNvPr id="3" name="Content Placeholder 2"/>
          <p:cNvSpPr>
            <a:spLocks noGrp="1"/>
          </p:cNvSpPr>
          <p:nvPr>
            <p:ph idx="1"/>
          </p:nvPr>
        </p:nvSpPr>
        <p:spPr/>
        <p:txBody>
          <a:bodyPr>
            <a:normAutofit fontScale="92500" lnSpcReduction="20000"/>
          </a:bodyPr>
          <a:lstStyle/>
          <a:p>
            <a:pPr lvl="0"/>
            <a:r>
              <a:rPr lang="en-IN" b="1" dirty="0"/>
              <a:t>Unsupervised Learning</a:t>
            </a:r>
            <a:r>
              <a:rPr lang="en-IN" dirty="0"/>
              <a:t>:</a:t>
            </a:r>
            <a:endParaRPr lang="en-US" dirty="0"/>
          </a:p>
          <a:p>
            <a:pPr lvl="1"/>
            <a:r>
              <a:rPr lang="en-IN" b="1" dirty="0"/>
              <a:t>Definition</a:t>
            </a:r>
            <a:r>
              <a:rPr lang="en-IN" dirty="0"/>
              <a:t>: Find patterns or structures in the data, such as grouping similar data points or reducing the data's dimensionality.</a:t>
            </a:r>
            <a:endParaRPr lang="en-US" dirty="0"/>
          </a:p>
          <a:p>
            <a:pPr lvl="1"/>
            <a:r>
              <a:rPr lang="en-IN" b="1" dirty="0"/>
              <a:t>Goal</a:t>
            </a:r>
            <a:r>
              <a:rPr lang="en-IN" dirty="0"/>
              <a:t>: Discover hidden patterns in the data without explicit labels.</a:t>
            </a:r>
            <a:endParaRPr lang="en-US" dirty="0"/>
          </a:p>
          <a:p>
            <a:pPr lvl="1"/>
            <a:r>
              <a:rPr lang="en-IN" b="1" dirty="0"/>
              <a:t>Examples</a:t>
            </a:r>
            <a:r>
              <a:rPr lang="en-IN" dirty="0"/>
              <a:t>: </a:t>
            </a:r>
            <a:endParaRPr lang="en-US" dirty="0"/>
          </a:p>
          <a:p>
            <a:pPr lvl="2"/>
            <a:r>
              <a:rPr lang="en-IN" b="1" dirty="0"/>
              <a:t>Clustering</a:t>
            </a:r>
            <a:r>
              <a:rPr lang="en-IN" dirty="0"/>
              <a:t>: Grouping customers based on purchasing behaviour.</a:t>
            </a:r>
            <a:endParaRPr lang="en-US" dirty="0"/>
          </a:p>
          <a:p>
            <a:pPr lvl="2"/>
            <a:r>
              <a:rPr lang="en-IN" b="1" dirty="0"/>
              <a:t>Dimensionality Reduction</a:t>
            </a:r>
            <a:r>
              <a:rPr lang="en-IN" dirty="0"/>
              <a:t>: Reducing the number of features while preserving the important structure (e.g., PCA).</a:t>
            </a:r>
            <a:endParaRPr lang="en-US" dirty="0"/>
          </a:p>
          <a:p>
            <a:pPr lvl="1"/>
            <a:r>
              <a:rPr lang="en-IN" b="1" dirty="0"/>
              <a:t>Algorithms</a:t>
            </a:r>
            <a:r>
              <a:rPr lang="en-IN" dirty="0"/>
              <a:t>: K-Means Clustering, DBSCAN, Hierarchical Clustering, Principal Component Analysis (PCA), t-SNE.</a:t>
            </a:r>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3. Generative AI (</a:t>
            </a:r>
            <a:r>
              <a:rPr lang="en-IN" b="1" dirty="0" err="1"/>
              <a:t>GenAI</a:t>
            </a:r>
            <a:r>
              <a:rPr lang="en-IN" b="1" dirty="0"/>
              <a: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Definition</a:t>
            </a:r>
            <a:r>
              <a:rPr lang="en-IN" dirty="0"/>
              <a:t>: </a:t>
            </a:r>
          </a:p>
          <a:p>
            <a:pPr lvl="1"/>
            <a:r>
              <a:rPr lang="en-IN" b="1" dirty="0"/>
              <a:t>Generative AI</a:t>
            </a:r>
            <a:r>
              <a:rPr lang="en-IN" dirty="0"/>
              <a:t> refers to a subset of AI models that focus on generating new data or content, such as images, text, audio, or even video, based on learned patterns from existing data. </a:t>
            </a:r>
          </a:p>
          <a:p>
            <a:pPr lvl="1"/>
            <a:r>
              <a:rPr lang="en-IN" dirty="0"/>
              <a:t>These models aim to create something original, not just predict or classify based on input data.</a:t>
            </a:r>
            <a:endParaRPr lang="en-US" dirty="0"/>
          </a:p>
          <a:p>
            <a:pPr lvl="0"/>
            <a:r>
              <a:rPr lang="en-IN" b="1" dirty="0"/>
              <a:t>Scope</a:t>
            </a:r>
            <a:r>
              <a:rPr lang="en-IN" dirty="0"/>
              <a:t>: </a:t>
            </a:r>
          </a:p>
          <a:p>
            <a:pPr lvl="1"/>
            <a:r>
              <a:rPr lang="en-IN" dirty="0" err="1"/>
              <a:t>GenAI</a:t>
            </a:r>
            <a:r>
              <a:rPr lang="en-IN" dirty="0"/>
              <a:t> can involve various types of models and architectures, including generative adversarial networks (GANs), </a:t>
            </a:r>
            <a:r>
              <a:rPr lang="en-IN" dirty="0" err="1"/>
              <a:t>variational</a:t>
            </a:r>
            <a:r>
              <a:rPr lang="en-IN" dirty="0"/>
              <a:t> </a:t>
            </a:r>
            <a:r>
              <a:rPr lang="en-IN" dirty="0" err="1"/>
              <a:t>autoencoders</a:t>
            </a:r>
            <a:r>
              <a:rPr lang="en-IN" dirty="0"/>
              <a:t> (VAEs), and autoregressive models like transformers. </a:t>
            </a:r>
          </a:p>
          <a:p>
            <a:pPr lvl="1"/>
            <a:r>
              <a:rPr lang="en-IN" dirty="0"/>
              <a:t>These models learn the underlying distribution of data and can generate realistic new examples.</a:t>
            </a:r>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Gen-AI    (cont.)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Examples</a:t>
            </a:r>
            <a:r>
              <a:rPr lang="en-IN" dirty="0"/>
              <a:t>:</a:t>
            </a:r>
            <a:endParaRPr lang="en-US" dirty="0"/>
          </a:p>
          <a:p>
            <a:pPr lvl="1"/>
            <a:r>
              <a:rPr lang="en-IN" b="1" dirty="0"/>
              <a:t>GANs</a:t>
            </a:r>
            <a:r>
              <a:rPr lang="en-IN" dirty="0"/>
              <a:t> for generating realistic images (e.g., creating synthetic faces, artwork, etc.).</a:t>
            </a:r>
            <a:endParaRPr lang="en-US" dirty="0"/>
          </a:p>
          <a:p>
            <a:pPr lvl="1"/>
            <a:r>
              <a:rPr lang="en-IN" b="1" dirty="0"/>
              <a:t>DALL·E</a:t>
            </a:r>
            <a:r>
              <a:rPr lang="en-IN" dirty="0"/>
              <a:t> or </a:t>
            </a:r>
            <a:r>
              <a:rPr lang="en-IN" b="1" dirty="0" err="1"/>
              <a:t>MidJourney</a:t>
            </a:r>
            <a:r>
              <a:rPr lang="en-IN" dirty="0"/>
              <a:t> for generating images from textual descriptions.</a:t>
            </a:r>
            <a:endParaRPr lang="en-US" dirty="0"/>
          </a:p>
          <a:p>
            <a:pPr lvl="1"/>
            <a:r>
              <a:rPr lang="en-IN" dirty="0"/>
              <a:t>Text generation models like GPT (e.g., creating news articles, poetry, etc.).</a:t>
            </a:r>
            <a:endParaRPr lang="en-US" dirty="0"/>
          </a:p>
          <a:p>
            <a:pPr lvl="0"/>
            <a:r>
              <a:rPr lang="en-IN" b="1" dirty="0"/>
              <a:t>Key Characteristics</a:t>
            </a:r>
            <a:r>
              <a:rPr lang="en-IN" dirty="0"/>
              <a:t>:</a:t>
            </a:r>
            <a:endParaRPr lang="en-US" dirty="0"/>
          </a:p>
          <a:p>
            <a:pPr lvl="1"/>
            <a:r>
              <a:rPr lang="en-IN" dirty="0"/>
              <a:t>Models are capable of producing novel outputs, such as text, images, and even music.</a:t>
            </a:r>
            <a:endParaRPr lang="en-US" dirty="0"/>
          </a:p>
          <a:p>
            <a:pPr lvl="1"/>
            <a:r>
              <a:rPr lang="en-IN" dirty="0"/>
              <a:t>Can be used for creative tasks, like generating realistic synthetic media.</a:t>
            </a:r>
            <a:endParaRPr lang="en-US" dirty="0"/>
          </a:p>
          <a:p>
            <a:pPr lvl="1"/>
            <a:r>
              <a:rPr lang="en-IN" dirty="0"/>
              <a:t>Includes models such as GANs, VAEs, and transformer-based models.</a:t>
            </a:r>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4. Large Language Models (LLMs)</a:t>
            </a:r>
            <a:endParaRPr lang="en-US" dirty="0"/>
          </a:p>
        </p:txBody>
      </p:sp>
      <p:sp>
        <p:nvSpPr>
          <p:cNvPr id="3" name="Content Placeholder 2"/>
          <p:cNvSpPr>
            <a:spLocks noGrp="1"/>
          </p:cNvSpPr>
          <p:nvPr>
            <p:ph idx="1"/>
          </p:nvPr>
        </p:nvSpPr>
        <p:spPr/>
        <p:txBody>
          <a:bodyPr>
            <a:normAutofit fontScale="92500" lnSpcReduction="20000"/>
          </a:bodyPr>
          <a:lstStyle/>
          <a:p>
            <a:pPr lvl="0"/>
            <a:r>
              <a:rPr lang="en-IN" sz="2900" b="1" dirty="0"/>
              <a:t>Definition</a:t>
            </a:r>
            <a:r>
              <a:rPr lang="en-IN" sz="2900" dirty="0"/>
              <a:t>:</a:t>
            </a:r>
          </a:p>
          <a:p>
            <a:pPr lvl="1"/>
            <a:r>
              <a:rPr lang="en-IN" dirty="0"/>
              <a:t> </a:t>
            </a:r>
            <a:r>
              <a:rPr lang="en-IN" sz="2400" b="1" dirty="0"/>
              <a:t>LLMs</a:t>
            </a:r>
            <a:r>
              <a:rPr lang="en-IN" sz="2400" dirty="0"/>
              <a:t> are a specific type of deep learning model trained on vast amounts of text data to understand, generate, and manipulate human language. </a:t>
            </a:r>
          </a:p>
          <a:p>
            <a:pPr lvl="1"/>
            <a:r>
              <a:rPr lang="en-IN" sz="2400" dirty="0"/>
              <a:t>These models typically use transformer architecture, which allows them to handle long-range dependencies in text and generate coherent, contextually relevant responses.</a:t>
            </a:r>
          </a:p>
          <a:p>
            <a:pPr lvl="1"/>
            <a:endParaRPr lang="en-US" sz="2400" dirty="0"/>
          </a:p>
          <a:p>
            <a:pPr lvl="0"/>
            <a:r>
              <a:rPr lang="en-IN" sz="2900" b="1" dirty="0"/>
              <a:t>Scope</a:t>
            </a:r>
            <a:r>
              <a:rPr lang="en-IN" sz="2900" dirty="0"/>
              <a:t>:</a:t>
            </a:r>
          </a:p>
          <a:p>
            <a:pPr lvl="1"/>
            <a:r>
              <a:rPr lang="en-IN" sz="2400" dirty="0"/>
              <a:t> LLMs are a subset of </a:t>
            </a:r>
            <a:r>
              <a:rPr lang="en-IN" sz="2400" b="1" dirty="0"/>
              <a:t>Generative AI</a:t>
            </a:r>
            <a:r>
              <a:rPr lang="en-IN" sz="2400" dirty="0"/>
              <a:t> designed specifically for </a:t>
            </a:r>
            <a:r>
              <a:rPr lang="en-IN" sz="2400" b="1" dirty="0"/>
              <a:t>natural language processing (NLP)</a:t>
            </a:r>
            <a:r>
              <a:rPr lang="en-IN" sz="2400" dirty="0"/>
              <a:t> tasks.</a:t>
            </a:r>
          </a:p>
          <a:p>
            <a:pPr lvl="1"/>
            <a:r>
              <a:rPr lang="en-IN" sz="2400" dirty="0"/>
              <a:t> LLMs can be fine-tuned to perform various tasks, such as question-answering, summarization, translation, and even conversation.</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LLM    (cont.)</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Examples</a:t>
            </a:r>
            <a:r>
              <a:rPr lang="en-IN" dirty="0"/>
              <a:t>:</a:t>
            </a:r>
            <a:endParaRPr lang="en-US" dirty="0"/>
          </a:p>
          <a:p>
            <a:pPr lvl="1"/>
            <a:r>
              <a:rPr lang="en-IN" b="1" dirty="0"/>
              <a:t>GPT-3, GPT-4</a:t>
            </a:r>
            <a:r>
              <a:rPr lang="en-IN" dirty="0"/>
              <a:t> (e.g., the model behind </a:t>
            </a:r>
            <a:r>
              <a:rPr lang="en-IN" dirty="0" err="1"/>
              <a:t>ChatGPT</a:t>
            </a:r>
            <a:r>
              <a:rPr lang="en-IN" dirty="0"/>
              <a:t>)</a:t>
            </a:r>
            <a:endParaRPr lang="en-US" dirty="0"/>
          </a:p>
          <a:p>
            <a:pPr lvl="1"/>
            <a:r>
              <a:rPr lang="en-IN" b="1" dirty="0"/>
              <a:t>BERT</a:t>
            </a:r>
            <a:r>
              <a:rPr lang="en-IN" dirty="0"/>
              <a:t> for understanding language context and relationships</a:t>
            </a:r>
            <a:endParaRPr lang="en-US" dirty="0"/>
          </a:p>
          <a:p>
            <a:pPr lvl="1"/>
            <a:r>
              <a:rPr lang="en-IN" b="1" dirty="0"/>
              <a:t>T5</a:t>
            </a:r>
            <a:r>
              <a:rPr lang="en-IN" dirty="0"/>
              <a:t> (Text-to-Text Transfer Transformer)</a:t>
            </a:r>
            <a:endParaRPr lang="en-US" dirty="0"/>
          </a:p>
          <a:p>
            <a:pPr lvl="0"/>
            <a:r>
              <a:rPr lang="en-IN" b="1" dirty="0"/>
              <a:t>Key Characteristics</a:t>
            </a:r>
            <a:r>
              <a:rPr lang="en-IN" dirty="0"/>
              <a:t>:</a:t>
            </a:r>
            <a:endParaRPr lang="en-US" dirty="0"/>
          </a:p>
          <a:p>
            <a:pPr lvl="1"/>
            <a:r>
              <a:rPr lang="en-IN" dirty="0"/>
              <a:t>Specializes in language-related tasks (text generation, summarization, translation, etc.).</a:t>
            </a:r>
            <a:endParaRPr lang="en-US" dirty="0"/>
          </a:p>
          <a:p>
            <a:pPr lvl="1"/>
            <a:r>
              <a:rPr lang="en-IN" dirty="0"/>
              <a:t>Trained on massive corpora of text data from books, articles, websites, etc.</a:t>
            </a:r>
            <a:endParaRPr lang="en-US" dirty="0"/>
          </a:p>
          <a:p>
            <a:pPr lvl="1"/>
            <a:r>
              <a:rPr lang="en-IN" dirty="0"/>
              <a:t>Fine-tuned for specific tasks like answering questions or summarizing text.</a:t>
            </a:r>
            <a:endParaRPr lang="en-US" dirty="0"/>
          </a:p>
          <a:p>
            <a:r>
              <a:rPr lang="en-IN" dirty="0"/>
              <a:t>LLMs are a form of </a:t>
            </a:r>
            <a:r>
              <a:rPr lang="en-IN" b="1" dirty="0"/>
              <a:t>Generative AI</a:t>
            </a:r>
            <a:r>
              <a:rPr lang="en-IN" dirty="0"/>
              <a:t>, as they can generate new text, not just classify or predict based on input data.</a:t>
            </a: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Comparison Table</a:t>
            </a:r>
            <a:endParaRPr lang="en-US" dirty="0"/>
          </a:p>
        </p:txBody>
      </p:sp>
      <p:graphicFrame>
        <p:nvGraphicFramePr>
          <p:cNvPr id="4" name="Table 3"/>
          <p:cNvGraphicFramePr>
            <a:graphicFrameLocks noGrp="1"/>
          </p:cNvGraphicFramePr>
          <p:nvPr/>
        </p:nvGraphicFramePr>
        <p:xfrm>
          <a:off x="500035" y="1319874"/>
          <a:ext cx="8358245" cy="5113862"/>
        </p:xfrm>
        <a:graphic>
          <a:graphicData uri="http://schemas.openxmlformats.org/drawingml/2006/table">
            <a:tbl>
              <a:tblPr/>
              <a:tblGrid>
                <a:gridCol w="1285883">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1785950">
                  <a:extLst>
                    <a:ext uri="{9D8B030D-6E8A-4147-A177-3AD203B41FA5}">
                      <a16:colId xmlns:a16="http://schemas.microsoft.com/office/drawing/2014/main" val="20002"/>
                    </a:ext>
                  </a:extLst>
                </a:gridCol>
                <a:gridCol w="1757375">
                  <a:extLst>
                    <a:ext uri="{9D8B030D-6E8A-4147-A177-3AD203B41FA5}">
                      <a16:colId xmlns:a16="http://schemas.microsoft.com/office/drawing/2014/main" val="20003"/>
                    </a:ext>
                  </a:extLst>
                </a:gridCol>
                <a:gridCol w="1671649">
                  <a:extLst>
                    <a:ext uri="{9D8B030D-6E8A-4147-A177-3AD203B41FA5}">
                      <a16:colId xmlns:a16="http://schemas.microsoft.com/office/drawing/2014/main" val="20004"/>
                    </a:ext>
                  </a:extLst>
                </a:gridCol>
              </a:tblGrid>
              <a:tr h="287061">
                <a:tc>
                  <a:txBody>
                    <a:bodyPr/>
                    <a:lstStyle/>
                    <a:p>
                      <a:pPr>
                        <a:lnSpc>
                          <a:spcPct val="107000"/>
                        </a:lnSpc>
                        <a:spcAft>
                          <a:spcPts val="800"/>
                        </a:spcAft>
                      </a:pPr>
                      <a:r>
                        <a:rPr lang="en-IN" sz="1100" b="1" kern="100" dirty="0">
                          <a:latin typeface="Calibri"/>
                          <a:ea typeface="Calibri"/>
                          <a:cs typeface="Times New Roman"/>
                        </a:rPr>
                        <a:t>Aspect</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dirty="0">
                          <a:latin typeface="Calibri"/>
                          <a:ea typeface="Calibri"/>
                          <a:cs typeface="Times New Roman"/>
                        </a:rPr>
                        <a:t>Machine Learning (ML)</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Deep Learning (DL)</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Generative AI (GenAI)</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b="1" kern="100">
                          <a:latin typeface="Calibri"/>
                          <a:ea typeface="Calibri"/>
                          <a:cs typeface="Times New Roman"/>
                        </a:rPr>
                        <a:t>Large Language Models (LLMs)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a:noFill/>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832513">
                <a:tc>
                  <a:txBody>
                    <a:bodyPr/>
                    <a:lstStyle/>
                    <a:p>
                      <a:pPr>
                        <a:lnSpc>
                          <a:spcPct val="107000"/>
                        </a:lnSpc>
                        <a:spcAft>
                          <a:spcPts val="800"/>
                        </a:spcAft>
                      </a:pPr>
                      <a:r>
                        <a:rPr lang="en-IN" sz="1100" b="1" kern="100" dirty="0">
                          <a:latin typeface="Calibri"/>
                          <a:ea typeface="Calibri"/>
                          <a:cs typeface="Times New Roman"/>
                        </a:rPr>
                        <a:t>Definition</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A broad AI field focused on algorithms that learn from data to make predictions or decisions.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 subset of ML using deep neural networks to automatically learn from large datasets.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AI that generates new, synthetic data (text, images,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A type of deep learning model for NLP, trained to generate or understand human language.</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696150">
                <a:tc>
                  <a:txBody>
                    <a:bodyPr/>
                    <a:lstStyle/>
                    <a:p>
                      <a:pPr>
                        <a:lnSpc>
                          <a:spcPct val="107000"/>
                        </a:lnSpc>
                        <a:spcAft>
                          <a:spcPts val="800"/>
                        </a:spcAft>
                      </a:pPr>
                      <a:r>
                        <a:rPr lang="en-IN" sz="1100" b="1" kern="100">
                          <a:latin typeface="Calibri"/>
                          <a:ea typeface="Calibri"/>
                          <a:cs typeface="Times New Roman"/>
                        </a:rPr>
                        <a:t>Scope</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Encompasses supervised, unsupervised, semi-supervised learning,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Focuses on learning from large, unstructured data (images, speech, text).</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Can generate images, text, video,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Specializes in tasks related to human language.</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23424">
                <a:tc>
                  <a:txBody>
                    <a:bodyPr/>
                    <a:lstStyle/>
                    <a:p>
                      <a:pPr>
                        <a:lnSpc>
                          <a:spcPct val="107000"/>
                        </a:lnSpc>
                        <a:spcAft>
                          <a:spcPts val="800"/>
                        </a:spcAft>
                      </a:pPr>
                      <a:r>
                        <a:rPr lang="en-IN" sz="1100" b="1" kern="100" dirty="0">
                          <a:latin typeface="Calibri"/>
                          <a:ea typeface="Calibri"/>
                          <a:cs typeface="Times New Roman"/>
                        </a:rPr>
                        <a:t>Data Requirements</a:t>
                      </a:r>
                      <a:endParaRPr lang="en-US" sz="1100" kern="100" dirty="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Works well with structured data.</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Requires large datasets, especially unstructured data.</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Requires large, diverse datasets for training.</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Requires large text corpora for training.</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559787">
                <a:tc>
                  <a:txBody>
                    <a:bodyPr/>
                    <a:lstStyle/>
                    <a:p>
                      <a:pPr>
                        <a:lnSpc>
                          <a:spcPct val="107000"/>
                        </a:lnSpc>
                        <a:spcAft>
                          <a:spcPts val="800"/>
                        </a:spcAft>
                      </a:pPr>
                      <a:r>
                        <a:rPr lang="en-IN" sz="1100" b="1" kern="100">
                          <a:latin typeface="Calibri"/>
                          <a:ea typeface="Calibri"/>
                          <a:cs typeface="Times New Roman"/>
                        </a:rPr>
                        <a:t>Task Focus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Prediction, classification, clustering, regression,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Tasks requiring complex pattern recognition (e.g., vision, speech,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Content generation (e.g., text, images).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Text generation, summarization, translation, conversation,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423424">
                <a:tc>
                  <a:txBody>
                    <a:bodyPr/>
                    <a:lstStyle/>
                    <a:p>
                      <a:pPr>
                        <a:lnSpc>
                          <a:spcPct val="107000"/>
                        </a:lnSpc>
                        <a:spcAft>
                          <a:spcPts val="800"/>
                        </a:spcAft>
                      </a:pPr>
                      <a:r>
                        <a:rPr lang="en-IN" sz="1100" b="1" kern="100">
                          <a:latin typeface="Calibri"/>
                          <a:ea typeface="Calibri"/>
                          <a:cs typeface="Times New Roman"/>
                        </a:rPr>
                        <a:t>Example Algorithms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Linear regression, decision trees, SVM, KNN,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CNNs, RNNs, GANs, Transformers,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GANs, VAEs, autoregressive models.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GPT-3, GPT-4, BERT, T5,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832513">
                <a:tc>
                  <a:txBody>
                    <a:bodyPr/>
                    <a:lstStyle/>
                    <a:p>
                      <a:pPr>
                        <a:lnSpc>
                          <a:spcPct val="107000"/>
                        </a:lnSpc>
                        <a:spcAft>
                          <a:spcPts val="800"/>
                        </a:spcAft>
                      </a:pPr>
                      <a:r>
                        <a:rPr lang="en-IN" sz="1100" b="1" kern="100">
                          <a:latin typeface="Calibri"/>
                          <a:ea typeface="Calibri"/>
                          <a:cs typeface="Times New Roman"/>
                        </a:rPr>
                        <a:t>Use Cases</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Fraud detection, customer segmentation, medical diagnostics, etc.</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Image recognition, speech recognition, NLP, self-driving cars,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Image creation (e.g., DALL·E), music generation, video creation, etc.</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Text generation (e.g., </a:t>
                      </a:r>
                      <a:r>
                        <a:rPr lang="en-IN" sz="1100" kern="100" dirty="0" err="1">
                          <a:latin typeface="Calibri"/>
                          <a:ea typeface="Calibri"/>
                          <a:cs typeface="Times New Roman"/>
                        </a:rPr>
                        <a:t>ChatGPT</a:t>
                      </a:r>
                      <a:r>
                        <a:rPr lang="en-IN" sz="1100" kern="100" dirty="0">
                          <a:latin typeface="Calibri"/>
                          <a:ea typeface="Calibri"/>
                          <a:cs typeface="Times New Roman"/>
                        </a:rPr>
                        <a:t>), summarization, language translation, question-answering.</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423424">
                <a:tc>
                  <a:txBody>
                    <a:bodyPr/>
                    <a:lstStyle/>
                    <a:p>
                      <a:pPr>
                        <a:lnSpc>
                          <a:spcPct val="107000"/>
                        </a:lnSpc>
                        <a:spcAft>
                          <a:spcPts val="800"/>
                        </a:spcAft>
                      </a:pPr>
                      <a:r>
                        <a:rPr lang="en-IN" sz="1100" b="1" kern="100">
                          <a:latin typeface="Calibri"/>
                          <a:ea typeface="Calibri"/>
                          <a:cs typeface="Times New Roman"/>
                        </a:rPr>
                        <a:t>Computational Power</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Moderate, depending on the algorithm.</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High (often requires GPUs/TPUs).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a:latin typeface="Calibri"/>
                          <a:ea typeface="Calibri"/>
                          <a:cs typeface="Times New Roman"/>
                        </a:rPr>
                        <a:t>High (often requires GPUs/TPUs).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nSpc>
                          <a:spcPct val="107000"/>
                        </a:lnSpc>
                        <a:spcAft>
                          <a:spcPts val="800"/>
                        </a:spcAft>
                      </a:pPr>
                      <a:r>
                        <a:rPr lang="en-IN" sz="1100" kern="100" dirty="0">
                          <a:latin typeface="Calibri"/>
                          <a:ea typeface="Calibri"/>
                          <a:cs typeface="Times New Roman"/>
                        </a:rPr>
                        <a:t>Very high (often requires GPUs/TPUs).</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559787">
                <a:tc>
                  <a:txBody>
                    <a:bodyPr/>
                    <a:lstStyle/>
                    <a:p>
                      <a:pPr>
                        <a:lnSpc>
                          <a:spcPct val="107000"/>
                        </a:lnSpc>
                        <a:spcAft>
                          <a:spcPts val="800"/>
                        </a:spcAft>
                      </a:pPr>
                      <a:r>
                        <a:rPr lang="en-IN" sz="1100" b="1" kern="100">
                          <a:latin typeface="Calibri"/>
                          <a:ea typeface="Calibri"/>
                          <a:cs typeface="Times New Roman"/>
                        </a:rPr>
                        <a:t>Interpretability</a:t>
                      </a:r>
                      <a:endParaRPr lang="en-US" sz="1100" kern="100">
                        <a:latin typeface="Calibri"/>
                        <a:ea typeface="Calibri"/>
                        <a:cs typeface="Times New Roman"/>
                      </a:endParaRPr>
                    </a:p>
                  </a:txBody>
                  <a:tcPr marL="6001" marR="6001" marT="6001" marB="6001"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Easier to interpret (depending on algorithm).</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Often less interpretable (deep "black-box" models).</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a:latin typeface="Calibri"/>
                          <a:ea typeface="Calibri"/>
                          <a:cs typeface="Times New Roman"/>
                        </a:rPr>
                        <a:t>Often less interpretable, depending on the model.</a:t>
                      </a:r>
                      <a:endParaRPr lang="en-US" sz="1100" kern="10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tcPr>
                </a:tc>
                <a:tc>
                  <a:txBody>
                    <a:bodyPr/>
                    <a:lstStyle/>
                    <a:p>
                      <a:pPr>
                        <a:lnSpc>
                          <a:spcPct val="107000"/>
                        </a:lnSpc>
                        <a:spcAft>
                          <a:spcPts val="800"/>
                        </a:spcAft>
                      </a:pPr>
                      <a:r>
                        <a:rPr lang="en-IN" sz="1100" kern="100" dirty="0">
                          <a:latin typeface="Calibri"/>
                          <a:ea typeface="Calibri"/>
                          <a:cs typeface="Times New Roman"/>
                        </a:rPr>
                        <a:t>Less interpretable, as LLMs are complex and data-driven.</a:t>
                      </a:r>
                      <a:endParaRPr lang="en-US" sz="1100" kern="100" dirty="0">
                        <a:latin typeface="Calibri"/>
                        <a:ea typeface="Calibri"/>
                        <a:cs typeface="Times New Roman"/>
                      </a:endParaRPr>
                    </a:p>
                  </a:txBody>
                  <a:tcPr marL="6001" marR="6001" marT="6001" marB="6001"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a:t>
            </a: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Machine Learning (ML)</a:t>
            </a:r>
            <a:r>
              <a:rPr lang="en-IN" dirty="0"/>
              <a:t> is the broadest category, including a variety of algorithms for predictions, classification, and other tasks using structured data.</a:t>
            </a:r>
            <a:endParaRPr lang="en-US" dirty="0"/>
          </a:p>
          <a:p>
            <a:pPr lvl="0"/>
            <a:r>
              <a:rPr lang="en-IN" b="1" dirty="0"/>
              <a:t>Deep Learning (DL)</a:t>
            </a:r>
            <a:r>
              <a:rPr lang="en-IN" dirty="0"/>
              <a:t> is a subset of ML, focused on using neural networks with many layers to learn from large datasets, often unstructured, such as images or speech.</a:t>
            </a:r>
            <a:endParaRPr lang="en-US" dirty="0"/>
          </a:p>
          <a:p>
            <a:pPr lvl="0"/>
            <a:r>
              <a:rPr lang="en-IN" b="1" dirty="0"/>
              <a:t>Generative AI (</a:t>
            </a:r>
            <a:r>
              <a:rPr lang="en-IN" b="1" dirty="0" err="1"/>
              <a:t>GenAI</a:t>
            </a:r>
            <a:r>
              <a:rPr lang="en-IN" b="1" dirty="0"/>
              <a:t>)</a:t>
            </a:r>
            <a:r>
              <a:rPr lang="en-IN" dirty="0"/>
              <a:t> is a branch of AI that focuses on creating new content, like images, text, or even music. It includes models like GANs and VAEs and is often a part of deep learning.</a:t>
            </a:r>
            <a:endParaRPr lang="en-US" dirty="0"/>
          </a:p>
          <a:p>
            <a:pPr lvl="0"/>
            <a:r>
              <a:rPr lang="en-IN" b="1" dirty="0"/>
              <a:t>Large Language Models (LLMs)</a:t>
            </a:r>
            <a:r>
              <a:rPr lang="en-IN" dirty="0"/>
              <a:t> are a specific form of </a:t>
            </a:r>
            <a:r>
              <a:rPr lang="en-IN" b="1" dirty="0"/>
              <a:t>Generative AI</a:t>
            </a:r>
            <a:r>
              <a:rPr lang="en-IN" dirty="0"/>
              <a:t> that are specialized in working with language data, trained to perform tasks such as generating text, summarizing, translating, and answering questions.</a:t>
            </a:r>
            <a:endParaRPr lang="en-US" dirty="0"/>
          </a:p>
          <a:p>
            <a:r>
              <a:rPr lang="en-IN" dirty="0"/>
              <a:t>In summary, </a:t>
            </a:r>
            <a:r>
              <a:rPr lang="en-IN" b="1" dirty="0"/>
              <a:t>LLMs</a:t>
            </a:r>
            <a:r>
              <a:rPr lang="en-IN" dirty="0"/>
              <a:t> are a type of </a:t>
            </a:r>
            <a:r>
              <a:rPr lang="en-IN" b="1" dirty="0"/>
              <a:t>deep learning model</a:t>
            </a:r>
            <a:r>
              <a:rPr lang="en-IN" dirty="0"/>
              <a:t>, and </a:t>
            </a:r>
            <a:r>
              <a:rPr lang="en-IN" b="1" dirty="0"/>
              <a:t>Generative AI</a:t>
            </a:r>
            <a:r>
              <a:rPr lang="en-IN" dirty="0"/>
              <a:t> is a broader category that includes models like </a:t>
            </a:r>
            <a:r>
              <a:rPr lang="en-IN" b="1" dirty="0"/>
              <a:t>LLMs</a:t>
            </a:r>
            <a:r>
              <a:rPr lang="en-IN" dirty="0"/>
              <a:t> designed to create new content.</a:t>
            </a:r>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229600" cy="1143000"/>
          </a:xfrm>
        </p:spPr>
        <p:txBody>
          <a:bodyPr>
            <a:normAutofit fontScale="90000"/>
          </a:bodyPr>
          <a:lstStyle/>
          <a:p>
            <a:r>
              <a:rPr lang="en-IN" b="1" dirty="0"/>
              <a:t>Natural Language Processing</a:t>
            </a:r>
            <a:br>
              <a:rPr lang="en-IN" b="1" dirty="0"/>
            </a:br>
            <a:r>
              <a:rPr lang="en-IN" b="1" dirty="0"/>
              <a:t> (NLP)</a:t>
            </a:r>
            <a:r>
              <a:rPr lang="en-IN" dirty="0"/>
              <a:t> </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lnSpcReduction="10000"/>
          </a:bodyPr>
          <a:lstStyle/>
          <a:p>
            <a:r>
              <a:rPr lang="en-IN" sz="2500" b="1" dirty="0"/>
              <a:t>Natural Language Processing (NLP)</a:t>
            </a:r>
            <a:r>
              <a:rPr lang="en-IN" sz="2500" dirty="0"/>
              <a:t> is a subfield of </a:t>
            </a:r>
            <a:r>
              <a:rPr lang="en-IN" sz="2500" b="1" dirty="0"/>
              <a:t>Artificial Intelligence (AI)</a:t>
            </a:r>
            <a:r>
              <a:rPr lang="en-IN" sz="2500" dirty="0"/>
              <a:t> and </a:t>
            </a:r>
            <a:r>
              <a:rPr lang="en-IN" sz="2500" b="1" dirty="0"/>
              <a:t>Computational Linguistics</a:t>
            </a:r>
            <a:r>
              <a:rPr lang="en-IN" sz="2500" dirty="0"/>
              <a:t> that focuses on the interaction between computers and human (natural) languages. </a:t>
            </a:r>
          </a:p>
          <a:p>
            <a:pPr>
              <a:buNone/>
            </a:pPr>
            <a:endParaRPr lang="en-IN" sz="2500" dirty="0"/>
          </a:p>
          <a:p>
            <a:r>
              <a:rPr lang="en-IN" sz="2500" dirty="0"/>
              <a:t>Its goal is to enable machines to understand, interpret, and generate human language in a way that is both meaningful and useful.</a:t>
            </a:r>
          </a:p>
          <a:p>
            <a:pPr>
              <a:buNone/>
            </a:pPr>
            <a:endParaRPr lang="en-US" sz="2500" dirty="0"/>
          </a:p>
          <a:p>
            <a:r>
              <a:rPr lang="en-IN" sz="2500" dirty="0"/>
              <a:t>NLP allows computers to process and analyze large amounts of natural language data (e.g., text and speech), and is a key technology behind many modern AI applications like </a:t>
            </a:r>
            <a:r>
              <a:rPr lang="en-IN" sz="2500" dirty="0" err="1"/>
              <a:t>chatbots</a:t>
            </a:r>
            <a:r>
              <a:rPr lang="en-IN" sz="2500" dirty="0"/>
              <a:t>, voice assistants, translation systems, and sentiment analysis tools.</a:t>
            </a:r>
            <a:endParaRPr lang="en-US" sz="2500" dirty="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Areas of NLP</a:t>
            </a:r>
            <a:endParaRPr lang="en-US" dirty="0"/>
          </a:p>
        </p:txBody>
      </p:sp>
      <p:sp>
        <p:nvSpPr>
          <p:cNvPr id="3" name="Content Placeholder 2"/>
          <p:cNvSpPr>
            <a:spLocks noGrp="1"/>
          </p:cNvSpPr>
          <p:nvPr>
            <p:ph idx="1"/>
          </p:nvPr>
        </p:nvSpPr>
        <p:spPr/>
        <p:txBody>
          <a:bodyPr>
            <a:normAutofit fontScale="77500" lnSpcReduction="20000"/>
          </a:bodyPr>
          <a:lstStyle/>
          <a:p>
            <a:pPr lvl="0"/>
            <a:r>
              <a:rPr lang="en-IN" b="1" dirty="0"/>
              <a:t>Text Classification</a:t>
            </a:r>
            <a:r>
              <a:rPr lang="en-IN" dirty="0"/>
              <a:t>:</a:t>
            </a:r>
            <a:endParaRPr lang="en-US" dirty="0"/>
          </a:p>
          <a:p>
            <a:pPr lvl="1"/>
            <a:r>
              <a:rPr lang="en-IN" dirty="0"/>
              <a:t>Categorizing text into predefined categories. For example: </a:t>
            </a:r>
            <a:endParaRPr lang="en-US" dirty="0"/>
          </a:p>
          <a:p>
            <a:pPr lvl="2"/>
            <a:r>
              <a:rPr lang="en-IN" b="1" dirty="0"/>
              <a:t>Spam Detection</a:t>
            </a:r>
            <a:r>
              <a:rPr lang="en-IN" dirty="0"/>
              <a:t>: Classifying emails as spam or not.</a:t>
            </a:r>
            <a:endParaRPr lang="en-US" dirty="0"/>
          </a:p>
          <a:p>
            <a:pPr lvl="2"/>
            <a:r>
              <a:rPr lang="en-IN" b="1" dirty="0"/>
              <a:t>Sentiment Analysis</a:t>
            </a:r>
            <a:r>
              <a:rPr lang="en-IN" dirty="0"/>
              <a:t>: Determining if a review or tweet is positive, negative, or neutral.</a:t>
            </a:r>
            <a:endParaRPr lang="en-US" dirty="0"/>
          </a:p>
          <a:p>
            <a:pPr lvl="0"/>
            <a:r>
              <a:rPr lang="en-IN" b="1" dirty="0"/>
              <a:t>Named Entity Recognition (NER)</a:t>
            </a:r>
            <a:r>
              <a:rPr lang="en-IN" dirty="0"/>
              <a:t>:</a:t>
            </a:r>
            <a:endParaRPr lang="en-US" dirty="0"/>
          </a:p>
          <a:p>
            <a:pPr lvl="1"/>
            <a:r>
              <a:rPr lang="en-IN" dirty="0"/>
              <a:t>Identifying and classifying entities (names, places, organizations, dates, etc.) in text. For example, in the sentence “Apple is based in Cupertino,” "Apple" is a company and "Cupertino" is a location.</a:t>
            </a:r>
            <a:endParaRPr lang="en-US" dirty="0"/>
          </a:p>
          <a:p>
            <a:pPr lvl="0"/>
            <a:r>
              <a:rPr lang="en-IN" b="1" dirty="0"/>
              <a:t>Machine Translation</a:t>
            </a:r>
            <a:r>
              <a:rPr lang="en-IN" dirty="0"/>
              <a:t>:</a:t>
            </a:r>
            <a:endParaRPr lang="en-US" dirty="0"/>
          </a:p>
          <a:p>
            <a:pPr lvl="1"/>
            <a:r>
              <a:rPr lang="en-IN" dirty="0"/>
              <a:t>Automatically translating text or speech from one language to another. For example, translating a sentence from English to French.</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Areas of NLP    (cont.)</a:t>
            </a:r>
            <a:endParaRPr lang="en-US" dirty="0"/>
          </a:p>
        </p:txBody>
      </p:sp>
      <p:sp>
        <p:nvSpPr>
          <p:cNvPr id="3" name="Content Placeholder 2"/>
          <p:cNvSpPr>
            <a:spLocks noGrp="1"/>
          </p:cNvSpPr>
          <p:nvPr>
            <p:ph idx="1"/>
          </p:nvPr>
        </p:nvSpPr>
        <p:spPr/>
        <p:txBody>
          <a:bodyPr>
            <a:normAutofit fontScale="55000" lnSpcReduction="20000"/>
          </a:bodyPr>
          <a:lstStyle/>
          <a:p>
            <a:pPr lvl="0"/>
            <a:r>
              <a:rPr lang="en-IN" sz="3600" b="1" dirty="0"/>
              <a:t>Text Generation</a:t>
            </a:r>
            <a:r>
              <a:rPr lang="en-IN" sz="3600" dirty="0"/>
              <a:t>:</a:t>
            </a:r>
            <a:endParaRPr lang="en-US" sz="3600" dirty="0"/>
          </a:p>
          <a:p>
            <a:pPr lvl="1"/>
            <a:r>
              <a:rPr lang="en-IN" sz="4000" dirty="0"/>
              <a:t>Producing meaningful and contextually relevant text, given a certain input. Common applications include: </a:t>
            </a:r>
            <a:endParaRPr lang="en-US" sz="4000" dirty="0"/>
          </a:p>
          <a:p>
            <a:pPr lvl="2"/>
            <a:r>
              <a:rPr lang="en-IN" sz="4000" b="1" dirty="0" err="1"/>
              <a:t>Chatbots</a:t>
            </a:r>
            <a:r>
              <a:rPr lang="en-IN" sz="4000" dirty="0"/>
              <a:t>: Generating responses based on user input.</a:t>
            </a:r>
            <a:endParaRPr lang="en-US" sz="4000" dirty="0"/>
          </a:p>
          <a:p>
            <a:pPr lvl="2"/>
            <a:r>
              <a:rPr lang="en-IN" sz="4000" b="1" dirty="0"/>
              <a:t>Language Models</a:t>
            </a:r>
            <a:r>
              <a:rPr lang="en-IN" sz="4000" dirty="0"/>
              <a:t>: Such as GPT (Generative Pre-trained Transformer), which can generate text in a variety of formats (e.g., articles, stories, etc.).</a:t>
            </a:r>
            <a:endParaRPr lang="en-IN" sz="4000" b="1" dirty="0"/>
          </a:p>
          <a:p>
            <a:pPr lvl="0"/>
            <a:r>
              <a:rPr lang="en-IN" sz="3600" b="1" dirty="0"/>
              <a:t>Speech Recognition</a:t>
            </a:r>
            <a:r>
              <a:rPr lang="en-IN" sz="3600" dirty="0"/>
              <a:t>:</a:t>
            </a:r>
            <a:endParaRPr lang="en-US" sz="3600" dirty="0"/>
          </a:p>
          <a:p>
            <a:pPr lvl="1"/>
            <a:r>
              <a:rPr lang="en-IN" sz="4000" dirty="0"/>
              <a:t>Converting spoken language into text. This is used in applications like voice assistants (e.g., </a:t>
            </a:r>
            <a:r>
              <a:rPr lang="en-IN" sz="4000" dirty="0" err="1"/>
              <a:t>Siri</a:t>
            </a:r>
            <a:r>
              <a:rPr lang="en-IN" sz="4000" dirty="0"/>
              <a:t>, </a:t>
            </a:r>
            <a:r>
              <a:rPr lang="en-IN" sz="4000" dirty="0" err="1"/>
              <a:t>Alexa</a:t>
            </a:r>
            <a:r>
              <a:rPr lang="en-IN" sz="4000" dirty="0"/>
              <a:t>) and transcription software.</a:t>
            </a:r>
            <a:endParaRPr lang="en-US" sz="4000" dirty="0"/>
          </a:p>
          <a:p>
            <a:pPr lvl="0"/>
            <a:r>
              <a:rPr lang="en-IN" sz="3600" b="1" dirty="0"/>
              <a:t>Part-of-Speech (POS) Tagging</a:t>
            </a:r>
            <a:r>
              <a:rPr lang="en-IN" sz="3600" dirty="0"/>
              <a:t>:</a:t>
            </a:r>
            <a:endParaRPr lang="en-US" sz="3600" dirty="0"/>
          </a:p>
          <a:p>
            <a:pPr lvl="1"/>
            <a:r>
              <a:rPr lang="en-IN" sz="4000" dirty="0"/>
              <a:t>Identifying the grammatical category of words in a sentence (e.g., noun, verb, adjective). This helps in understanding the structure of the language. </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ML   (cont.)</a:t>
            </a:r>
            <a:endParaRPr lang="en-US" dirty="0"/>
          </a:p>
        </p:txBody>
      </p:sp>
      <p:sp>
        <p:nvSpPr>
          <p:cNvPr id="3" name="Content Placeholder 2"/>
          <p:cNvSpPr>
            <a:spLocks noGrp="1"/>
          </p:cNvSpPr>
          <p:nvPr>
            <p:ph idx="1"/>
          </p:nvPr>
        </p:nvSpPr>
        <p:spPr/>
        <p:txBody>
          <a:bodyPr>
            <a:normAutofit lnSpcReduction="10000"/>
          </a:bodyPr>
          <a:lstStyle/>
          <a:p>
            <a:pPr lvl="0"/>
            <a:r>
              <a:rPr lang="en-IN" b="1" dirty="0"/>
              <a:t>Semi-supervised Learning</a:t>
            </a:r>
            <a:r>
              <a:rPr lang="en-IN" dirty="0"/>
              <a:t>:</a:t>
            </a:r>
            <a:endParaRPr lang="en-US" dirty="0"/>
          </a:p>
          <a:p>
            <a:pPr lvl="1"/>
            <a:r>
              <a:rPr lang="en-IN" b="1" dirty="0"/>
              <a:t>Definition</a:t>
            </a:r>
            <a:r>
              <a:rPr lang="en-IN" dirty="0"/>
              <a:t>: Hybrid between supervised and unsupervised learning. It tries to learn from the small labelled dataset and then generalize to the unlabeled data.</a:t>
            </a:r>
            <a:endParaRPr lang="en-US" dirty="0"/>
          </a:p>
          <a:p>
            <a:pPr lvl="1"/>
            <a:r>
              <a:rPr lang="en-IN" b="1" dirty="0"/>
              <a:t>Goal</a:t>
            </a:r>
            <a:r>
              <a:rPr lang="en-IN" dirty="0"/>
              <a:t>: Utilize a mix of labelled and unlabeled data to improve learning efficiency.</a:t>
            </a:r>
            <a:endParaRPr lang="en-US" dirty="0"/>
          </a:p>
          <a:p>
            <a:pPr lvl="1"/>
            <a:r>
              <a:rPr lang="en-IN" b="1" dirty="0"/>
              <a:t>Examples</a:t>
            </a:r>
            <a:r>
              <a:rPr lang="en-IN" dirty="0"/>
              <a:t>: </a:t>
            </a:r>
            <a:endParaRPr lang="en-US" dirty="0"/>
          </a:p>
          <a:p>
            <a:pPr lvl="2"/>
            <a:r>
              <a:rPr lang="en-IN" dirty="0"/>
              <a:t>Using labelled data to identify important features in a large set of unlabeled data.</a:t>
            </a:r>
            <a:endParaRPr lang="en-US" dirty="0"/>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626121"/>
          </a:xfrm>
        </p:spPr>
        <p:txBody>
          <a:bodyPr>
            <a:normAutofit fontScale="92500"/>
          </a:bodyPr>
          <a:lstStyle/>
          <a:p>
            <a:pPr lvl="0"/>
            <a:r>
              <a:rPr lang="en-IN" sz="2700" b="1" dirty="0"/>
              <a:t>Text Summarization</a:t>
            </a:r>
            <a:r>
              <a:rPr lang="en-IN" sz="2700" dirty="0"/>
              <a:t>:</a:t>
            </a:r>
            <a:endParaRPr lang="en-US" sz="2700" dirty="0"/>
          </a:p>
          <a:p>
            <a:pPr lvl="1"/>
            <a:r>
              <a:rPr lang="en-IN" sz="2400" dirty="0"/>
              <a:t>Automatically generating a concise summary of a longer text, while retaining its meaning. This can be: </a:t>
            </a:r>
            <a:endParaRPr lang="en-US" sz="2400" dirty="0"/>
          </a:p>
          <a:p>
            <a:pPr lvl="2"/>
            <a:r>
              <a:rPr lang="en-IN" b="1" dirty="0"/>
              <a:t>Extractive</a:t>
            </a:r>
            <a:r>
              <a:rPr lang="en-IN" dirty="0"/>
              <a:t>: Selecting key sentences directly from the text.</a:t>
            </a:r>
            <a:endParaRPr lang="en-US" dirty="0"/>
          </a:p>
          <a:p>
            <a:pPr lvl="2"/>
            <a:r>
              <a:rPr lang="en-IN" b="1" dirty="0"/>
              <a:t>Abstractive</a:t>
            </a:r>
            <a:r>
              <a:rPr lang="en-IN" dirty="0"/>
              <a:t>: Generating new sentences to summarize the content. </a:t>
            </a:r>
            <a:endParaRPr lang="en-US" dirty="0"/>
          </a:p>
          <a:p>
            <a:pPr lvl="0"/>
            <a:r>
              <a:rPr lang="en-IN" sz="2700" b="1" dirty="0"/>
              <a:t>Question Answering</a:t>
            </a:r>
            <a:r>
              <a:rPr lang="en-IN" sz="2700" dirty="0"/>
              <a:t>:</a:t>
            </a:r>
            <a:endParaRPr lang="en-US" sz="2700" dirty="0"/>
          </a:p>
          <a:p>
            <a:pPr lvl="1"/>
            <a:r>
              <a:rPr lang="en-IN" sz="2400" dirty="0"/>
              <a:t>Building systems that can answer user queries based on a given text. For example, answering questions based on a passage of text or a knowledge base. </a:t>
            </a:r>
            <a:endParaRPr lang="en-US" sz="2400" dirty="0"/>
          </a:p>
          <a:p>
            <a:pPr lvl="0"/>
            <a:r>
              <a:rPr lang="en-IN" sz="2700" b="1" dirty="0"/>
              <a:t>Language Modelling</a:t>
            </a:r>
            <a:r>
              <a:rPr lang="en-IN" sz="2700" dirty="0"/>
              <a:t>:</a:t>
            </a:r>
            <a:endParaRPr lang="en-US" sz="2700" dirty="0"/>
          </a:p>
          <a:p>
            <a:pPr lvl="1"/>
            <a:r>
              <a:rPr lang="en-IN" sz="2400" dirty="0"/>
              <a:t>Training a model to predict the likelihood of the next word in a sequence or generate coherent text. LLMs like </a:t>
            </a:r>
            <a:r>
              <a:rPr lang="en-IN" sz="2400" b="1" dirty="0"/>
              <a:t>GPT-3</a:t>
            </a:r>
            <a:r>
              <a:rPr lang="en-IN" sz="2400" dirty="0"/>
              <a:t> are often used for this task.</a:t>
            </a:r>
            <a:endParaRPr lang="en-US" sz="2400" dirty="0"/>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Key Techniques in NLP</a:t>
            </a:r>
            <a:endParaRPr lang="en-US" dirty="0"/>
          </a:p>
        </p:txBody>
      </p:sp>
      <p:sp>
        <p:nvSpPr>
          <p:cNvPr id="3" name="Content Placeholder 2"/>
          <p:cNvSpPr>
            <a:spLocks noGrp="1"/>
          </p:cNvSpPr>
          <p:nvPr>
            <p:ph idx="1"/>
          </p:nvPr>
        </p:nvSpPr>
        <p:spPr/>
        <p:txBody>
          <a:bodyPr>
            <a:normAutofit fontScale="77500" lnSpcReduction="20000"/>
          </a:bodyPr>
          <a:lstStyle/>
          <a:p>
            <a:pPr marL="514350" lvl="0" indent="-514350">
              <a:buFont typeface="+mj-lt"/>
              <a:buAutoNum type="arabicPeriod"/>
            </a:pPr>
            <a:r>
              <a:rPr lang="en-IN" b="1" dirty="0"/>
              <a:t>Tokenization</a:t>
            </a:r>
            <a:r>
              <a:rPr lang="en-IN" dirty="0"/>
              <a:t>:</a:t>
            </a:r>
            <a:endParaRPr lang="en-US" dirty="0"/>
          </a:p>
          <a:p>
            <a:pPr marL="971550" lvl="1" indent="-514350"/>
            <a:r>
              <a:rPr lang="en-IN" dirty="0"/>
              <a:t>Breaking down text into smaller units (tokens), such as words, phrases, or sentences. Tokenization is the first step in most NLP pipelines.</a:t>
            </a:r>
            <a:endParaRPr lang="en-US" dirty="0"/>
          </a:p>
          <a:p>
            <a:pPr marL="514350" lvl="0" indent="-514350">
              <a:buFont typeface="+mj-lt"/>
              <a:buAutoNum type="arabicPeriod"/>
            </a:pPr>
            <a:r>
              <a:rPr lang="en-IN" b="1" dirty="0"/>
              <a:t>Stemming and Lemmatization</a:t>
            </a:r>
            <a:r>
              <a:rPr lang="en-IN" dirty="0"/>
              <a:t>:</a:t>
            </a:r>
            <a:endParaRPr lang="en-US" dirty="0"/>
          </a:p>
          <a:p>
            <a:pPr marL="971550" lvl="1" indent="-514350"/>
            <a:r>
              <a:rPr lang="en-IN" b="1" dirty="0"/>
              <a:t>Stemming</a:t>
            </a:r>
            <a:r>
              <a:rPr lang="en-IN" dirty="0"/>
              <a:t>: Reducing words to their base or root form (e.g., "running" becomes "run").</a:t>
            </a:r>
            <a:endParaRPr lang="en-US" dirty="0"/>
          </a:p>
          <a:p>
            <a:pPr marL="971550" lvl="1" indent="-514350"/>
            <a:r>
              <a:rPr lang="en-IN" b="1" dirty="0"/>
              <a:t>Lemmatization</a:t>
            </a:r>
            <a:r>
              <a:rPr lang="en-IN" dirty="0"/>
              <a:t>: Similar to stemming, but it considers the word's meaning and context to return the base form (e.g., "better" becomes "good").</a:t>
            </a:r>
            <a:endParaRPr lang="en-US" dirty="0"/>
          </a:p>
          <a:p>
            <a:pPr marL="514350" lvl="0" indent="-514350">
              <a:buFont typeface="+mj-lt"/>
              <a:buAutoNum type="arabicPeriod"/>
            </a:pPr>
            <a:r>
              <a:rPr lang="en-IN" b="1" dirty="0" err="1"/>
              <a:t>Stopword</a:t>
            </a:r>
            <a:r>
              <a:rPr lang="en-IN" b="1" dirty="0"/>
              <a:t> Removal</a:t>
            </a:r>
            <a:r>
              <a:rPr lang="en-IN" dirty="0"/>
              <a:t>:</a:t>
            </a:r>
            <a:endParaRPr lang="en-US" dirty="0"/>
          </a:p>
          <a:p>
            <a:pPr marL="971550" lvl="1" indent="-514350"/>
            <a:r>
              <a:rPr lang="en-IN" dirty="0"/>
              <a:t>Removing common words (like "and," "the," "in") that don't contribute much to the meaning of the text but can slow down processing.</a:t>
            </a:r>
            <a:endParaRPr lang="en-US" dirty="0"/>
          </a:p>
          <a:p>
            <a:pPr>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 Techniques in NLP   (cont.)</a:t>
            </a:r>
            <a:endParaRPr lang="en-US" dirty="0"/>
          </a:p>
        </p:txBody>
      </p:sp>
      <p:sp>
        <p:nvSpPr>
          <p:cNvPr id="3" name="Content Placeholder 2"/>
          <p:cNvSpPr>
            <a:spLocks noGrp="1"/>
          </p:cNvSpPr>
          <p:nvPr>
            <p:ph idx="1"/>
          </p:nvPr>
        </p:nvSpPr>
        <p:spPr/>
        <p:txBody>
          <a:bodyPr>
            <a:normAutofit fontScale="62500" lnSpcReduction="20000"/>
          </a:bodyPr>
          <a:lstStyle/>
          <a:p>
            <a:pPr lvl="0"/>
            <a:r>
              <a:rPr lang="en-IN" b="1" dirty="0"/>
              <a:t>Word Embeddings</a:t>
            </a:r>
            <a:r>
              <a:rPr lang="en-IN" dirty="0"/>
              <a:t>:</a:t>
            </a:r>
            <a:endParaRPr lang="en-US" dirty="0"/>
          </a:p>
          <a:p>
            <a:pPr lvl="1"/>
            <a:r>
              <a:rPr lang="en-IN" dirty="0"/>
              <a:t>Representing words as vectors in a high-dimensional space where similar words have similar representations. Examples of word embeddings include </a:t>
            </a:r>
            <a:r>
              <a:rPr lang="en-IN" b="1" dirty="0"/>
              <a:t>Word2Vec</a:t>
            </a:r>
            <a:r>
              <a:rPr lang="en-IN" dirty="0"/>
              <a:t>, </a:t>
            </a:r>
            <a:r>
              <a:rPr lang="en-IN" b="1" dirty="0" err="1"/>
              <a:t>GloVe</a:t>
            </a:r>
            <a:r>
              <a:rPr lang="en-IN" dirty="0"/>
              <a:t>, and </a:t>
            </a:r>
            <a:r>
              <a:rPr lang="en-IN" b="1" dirty="0" err="1"/>
              <a:t>FastText</a:t>
            </a:r>
            <a:r>
              <a:rPr lang="en-IN" dirty="0"/>
              <a:t>.</a:t>
            </a:r>
            <a:endParaRPr lang="en-US" dirty="0"/>
          </a:p>
          <a:p>
            <a:pPr lvl="0"/>
            <a:r>
              <a:rPr lang="en-IN" b="1" dirty="0"/>
              <a:t>Transformers</a:t>
            </a:r>
            <a:r>
              <a:rPr lang="en-IN" dirty="0"/>
              <a:t>:</a:t>
            </a:r>
            <a:endParaRPr lang="en-US" dirty="0"/>
          </a:p>
          <a:p>
            <a:pPr lvl="1"/>
            <a:r>
              <a:rPr lang="en-IN" dirty="0"/>
              <a:t>A type of deep learning architecture that has revolutionized NLP. Transformers process the entire input at once, using mechanisms like </a:t>
            </a:r>
            <a:r>
              <a:rPr lang="en-IN" b="1" dirty="0"/>
              <a:t>self-attention</a:t>
            </a:r>
            <a:r>
              <a:rPr lang="en-IN" dirty="0"/>
              <a:t> to understand the relationships between words, regardless of their position in the text.</a:t>
            </a:r>
            <a:endParaRPr lang="en-US" dirty="0"/>
          </a:p>
          <a:p>
            <a:pPr lvl="1"/>
            <a:r>
              <a:rPr lang="en-IN" dirty="0"/>
              <a:t>Prominent models based on the transformer architecture include: </a:t>
            </a:r>
            <a:endParaRPr lang="en-US" dirty="0"/>
          </a:p>
          <a:p>
            <a:pPr lvl="2"/>
            <a:r>
              <a:rPr lang="en-IN" b="1" dirty="0"/>
              <a:t>BERT</a:t>
            </a:r>
            <a:r>
              <a:rPr lang="en-IN" dirty="0"/>
              <a:t> (Bidirectional Encoder Representations from Transformers): Used primarily for tasks like classification, NER, and question answering.</a:t>
            </a:r>
            <a:endParaRPr lang="en-US" dirty="0"/>
          </a:p>
          <a:p>
            <a:pPr lvl="2"/>
            <a:r>
              <a:rPr lang="en-IN" b="1" dirty="0"/>
              <a:t>GPT</a:t>
            </a:r>
            <a:r>
              <a:rPr lang="en-IN" dirty="0"/>
              <a:t> (Generative Pre-trained Transformer): A model designed for text generation, </a:t>
            </a:r>
            <a:r>
              <a:rPr lang="en-IN" dirty="0" err="1"/>
              <a:t>chatbots</a:t>
            </a:r>
            <a:r>
              <a:rPr lang="en-IN" dirty="0"/>
              <a:t>, and conversational agents.</a:t>
            </a:r>
            <a:endParaRPr lang="en-US" dirty="0"/>
          </a:p>
          <a:p>
            <a:pPr lvl="0"/>
            <a:r>
              <a:rPr lang="en-IN" b="1" dirty="0"/>
              <a:t>Self-Attention</a:t>
            </a:r>
            <a:r>
              <a:rPr lang="en-IN" dirty="0"/>
              <a:t>:</a:t>
            </a:r>
            <a:endParaRPr lang="en-US" dirty="0"/>
          </a:p>
          <a:p>
            <a:pPr lvl="1"/>
            <a:r>
              <a:rPr lang="en-IN" dirty="0"/>
              <a:t>A mechanism in transformer models that allows each word in a sentence to focus on other words (or parts of words) to better understand context. It’s especially useful in handling long-range dependencies in text.</a:t>
            </a:r>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Popular NLP Models</a:t>
            </a:r>
            <a:endParaRPr lang="en-US" dirty="0"/>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IN" b="1" dirty="0"/>
              <a:t>BERT (Bidirectional Encoder Representations from Transformers)</a:t>
            </a:r>
            <a:r>
              <a:rPr lang="en-IN" dirty="0"/>
              <a:t>:</a:t>
            </a:r>
            <a:endParaRPr lang="en-US" dirty="0"/>
          </a:p>
          <a:p>
            <a:pPr lvl="1"/>
            <a:r>
              <a:rPr lang="en-IN" dirty="0"/>
              <a:t>BERT is pre-trained on a large corpus and then fine-tuned for specific tasks. </a:t>
            </a:r>
          </a:p>
          <a:p>
            <a:pPr lvl="1"/>
            <a:r>
              <a:rPr lang="en-IN" dirty="0"/>
              <a:t>It captures context from both the left and the right side of a word, making it highly effective for tasks like text classification, NER, and question answering.</a:t>
            </a:r>
            <a:endParaRPr lang="en-US" dirty="0"/>
          </a:p>
          <a:p>
            <a:pPr lvl="1"/>
            <a:r>
              <a:rPr lang="en-IN" dirty="0"/>
              <a:t>Used in many search engines and NLP systems to improve the relevance of search results.</a:t>
            </a:r>
            <a:endParaRPr lang="en-US" dirty="0"/>
          </a:p>
          <a:p>
            <a:pPr>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2"/>
            </a:pPr>
            <a:r>
              <a:rPr lang="en-IN" b="1" dirty="0"/>
              <a:t>GPT (Generative </a:t>
            </a:r>
            <a:r>
              <a:rPr lang="en-IN" b="1" dirty="0" err="1"/>
              <a:t>Pretrained</a:t>
            </a:r>
            <a:r>
              <a:rPr lang="en-IN" b="1" dirty="0"/>
              <a:t> Transformer)</a:t>
            </a:r>
            <a:r>
              <a:rPr lang="en-IN" dirty="0"/>
              <a:t>:</a:t>
            </a:r>
            <a:endParaRPr lang="en-US" dirty="0"/>
          </a:p>
          <a:p>
            <a:pPr lvl="1"/>
            <a:r>
              <a:rPr lang="en-IN" dirty="0"/>
              <a:t>GPT models, such as </a:t>
            </a:r>
            <a:r>
              <a:rPr lang="en-IN" b="1" dirty="0"/>
              <a:t>GPT-3</a:t>
            </a:r>
            <a:r>
              <a:rPr lang="en-IN" dirty="0"/>
              <a:t> and </a:t>
            </a:r>
            <a:r>
              <a:rPr lang="en-IN" b="1" dirty="0"/>
              <a:t>GPT-4</a:t>
            </a:r>
            <a:r>
              <a:rPr lang="en-IN" dirty="0"/>
              <a:t>, are pre-trained on massive datasets and fine-tuned for various tasks, including text generation, translation, and conversation.</a:t>
            </a:r>
            <a:endParaRPr lang="en-US" dirty="0"/>
          </a:p>
          <a:p>
            <a:pPr lvl="1"/>
            <a:r>
              <a:rPr lang="en-IN" b="1" dirty="0"/>
              <a:t>GPT-3</a:t>
            </a:r>
            <a:r>
              <a:rPr lang="en-IN" dirty="0"/>
              <a:t> and </a:t>
            </a:r>
            <a:r>
              <a:rPr lang="en-IN" b="1" dirty="0"/>
              <a:t>GPT-4</a:t>
            </a:r>
            <a:r>
              <a:rPr lang="en-IN" dirty="0"/>
              <a:t> are among the largest language models in the world and are known for their ability to generate coherent, human-like text.</a:t>
            </a:r>
            <a:endParaRPr lang="en-US" dirty="0"/>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3"/>
            </a:pPr>
            <a:r>
              <a:rPr lang="en-IN" b="1" dirty="0"/>
              <a:t>T5 (Text-to-Text Transfer Transformer)</a:t>
            </a:r>
            <a:r>
              <a:rPr lang="en-IN" dirty="0"/>
              <a:t>:</a:t>
            </a:r>
            <a:endParaRPr lang="en-US" dirty="0"/>
          </a:p>
          <a:p>
            <a:pPr lvl="1"/>
            <a:r>
              <a:rPr lang="en-IN" dirty="0"/>
              <a:t>T5 treats every NLP task as a text-to-text problem, where the input and output are both text. </a:t>
            </a:r>
          </a:p>
          <a:p>
            <a:pPr lvl="1"/>
            <a:r>
              <a:rPr lang="en-IN" dirty="0"/>
              <a:t>This makes it versatile for a wide range of tasks like translation, summarization, and question answering.</a:t>
            </a:r>
            <a:endParaRPr lang="en-US" dirty="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4"/>
            </a:pPr>
            <a:r>
              <a:rPr lang="en-IN" b="1" dirty="0" err="1"/>
              <a:t>XLNet</a:t>
            </a:r>
            <a:r>
              <a:rPr lang="en-IN" dirty="0"/>
              <a:t>:</a:t>
            </a:r>
            <a:endParaRPr lang="en-US" dirty="0"/>
          </a:p>
          <a:p>
            <a:pPr lvl="1"/>
            <a:r>
              <a:rPr lang="en-IN" dirty="0" err="1"/>
              <a:t>XLNet</a:t>
            </a:r>
            <a:r>
              <a:rPr lang="en-IN" dirty="0"/>
              <a:t> is a generalized autoregressive </a:t>
            </a:r>
            <a:r>
              <a:rPr lang="en-IN" dirty="0" err="1"/>
              <a:t>pretraining</a:t>
            </a:r>
            <a:r>
              <a:rPr lang="en-IN" dirty="0"/>
              <a:t> method that outperforms BERT on several NLP tasks by capturing better contextual information in a non-sequential way.</a:t>
            </a:r>
            <a:endParaRPr lang="en-US" dirty="0"/>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Popular NLP Models     (cont.)</a:t>
            </a:r>
            <a:endParaRPr lang="en-US" dirty="0"/>
          </a:p>
        </p:txBody>
      </p:sp>
      <p:sp>
        <p:nvSpPr>
          <p:cNvPr id="3" name="Content Placeholder 2"/>
          <p:cNvSpPr>
            <a:spLocks noGrp="1"/>
          </p:cNvSpPr>
          <p:nvPr>
            <p:ph idx="1"/>
          </p:nvPr>
        </p:nvSpPr>
        <p:spPr/>
        <p:txBody>
          <a:bodyPr/>
          <a:lstStyle/>
          <a:p>
            <a:pPr marL="514350" lvl="0" indent="-514350">
              <a:buFont typeface="+mj-lt"/>
              <a:buAutoNum type="arabicPeriod" startAt="5"/>
            </a:pPr>
            <a:r>
              <a:rPr lang="en-IN" b="1" dirty="0" err="1"/>
              <a:t>RoBERTa</a:t>
            </a:r>
            <a:r>
              <a:rPr lang="en-IN" b="1" dirty="0"/>
              <a:t> (Robustly Optimized BERT approach)</a:t>
            </a:r>
            <a:r>
              <a:rPr lang="en-IN" dirty="0"/>
              <a:t>:</a:t>
            </a:r>
            <a:endParaRPr lang="en-US" dirty="0"/>
          </a:p>
          <a:p>
            <a:pPr lvl="1"/>
            <a:r>
              <a:rPr lang="en-IN" dirty="0" err="1"/>
              <a:t>RoBERTa</a:t>
            </a:r>
            <a:r>
              <a:rPr lang="en-IN" dirty="0"/>
              <a:t> is a variant of BERT with enhanced training strategies and optimizations. </a:t>
            </a:r>
          </a:p>
          <a:p>
            <a:pPr lvl="1"/>
            <a:r>
              <a:rPr lang="en-IN" dirty="0"/>
              <a:t>It has achieved superior results on various NLP benchmarks.</a:t>
            </a:r>
            <a:endParaRPr lang="en-US" dirty="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Applications of NLP</a:t>
            </a:r>
            <a:endParaRPr lang="en-US" dirty="0"/>
          </a:p>
        </p:txBody>
      </p:sp>
      <p:sp>
        <p:nvSpPr>
          <p:cNvPr id="3" name="Content Placeholder 2"/>
          <p:cNvSpPr>
            <a:spLocks noGrp="1"/>
          </p:cNvSpPr>
          <p:nvPr>
            <p:ph idx="1"/>
          </p:nvPr>
        </p:nvSpPr>
        <p:spPr/>
        <p:txBody>
          <a:bodyPr>
            <a:normAutofit/>
          </a:bodyPr>
          <a:lstStyle/>
          <a:p>
            <a:pPr marL="514350" lvl="0" indent="-514350">
              <a:buFont typeface="+mj-lt"/>
              <a:buAutoNum type="arabicPeriod"/>
            </a:pPr>
            <a:r>
              <a:rPr lang="en-IN" sz="2700" b="1" dirty="0" err="1"/>
              <a:t>Chatbots</a:t>
            </a:r>
            <a:r>
              <a:rPr lang="en-IN" sz="2700" b="1" dirty="0"/>
              <a:t> and Virtual Assistants</a:t>
            </a:r>
            <a:r>
              <a:rPr lang="en-IN" sz="2700" dirty="0"/>
              <a:t>:</a:t>
            </a:r>
            <a:endParaRPr lang="en-US" sz="2700" dirty="0"/>
          </a:p>
          <a:p>
            <a:pPr marL="914400" lvl="1" indent="-514350"/>
            <a:r>
              <a:rPr lang="en-IN" sz="2200" dirty="0"/>
              <a:t>NLP enables </a:t>
            </a:r>
            <a:r>
              <a:rPr lang="en-IN" sz="2200" dirty="0" err="1"/>
              <a:t>chatbots</a:t>
            </a:r>
            <a:r>
              <a:rPr lang="en-IN" sz="2200" dirty="0"/>
              <a:t> like </a:t>
            </a:r>
            <a:r>
              <a:rPr lang="en-IN" sz="2200" b="1" dirty="0" err="1"/>
              <a:t>Siri</a:t>
            </a:r>
            <a:r>
              <a:rPr lang="en-IN" sz="2200" dirty="0"/>
              <a:t>, </a:t>
            </a:r>
            <a:r>
              <a:rPr lang="en-IN" sz="2200" b="1" dirty="0"/>
              <a:t>Google Assistant</a:t>
            </a:r>
            <a:r>
              <a:rPr lang="en-IN" sz="2200" dirty="0"/>
              <a:t>, and </a:t>
            </a:r>
            <a:r>
              <a:rPr lang="en-IN" sz="2200" b="1" dirty="0" err="1"/>
              <a:t>Alexa</a:t>
            </a:r>
            <a:r>
              <a:rPr lang="en-IN" sz="2200" dirty="0"/>
              <a:t> to understand and respond to human queries.</a:t>
            </a:r>
            <a:endParaRPr lang="en-US" sz="2200" dirty="0"/>
          </a:p>
          <a:p>
            <a:pPr marL="514350" lvl="0" indent="-514350">
              <a:buFont typeface="+mj-lt"/>
              <a:buAutoNum type="arabicPeriod"/>
            </a:pPr>
            <a:r>
              <a:rPr lang="en-IN" sz="2700" b="1" dirty="0"/>
              <a:t>Search Engines</a:t>
            </a:r>
            <a:r>
              <a:rPr lang="en-IN" sz="2700" dirty="0"/>
              <a:t>:</a:t>
            </a:r>
            <a:endParaRPr lang="en-US" sz="2700" dirty="0"/>
          </a:p>
          <a:p>
            <a:pPr marL="971550" lvl="1" indent="-514350"/>
            <a:r>
              <a:rPr lang="en-IN" sz="2200" dirty="0"/>
              <a:t>Google uses NLP to interpret search queries and return relevant search results.</a:t>
            </a:r>
            <a:endParaRPr lang="en-US" sz="2200" dirty="0"/>
          </a:p>
          <a:p>
            <a:pPr marL="514350" lvl="0" indent="-514350">
              <a:buFont typeface="+mj-lt"/>
              <a:buAutoNum type="arabicPeriod"/>
            </a:pPr>
            <a:r>
              <a:rPr lang="en-IN" sz="2700" b="1" dirty="0"/>
              <a:t>Language Translation</a:t>
            </a:r>
            <a:r>
              <a:rPr lang="en-IN" sz="2700" dirty="0"/>
              <a:t>:</a:t>
            </a:r>
            <a:endParaRPr lang="en-US" sz="2700" dirty="0"/>
          </a:p>
          <a:p>
            <a:pPr marL="971550" lvl="1" indent="-514350"/>
            <a:r>
              <a:rPr lang="en-IN" sz="2200" dirty="0"/>
              <a:t>NLP models like </a:t>
            </a:r>
            <a:r>
              <a:rPr lang="en-IN" sz="2200" b="1" dirty="0"/>
              <a:t>Google Translate</a:t>
            </a:r>
            <a:r>
              <a:rPr lang="en-IN" sz="2200" dirty="0"/>
              <a:t> and </a:t>
            </a:r>
            <a:r>
              <a:rPr lang="en-IN" sz="2200" b="1" dirty="0" err="1"/>
              <a:t>DeepL</a:t>
            </a:r>
            <a:r>
              <a:rPr lang="en-IN" sz="2200" dirty="0"/>
              <a:t> use machine translation techniques to automatically translate text from one language to another.</a:t>
            </a:r>
            <a:endParaRPr lang="en-US" sz="2200" dirty="0"/>
          </a:p>
          <a:p>
            <a:pPr>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NLP    (cont.)</a:t>
            </a:r>
            <a:endParaRPr lang="en-US" dirty="0"/>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startAt="4"/>
            </a:pPr>
            <a:r>
              <a:rPr lang="en-IN" sz="2500" b="1" dirty="0"/>
              <a:t>Sentiment Analysis</a:t>
            </a:r>
            <a:r>
              <a:rPr lang="en-IN" sz="2500" dirty="0"/>
              <a:t>:</a:t>
            </a:r>
            <a:endParaRPr lang="en-US" sz="2500" dirty="0"/>
          </a:p>
          <a:p>
            <a:pPr marL="971550" lvl="1" indent="-514350"/>
            <a:r>
              <a:rPr lang="en-IN" sz="2400" dirty="0"/>
              <a:t>Analyzing customer reviews, social media posts, or survey data to understand public sentiment toward a product, service, or topic.</a:t>
            </a:r>
            <a:endParaRPr lang="en-US" sz="2400" dirty="0"/>
          </a:p>
          <a:p>
            <a:pPr marL="514350" lvl="0" indent="-514350">
              <a:buFont typeface="+mj-lt"/>
              <a:buAutoNum type="arabicPeriod" startAt="4"/>
            </a:pPr>
            <a:r>
              <a:rPr lang="en-IN" sz="2500" b="1" dirty="0"/>
              <a:t>Voice-to-Text</a:t>
            </a:r>
            <a:r>
              <a:rPr lang="en-IN" sz="2500" dirty="0"/>
              <a:t>:</a:t>
            </a:r>
            <a:endParaRPr lang="en-US" sz="2500" dirty="0"/>
          </a:p>
          <a:p>
            <a:pPr marL="971550" lvl="1" indent="-514350"/>
            <a:r>
              <a:rPr lang="en-IN" sz="2400" dirty="0"/>
              <a:t>Converting spoken words into written text, used in transcription services and voice assistants.</a:t>
            </a:r>
            <a:endParaRPr lang="en-US" sz="2400" dirty="0"/>
          </a:p>
          <a:p>
            <a:pPr marL="514350" lvl="0" indent="-514350">
              <a:buFont typeface="+mj-lt"/>
              <a:buAutoNum type="arabicPeriod" startAt="4"/>
            </a:pPr>
            <a:r>
              <a:rPr lang="en-IN" sz="2500" b="1" dirty="0"/>
              <a:t>Text Summarization</a:t>
            </a:r>
            <a:r>
              <a:rPr lang="en-IN" sz="2500" dirty="0"/>
              <a:t>:</a:t>
            </a:r>
            <a:endParaRPr lang="en-US" sz="2500" dirty="0"/>
          </a:p>
          <a:p>
            <a:pPr marL="971550" lvl="1" indent="-514350"/>
            <a:r>
              <a:rPr lang="en-IN" sz="2400" dirty="0"/>
              <a:t>Summarizing long documents, articles, or books into short, readable summaries, used by news agencies and content aggregators.</a:t>
            </a:r>
            <a:endParaRPr lang="en-US" sz="2400"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IN" b="1" dirty="0"/>
              <a:t>Reinforcement Learning</a:t>
            </a:r>
            <a:r>
              <a:rPr lang="en-IN" dirty="0"/>
              <a:t>:</a:t>
            </a:r>
            <a:endParaRPr lang="en-US" dirty="0"/>
          </a:p>
          <a:p>
            <a:pPr lvl="1"/>
            <a:r>
              <a:rPr lang="en-IN" b="1" dirty="0"/>
              <a:t>Definition</a:t>
            </a:r>
            <a:r>
              <a:rPr lang="en-IN" dirty="0"/>
              <a:t>: In reinforcement learning, an agent learns by interacting with an environment. It takes actions, receives feedback in the form of rewards or penalties, and uses this information to improve its future actions.</a:t>
            </a:r>
            <a:endParaRPr lang="en-US" dirty="0"/>
          </a:p>
          <a:p>
            <a:pPr lvl="1"/>
            <a:r>
              <a:rPr lang="en-IN" b="1" dirty="0"/>
              <a:t>Goal</a:t>
            </a:r>
            <a:r>
              <a:rPr lang="en-IN" dirty="0"/>
              <a:t>: Learn the optimal actions to take in an environment to maximize cumulative rewards over time.</a:t>
            </a:r>
            <a:endParaRPr lang="en-US" dirty="0"/>
          </a:p>
          <a:p>
            <a:pPr lvl="1"/>
            <a:r>
              <a:rPr lang="en-IN" b="1" dirty="0"/>
              <a:t>Examples</a:t>
            </a:r>
            <a:r>
              <a:rPr lang="en-IN" dirty="0"/>
              <a:t>: </a:t>
            </a:r>
            <a:endParaRPr lang="en-US" dirty="0"/>
          </a:p>
          <a:p>
            <a:pPr lvl="2"/>
            <a:r>
              <a:rPr lang="en-IN" dirty="0"/>
              <a:t>Training an AI to play a game like Chess or Go.</a:t>
            </a:r>
            <a:endParaRPr lang="en-US" dirty="0"/>
          </a:p>
          <a:p>
            <a:pPr lvl="2"/>
            <a:r>
              <a:rPr lang="en-IN" dirty="0"/>
              <a:t>Robotics for path planning or motion control.</a:t>
            </a:r>
            <a:endParaRPr lang="en-US" dirty="0"/>
          </a:p>
          <a:p>
            <a:pPr lvl="1"/>
            <a:r>
              <a:rPr lang="en-IN" b="1" dirty="0"/>
              <a:t>Algorithms</a:t>
            </a:r>
            <a:r>
              <a:rPr lang="en-IN" dirty="0"/>
              <a:t>: Q-Learning, Deep Q-Networks (DQN), Policy Gradient Methods.</a:t>
            </a:r>
            <a:endParaRPr lang="en-US" dirty="0"/>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 of NLP    (cont.)</a:t>
            </a:r>
            <a:endParaRPr lang="en-US" dirty="0"/>
          </a:p>
        </p:txBody>
      </p:sp>
      <p:sp>
        <p:nvSpPr>
          <p:cNvPr id="3" name="Content Placeholder 2"/>
          <p:cNvSpPr>
            <a:spLocks noGrp="1"/>
          </p:cNvSpPr>
          <p:nvPr>
            <p:ph idx="1"/>
          </p:nvPr>
        </p:nvSpPr>
        <p:spPr/>
        <p:txBody>
          <a:bodyPr>
            <a:normAutofit/>
          </a:bodyPr>
          <a:lstStyle/>
          <a:p>
            <a:pPr lvl="0"/>
            <a:r>
              <a:rPr lang="en-IN" sz="2500" b="1" dirty="0"/>
              <a:t>Medical and Legal Text Processing</a:t>
            </a:r>
            <a:r>
              <a:rPr lang="en-IN" sz="2500" dirty="0"/>
              <a:t>:</a:t>
            </a:r>
            <a:endParaRPr lang="en-US" sz="2500" dirty="0"/>
          </a:p>
          <a:p>
            <a:pPr lvl="1"/>
            <a:r>
              <a:rPr lang="en-IN" sz="2200" dirty="0"/>
              <a:t>Analyzing medical records, legal documents, or research papers for insights, and automating document review and categorization.</a:t>
            </a:r>
            <a:endParaRPr lang="en-US" sz="2200" dirty="0"/>
          </a:p>
          <a:p>
            <a:pPr lvl="0"/>
            <a:r>
              <a:rPr lang="en-IN" sz="2500" b="1" dirty="0"/>
              <a:t>Question Answering</a:t>
            </a:r>
            <a:r>
              <a:rPr lang="en-IN" sz="2500" dirty="0"/>
              <a:t>:</a:t>
            </a:r>
            <a:endParaRPr lang="en-US" sz="2500" dirty="0"/>
          </a:p>
          <a:p>
            <a:pPr lvl="1"/>
            <a:r>
              <a:rPr lang="en-IN" sz="2200" dirty="0"/>
              <a:t>Extracting answers from large corpora or documents, such as in </a:t>
            </a:r>
            <a:r>
              <a:rPr lang="en-IN" sz="2200" b="1" dirty="0"/>
              <a:t>Google Search</a:t>
            </a:r>
            <a:r>
              <a:rPr lang="en-IN" sz="2200" dirty="0"/>
              <a:t> or </a:t>
            </a:r>
            <a:r>
              <a:rPr lang="en-IN" sz="2200" b="1" dirty="0" err="1"/>
              <a:t>Siri</a:t>
            </a:r>
            <a:r>
              <a:rPr lang="en-IN" sz="2200" dirty="0"/>
              <a:t>.</a:t>
            </a:r>
            <a:endParaRPr lang="en-US" sz="2200" dirty="0"/>
          </a:p>
          <a:p>
            <a:pPr>
              <a:buNone/>
            </a:pPr>
            <a:endParaRPr lang="en-US" sz="25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Challenges in NLP</a:t>
            </a:r>
            <a:endParaRPr lang="en-US" dirty="0"/>
          </a:p>
        </p:txBody>
      </p:sp>
      <p:sp>
        <p:nvSpPr>
          <p:cNvPr id="3" name="Content Placeholder 2"/>
          <p:cNvSpPr>
            <a:spLocks noGrp="1"/>
          </p:cNvSpPr>
          <p:nvPr>
            <p:ph idx="1"/>
          </p:nvPr>
        </p:nvSpPr>
        <p:spPr>
          <a:xfrm>
            <a:off x="500034" y="1500174"/>
            <a:ext cx="8229600" cy="4525963"/>
          </a:xfrm>
        </p:spPr>
        <p:txBody>
          <a:bodyPr>
            <a:normAutofit fontScale="92500" lnSpcReduction="10000"/>
          </a:bodyPr>
          <a:lstStyle/>
          <a:p>
            <a:pPr lvl="0"/>
            <a:r>
              <a:rPr lang="en-IN" sz="2500" b="1" dirty="0"/>
              <a:t>Ambiguity</a:t>
            </a:r>
            <a:r>
              <a:rPr lang="en-IN" sz="2500" dirty="0"/>
              <a:t>: </a:t>
            </a:r>
          </a:p>
          <a:p>
            <a:pPr lvl="1"/>
            <a:r>
              <a:rPr lang="en-IN" sz="2000" dirty="0"/>
              <a:t>Words or sentences can have multiple meanings based on context.</a:t>
            </a:r>
          </a:p>
          <a:p>
            <a:pPr lvl="1"/>
            <a:r>
              <a:rPr lang="en-IN" sz="2000" dirty="0"/>
              <a:t> For example, "bank" could refer to a financial institution or the side of a river.</a:t>
            </a:r>
            <a:endParaRPr lang="en-US" sz="2000" dirty="0"/>
          </a:p>
          <a:p>
            <a:pPr lvl="0"/>
            <a:r>
              <a:rPr lang="en-IN" sz="2500" b="1" dirty="0"/>
              <a:t>Sarcasm and Irony</a:t>
            </a:r>
            <a:r>
              <a:rPr lang="en-IN" sz="2500" dirty="0"/>
              <a:t>: </a:t>
            </a:r>
          </a:p>
          <a:p>
            <a:pPr lvl="1"/>
            <a:r>
              <a:rPr lang="en-IN" sz="2000" dirty="0"/>
              <a:t>NLP models often struggle to detect sarcasm or irony, as the meaning is not directly conveyed in the words.</a:t>
            </a:r>
            <a:endParaRPr lang="en-US" sz="2000" dirty="0"/>
          </a:p>
          <a:p>
            <a:pPr lvl="0"/>
            <a:r>
              <a:rPr lang="en-IN" sz="2500" b="1" dirty="0" err="1"/>
              <a:t>Multilinguality</a:t>
            </a:r>
            <a:r>
              <a:rPr lang="en-IN" sz="2500" dirty="0"/>
              <a:t>: </a:t>
            </a:r>
          </a:p>
          <a:p>
            <a:pPr lvl="1"/>
            <a:r>
              <a:rPr lang="en-IN" sz="2000" dirty="0"/>
              <a:t>NLP systems need to handle multiple languages, dialects, and colloquialisms, which can vary significantly in structure.</a:t>
            </a:r>
            <a:endParaRPr lang="en-US" sz="2000" dirty="0"/>
          </a:p>
          <a:p>
            <a:pPr lvl="0"/>
            <a:r>
              <a:rPr lang="en-IN" sz="2500" b="1" dirty="0"/>
              <a:t>Data Privacy and Bias</a:t>
            </a:r>
            <a:r>
              <a:rPr lang="en-IN" sz="2500" dirty="0"/>
              <a:t>: </a:t>
            </a:r>
          </a:p>
          <a:p>
            <a:pPr lvl="1"/>
            <a:r>
              <a:rPr lang="en-IN" sz="2000" dirty="0"/>
              <a:t>Models trained on large-scale text data might inadvertently learn biased or discriminatory language patterns present in the data.</a:t>
            </a:r>
            <a:endParaRPr lang="en-US" sz="2000" dirty="0"/>
          </a:p>
          <a:p>
            <a:pPr>
              <a:buNone/>
            </a:pP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Conclusion</a:t>
            </a:r>
            <a:endParaRPr lang="en-US" dirty="0"/>
          </a:p>
        </p:txBody>
      </p:sp>
      <p:sp>
        <p:nvSpPr>
          <p:cNvPr id="3" name="Content Placeholder 2"/>
          <p:cNvSpPr>
            <a:spLocks noGrp="1"/>
          </p:cNvSpPr>
          <p:nvPr>
            <p:ph idx="1"/>
          </p:nvPr>
        </p:nvSpPr>
        <p:spPr>
          <a:xfrm>
            <a:off x="428596" y="1428736"/>
            <a:ext cx="8229600" cy="4525963"/>
          </a:xfrm>
        </p:spPr>
        <p:txBody>
          <a:bodyPr>
            <a:normAutofit fontScale="92500"/>
          </a:bodyPr>
          <a:lstStyle/>
          <a:p>
            <a:r>
              <a:rPr lang="en-IN" sz="2700" b="1" dirty="0"/>
              <a:t>Natural Language Processing (NLP)</a:t>
            </a:r>
            <a:r>
              <a:rPr lang="en-IN" sz="2700" dirty="0"/>
              <a:t> is a powerful and dynamic field in AI, enabling machines to interact with human language in a way that mimics human understanding. </a:t>
            </a:r>
          </a:p>
          <a:p>
            <a:r>
              <a:rPr lang="en-IN" sz="2700" dirty="0"/>
              <a:t>With advances in deep learning, especially the transformer architecture, NLP has seen significant improvements in tasks like translation, summarization, and conversation, allowing for the development of sophisticated tools such as </a:t>
            </a:r>
            <a:r>
              <a:rPr lang="en-IN" sz="2700" dirty="0" err="1"/>
              <a:t>chatbots</a:t>
            </a:r>
            <a:r>
              <a:rPr lang="en-IN" sz="2700" dirty="0"/>
              <a:t>, voice assistants, and content generation systems. </a:t>
            </a:r>
          </a:p>
          <a:p>
            <a:r>
              <a:rPr lang="en-IN" sz="2700" dirty="0"/>
              <a:t>However, challenges remain, particularly in handling nuances like ambiguity, sarcasm, and bias.</a:t>
            </a:r>
            <a:endParaRPr lang="en-US" sz="2700"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in a Machine Learning Project</a:t>
            </a:r>
            <a:endParaRPr lang="en-US" dirty="0"/>
          </a:p>
        </p:txBody>
      </p:sp>
      <p:sp>
        <p:nvSpPr>
          <p:cNvPr id="3" name="Content Placeholder 2"/>
          <p:cNvSpPr>
            <a:spLocks noGrp="1"/>
          </p:cNvSpPr>
          <p:nvPr>
            <p:ph idx="1"/>
          </p:nvPr>
        </p:nvSpPr>
        <p:spPr/>
        <p:txBody>
          <a:bodyPr>
            <a:normAutofit lnSpcReduction="10000"/>
          </a:bodyPr>
          <a:lstStyle/>
          <a:p>
            <a:pPr lvl="0"/>
            <a:r>
              <a:rPr lang="en-IN" b="1" dirty="0"/>
              <a:t>Data Collection</a:t>
            </a:r>
            <a:endParaRPr lang="en-US" dirty="0"/>
          </a:p>
          <a:p>
            <a:pPr lvl="0"/>
            <a:r>
              <a:rPr lang="en-IN" b="1" dirty="0"/>
              <a:t>Data Pre-processing</a:t>
            </a:r>
          </a:p>
          <a:p>
            <a:pPr lvl="0"/>
            <a:r>
              <a:rPr lang="en-IN" b="1" dirty="0"/>
              <a:t>Model Selection</a:t>
            </a:r>
            <a:endParaRPr lang="en-US" dirty="0"/>
          </a:p>
          <a:p>
            <a:pPr lvl="0"/>
            <a:r>
              <a:rPr lang="en-IN" b="1" dirty="0"/>
              <a:t>Training</a:t>
            </a:r>
            <a:endParaRPr lang="en-US" dirty="0"/>
          </a:p>
          <a:p>
            <a:pPr lvl="0"/>
            <a:r>
              <a:rPr lang="en-IN" b="1" dirty="0"/>
              <a:t>Evaluation</a:t>
            </a:r>
            <a:endParaRPr lang="en-US" dirty="0"/>
          </a:p>
          <a:p>
            <a:pPr lvl="0"/>
            <a:r>
              <a:rPr lang="en-IN" b="1" dirty="0"/>
              <a:t>Hyper parameter Tuning</a:t>
            </a:r>
            <a:endParaRPr lang="en-US" dirty="0"/>
          </a:p>
          <a:p>
            <a:pPr lvl="0"/>
            <a:r>
              <a:rPr lang="en-IN" b="1" dirty="0"/>
              <a:t>Deployment</a:t>
            </a:r>
            <a:endParaRPr lang="en-US" dirty="0"/>
          </a:p>
          <a:p>
            <a:pPr lvl="0"/>
            <a:r>
              <a:rPr lang="en-IN" b="1" dirty="0"/>
              <a:t>Monitoring and Maintenance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6150</Words>
  <Application>Microsoft Office PowerPoint</Application>
  <PresentationFormat>On-screen Show (4:3)</PresentationFormat>
  <Paragraphs>557</Paragraphs>
  <Slides>82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82</vt:i4>
      </vt:variant>
    </vt:vector>
  </HeadingPairs>
  <TitlesOfParts>
    <vt:vector size="85" baseType="lpstr">
      <vt:lpstr>Arial</vt:lpstr>
      <vt:lpstr>Calibri</vt:lpstr>
      <vt:lpstr>Office Theme</vt:lpstr>
      <vt:lpstr>Fundamental concepts on Generative AI</vt:lpstr>
      <vt:lpstr>PowerPoint Presentation</vt:lpstr>
      <vt:lpstr>Machine Learning</vt:lpstr>
      <vt:lpstr>Key Concepts in Machine Learning</vt:lpstr>
      <vt:lpstr>Types of Machine Learning</vt:lpstr>
      <vt:lpstr>Types of ML   (cont.)</vt:lpstr>
      <vt:lpstr>Types of ML   (cont.)</vt:lpstr>
      <vt:lpstr>PowerPoint Presentation</vt:lpstr>
      <vt:lpstr>Steps in a Machine Learning Project</vt:lpstr>
      <vt:lpstr>Common Applications of Machine Learning: </vt:lpstr>
      <vt:lpstr>Supervised and unsupervised machine learning </vt:lpstr>
      <vt:lpstr>Supervised ML Algorithm  Versus Unsupervised ML Algorithm</vt:lpstr>
      <vt:lpstr>Unsupervised Learning  Versus   Supervised Learning</vt:lpstr>
      <vt:lpstr> </vt:lpstr>
      <vt:lpstr>1. Unsupervised Learning  (Pre training Phase) </vt:lpstr>
      <vt:lpstr>2. Supervised Learning  (Fine tuning Phase) </vt:lpstr>
      <vt:lpstr>PowerPoint Presentation</vt:lpstr>
      <vt:lpstr>Deep Learning</vt:lpstr>
      <vt:lpstr>Deep Learning </vt:lpstr>
      <vt:lpstr>Key Concepts in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Deep Learning Architectures</vt:lpstr>
      <vt:lpstr>PowerPoint Presentation</vt:lpstr>
      <vt:lpstr>PowerPoint Presentation</vt:lpstr>
      <vt:lpstr>Common types of RNNs include:  </vt:lpstr>
      <vt:lpstr>PowerPoint Presentation</vt:lpstr>
      <vt:lpstr>3. Generative Adversarial Networks (GANs) </vt:lpstr>
      <vt:lpstr>4. Transformer Networks </vt:lpstr>
      <vt:lpstr>PowerPoint Presentation</vt:lpstr>
      <vt:lpstr>PowerPoint Presentation</vt:lpstr>
      <vt:lpstr>Key Benefits of Deep Learning</vt:lpstr>
      <vt:lpstr>Challenges of Deep Learning</vt:lpstr>
      <vt:lpstr>Applications of Deep Learning</vt:lpstr>
      <vt:lpstr>Summary </vt:lpstr>
      <vt:lpstr>Machine Learning  versus  Deep Learning</vt:lpstr>
      <vt:lpstr>ML Versus DL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Machine Learning (ML)  vs. Deep Learning (DL)  vs. Generative AI (GenAI)  vs. Large Language Models (LLMs)</vt:lpstr>
      <vt:lpstr>1. Machine Learning (ML)</vt:lpstr>
      <vt:lpstr>ML    (cont.)</vt:lpstr>
      <vt:lpstr>2. Deep Learning (DL)</vt:lpstr>
      <vt:lpstr>DL    (cont.)</vt:lpstr>
      <vt:lpstr>3. Generative AI (GenAI)</vt:lpstr>
      <vt:lpstr>Gen-AI    (cont.)</vt:lpstr>
      <vt:lpstr>4. Large Language Models (LLMs)</vt:lpstr>
      <vt:lpstr>LLM    (cont.)</vt:lpstr>
      <vt:lpstr>Comparison Table</vt:lpstr>
      <vt:lpstr>Summary</vt:lpstr>
      <vt:lpstr>Natural Language Processing  (NLP) </vt:lpstr>
      <vt:lpstr>PowerPoint Presentation</vt:lpstr>
      <vt:lpstr>Key Areas of NLP</vt:lpstr>
      <vt:lpstr>Key Areas of NLP    (cont.)</vt:lpstr>
      <vt:lpstr>PowerPoint Presentation</vt:lpstr>
      <vt:lpstr>Key Techniques in NLP</vt:lpstr>
      <vt:lpstr>Key Techniques in NLP   (cont.)</vt:lpstr>
      <vt:lpstr>Popular NLP Models</vt:lpstr>
      <vt:lpstr>Popular NLP Models     (cont.)</vt:lpstr>
      <vt:lpstr>Popular NLP Models     (cont.)</vt:lpstr>
      <vt:lpstr>Popular NLP Models     (cont.)</vt:lpstr>
      <vt:lpstr>Popular NLP Models     (cont.)</vt:lpstr>
      <vt:lpstr>Applications of NLP</vt:lpstr>
      <vt:lpstr>Applications of NLP    (cont.)</vt:lpstr>
      <vt:lpstr>Applications of NLP    (cont.)</vt:lpstr>
      <vt:lpstr>Challenges in NLP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kartheeba15@outlook.com</cp:lastModifiedBy>
  <cp:revision>11</cp:revision>
  <dcterms:created xsi:type="dcterms:W3CDTF">2025-01-18T10:43:07Z</dcterms:created>
  <dcterms:modified xsi:type="dcterms:W3CDTF">2025-07-28T12:18:39Z</dcterms:modified>
</cp:coreProperties>
</file>