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F134C-D051-8DEF-239A-5D4906C0D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66858-7544-753B-26D2-4926CEBDF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B9F4F-AAD1-1728-C8C4-308DB7D87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D2F9-5D7C-4E81-B188-A3DDD197E0A1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506CE-29B2-6F71-B723-BFEE202F3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9206D-EB7C-7376-D8E2-041A027BA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5031-0D85-488C-8AB0-9A275313A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22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4AD9-26FE-BE09-0E5D-DD54EA6B3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BE588-1EAF-C89F-CD23-2585D7AE2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BF6A3-ABD5-E561-B961-B86167AB1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D2F9-5D7C-4E81-B188-A3DDD197E0A1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E43C1-2336-DBE0-EF93-A5BB67E0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58F37-9E45-58A0-9A11-A4C2E916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5031-0D85-488C-8AB0-9A275313A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67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51897A-E875-B19D-A721-92C8E9E2E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5445C-04C3-75FC-A7E8-0B05EF78E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C0099-D797-0469-99C6-27E8BB4FE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D2F9-5D7C-4E81-B188-A3DDD197E0A1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F7683-01B0-AF3C-E1E8-C5103DE6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D265D-82E5-D676-CAE6-A9BAEA6E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5031-0D85-488C-8AB0-9A275313A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56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56C7-2FC9-A681-CA4B-018604D3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B932D-E56F-9EF4-C8FC-3CFC45ADE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AE52D-AC8F-927E-B0D3-C46CAB27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D2F9-5D7C-4E81-B188-A3DDD197E0A1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4B7E5-E54C-7955-5F3E-D03EEDDE2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F50F5-1CD8-8CBC-C35E-493F5FD21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5031-0D85-488C-8AB0-9A275313A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82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696A-DDA5-5821-CF8B-BE0B55D8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B68B9-D90F-9183-DEC6-D09D158E6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93362-F321-D9B2-A8EF-7321FCD10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D2F9-5D7C-4E81-B188-A3DDD197E0A1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152BF-B7EA-3BCE-8442-D9B8CDED4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230BB-2F75-7A9B-C7B7-8FABDC0E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5031-0D85-488C-8AB0-9A275313A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4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CF522-ADA5-C2C2-098E-34A03CDC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9D028-5E70-8A5E-783C-3A284D91F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42FF9-1E8C-5C70-A5B2-B064756EB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1B252-5A1F-79BC-E60B-48D1F4CA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D2F9-5D7C-4E81-B188-A3DDD197E0A1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9279C-E12E-EB55-BEC7-0622F877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BE56D-8ACD-78F5-E5F9-49B7393E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5031-0D85-488C-8AB0-9A275313A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564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ADE0-6027-57E0-1ADE-9FE37374C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6DF61-A2DD-E779-DB48-3FD69EECD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7F48E-056D-6C75-08CB-F3CBF9DD3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1859C7-F752-9296-9388-597173F707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689843-8D5D-B974-F363-244718BC4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9A306E-310A-750E-B386-5EDE9A2D6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D2F9-5D7C-4E81-B188-A3DDD197E0A1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56130C-3E59-EE26-B00F-CD6AD6EE2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1936F4-F249-1AA9-53C3-BE2F8DAB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5031-0D85-488C-8AB0-9A275313A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2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86E2F-6C8D-0DF8-689A-B683CCF6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CF246-272B-0280-1E0F-8E208267F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D2F9-5D7C-4E81-B188-A3DDD197E0A1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A720A-EB22-FC73-6C45-717260CFB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E04AA-AF22-B4C2-7D9C-94F5B49AB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5031-0D85-488C-8AB0-9A275313A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41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D0D7E-536A-30AB-C4D3-D24D7D5EF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D2F9-5D7C-4E81-B188-A3DDD197E0A1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5BC08-5B33-CBE4-B7E9-8D7E0D47B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E78C4-06AE-0E87-8283-1099E6A0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5031-0D85-488C-8AB0-9A275313A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658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3363-24B8-F724-CAF4-5A9CCD04B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A712D-3284-868C-5AF4-953C56522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1881D-B765-BCA7-0DA5-1997064B6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583BD-73B1-F2B8-197A-B3712DA9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D2F9-5D7C-4E81-B188-A3DDD197E0A1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19542-22E7-8710-5282-760D97F7E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806A0-8078-600E-4DAB-D63E1328F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5031-0D85-488C-8AB0-9A275313A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73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2DD5-316A-130A-A5BE-45F242000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82159D-340A-2FB7-DB1F-226DCD3D9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ABC6F-F839-49D6-78AD-40998A8A7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C5CA1-E3CC-5F95-C866-23E6487A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D2F9-5D7C-4E81-B188-A3DDD197E0A1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210D8-D15D-6AAC-09AF-F11F867B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CFA03-34B0-4F15-3706-F43E4EB5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5031-0D85-488C-8AB0-9A275313A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69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93A7DB-C81C-43A8-5FE7-EF459B4C7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627F1-FA7B-2C58-D02B-23C7682EF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060CF-D576-B70E-0C0B-F18E161F9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0D2F9-5D7C-4E81-B188-A3DDD197E0A1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99552-E629-9425-5222-AFC827B24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C3251-F8D7-6EA0-B9D9-3F1D5A86E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35031-0D85-488C-8AB0-9A275313A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54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7B5BF-AE13-D8E8-CEB3-8BAD01D7CA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Lang Chain for LLM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A83E8-C744-F116-5B74-EA14EE3B4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Palani Karthikeyan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6157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8E62-CF68-9F1A-5FC3-D6C84B41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358E4-A774-A3A6-4E0B-AA968B406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Agent</a:t>
            </a:r>
            <a:r>
              <a:rPr lang="en-US" dirty="0"/>
              <a:t> is a controller that:</a:t>
            </a:r>
          </a:p>
          <a:p>
            <a:pPr lvl="1"/>
            <a:r>
              <a:rPr lang="en-US" dirty="0"/>
              <a:t>Uses an LLM to </a:t>
            </a:r>
            <a:r>
              <a:rPr lang="en-US" b="1" dirty="0"/>
              <a:t>interpret user input</a:t>
            </a:r>
            <a:endParaRPr lang="en-US" dirty="0"/>
          </a:p>
          <a:p>
            <a:pPr lvl="1"/>
            <a:r>
              <a:rPr lang="en-US" b="1" dirty="0"/>
              <a:t>Decides what actions to take</a:t>
            </a:r>
            <a:r>
              <a:rPr lang="en-US" dirty="0"/>
              <a:t> (e.g., search, calculate, call an API)</a:t>
            </a:r>
          </a:p>
          <a:p>
            <a:pPr lvl="1"/>
            <a:r>
              <a:rPr lang="en-US" b="1" dirty="0"/>
              <a:t>Uses tools</a:t>
            </a:r>
            <a:r>
              <a:rPr lang="en-US" dirty="0"/>
              <a:t> (also called "tools" or "functions") to get information</a:t>
            </a:r>
          </a:p>
          <a:p>
            <a:pPr lvl="1"/>
            <a:r>
              <a:rPr lang="en-US" dirty="0"/>
              <a:t>May take </a:t>
            </a:r>
            <a:r>
              <a:rPr lang="en-US" b="1" dirty="0"/>
              <a:t>multiple steps</a:t>
            </a:r>
            <a:r>
              <a:rPr lang="en-US" dirty="0"/>
              <a:t>, iterating until it finds the final answer.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7887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FCD33-CCE4-D5A7-18F4-4967EE6A3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21223-B4D7-1F62-87B7-1988F1E3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35654-3753-2FB5-6EC7-65B88C274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Agent Workflow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2D05F81-97CE-8463-D058-02FACBA59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176" y="2367729"/>
            <a:ext cx="647395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Repeats if needed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until it can produce a final answer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Receives user input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Thinks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What do I need to do to answer this?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Chooses a tool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a calculator or web search)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Executes the tool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appropriate input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Interprets the output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281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DB87-E916-93A7-411F-93AA73DE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 from a Chain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B91221-4852-6167-9FA3-79F62A6E2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119871"/>
              </p:ext>
            </p:extLst>
          </p:nvPr>
        </p:nvGraphicFramePr>
        <p:xfrm>
          <a:off x="838200" y="1690688"/>
          <a:ext cx="10515600" cy="4262055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8877137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9818570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90692581"/>
                    </a:ext>
                  </a:extLst>
                </a:gridCol>
              </a:tblGrid>
              <a:tr h="852411">
                <a:tc>
                  <a:txBody>
                    <a:bodyPr/>
                    <a:lstStyle/>
                    <a:p>
                      <a:r>
                        <a:rPr lang="en-IN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Chain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Agent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435536"/>
                  </a:ext>
                </a:extLst>
              </a:tr>
              <a:tr h="852411">
                <a:tc>
                  <a:txBody>
                    <a:bodyPr/>
                    <a:lstStyle/>
                    <a:p>
                      <a:r>
                        <a:rPr lang="en-IN"/>
                        <a:t>Steps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Fixed sequence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Dynamic, based on reasoning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254803"/>
                  </a:ext>
                </a:extLst>
              </a:tr>
              <a:tr h="852411">
                <a:tc>
                  <a:txBody>
                    <a:bodyPr/>
                    <a:lstStyle/>
                    <a:p>
                      <a:r>
                        <a:rPr lang="en-IN"/>
                        <a:t>Tools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Optional, static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Actively chosen at runtime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1010038"/>
                  </a:ext>
                </a:extLst>
              </a:tr>
              <a:tr h="852411">
                <a:tc>
                  <a:txBody>
                    <a:bodyPr/>
                    <a:lstStyle/>
                    <a:p>
                      <a:r>
                        <a:rPr lang="en-IN"/>
                        <a:t>Suitable for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Straightforward workflows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Multi-step tasks with decisions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321219"/>
                  </a:ext>
                </a:extLst>
              </a:tr>
              <a:tr h="852411">
                <a:tc>
                  <a:txBody>
                    <a:bodyPr/>
                    <a:lstStyle/>
                    <a:p>
                      <a:r>
                        <a:rPr lang="en-IN"/>
                        <a:t>Flexibility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Low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907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72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1255-C7B7-2A66-246A-23B74A21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D1EAD-C887-901B-65E3-7A00E053B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from </a:t>
            </a:r>
            <a:r>
              <a:rPr lang="en-IN" dirty="0" err="1"/>
              <a:t>langchain.agents</a:t>
            </a:r>
            <a:r>
              <a:rPr lang="en-IN" dirty="0"/>
              <a:t> import </a:t>
            </a:r>
            <a:r>
              <a:rPr lang="en-IN" dirty="0" err="1"/>
              <a:t>initialize_agent</a:t>
            </a:r>
            <a:r>
              <a:rPr lang="en-IN" dirty="0"/>
              <a:t>, </a:t>
            </a:r>
            <a:r>
              <a:rPr lang="en-IN" dirty="0" err="1"/>
              <a:t>load_tools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from </a:t>
            </a:r>
            <a:r>
              <a:rPr lang="en-IN" dirty="0" err="1"/>
              <a:t>langchain.llms</a:t>
            </a:r>
            <a:r>
              <a:rPr lang="en-IN" dirty="0"/>
              <a:t> import OpenAI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Load LLM and tools</a:t>
            </a:r>
          </a:p>
          <a:p>
            <a:pPr marL="0" indent="0">
              <a:buNone/>
            </a:pPr>
            <a:r>
              <a:rPr lang="en-IN" dirty="0" err="1"/>
              <a:t>llm</a:t>
            </a:r>
            <a:r>
              <a:rPr lang="en-IN" dirty="0"/>
              <a:t> = OpenAI(temperature=0)</a:t>
            </a:r>
          </a:p>
          <a:p>
            <a:pPr marL="0" indent="0">
              <a:buNone/>
            </a:pPr>
            <a:r>
              <a:rPr lang="en-IN" dirty="0"/>
              <a:t>tools = </a:t>
            </a:r>
            <a:r>
              <a:rPr lang="en-IN" dirty="0" err="1"/>
              <a:t>load_tools</a:t>
            </a:r>
            <a:r>
              <a:rPr lang="en-IN" dirty="0"/>
              <a:t>(["</a:t>
            </a:r>
            <a:r>
              <a:rPr lang="en-IN" dirty="0" err="1"/>
              <a:t>serpapi</a:t>
            </a:r>
            <a:r>
              <a:rPr lang="en-IN" dirty="0"/>
              <a:t>", "</a:t>
            </a:r>
            <a:r>
              <a:rPr lang="en-IN" dirty="0" err="1"/>
              <a:t>llm</a:t>
            </a:r>
            <a:r>
              <a:rPr lang="en-IN" dirty="0"/>
              <a:t>-math"], </a:t>
            </a:r>
            <a:r>
              <a:rPr lang="en-IN" dirty="0" err="1"/>
              <a:t>llm</a:t>
            </a:r>
            <a:r>
              <a:rPr lang="en-IN" dirty="0"/>
              <a:t>=</a:t>
            </a:r>
            <a:r>
              <a:rPr lang="en-IN" dirty="0" err="1"/>
              <a:t>llm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Initialize the agent</a:t>
            </a:r>
          </a:p>
          <a:p>
            <a:pPr marL="0" indent="0">
              <a:buNone/>
            </a:pPr>
            <a:r>
              <a:rPr lang="en-IN" dirty="0"/>
              <a:t>agent = </a:t>
            </a:r>
            <a:r>
              <a:rPr lang="en-IN" dirty="0" err="1"/>
              <a:t>initialize_agent</a:t>
            </a:r>
            <a:r>
              <a:rPr lang="en-IN" dirty="0"/>
              <a:t>(tools, </a:t>
            </a:r>
            <a:r>
              <a:rPr lang="en-IN" dirty="0" err="1"/>
              <a:t>llm</a:t>
            </a:r>
            <a:r>
              <a:rPr lang="en-IN" dirty="0"/>
              <a:t>, agent="zero-shot-react-description", verbose=True)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Ask the agent a question</a:t>
            </a:r>
          </a:p>
          <a:p>
            <a:pPr marL="0" indent="0">
              <a:buNone/>
            </a:pPr>
            <a:r>
              <a:rPr lang="en-IN" dirty="0"/>
              <a:t>response = </a:t>
            </a:r>
            <a:r>
              <a:rPr lang="en-IN" dirty="0" err="1"/>
              <a:t>agent.run</a:t>
            </a:r>
            <a:r>
              <a:rPr lang="en-IN" dirty="0"/>
              <a:t>("What is the square root of the population of France?")</a:t>
            </a:r>
          </a:p>
          <a:p>
            <a:pPr marL="0" indent="0">
              <a:buNone/>
            </a:pPr>
            <a:r>
              <a:rPr lang="en-IN" dirty="0"/>
              <a:t>print(response)</a:t>
            </a:r>
          </a:p>
        </p:txBody>
      </p:sp>
    </p:spTree>
    <p:extLst>
      <p:ext uri="{BB962C8B-B14F-4D97-AF65-F5344CB8AC3E}">
        <p14:creationId xmlns:p14="http://schemas.microsoft.com/office/powerpoint/2010/main" val="4214449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39001-A0C4-6057-4858-66C75549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Agents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45BD84F-366D-9993-733B-61E6C8D158FF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949734"/>
          <a:ext cx="10515600" cy="210312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62228336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356549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Agent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6045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zero-shot-react-description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Most common: LLM uses reasoning and chooses tools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325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react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Uses specific prompt structure for step-by-step reasoning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559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plan-and-execute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Separates planning and execution (for complex tasks)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838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openai-functions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OpenAI function calling API (structured tool use)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20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909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70368-F803-7BF5-7C2D-468715862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6351270"/>
            <a:ext cx="10515600" cy="273368"/>
          </a:xfrm>
        </p:spPr>
        <p:txBody>
          <a:bodyPr>
            <a:noAutofit/>
          </a:bodyPr>
          <a:lstStyle/>
          <a:p>
            <a:pPr algn="ctr"/>
            <a:r>
              <a:rPr lang="en-US" sz="1600" b="1" dirty="0"/>
              <a:t>A simple LLM app with a Python function visualized in </a:t>
            </a:r>
            <a:r>
              <a:rPr lang="en-US" sz="1600" b="1" dirty="0" err="1"/>
              <a:t>LangFlow</a:t>
            </a:r>
            <a:endParaRPr lang="en-IN" sz="1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DCA7BD-2318-DFBC-9693-EBEA2363C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762" y="233362"/>
            <a:ext cx="9892475" cy="600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2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6DC33-DDE9-33DD-72C5-764FE6A9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89243-60B5-3068-05D8-299801138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="1" dirty="0"/>
              <a:t>LangChain</a:t>
            </a:r>
            <a:r>
              <a:rPr lang="en-US" dirty="0"/>
              <a:t>, </a:t>
            </a:r>
            <a:r>
              <a:rPr lang="en-US" b="1" dirty="0"/>
              <a:t>Memory</a:t>
            </a:r>
            <a:r>
              <a:rPr lang="en-US" dirty="0"/>
              <a:t> is a component that allows </a:t>
            </a:r>
            <a:r>
              <a:rPr lang="en-US" b="1" dirty="0"/>
              <a:t>conversations or chains to remember information across interactions</a:t>
            </a:r>
            <a:r>
              <a:rPr lang="en-US" dirty="0"/>
              <a:t> — just like human memory in a conversation.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2015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65063-251B-FEC6-37BA-C6162793A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E850-36C0-CB89-462D-16D7B99F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B5878-982A-E4CA-8CFD-152324EB6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Memory</a:t>
            </a:r>
            <a:r>
              <a:rPr lang="en-US" dirty="0"/>
              <a:t> stores and retrieves information between calls to the chain or agent. It enables:</a:t>
            </a:r>
          </a:p>
          <a:p>
            <a:r>
              <a:rPr lang="en-US" b="1" dirty="0"/>
              <a:t>Conversational continuity</a:t>
            </a:r>
            <a:r>
              <a:rPr lang="en-US" dirty="0"/>
              <a:t> (remembering what was said before)</a:t>
            </a:r>
          </a:p>
          <a:p>
            <a:r>
              <a:rPr lang="en-US" b="1" dirty="0"/>
              <a:t>Context-aware reasoning</a:t>
            </a:r>
            <a:r>
              <a:rPr lang="en-US" dirty="0"/>
              <a:t> (like remembering the user's name or preferences)</a:t>
            </a:r>
          </a:p>
          <a:p>
            <a:r>
              <a:rPr lang="en-US" b="1" dirty="0"/>
              <a:t>Task tracking</a:t>
            </a:r>
            <a:r>
              <a:rPr lang="en-US" dirty="0"/>
              <a:t> (recalling steps or facts from earlier)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6713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01238-6D29-AF77-3586-ABBDCBD6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Memory in LangChain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A00571-0030-82C1-F304-83CB1BC4C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239978"/>
              </p:ext>
            </p:extLst>
          </p:nvPr>
        </p:nvGraphicFramePr>
        <p:xfrm>
          <a:off x="932688" y="1554480"/>
          <a:ext cx="10421112" cy="4343401"/>
        </p:xfrm>
        <a:graphic>
          <a:graphicData uri="http://schemas.openxmlformats.org/drawingml/2006/table">
            <a:tbl>
              <a:tblPr/>
              <a:tblGrid>
                <a:gridCol w="5163312">
                  <a:extLst>
                    <a:ext uri="{9D8B030D-6E8A-4147-A177-3AD203B41FA5}">
                      <a16:colId xmlns:a16="http://schemas.microsoft.com/office/drawing/2014/main" val="426494056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84567069"/>
                    </a:ext>
                  </a:extLst>
                </a:gridCol>
              </a:tblGrid>
              <a:tr h="560439">
                <a:tc>
                  <a:txBody>
                    <a:bodyPr/>
                    <a:lstStyle/>
                    <a:p>
                      <a:r>
                        <a:rPr lang="en-IN" b="1" dirty="0"/>
                        <a:t>Memory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2244371"/>
                  </a:ext>
                </a:extLst>
              </a:tr>
              <a:tr h="560439">
                <a:tc>
                  <a:txBody>
                    <a:bodyPr/>
                    <a:lstStyle/>
                    <a:p>
                      <a:r>
                        <a:rPr lang="en-IN" dirty="0"/>
                        <a:t>ConversationBufferMemory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Stores all messages in memory (no summarization)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801387"/>
                  </a:ext>
                </a:extLst>
              </a:tr>
              <a:tr h="560439">
                <a:tc>
                  <a:txBody>
                    <a:bodyPr/>
                    <a:lstStyle/>
                    <a:p>
                      <a:r>
                        <a:rPr lang="en-IN"/>
                        <a:t>ConversationSummaryMemory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Summarizes chat history with the help of an LLM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957130"/>
                  </a:ext>
                </a:extLst>
              </a:tr>
              <a:tr h="560439">
                <a:tc>
                  <a:txBody>
                    <a:bodyPr/>
                    <a:lstStyle/>
                    <a:p>
                      <a:r>
                        <a:rPr lang="en-IN"/>
                        <a:t>ConversationBufferWindowMemory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Keeps only the last k messages (a sliding window)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620760"/>
                  </a:ext>
                </a:extLst>
              </a:tr>
              <a:tr h="980767">
                <a:tc>
                  <a:txBody>
                    <a:bodyPr/>
                    <a:lstStyle/>
                    <a:p>
                      <a:r>
                        <a:rPr lang="en-IN"/>
                        <a:t>ConversationTokenBufferMemory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Retains history within a token limit (for LLM constraints)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719830"/>
                  </a:ext>
                </a:extLst>
              </a:tr>
              <a:tr h="560439">
                <a:tc>
                  <a:txBody>
                    <a:bodyPr/>
                    <a:lstStyle/>
                    <a:p>
                      <a:r>
                        <a:rPr lang="en-IN"/>
                        <a:t>VectorStoreRetrieverMemory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Stores memory as embeddings (semantic memory)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762102"/>
                  </a:ext>
                </a:extLst>
              </a:tr>
              <a:tr h="560439">
                <a:tc>
                  <a:txBody>
                    <a:bodyPr/>
                    <a:lstStyle/>
                    <a:p>
                      <a:r>
                        <a:rPr lang="en-IN"/>
                        <a:t>ReadOnlySharedMemory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Shares memory across chains but in read-only mode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200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772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7556-EACE-D288-08D1-75141B38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ED187-5C6C-354E-77B5-670EE2CE5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441"/>
            <a:ext cx="10515600" cy="4351338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User sends a message (e.g., "My name is Alice.")</a:t>
            </a:r>
          </a:p>
          <a:p>
            <a:endParaRPr lang="en-US" dirty="0"/>
          </a:p>
          <a:p>
            <a:r>
              <a:rPr lang="en-US" dirty="0"/>
              <a:t>Memory saves it (e.g., stores: {"name": "Alice"})</a:t>
            </a:r>
          </a:p>
          <a:p>
            <a:endParaRPr lang="en-US" dirty="0"/>
          </a:p>
          <a:p>
            <a:r>
              <a:rPr lang="en-US" dirty="0"/>
              <a:t>Later message: "What's my name?"</a:t>
            </a:r>
          </a:p>
          <a:p>
            <a:endParaRPr lang="en-US" dirty="0"/>
          </a:p>
          <a:p>
            <a:r>
              <a:rPr lang="en-US" dirty="0"/>
              <a:t>The chain or agent uses memory to include prior context in the prompt.</a:t>
            </a:r>
          </a:p>
          <a:p>
            <a:endParaRPr lang="en-US" dirty="0"/>
          </a:p>
          <a:p>
            <a:r>
              <a:rPr lang="en-US" dirty="0"/>
              <a:t>LLM answers: "Your name is Alice."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422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5047-AF3A-387A-B8D5-E5EDDFE4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Langchain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BF7AB-AC8D-C686-D5B1-851264F58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in 2022 by Harrison Chase, LangChain is an </a:t>
            </a:r>
            <a:r>
              <a:rPr lang="en-US" b="1" dirty="0">
                <a:solidFill>
                  <a:srgbClr val="00B050"/>
                </a:solidFill>
              </a:rPr>
              <a:t>open-source Python framework</a:t>
            </a:r>
            <a:r>
              <a:rPr lang="en-US" dirty="0"/>
              <a:t> for building LLM-powered applications.</a:t>
            </a:r>
          </a:p>
          <a:p>
            <a:r>
              <a:rPr lang="en-US" dirty="0"/>
              <a:t>It provides developers with modular, easy-to-use components for connecting language models with external data sources and services.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1927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C931B-9A05-BFC4-77C4-633D6B720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297"/>
            <a:ext cx="7684008" cy="4544568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from </a:t>
            </a:r>
            <a:r>
              <a:rPr lang="en-IN" dirty="0" err="1"/>
              <a:t>langchain.chains</a:t>
            </a:r>
            <a:r>
              <a:rPr lang="en-IN" dirty="0"/>
              <a:t> import </a:t>
            </a:r>
            <a:r>
              <a:rPr lang="en-IN" dirty="0" err="1"/>
              <a:t>ConversationChain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langchain.memory</a:t>
            </a:r>
            <a:r>
              <a:rPr lang="en-IN" dirty="0"/>
              <a:t> import ConversationBufferMemory</a:t>
            </a:r>
          </a:p>
          <a:p>
            <a:r>
              <a:rPr lang="en-IN" dirty="0"/>
              <a:t>from </a:t>
            </a:r>
            <a:r>
              <a:rPr lang="en-IN" dirty="0" err="1"/>
              <a:t>langchain.llms</a:t>
            </a:r>
            <a:r>
              <a:rPr lang="en-IN" dirty="0"/>
              <a:t> import OpenAI</a:t>
            </a:r>
          </a:p>
          <a:p>
            <a:endParaRPr lang="en-IN" dirty="0"/>
          </a:p>
          <a:p>
            <a:r>
              <a:rPr lang="en-IN" dirty="0" err="1"/>
              <a:t>llm</a:t>
            </a:r>
            <a:r>
              <a:rPr lang="en-IN" dirty="0"/>
              <a:t> = OpenAI()</a:t>
            </a:r>
          </a:p>
          <a:p>
            <a:r>
              <a:rPr lang="en-IN" dirty="0"/>
              <a:t>memory = ConversationBufferMemory()</a:t>
            </a:r>
          </a:p>
          <a:p>
            <a:endParaRPr lang="en-IN" dirty="0"/>
          </a:p>
          <a:p>
            <a:r>
              <a:rPr lang="en-IN" sz="2600" dirty="0"/>
              <a:t>conversation = </a:t>
            </a:r>
            <a:r>
              <a:rPr lang="en-IN" sz="2600" dirty="0" err="1"/>
              <a:t>ConversationChain</a:t>
            </a:r>
            <a:r>
              <a:rPr lang="en-IN" sz="2600" dirty="0"/>
              <a:t>(</a:t>
            </a:r>
            <a:r>
              <a:rPr lang="en-IN" sz="2600" dirty="0" err="1"/>
              <a:t>llm</a:t>
            </a:r>
            <a:r>
              <a:rPr lang="en-IN" sz="2600" dirty="0"/>
              <a:t>=</a:t>
            </a:r>
            <a:r>
              <a:rPr lang="en-IN" sz="2600" dirty="0" err="1"/>
              <a:t>llm</a:t>
            </a:r>
            <a:r>
              <a:rPr lang="en-IN" sz="2600" dirty="0"/>
              <a:t>, memory=memory, verbose=True)</a:t>
            </a:r>
          </a:p>
          <a:p>
            <a:endParaRPr lang="en-IN" dirty="0"/>
          </a:p>
          <a:p>
            <a:r>
              <a:rPr lang="en-IN" dirty="0"/>
              <a:t>print(</a:t>
            </a:r>
            <a:r>
              <a:rPr lang="en-IN" dirty="0" err="1"/>
              <a:t>conversation.run</a:t>
            </a:r>
            <a:r>
              <a:rPr lang="en-IN" dirty="0"/>
              <a:t>("Hi, I'm Bob."))</a:t>
            </a:r>
          </a:p>
          <a:p>
            <a:r>
              <a:rPr lang="en-IN" dirty="0"/>
              <a:t>print(</a:t>
            </a:r>
            <a:r>
              <a:rPr lang="en-IN" dirty="0" err="1"/>
              <a:t>conversation.run</a:t>
            </a:r>
            <a:r>
              <a:rPr lang="en-IN" dirty="0"/>
              <a:t>("What's my name?"))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D2A7237-8F6F-27F7-65DA-37738C3A5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Example: ConversationBufferMemory</a:t>
            </a:r>
            <a:br>
              <a:rPr lang="en-IN" sz="4000" b="1" dirty="0"/>
            </a:br>
            <a:endParaRPr lang="en-IN" sz="4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028148-86BA-8167-3159-7DE51B967D00}"/>
              </a:ext>
            </a:extLst>
          </p:cNvPr>
          <p:cNvSpPr txBox="1"/>
          <p:nvPr/>
        </p:nvSpPr>
        <p:spPr>
          <a:xfrm>
            <a:off x="6439662" y="4418552"/>
            <a:ext cx="60944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&gt; Entering new </a:t>
            </a:r>
            <a:r>
              <a:rPr lang="en-IN" dirty="0" err="1"/>
              <a:t>ConversationChain</a:t>
            </a:r>
            <a:r>
              <a:rPr lang="en-IN" dirty="0"/>
              <a:t> chain...</a:t>
            </a:r>
          </a:p>
          <a:p>
            <a:r>
              <a:rPr lang="en-IN" dirty="0"/>
              <a:t>Hi Bob! How can I help you today?</a:t>
            </a:r>
          </a:p>
          <a:p>
            <a:r>
              <a:rPr lang="en-IN" dirty="0"/>
              <a:t>...</a:t>
            </a:r>
          </a:p>
          <a:p>
            <a:r>
              <a:rPr lang="en-IN" dirty="0"/>
              <a:t>&gt; Entering new </a:t>
            </a:r>
            <a:r>
              <a:rPr lang="en-IN" dirty="0" err="1"/>
              <a:t>ConversationChain</a:t>
            </a:r>
            <a:r>
              <a:rPr lang="en-IN" dirty="0"/>
              <a:t> chain...</a:t>
            </a:r>
          </a:p>
          <a:p>
            <a:r>
              <a:rPr lang="en-IN" dirty="0"/>
              <a:t>Your name is Bob.</a:t>
            </a:r>
          </a:p>
        </p:txBody>
      </p:sp>
    </p:spTree>
    <p:extLst>
      <p:ext uri="{BB962C8B-B14F-4D97-AF65-F5344CB8AC3E}">
        <p14:creationId xmlns:p14="http://schemas.microsoft.com/office/powerpoint/2010/main" val="267827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A6B1E-3872-3395-DDAA-15A42CEEB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C3D4-5330-D428-59BC-D564780E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When to Use Memory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446D8D6-70FD-5D30-9703-7AAB68197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259113"/>
              </p:ext>
            </p:extLst>
          </p:nvPr>
        </p:nvGraphicFramePr>
        <p:xfrm>
          <a:off x="838200" y="1755648"/>
          <a:ext cx="10515600" cy="3297205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45720336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08081068"/>
                    </a:ext>
                  </a:extLst>
                </a:gridCol>
              </a:tblGrid>
              <a:tr h="573427">
                <a:tc>
                  <a:txBody>
                    <a:bodyPr/>
                    <a:lstStyle/>
                    <a:p>
                      <a:r>
                        <a:rPr lang="en-IN"/>
                        <a:t>Use Case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Memory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4518811"/>
                  </a:ext>
                </a:extLst>
              </a:tr>
              <a:tr h="573427">
                <a:tc>
                  <a:txBody>
                    <a:bodyPr/>
                    <a:lstStyle/>
                    <a:p>
                      <a:r>
                        <a:rPr lang="en-US"/>
                        <a:t>Simple chatbot with full history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ConversationBufferMemory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218155"/>
                  </a:ext>
                </a:extLst>
              </a:tr>
              <a:tr h="573427">
                <a:tc>
                  <a:txBody>
                    <a:bodyPr/>
                    <a:lstStyle/>
                    <a:p>
                      <a:r>
                        <a:rPr lang="en-US"/>
                        <a:t>Chatbot that avoids prompt length issues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ConversationSummaryMemory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219769"/>
                  </a:ext>
                </a:extLst>
              </a:tr>
              <a:tr h="573427">
                <a:tc>
                  <a:txBody>
                    <a:bodyPr/>
                    <a:lstStyle/>
                    <a:p>
                      <a:r>
                        <a:rPr lang="en-US"/>
                        <a:t>Agent with semantic memory of facts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VectorStoreRetrieverMemory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71482"/>
                  </a:ext>
                </a:extLst>
              </a:tr>
              <a:tr h="1003497">
                <a:tc>
                  <a:txBody>
                    <a:bodyPr/>
                    <a:lstStyle/>
                    <a:p>
                      <a:r>
                        <a:rPr lang="en-IN"/>
                        <a:t>Performance-focused apps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ConversationBufferWindowMemory</a:t>
                      </a:r>
                      <a:r>
                        <a:rPr lang="en-IN" dirty="0"/>
                        <a:t> or token-limited memory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888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61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CF9E9-8372-2A32-0CB5-F336EE84E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Langchain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E460D-D946-B239-E8D4-614E196A8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LangChain simplifies the development of sophisticated LLM applications by providing reusable components and pre-assembled chains. </a:t>
            </a:r>
          </a:p>
          <a:p>
            <a:r>
              <a:rPr lang="en-US" dirty="0"/>
              <a:t>Its modular architecture abstracts access to LLMs and external services into a unified interface. </a:t>
            </a:r>
          </a:p>
          <a:p>
            <a:r>
              <a:rPr lang="en-US" dirty="0"/>
              <a:t>Developers can combine these building blocks to carry out complex workflows.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06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9774A-C15F-BF38-F15A-B5385E586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C4153-2365-43B0-1380-741C2E12D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Langchain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A13B7-254E-1AD5-7C14-F90514177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key benefits LangChain offers developers are: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Modular architecture for flexible and adaptable LLM integrations.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Chaining together multiple services beyond just LLMs.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Goal-driven agent interactions instead of isolated calls.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Memory and persistence for statefulness across executions.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Open-source access and community support.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0347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65EB0-2C92-A3F6-573B-341DBE05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key components of LangChain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904AD-2B31-23C6-635B-1FBEDF333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Chains</a:t>
            </a:r>
          </a:p>
          <a:p>
            <a:r>
              <a:rPr lang="en-US" dirty="0"/>
              <a:t>Agents </a:t>
            </a:r>
          </a:p>
          <a:p>
            <a:r>
              <a:rPr lang="en-US" dirty="0"/>
              <a:t>Memory and tools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798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D6706-349B-5D2A-5304-327D05E4F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6C68D-B51C-9A91-7FD8-2197FB1A7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Chain</a:t>
            </a:r>
            <a:r>
              <a:rPr lang="en-US" dirty="0"/>
              <a:t> is an abstraction that </a:t>
            </a:r>
            <a:r>
              <a:rPr lang="en-US" b="1" dirty="0"/>
              <a:t>ties together multiple components</a:t>
            </a:r>
            <a:r>
              <a:rPr lang="en-US" dirty="0"/>
              <a:t>, such as:</a:t>
            </a:r>
          </a:p>
          <a:p>
            <a:pPr lvl="1"/>
            <a:r>
              <a:rPr lang="en-US" dirty="0"/>
              <a:t>Prompts</a:t>
            </a:r>
          </a:p>
          <a:p>
            <a:pPr lvl="1"/>
            <a:r>
              <a:rPr lang="en-US" dirty="0"/>
              <a:t>LLMs (Language Models)</a:t>
            </a:r>
          </a:p>
          <a:p>
            <a:pPr lvl="1"/>
            <a:r>
              <a:rPr lang="en-US" dirty="0"/>
              <a:t>Memory (for context across interactions)</a:t>
            </a:r>
          </a:p>
          <a:p>
            <a:pPr lvl="1"/>
            <a:r>
              <a:rPr lang="en-US" dirty="0"/>
              <a:t>Tools or retrievers (e.g., search, calculator)</a:t>
            </a:r>
          </a:p>
          <a:p>
            <a:pPr lvl="1"/>
            <a:r>
              <a:rPr lang="en-US" dirty="0"/>
              <a:t>Other chains (chains can be nested)</a:t>
            </a:r>
          </a:p>
          <a:p>
            <a:r>
              <a:rPr lang="en-US" dirty="0"/>
              <a:t>Each chain takes </a:t>
            </a:r>
            <a:r>
              <a:rPr lang="en-US" b="1" dirty="0"/>
              <a:t>inputs</a:t>
            </a:r>
            <a:r>
              <a:rPr lang="en-US" dirty="0"/>
              <a:t>, performs </a:t>
            </a:r>
            <a:r>
              <a:rPr lang="en-US" b="1" dirty="0"/>
              <a:t>transformations or reasoning</a:t>
            </a:r>
            <a:r>
              <a:rPr lang="en-US" dirty="0"/>
              <a:t>, and produces </a:t>
            </a:r>
            <a:r>
              <a:rPr lang="en-US" b="1" dirty="0"/>
              <a:t>outputs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4625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06280-ED0A-60B2-5DDB-56160CD2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Chains in LangChain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265C6C-70BF-BC87-515A-ED90D3373F68}"/>
              </a:ext>
            </a:extLst>
          </p:cNvPr>
          <p:cNvGraphicFramePr>
            <a:graphicFrameLocks noGrp="1"/>
          </p:cNvGraphicFramePr>
          <p:nvPr/>
        </p:nvGraphicFramePr>
        <p:xfrm>
          <a:off x="1091961" y="1825626"/>
          <a:ext cx="10008078" cy="4351336"/>
        </p:xfrm>
        <a:graphic>
          <a:graphicData uri="http://schemas.openxmlformats.org/drawingml/2006/table">
            <a:tbl>
              <a:tblPr/>
              <a:tblGrid>
                <a:gridCol w="5004039">
                  <a:extLst>
                    <a:ext uri="{9D8B030D-6E8A-4147-A177-3AD203B41FA5}">
                      <a16:colId xmlns:a16="http://schemas.microsoft.com/office/drawing/2014/main" val="2705087746"/>
                    </a:ext>
                  </a:extLst>
                </a:gridCol>
                <a:gridCol w="5004039">
                  <a:extLst>
                    <a:ext uri="{9D8B030D-6E8A-4147-A177-3AD203B41FA5}">
                      <a16:colId xmlns:a16="http://schemas.microsoft.com/office/drawing/2014/main" val="672503990"/>
                    </a:ext>
                  </a:extLst>
                </a:gridCol>
              </a:tblGrid>
              <a:tr h="348107">
                <a:tc>
                  <a:txBody>
                    <a:bodyPr/>
                    <a:lstStyle/>
                    <a:p>
                      <a:r>
                        <a:rPr lang="en-IN" sz="1700"/>
                        <a:t>Chain Type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Description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62770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r>
                        <a:rPr lang="en-IN" sz="1700" b="1"/>
                        <a:t>LLMChain</a:t>
                      </a:r>
                      <a:endParaRPr lang="en-IN" sz="1700"/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The most basic chain: a prompt + an LLM.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037993"/>
                  </a:ext>
                </a:extLst>
              </a:tr>
              <a:tr h="609187">
                <a:tc>
                  <a:txBody>
                    <a:bodyPr/>
                    <a:lstStyle/>
                    <a:p>
                      <a:r>
                        <a:rPr lang="en-IN" sz="1700" b="1"/>
                        <a:t>SequentialChain</a:t>
                      </a:r>
                      <a:endParaRPr lang="en-IN" sz="1700"/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A sequence of chains that run one after another. Output from one is passed to the next.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8649204"/>
                  </a:ext>
                </a:extLst>
              </a:tr>
              <a:tr h="609187">
                <a:tc>
                  <a:txBody>
                    <a:bodyPr/>
                    <a:lstStyle/>
                    <a:p>
                      <a:r>
                        <a:rPr lang="en-IN" sz="1700" b="1"/>
                        <a:t>SimpleSequentialChain</a:t>
                      </a:r>
                      <a:endParaRPr lang="en-IN" sz="1700"/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Like SequentialChain, but all intermediate outputs are not exposed.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064195"/>
                  </a:ext>
                </a:extLst>
              </a:tr>
              <a:tr h="609187">
                <a:tc>
                  <a:txBody>
                    <a:bodyPr/>
                    <a:lstStyle/>
                    <a:p>
                      <a:r>
                        <a:rPr lang="en-IN" sz="1700" b="1"/>
                        <a:t>ConversationChain</a:t>
                      </a:r>
                      <a:endParaRPr lang="en-IN" sz="1700"/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Adds memory so the model remembers previous interactions.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04901"/>
                  </a:ext>
                </a:extLst>
              </a:tr>
              <a:tr h="609187">
                <a:tc>
                  <a:txBody>
                    <a:bodyPr/>
                    <a:lstStyle/>
                    <a:p>
                      <a:r>
                        <a:rPr lang="en-IN" sz="1700" b="1"/>
                        <a:t>RetrievalQAChain</a:t>
                      </a:r>
                      <a:endParaRPr lang="en-IN" sz="1700"/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Combines a retriever (like vector store search) and a question-answering step.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741721"/>
                  </a:ext>
                </a:extLst>
              </a:tr>
              <a:tr h="609187">
                <a:tc>
                  <a:txBody>
                    <a:bodyPr/>
                    <a:lstStyle/>
                    <a:p>
                      <a:r>
                        <a:rPr lang="en-IN" sz="1700" b="1"/>
                        <a:t>MapReduceChain</a:t>
                      </a:r>
                      <a:endParaRPr lang="en-IN" sz="1700"/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Processes documents in parallel, then combines results (used in RAG).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3985930"/>
                  </a:ext>
                </a:extLst>
              </a:tr>
              <a:tr h="609187">
                <a:tc>
                  <a:txBody>
                    <a:bodyPr/>
                    <a:lstStyle/>
                    <a:p>
                      <a:r>
                        <a:rPr lang="en-IN" sz="1700" b="1"/>
                        <a:t>RouterChain</a:t>
                      </a:r>
                      <a:endParaRPr lang="en-IN" sz="1700"/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Directs inputs to different sub-chains based on conditions or content.</a:t>
                      </a:r>
                    </a:p>
                  </a:txBody>
                  <a:tcPr marL="87027" marR="87027" marT="43513" marB="435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223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092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96E3-A8C5-C7C9-DDFB-A7FDB3B1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AC659-6601-C972-7E76-67F699BEF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/>
              <a:t>from </a:t>
            </a:r>
            <a:r>
              <a:rPr lang="en-IN" sz="2400" dirty="0" err="1"/>
              <a:t>langchain.chains</a:t>
            </a:r>
            <a:r>
              <a:rPr lang="en-IN" sz="2400" dirty="0"/>
              <a:t> import </a:t>
            </a:r>
            <a:r>
              <a:rPr lang="en-IN" sz="2400" dirty="0" err="1"/>
              <a:t>LLMChain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from </a:t>
            </a:r>
            <a:r>
              <a:rPr lang="en-IN" sz="2400" dirty="0" err="1"/>
              <a:t>langchain.llms</a:t>
            </a:r>
            <a:r>
              <a:rPr lang="en-IN" sz="2400" dirty="0"/>
              <a:t> import OpenAI</a:t>
            </a:r>
          </a:p>
          <a:p>
            <a:pPr marL="0" indent="0">
              <a:buNone/>
            </a:pPr>
            <a:r>
              <a:rPr lang="en-IN" sz="2400" dirty="0"/>
              <a:t>from </a:t>
            </a:r>
            <a:r>
              <a:rPr lang="en-IN" sz="2400" dirty="0" err="1"/>
              <a:t>langchain.prompts</a:t>
            </a:r>
            <a:r>
              <a:rPr lang="en-IN" sz="2400" dirty="0"/>
              <a:t> import </a:t>
            </a:r>
            <a:r>
              <a:rPr lang="en-IN" sz="2400" dirty="0" err="1"/>
              <a:t>PromptTemplate</a:t>
            </a: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llm</a:t>
            </a:r>
            <a:r>
              <a:rPr lang="en-IN" sz="2400" dirty="0"/>
              <a:t> = OpenAI()</a:t>
            </a:r>
          </a:p>
          <a:p>
            <a:pPr marL="0" indent="0">
              <a:buNone/>
            </a:pPr>
            <a:r>
              <a:rPr lang="en-IN" sz="1900" dirty="0"/>
              <a:t>prompt = </a:t>
            </a:r>
            <a:r>
              <a:rPr lang="en-IN" sz="1900" dirty="0" err="1"/>
              <a:t>PromptTemplate.from_template</a:t>
            </a:r>
            <a:r>
              <a:rPr lang="en-IN" sz="1900" dirty="0"/>
              <a:t>("What is a good name for a company that makes {product}?")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chain = </a:t>
            </a:r>
            <a:r>
              <a:rPr lang="en-IN" sz="2400" dirty="0" err="1"/>
              <a:t>LLMChain</a:t>
            </a:r>
            <a:r>
              <a:rPr lang="en-IN" sz="2400" dirty="0"/>
              <a:t>(</a:t>
            </a:r>
            <a:r>
              <a:rPr lang="en-IN" sz="2400" dirty="0" err="1"/>
              <a:t>llm</a:t>
            </a:r>
            <a:r>
              <a:rPr lang="en-IN" sz="2400" dirty="0"/>
              <a:t>=</a:t>
            </a:r>
            <a:r>
              <a:rPr lang="en-IN" sz="2400" dirty="0" err="1"/>
              <a:t>llm</a:t>
            </a:r>
            <a:r>
              <a:rPr lang="en-IN" sz="2400" dirty="0"/>
              <a:t>, prompt=prompt)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response = </a:t>
            </a:r>
            <a:r>
              <a:rPr lang="en-IN" sz="2400" dirty="0" err="1"/>
              <a:t>chain.run</a:t>
            </a:r>
            <a:r>
              <a:rPr lang="en-IN" sz="2400" dirty="0"/>
              <a:t>(product="sports shoes")</a:t>
            </a:r>
          </a:p>
          <a:p>
            <a:pPr marL="0" indent="0">
              <a:buNone/>
            </a:pPr>
            <a:r>
              <a:rPr lang="en-IN" sz="2400" dirty="0"/>
              <a:t>print(response)</a:t>
            </a:r>
          </a:p>
        </p:txBody>
      </p:sp>
    </p:spTree>
    <p:extLst>
      <p:ext uri="{BB962C8B-B14F-4D97-AF65-F5344CB8AC3E}">
        <p14:creationId xmlns:p14="http://schemas.microsoft.com/office/powerpoint/2010/main" val="1029611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02F43-4241-E6D0-B897-897AA7C93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5F12-F5C9-028E-1DBE-6F90F931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80A30-7A10-B099-6B06-8AD68F49F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err="1"/>
              <a:t>llm</a:t>
            </a:r>
            <a:r>
              <a:rPr lang="en-IN" sz="2400" dirty="0"/>
              <a:t> = OpenAI()</a:t>
            </a:r>
          </a:p>
          <a:p>
            <a:pPr marL="0" indent="0">
              <a:buNone/>
            </a:pPr>
            <a:r>
              <a:rPr lang="en-IN" sz="1900" dirty="0"/>
              <a:t>prompt = </a:t>
            </a:r>
            <a:r>
              <a:rPr lang="en-IN" sz="1900" dirty="0" err="1"/>
              <a:t>PromptTemplate.from_template</a:t>
            </a:r>
            <a:r>
              <a:rPr lang="en-IN" sz="1900" dirty="0"/>
              <a:t>("What is a good name for a company that makes {product}?")</a:t>
            </a:r>
          </a:p>
          <a:p>
            <a:pPr marL="0" indent="0">
              <a:buNone/>
            </a:pPr>
            <a:r>
              <a:rPr lang="en-IN" sz="2400" dirty="0"/>
              <a:t>              </a:t>
            </a:r>
            <a:r>
              <a:rPr lang="en-IN" sz="2400" dirty="0">
                <a:sym typeface="Wingdings" panose="05000000000000000000" pitchFamily="2" charset="2"/>
              </a:rPr>
              <a:t> format the prompts 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chain = </a:t>
            </a:r>
            <a:r>
              <a:rPr lang="en-IN" sz="2400" dirty="0" err="1"/>
              <a:t>LLMChain</a:t>
            </a:r>
            <a:r>
              <a:rPr lang="en-IN" sz="2400" dirty="0"/>
              <a:t>(</a:t>
            </a:r>
            <a:r>
              <a:rPr lang="en-IN" sz="2400" dirty="0" err="1"/>
              <a:t>llm</a:t>
            </a:r>
            <a:r>
              <a:rPr lang="en-IN" sz="2400" dirty="0"/>
              <a:t>=</a:t>
            </a:r>
            <a:r>
              <a:rPr lang="en-IN" sz="2400" dirty="0" err="1"/>
              <a:t>llm</a:t>
            </a:r>
            <a:r>
              <a:rPr lang="en-IN" sz="2400" dirty="0"/>
              <a:t>, prompt=prompt) </a:t>
            </a:r>
            <a:r>
              <a:rPr lang="en-IN" sz="2400" dirty="0">
                <a:sym typeface="Wingdings" panose="05000000000000000000" pitchFamily="2" charset="2"/>
              </a:rPr>
              <a:t> Send to LLM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response = </a:t>
            </a:r>
            <a:r>
              <a:rPr lang="en-IN" sz="2400" dirty="0" err="1"/>
              <a:t>chain.run</a:t>
            </a:r>
            <a:r>
              <a:rPr lang="en-IN" sz="2400" dirty="0"/>
              <a:t>(product="sports shoes")  </a:t>
            </a:r>
            <a:r>
              <a:rPr lang="en-IN" sz="2400" dirty="0">
                <a:sym typeface="Wingdings" panose="05000000000000000000" pitchFamily="2" charset="2"/>
              </a:rPr>
              <a:t> Takes the input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print(response) </a:t>
            </a:r>
            <a:r>
              <a:rPr lang="en-IN" sz="2400" dirty="0">
                <a:sym typeface="Wingdings" panose="05000000000000000000" pitchFamily="2" charset="2"/>
              </a:rPr>
              <a:t> prints the result 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5382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1089</Words>
  <Application>Microsoft Office PowerPoint</Application>
  <PresentationFormat>Widescreen</PresentationFormat>
  <Paragraphs>181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Lang Chain for LLM Apps</vt:lpstr>
      <vt:lpstr>Langchain </vt:lpstr>
      <vt:lpstr>Langchain</vt:lpstr>
      <vt:lpstr>Langchain</vt:lpstr>
      <vt:lpstr>Exploring key components of LangChain</vt:lpstr>
      <vt:lpstr>Chain</vt:lpstr>
      <vt:lpstr>Types of Chains in LangChain</vt:lpstr>
      <vt:lpstr>Example</vt:lpstr>
      <vt:lpstr>Example</vt:lpstr>
      <vt:lpstr>Agents</vt:lpstr>
      <vt:lpstr>Agents</vt:lpstr>
      <vt:lpstr>Difference from a Chain</vt:lpstr>
      <vt:lpstr>Example</vt:lpstr>
      <vt:lpstr>Types of Agents</vt:lpstr>
      <vt:lpstr>A simple LLM app with a Python function visualized in LangFlow</vt:lpstr>
      <vt:lpstr>Memory</vt:lpstr>
      <vt:lpstr>Memory</vt:lpstr>
      <vt:lpstr>Types of Memory in LangChain</vt:lpstr>
      <vt:lpstr>How It Works</vt:lpstr>
      <vt:lpstr>Example: ConversationBufferMemory </vt:lpstr>
      <vt:lpstr>When to Use Memory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kartheeba15@outlook.com</dc:creator>
  <cp:lastModifiedBy>kartheeba15@outlook.com</cp:lastModifiedBy>
  <cp:revision>3</cp:revision>
  <dcterms:created xsi:type="dcterms:W3CDTF">2025-07-28T16:21:34Z</dcterms:created>
  <dcterms:modified xsi:type="dcterms:W3CDTF">2025-07-29T12:13:26Z</dcterms:modified>
</cp:coreProperties>
</file>