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3EEA-C2BE-479F-88A8-B506BB59059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A2F2-DD67-493D-8002-5B9D1AB6F5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OCI - LB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All LBs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LB has a backend set to route incoming traffic to your Compute instances.</a:t>
            </a:r>
          </a:p>
          <a:p>
            <a:r>
              <a:rPr lang="en-US" dirty="0"/>
              <a:t>The backend set is a logical entity that includes:</a:t>
            </a:r>
          </a:p>
          <a:p>
            <a:pPr lvl="1"/>
            <a:r>
              <a:rPr lang="en-US" dirty="0"/>
              <a:t>A list of backend servers.</a:t>
            </a:r>
          </a:p>
          <a:p>
            <a:pPr lvl="1"/>
            <a:r>
              <a:rPr lang="en-US" dirty="0"/>
              <a:t>A load balancing policy.</a:t>
            </a:r>
          </a:p>
          <a:p>
            <a:pPr lvl="1"/>
            <a:r>
              <a:rPr lang="en-US" dirty="0"/>
              <a:t>A health check policy.</a:t>
            </a:r>
          </a:p>
          <a:p>
            <a:pPr lvl="1"/>
            <a:r>
              <a:rPr lang="en-US" dirty="0"/>
              <a:t>Optional SSL handling.</a:t>
            </a:r>
          </a:p>
          <a:p>
            <a:pPr lvl="1"/>
            <a:r>
              <a:rPr lang="en-US" dirty="0"/>
              <a:t>Optional session persistence configuration.</a:t>
            </a:r>
          </a:p>
          <a:p>
            <a:r>
              <a:rPr lang="en-US" dirty="0"/>
              <a:t>The backend servers (Compute instances) associated with a backend set can exist anywhere, as long as the associated NSGs, security lists, &amp; route tables allow the intended traffic flow.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All LBs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your VCN uses NSGs, you can associate your LB with an NSG.</a:t>
            </a:r>
          </a:p>
          <a:p>
            <a:r>
              <a:rPr lang="en-US" dirty="0" smtClean="0"/>
              <a:t>If you prefer to use security lists, the Load Balancing service can suggest appropriate security list rules.</a:t>
            </a:r>
          </a:p>
          <a:p>
            <a:r>
              <a:rPr lang="en-US" dirty="0" smtClean="0"/>
              <a:t>Oracle recommends that you create your LB in a regional subnet.</a:t>
            </a:r>
          </a:p>
          <a:p>
            <a:r>
              <a:rPr lang="en-US" dirty="0" smtClean="0"/>
              <a:t>Oracle recommends that you distribute your backend servers across all ADs within the region.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Load Balancing Concepts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Backend Server</a:t>
            </a:r>
          </a:p>
          <a:p>
            <a:r>
              <a:rPr lang="en-US" dirty="0" smtClean="0"/>
              <a:t>Backend Set</a:t>
            </a:r>
          </a:p>
          <a:p>
            <a:r>
              <a:rPr lang="en-US" dirty="0" smtClean="0"/>
              <a:t>Certificates</a:t>
            </a:r>
          </a:p>
          <a:p>
            <a:r>
              <a:rPr lang="en-US" dirty="0" smtClean="0"/>
              <a:t>Health Check</a:t>
            </a:r>
          </a:p>
          <a:p>
            <a:r>
              <a:rPr lang="en-US" dirty="0" smtClean="0"/>
              <a:t>Health Status</a:t>
            </a:r>
          </a:p>
          <a:p>
            <a:r>
              <a:rPr lang="en-US" dirty="0" smtClean="0"/>
              <a:t>Listener</a:t>
            </a:r>
          </a:p>
          <a:p>
            <a:r>
              <a:rPr lang="en-US" dirty="0" smtClean="0"/>
              <a:t>Load Balancing Policy</a:t>
            </a:r>
          </a:p>
          <a:p>
            <a:r>
              <a:rPr lang="en-US" dirty="0" smtClean="0"/>
              <a:t>Path Route Set</a:t>
            </a:r>
          </a:p>
          <a:p>
            <a:r>
              <a:rPr lang="en-US" dirty="0" smtClean="0"/>
              <a:t>Session Persistence</a:t>
            </a:r>
          </a:p>
          <a:p>
            <a:r>
              <a:rPr lang="en-US" dirty="0" smtClean="0"/>
              <a:t>Shape</a:t>
            </a:r>
          </a:p>
          <a:p>
            <a:r>
              <a:rPr lang="en-US" dirty="0" smtClean="0"/>
              <a:t>SSL</a:t>
            </a:r>
          </a:p>
          <a:p>
            <a:r>
              <a:rPr lang="en-US" dirty="0" smtClean="0"/>
              <a:t>Virtual Hostname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Load </a:t>
            </a:r>
            <a:r>
              <a:rPr lang="en-US" b="1" dirty="0"/>
              <a:t>Balancing Limits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cannot dynamically change the LB shape to handle more incoming traffic.</a:t>
            </a:r>
          </a:p>
          <a:p>
            <a:r>
              <a:rPr lang="en-US" dirty="0"/>
              <a:t>You cannot convert an AD-specific LB to a regional LB or vice-versa.</a:t>
            </a:r>
          </a:p>
          <a:p>
            <a:r>
              <a:rPr lang="en-US" dirty="0"/>
              <a:t>Max concurrent connections are limited when you use </a:t>
            </a:r>
            <a:r>
              <a:rPr lang="en-US" dirty="0" err="1"/>
              <a:t>stateful</a:t>
            </a:r>
            <a:r>
              <a:rPr lang="en-US" dirty="0"/>
              <a:t> security rules for your LB subnets.</a:t>
            </a:r>
          </a:p>
          <a:p>
            <a:pPr lvl="1"/>
            <a:r>
              <a:rPr lang="en-US" dirty="0"/>
              <a:t>To accommodate high-volume traffic, use stateless security rules for your LB subnets.</a:t>
            </a:r>
          </a:p>
          <a:p>
            <a:r>
              <a:rPr lang="en-US" dirty="0"/>
              <a:t>Each LB has the following configuration limits:</a:t>
            </a:r>
          </a:p>
          <a:p>
            <a:pPr lvl="1"/>
            <a:r>
              <a:rPr lang="en-US" dirty="0"/>
              <a:t>1 IP</a:t>
            </a:r>
          </a:p>
          <a:p>
            <a:pPr lvl="1"/>
            <a:r>
              <a:rPr lang="en-US" dirty="0"/>
              <a:t>16 backend sets</a:t>
            </a:r>
          </a:p>
          <a:p>
            <a:pPr lvl="1"/>
            <a:r>
              <a:rPr lang="en-US" dirty="0"/>
              <a:t>512 backend servers per backend set</a:t>
            </a:r>
          </a:p>
          <a:p>
            <a:pPr lvl="1"/>
            <a:r>
              <a:rPr lang="en-US" dirty="0"/>
              <a:t>1024 backend servers total</a:t>
            </a:r>
          </a:p>
          <a:p>
            <a:pPr lvl="1"/>
            <a:r>
              <a:rPr lang="en-US" dirty="0"/>
              <a:t>16 listeners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How </a:t>
            </a:r>
            <a:r>
              <a:rPr lang="en-US" b="1" dirty="0"/>
              <a:t>Load Balancing Policies Work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TCP LB considers policy &amp; </a:t>
            </a:r>
            <a:r>
              <a:rPr lang="en-US" dirty="0" err="1"/>
              <a:t>weightage</a:t>
            </a:r>
            <a:r>
              <a:rPr lang="en-US" dirty="0"/>
              <a:t> to direct an initial incoming request to a backend server.</a:t>
            </a:r>
          </a:p>
          <a:p>
            <a:pPr lvl="1"/>
            <a:r>
              <a:rPr lang="en-US" dirty="0"/>
              <a:t>All subsequent packets on this connection go to the same endpoint.</a:t>
            </a:r>
          </a:p>
          <a:p>
            <a:r>
              <a:rPr lang="en-US" dirty="0"/>
              <a:t>An HTTP LB configured for cookie-based session persistence forwards requests to the backend server specified by the cookie’s session information.</a:t>
            </a:r>
          </a:p>
          <a:p>
            <a:r>
              <a:rPr lang="en-US" dirty="0"/>
              <a:t>For non-sticky HTTP requests, the LB applies policy &amp; </a:t>
            </a:r>
            <a:r>
              <a:rPr lang="en-US" dirty="0" err="1"/>
              <a:t>weightage</a:t>
            </a:r>
            <a:r>
              <a:rPr lang="en-US" dirty="0"/>
              <a:t> to every incoming request &amp; determines an appropriate backend server.</a:t>
            </a:r>
          </a:p>
          <a:p>
            <a:pPr lvl="1"/>
            <a:r>
              <a:rPr lang="en-US" dirty="0"/>
              <a:t>Multiple requests from the same client could be directed to different servers.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Round </a:t>
            </a:r>
            <a:r>
              <a:rPr lang="en-US" b="1" dirty="0"/>
              <a:t>Robin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Round Robin is the default LB policy.</a:t>
            </a:r>
          </a:p>
          <a:p>
            <a:r>
              <a:rPr lang="en-US" dirty="0"/>
              <a:t>This policy distributes incoming traffic sequentially to each server in a backend set list.</a:t>
            </a:r>
          </a:p>
          <a:p>
            <a:r>
              <a:rPr lang="en-US" dirty="0"/>
              <a:t>After each server has received a connection, the load balancer repeats the list in the same order.</a:t>
            </a:r>
          </a:p>
          <a:p>
            <a:r>
              <a:rPr lang="en-US" dirty="0"/>
              <a:t>Round Robin is a simple load balancing algorithm.</a:t>
            </a:r>
          </a:p>
          <a:p>
            <a:r>
              <a:rPr lang="en-US" dirty="0"/>
              <a:t>It works best when all the backend servers have similar capacity &amp; the processing load required by each request does not vary significantly.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Least </a:t>
            </a:r>
            <a:r>
              <a:rPr lang="en-US" b="1" dirty="0"/>
              <a:t>Connections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Least Connections policy routes incoming non-sticky request traffic to the backend server with the fewest active connections.</a:t>
            </a:r>
          </a:p>
          <a:p>
            <a:r>
              <a:rPr lang="en-US" dirty="0"/>
              <a:t>This policy helps you maintain an equal distribution of active connections with backend servers.</a:t>
            </a:r>
          </a:p>
          <a:p>
            <a:r>
              <a:rPr lang="en-US" dirty="0"/>
              <a:t>As with the round robin policy, you can assign a weight to each backend server &amp; further control traffic distribution.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IP </a:t>
            </a:r>
            <a:r>
              <a:rPr lang="en-US" b="1" dirty="0"/>
              <a:t>Hash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IP Hash policy uses an incoming request’s source IP as a hashing key to route non-sticky traffic to the same backend server.</a:t>
            </a:r>
          </a:p>
          <a:p>
            <a:r>
              <a:rPr lang="en-US" dirty="0"/>
              <a:t>The LB routes requests from the same client to the same backend server as long as that server is available.</a:t>
            </a:r>
          </a:p>
          <a:p>
            <a:r>
              <a:rPr lang="en-US" dirty="0"/>
              <a:t>This policy honors server </a:t>
            </a:r>
            <a:r>
              <a:rPr lang="en-US" dirty="0" err="1"/>
              <a:t>weightage</a:t>
            </a:r>
            <a:r>
              <a:rPr lang="en-US" dirty="0"/>
              <a:t> when establishing the initial connection.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IP Hash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IP Hash ensures that requests from a particular client are always directed to the same backend server, as long as it is available.</a:t>
            </a:r>
          </a:p>
          <a:p>
            <a:r>
              <a:rPr lang="en-US" dirty="0" smtClean="0"/>
              <a:t>You cannot add a backend server marked as Backup to a backend set that uses the IP Hash policy.</a:t>
            </a:r>
          </a:p>
          <a:p>
            <a:r>
              <a:rPr lang="en-US" dirty="0" smtClean="0"/>
              <a:t>Multiple clients that connect to an LB through a proxy or NAT router appear to have the same IP. If you apply the IP Hash policy to your backend set, the LB routes traffic based on the incoming IP &amp; sends these </a:t>
            </a:r>
            <a:r>
              <a:rPr lang="en-US" dirty="0" err="1" smtClean="0"/>
              <a:t>proxied</a:t>
            </a:r>
            <a:r>
              <a:rPr lang="en-US" dirty="0" smtClean="0"/>
              <a:t> client requests to the same backend server. If the </a:t>
            </a:r>
            <a:r>
              <a:rPr lang="en-US" dirty="0" err="1" smtClean="0"/>
              <a:t>proxied</a:t>
            </a:r>
            <a:r>
              <a:rPr lang="en-US" dirty="0" smtClean="0"/>
              <a:t> client pool is large, the requests could flood a backend server.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Connection </a:t>
            </a:r>
            <a:r>
              <a:rPr lang="en-US" b="1" dirty="0"/>
              <a:t>Management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LBs support connection multiplexing.</a:t>
            </a:r>
          </a:p>
          <a:p>
            <a:r>
              <a:rPr lang="en-US" dirty="0"/>
              <a:t>The LB can route many incoming requests from multiple clients to the destination backend server through a few (1 or multiple) backend connections.</a:t>
            </a:r>
          </a:p>
          <a:p>
            <a:r>
              <a:rPr lang="en-US" dirty="0"/>
              <a:t>After your LB connects a client to a backend server, the connection can be closed due to inactivity.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service that provides automated traffic distribution from one entry point to multiple servers reachable from your VCN.</a:t>
            </a:r>
          </a:p>
          <a:p>
            <a:r>
              <a:rPr lang="en-US" dirty="0"/>
              <a:t>The service offers a load balancer with your choice of a public or private IP address, &amp; provisioned bandwidth.</a:t>
            </a:r>
          </a:p>
          <a:p>
            <a:r>
              <a:rPr lang="en-US" dirty="0"/>
              <a:t>A load balancer improves resource utilization, facilitates scaling, &amp; helps ensure HA.</a:t>
            </a:r>
          </a:p>
          <a:p>
            <a:r>
              <a:rPr lang="en-US" dirty="0"/>
              <a:t>You can configure multiple load balancing policies &amp; app-specific health checks to ensure that the load balancer directs traffic only to healthy instances.</a:t>
            </a:r>
          </a:p>
          <a:p>
            <a:r>
              <a:rPr lang="en-US" dirty="0"/>
              <a:t>The LB can reduce your maintenance window by draining traffic from an unhealthy app server before you remove it from service for maintenance.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Connection Management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configure LB listeners to control the max idle time allowed during each TCP connection or HTTP request &amp; response pair.</a:t>
            </a:r>
          </a:p>
          <a:p>
            <a:r>
              <a:rPr lang="en-US" dirty="0"/>
              <a:t>Oracle recommends that you do not allow your backend servers to close connections to the load balancer.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Connection Management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/>
              <a:t>3 timeout settings affect your LB’s </a:t>
            </a:r>
            <a:r>
              <a:rPr lang="en-US" dirty="0" smtClean="0"/>
              <a:t>behavior:</a:t>
            </a:r>
          </a:p>
          <a:p>
            <a:pPr marL="514350" indent="-514350"/>
            <a:r>
              <a:rPr lang="en-US" dirty="0" smtClean="0"/>
              <a:t>Keep-alive </a:t>
            </a:r>
            <a:r>
              <a:rPr lang="en-US" dirty="0"/>
              <a:t>setting between the LB &amp; backend </a:t>
            </a:r>
            <a:r>
              <a:rPr lang="en-US" dirty="0" smtClean="0"/>
              <a:t>server.</a:t>
            </a:r>
          </a:p>
          <a:p>
            <a:pPr marL="514350" indent="-514350"/>
            <a:r>
              <a:rPr lang="en-US" dirty="0" smtClean="0"/>
              <a:t>Keep-alive </a:t>
            </a:r>
            <a:r>
              <a:rPr lang="en-US" dirty="0"/>
              <a:t>setting between the LB &amp; the </a:t>
            </a:r>
            <a:r>
              <a:rPr lang="en-US" dirty="0" smtClean="0"/>
              <a:t>client.</a:t>
            </a:r>
          </a:p>
          <a:p>
            <a:pPr marL="514350" indent="-514350"/>
            <a:r>
              <a:rPr lang="en-US" dirty="0" smtClean="0"/>
              <a:t>Idle </a:t>
            </a:r>
            <a:r>
              <a:rPr lang="en-US" dirty="0"/>
              <a:t>timeout.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HTTP </a:t>
            </a:r>
            <a:r>
              <a:rPr lang="en-US" b="1" dirty="0"/>
              <a:t>“X-” Headers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Load Balancing service adds or modifies the following X- headers when it passes requests to your servers:</a:t>
            </a:r>
          </a:p>
          <a:p>
            <a:pPr marL="514350" indent="-514350"/>
            <a:r>
              <a:rPr lang="en-US" dirty="0" smtClean="0"/>
              <a:t>X-Forwarded-Host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X-Forwarded-Port</a:t>
            </a:r>
            <a:br>
              <a:rPr lang="en-US" dirty="0"/>
            </a:br>
            <a:r>
              <a:rPr lang="en-US" dirty="0"/>
              <a:t>X-Forwarded-Proto</a:t>
            </a:r>
            <a:br>
              <a:rPr lang="en-US" dirty="0"/>
            </a:br>
            <a:r>
              <a:rPr lang="en-US" dirty="0"/>
              <a:t>X-Real-IP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Create </a:t>
            </a:r>
            <a:r>
              <a:rPr lang="en-US" sz="3600" b="1" dirty="0"/>
              <a:t>a load balancer using </a:t>
            </a:r>
            <a:r>
              <a:rPr lang="en-US" sz="3600" b="1" dirty="0" err="1"/>
              <a:t>Terraform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</a:t>
            </a:r>
            <a:r>
              <a:rPr lang="en-US" b="1" dirty="0" err="1" smtClean="0"/>
              <a:t>oci_load_balancer_load_balancer</a:t>
            </a:r>
            <a:r>
              <a:rPr lang="en-US" dirty="0" smtClean="0"/>
              <a:t> </a:t>
            </a:r>
            <a:r>
              <a:rPr lang="en-US" dirty="0" err="1" smtClean="0"/>
              <a:t>tf_lb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compartment_id</a:t>
            </a:r>
            <a:r>
              <a:rPr lang="en-US" dirty="0" smtClean="0"/>
              <a:t> = </a:t>
            </a:r>
            <a:r>
              <a:rPr lang="en-US" dirty="0" err="1" smtClean="0"/>
              <a:t>var.compartment_id</a:t>
            </a: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display_name</a:t>
            </a:r>
            <a:r>
              <a:rPr lang="en-US" dirty="0" smtClean="0"/>
              <a:t> = "</a:t>
            </a:r>
            <a:r>
              <a:rPr lang="en-US" dirty="0" err="1" smtClean="0"/>
              <a:t>tf</a:t>
            </a:r>
            <a:r>
              <a:rPr lang="en-US" dirty="0" smtClean="0"/>
              <a:t>-lb"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ip_mode</a:t>
            </a:r>
            <a:r>
              <a:rPr lang="en-US" dirty="0" smtClean="0"/>
              <a:t> = "IPV4"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is_private</a:t>
            </a:r>
            <a:r>
              <a:rPr lang="en-US" dirty="0" smtClean="0"/>
              <a:t> = "false"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shape = "100Mbps"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subnet_ids</a:t>
            </a:r>
            <a:r>
              <a:rPr lang="en-US" dirty="0" smtClean="0"/>
              <a:t> = [ "[subnet-</a:t>
            </a:r>
            <a:r>
              <a:rPr lang="en-US" dirty="0" err="1" smtClean="0"/>
              <a:t>ocid</a:t>
            </a:r>
            <a:r>
              <a:rPr lang="en-US" dirty="0" smtClean="0"/>
              <a:t>]" ]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Load </a:t>
            </a:r>
            <a:r>
              <a:rPr lang="en-US" b="1" dirty="0"/>
              <a:t>balancer backend set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resource </a:t>
            </a:r>
            <a:r>
              <a:rPr lang="en-US" b="1" dirty="0" err="1" smtClean="0"/>
              <a:t>oci_load_balancer_backend_set</a:t>
            </a:r>
            <a:r>
              <a:rPr lang="en-US" dirty="0" smtClean="0"/>
              <a:t>  </a:t>
            </a:r>
            <a:r>
              <a:rPr lang="en-US" dirty="0" err="1" smtClean="0"/>
              <a:t>tf_load_balancer_set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health_checker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interval_ms</a:t>
            </a:r>
            <a:r>
              <a:rPr lang="en-US" dirty="0" smtClean="0"/>
              <a:t>         = "10000"</a:t>
            </a:r>
          </a:p>
          <a:p>
            <a:pPr>
              <a:buNone/>
            </a:pPr>
            <a:r>
              <a:rPr lang="en-US" dirty="0" smtClean="0"/>
              <a:t>    port                = "80"</a:t>
            </a:r>
          </a:p>
          <a:p>
            <a:pPr>
              <a:buNone/>
            </a:pPr>
            <a:r>
              <a:rPr lang="en-US" dirty="0" smtClean="0"/>
              <a:t>    protocol            = "HTTP"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response_body_regex</a:t>
            </a:r>
            <a:r>
              <a:rPr lang="en-US" dirty="0" smtClean="0"/>
              <a:t> = ""</a:t>
            </a:r>
          </a:p>
          <a:p>
            <a:pPr>
              <a:buNone/>
            </a:pPr>
            <a:r>
              <a:rPr lang="en-US" dirty="0" smtClean="0"/>
              <a:t>    retries             = "3"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return_code</a:t>
            </a:r>
            <a:r>
              <a:rPr lang="en-US" dirty="0" smtClean="0"/>
              <a:t>         = "403"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timeout_in_millis</a:t>
            </a:r>
            <a:r>
              <a:rPr lang="en-US" dirty="0" smtClean="0"/>
              <a:t>   = "3000"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url_path</a:t>
            </a:r>
            <a:r>
              <a:rPr lang="en-US" dirty="0" smtClean="0"/>
              <a:t>            = "/"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load_balancer_id</a:t>
            </a:r>
            <a:r>
              <a:rPr lang="en-US" dirty="0" smtClean="0"/>
              <a:t> = oci_load_balancer_load_balancer.tf_lb.id</a:t>
            </a:r>
          </a:p>
          <a:p>
            <a:pPr>
              <a:buNone/>
            </a:pPr>
            <a:r>
              <a:rPr lang="en-US" dirty="0" smtClean="0"/>
              <a:t>  name             = "</a:t>
            </a:r>
            <a:r>
              <a:rPr lang="en-US" dirty="0" err="1" smtClean="0"/>
              <a:t>tf_load_balancer_set_LC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policy           = "LEAST_CONNECTIONS"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Load </a:t>
            </a:r>
            <a:r>
              <a:rPr lang="en-US" b="1" dirty="0"/>
              <a:t>balancer backend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resource  </a:t>
            </a:r>
            <a:r>
              <a:rPr lang="en-US" b="1" dirty="0" err="1" smtClean="0"/>
              <a:t>oci_load_balancer_backend</a:t>
            </a:r>
            <a:r>
              <a:rPr lang="en-US" dirty="0" smtClean="0"/>
              <a:t>    </a:t>
            </a:r>
            <a:r>
              <a:rPr lang="en-US" dirty="0" err="1" smtClean="0"/>
              <a:t>tf_demo_instance_backend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sz="2900" dirty="0" smtClean="0"/>
              <a:t>  </a:t>
            </a:r>
            <a:r>
              <a:rPr lang="en-US" sz="2900" dirty="0" err="1" smtClean="0"/>
              <a:t>backendset_name</a:t>
            </a:r>
            <a:r>
              <a:rPr lang="en-US" sz="2900" dirty="0" smtClean="0"/>
              <a:t>  = oci_load_balancer_backend_set.tf_load_balancer_set.name</a:t>
            </a:r>
          </a:p>
          <a:p>
            <a:pPr>
              <a:buNone/>
            </a:pPr>
            <a:r>
              <a:rPr lang="en-US" sz="2900" dirty="0" smtClean="0"/>
              <a:t>  backup           = "false"</a:t>
            </a:r>
          </a:p>
          <a:p>
            <a:pPr>
              <a:buNone/>
            </a:pPr>
            <a:r>
              <a:rPr lang="en-US" sz="2900" dirty="0" smtClean="0"/>
              <a:t>  drain            = "false"</a:t>
            </a:r>
          </a:p>
          <a:p>
            <a:pPr>
              <a:buNone/>
            </a:pPr>
            <a:r>
              <a:rPr lang="en-US" sz="2900" dirty="0" smtClean="0"/>
              <a:t>  </a:t>
            </a:r>
            <a:r>
              <a:rPr lang="en-US" sz="2900" dirty="0" err="1" smtClean="0"/>
              <a:t>ip_address</a:t>
            </a:r>
            <a:r>
              <a:rPr lang="en-US" sz="2900" dirty="0" smtClean="0"/>
              <a:t>       = "10.0.0.155"</a:t>
            </a:r>
          </a:p>
          <a:p>
            <a:pPr>
              <a:buNone/>
            </a:pPr>
            <a:r>
              <a:rPr lang="en-US" sz="2900" dirty="0" smtClean="0"/>
              <a:t>  </a:t>
            </a:r>
            <a:r>
              <a:rPr lang="en-US" sz="2900" dirty="0" err="1" smtClean="0"/>
              <a:t>load_balancer_id</a:t>
            </a:r>
            <a:r>
              <a:rPr lang="en-US" sz="2900" dirty="0" smtClean="0"/>
              <a:t> = oci_load_balancer_load_balancer.tf_lb.id</a:t>
            </a:r>
          </a:p>
          <a:p>
            <a:pPr>
              <a:buNone/>
            </a:pPr>
            <a:r>
              <a:rPr lang="en-US" sz="2900" dirty="0" smtClean="0"/>
              <a:t>  offline          = "false"</a:t>
            </a:r>
          </a:p>
          <a:p>
            <a:pPr>
              <a:buNone/>
            </a:pPr>
            <a:r>
              <a:rPr lang="en-US" sz="2900" dirty="0" smtClean="0"/>
              <a:t>  port             = "80"</a:t>
            </a:r>
          </a:p>
          <a:p>
            <a:pPr>
              <a:buNone/>
            </a:pPr>
            <a:r>
              <a:rPr lang="en-US" sz="2900" dirty="0" smtClean="0"/>
              <a:t>  weight           = "1"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Load </a:t>
            </a:r>
            <a:r>
              <a:rPr lang="en-US" b="1" dirty="0"/>
              <a:t>balancer listener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resource </a:t>
            </a:r>
            <a:r>
              <a:rPr lang="en-US" b="1" dirty="0" err="1" smtClean="0"/>
              <a:t>oci_load_balancer_listener</a:t>
            </a:r>
            <a:r>
              <a:rPr lang="en-US" dirty="0" smtClean="0"/>
              <a:t> </a:t>
            </a:r>
            <a:r>
              <a:rPr lang="en-US" dirty="0" err="1" smtClean="0"/>
              <a:t>tf_lb_listener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connection_configuration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backend_tcp_proxy_protocol_version</a:t>
            </a:r>
            <a:r>
              <a:rPr lang="en-US" dirty="0" smtClean="0"/>
              <a:t> = "0"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idle_timeout_in_seconds</a:t>
            </a:r>
            <a:r>
              <a:rPr lang="en-US" dirty="0" smtClean="0"/>
              <a:t>            = "60"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default_backend_set_name</a:t>
            </a:r>
            <a:r>
              <a:rPr lang="en-US" dirty="0" smtClean="0"/>
              <a:t> = oci_load_balancer_backend_set.tf_load_balancer_set.name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load_balancer_id</a:t>
            </a:r>
            <a:r>
              <a:rPr lang="en-US" dirty="0" smtClean="0"/>
              <a:t> = oci_load_balancer_load_balancer.tf_lb.id</a:t>
            </a:r>
          </a:p>
          <a:p>
            <a:pPr>
              <a:buNone/>
            </a:pPr>
            <a:r>
              <a:rPr lang="en-US" dirty="0" smtClean="0"/>
              <a:t>  name             = "listener_lb_2022-0408-1500"</a:t>
            </a:r>
          </a:p>
          <a:p>
            <a:pPr>
              <a:buNone/>
            </a:pPr>
            <a:r>
              <a:rPr lang="en-US" dirty="0" smtClean="0"/>
              <a:t>  port     = "80"</a:t>
            </a:r>
          </a:p>
          <a:p>
            <a:pPr>
              <a:buNone/>
            </a:pPr>
            <a:r>
              <a:rPr lang="en-US" dirty="0" smtClean="0"/>
              <a:t>  protocol = "HTTP"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How </a:t>
            </a:r>
            <a:r>
              <a:rPr lang="en-US" b="1" dirty="0"/>
              <a:t>Load Balancing Works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Load Balancing service enables you to create a public or private load balancer within your VCN.</a:t>
            </a:r>
          </a:p>
          <a:p>
            <a:r>
              <a:rPr lang="en-US" dirty="0"/>
              <a:t>A public LB has a public IP that is accessible from the internet.</a:t>
            </a:r>
          </a:p>
          <a:p>
            <a:r>
              <a:rPr lang="en-US" dirty="0"/>
              <a:t>A private LB has an IP address from the hosting subnet, which is visible only within your VCN.</a:t>
            </a:r>
          </a:p>
          <a:p>
            <a:r>
              <a:rPr lang="en-US" dirty="0"/>
              <a:t>You can configure multiple listeners for an IP to load balance transport Layer 4 and Layer 7 (TCP &amp; HTTP) traffic.</a:t>
            </a:r>
          </a:p>
          <a:p>
            <a:r>
              <a:rPr lang="en-US" dirty="0"/>
              <a:t>Both public &amp; private LBs can route data traffic to any backend server that is reachable from the VCN.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Public LB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To accept traffic from the internet, you create a public LB.</a:t>
            </a:r>
          </a:p>
          <a:p>
            <a:r>
              <a:rPr lang="en-US" dirty="0"/>
              <a:t>The service assigns it a public IP that serves as the entry point for incoming traffic.</a:t>
            </a:r>
          </a:p>
          <a:p>
            <a:r>
              <a:rPr lang="en-US" dirty="0"/>
              <a:t>You can associate the public IP with a friendly DNS name through any DNS vendor.</a:t>
            </a:r>
          </a:p>
          <a:p>
            <a:r>
              <a:rPr lang="en-US" dirty="0"/>
              <a:t>A public LB is regional.</a:t>
            </a:r>
          </a:p>
          <a:p>
            <a:r>
              <a:rPr lang="en-US" dirty="0"/>
              <a:t>If your region has multiple ADs, a public LB requires either a regional subnet (recommended) or 2 AD-specific subnets, each in a separate AD.</a:t>
            </a:r>
          </a:p>
          <a:p>
            <a:r>
              <a:rPr lang="en-US" dirty="0"/>
              <a:t>With a regional subnet, the Load Balancing service creates a primary LB &amp; a standby LB, each in a different AD, to ensure accessibility even during an AD outage.</a:t>
            </a:r>
          </a:p>
          <a:p>
            <a:r>
              <a:rPr lang="en-US" dirty="0"/>
              <a:t>If you create an LB in 2 AD-specific subnets, 1 subnet hosts the primary LB &amp; the other hosts a standby LB.</a:t>
            </a:r>
          </a:p>
          <a:p>
            <a:r>
              <a:rPr lang="en-US" dirty="0"/>
              <a:t>If the primary LB fails, the public IP switches to the secondary LB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ad balan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14356"/>
            <a:ext cx="6145639" cy="5500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Public LB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service treats the two LBs as equivalent &amp; you cannot specify which one is primary.</a:t>
            </a:r>
          </a:p>
          <a:p>
            <a:r>
              <a:rPr lang="en-US" dirty="0" smtClean="0"/>
              <a:t>Whether you use regional or AD-specific subnets, each LB requires one private IP from its host subnet.</a:t>
            </a:r>
          </a:p>
          <a:p>
            <a:r>
              <a:rPr lang="en-US" dirty="0" smtClean="0"/>
              <a:t>The Load Balancing service supplies a floating public IP to the primary LB.</a:t>
            </a:r>
          </a:p>
          <a:p>
            <a:r>
              <a:rPr lang="en-US" dirty="0" smtClean="0"/>
              <a:t>The floating public IP does not come from your backend subnets.</a:t>
            </a:r>
          </a:p>
          <a:p>
            <a:r>
              <a:rPr lang="en-US" dirty="0" smtClean="0"/>
              <a:t>If your region includes only one AD, the service requires just 1 subnet, either regional or AD-specific, to host both the primary &amp; standby </a:t>
            </a:r>
            <a:r>
              <a:rPr lang="en-US" dirty="0" err="1" smtClean="0"/>
              <a:t>LBs.</a:t>
            </a:r>
            <a:endParaRPr lang="en-US" dirty="0" smtClean="0"/>
          </a:p>
          <a:p>
            <a:r>
              <a:rPr lang="en-US" dirty="0" smtClean="0"/>
              <a:t>The primary &amp; standby LBs each require a private IP from the host subnet, in addition to the assigned floating public IP.</a:t>
            </a:r>
          </a:p>
          <a:p>
            <a:r>
              <a:rPr lang="en-US" dirty="0" smtClean="0"/>
              <a:t>If there is an AD outage, the LB has no failover.</a:t>
            </a:r>
          </a:p>
          <a:p>
            <a:r>
              <a:rPr lang="en-US" dirty="0" smtClean="0"/>
              <a:t>You cannot specify a private subnet for your public LB.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Private </a:t>
            </a:r>
            <a:r>
              <a:rPr lang="en-US" b="1" dirty="0"/>
              <a:t>LB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isolate your LB from the internet &amp; simplify your security posture, you can create a private LB.</a:t>
            </a:r>
          </a:p>
          <a:p>
            <a:r>
              <a:rPr lang="en-US" dirty="0"/>
              <a:t>The Load Balancing service assigns it a private IP that serves as the entry point for incoming traffic.</a:t>
            </a:r>
          </a:p>
          <a:p>
            <a:r>
              <a:rPr lang="en-US" dirty="0"/>
              <a:t>When you create a private LB, the service requires only 1 subnet to host both the primary &amp; standby load balancers.</a:t>
            </a:r>
          </a:p>
          <a:p>
            <a:r>
              <a:rPr lang="en-US" dirty="0"/>
              <a:t>The LB can be regional or AD-specific, depending on the scope of the host subnet.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rivate Load Balancer In O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57166"/>
            <a:ext cx="6429420" cy="5712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Private LB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LB is accessible only from within the VCN that contains the host subnet, or as further restricted by your security rules.</a:t>
            </a:r>
          </a:p>
          <a:p>
            <a:r>
              <a:rPr lang="en-US" dirty="0" smtClean="0"/>
              <a:t>The assigned floating private IP is local to the host subnet.</a:t>
            </a:r>
          </a:p>
          <a:p>
            <a:r>
              <a:rPr lang="en-US" dirty="0" smtClean="0"/>
              <a:t>The primary &amp; standby LBs each require an extra private IP from the host subnet.</a:t>
            </a:r>
          </a:p>
          <a:p>
            <a:r>
              <a:rPr lang="en-US" dirty="0" smtClean="0"/>
              <a:t>If there is an AD outage:</a:t>
            </a:r>
          </a:p>
          <a:p>
            <a:pPr lvl="1"/>
            <a:r>
              <a:rPr lang="en-US" dirty="0" smtClean="0"/>
              <a:t>A private LB created in a regional subnet in a multi-AD region provides failover.</a:t>
            </a:r>
          </a:p>
          <a:p>
            <a:pPr lvl="1"/>
            <a:r>
              <a:rPr lang="en-US" dirty="0" smtClean="0"/>
              <a:t>A private LB created in an AD-specific subnet, or in a regional subnet in a single AD region, has no failover.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1628</Words>
  <Application>Microsoft Office PowerPoint</Application>
  <PresentationFormat>On-screen Show (4:3)</PresentationFormat>
  <Paragraphs>169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OCI - LB</vt:lpstr>
      <vt:lpstr>Load Balancer</vt:lpstr>
      <vt:lpstr>  How Load Balancing Works  </vt:lpstr>
      <vt:lpstr>Public LB </vt:lpstr>
      <vt:lpstr>Slide 5</vt:lpstr>
      <vt:lpstr>Public LB </vt:lpstr>
      <vt:lpstr>  Private LB  </vt:lpstr>
      <vt:lpstr>Slide 8</vt:lpstr>
      <vt:lpstr>  Private LB  </vt:lpstr>
      <vt:lpstr>All LBs </vt:lpstr>
      <vt:lpstr>All LBs </vt:lpstr>
      <vt:lpstr>Load Balancing Concepts  </vt:lpstr>
      <vt:lpstr> Load Balancing Limits  </vt:lpstr>
      <vt:lpstr>  How Load Balancing Policies Work  </vt:lpstr>
      <vt:lpstr>  Round Robin  </vt:lpstr>
      <vt:lpstr> Least Connections  </vt:lpstr>
      <vt:lpstr>  IP Hash  </vt:lpstr>
      <vt:lpstr>  IP Hash  </vt:lpstr>
      <vt:lpstr>  Connection Management  </vt:lpstr>
      <vt:lpstr>  Connection Management  </vt:lpstr>
      <vt:lpstr>  Connection Management  </vt:lpstr>
      <vt:lpstr>  HTTP “X-” Headers  </vt:lpstr>
      <vt:lpstr>  Create a load balancer using Terraform  </vt:lpstr>
      <vt:lpstr>  Load balancer backend set  </vt:lpstr>
      <vt:lpstr>  Load balancer backend  </vt:lpstr>
      <vt:lpstr>  Load balancer listener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2024-02-22T02:17:11Z</dcterms:created>
  <dcterms:modified xsi:type="dcterms:W3CDTF">2024-02-22T02:43:14Z</dcterms:modified>
</cp:coreProperties>
</file>