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257" r:id="rId4"/>
    <p:sldId id="614" r:id="rId5"/>
    <p:sldId id="625" r:id="rId6"/>
    <p:sldId id="585" r:id="rId7"/>
    <p:sldId id="626" r:id="rId8"/>
    <p:sldId id="627" r:id="rId9"/>
    <p:sldId id="628" r:id="rId10"/>
    <p:sldId id="629" r:id="rId11"/>
    <p:sldId id="630" r:id="rId12"/>
    <p:sldId id="631" r:id="rId13"/>
    <p:sldId id="649" r:id="rId14"/>
    <p:sldId id="632" r:id="rId15"/>
    <p:sldId id="633" r:id="rId16"/>
    <p:sldId id="652" r:id="rId17"/>
    <p:sldId id="653" r:id="rId18"/>
    <p:sldId id="647" r:id="rId19"/>
    <p:sldId id="651" r:id="rId20"/>
    <p:sldId id="650" r:id="rId21"/>
    <p:sldId id="661" r:id="rId22"/>
    <p:sldId id="657" r:id="rId23"/>
    <p:sldId id="663" r:id="rId24"/>
    <p:sldId id="662" r:id="rId25"/>
    <p:sldId id="654" r:id="rId26"/>
    <p:sldId id="664" r:id="rId27"/>
    <p:sldId id="665" r:id="rId28"/>
    <p:sldId id="667" r:id="rId29"/>
    <p:sldId id="666" r:id="rId30"/>
    <p:sldId id="670" r:id="rId31"/>
    <p:sldId id="634" r:id="rId32"/>
    <p:sldId id="635" r:id="rId33"/>
    <p:sldId id="671" r:id="rId34"/>
    <p:sldId id="672" r:id="rId35"/>
    <p:sldId id="636" r:id="rId36"/>
    <p:sldId id="673" r:id="rId37"/>
    <p:sldId id="637" r:id="rId38"/>
    <p:sldId id="674" r:id="rId39"/>
    <p:sldId id="638" r:id="rId40"/>
    <p:sldId id="639" r:id="rId41"/>
    <p:sldId id="640" r:id="rId42"/>
    <p:sldId id="641" r:id="rId43"/>
    <p:sldId id="642" r:id="rId44"/>
    <p:sldId id="668" r:id="rId45"/>
    <p:sldId id="669" r:id="rId46"/>
    <p:sldId id="648" r:id="rId47"/>
    <p:sldId id="61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="" xmlns:a16="http://schemas.microsoft.com/office/drawing/2014/main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Python </a:t>
            </a:r>
            <a:r>
              <a:rPr lang="en-US" sz="4000" dirty="0" smtClean="0"/>
              <a:t>programming- DAY1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Building Blocks of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</a:t>
            </a:r>
            <a:r>
              <a:rPr lang="en-US" dirty="0"/>
              <a:t>to pass around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Ability </a:t>
            </a:r>
            <a:r>
              <a:rPr lang="en-US" dirty="0"/>
              <a:t>to define functions in-line: </a:t>
            </a:r>
            <a:r>
              <a:rPr lang="en-US" b="1" dirty="0">
                <a:solidFill>
                  <a:srgbClr val="00B050"/>
                </a:solidFill>
              </a:rPr>
              <a:t>lambda</a:t>
            </a:r>
          </a:p>
          <a:p>
            <a:r>
              <a:rPr lang="en-US" dirty="0"/>
              <a:t>Built-in helpers to assist in functional programming: </a:t>
            </a:r>
            <a:r>
              <a:rPr lang="en-US" b="1" dirty="0">
                <a:solidFill>
                  <a:srgbClr val="00B050"/>
                </a:solidFill>
              </a:rPr>
              <a:t>map(), reduce(), filter()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lambda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>
                <a:solidFill>
                  <a:srgbClr val="00B050"/>
                </a:solidFill>
              </a:rPr>
              <a:t>def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keyword in Python can be used for creating functions.</a:t>
            </a:r>
          </a:p>
          <a:p>
            <a:r>
              <a:rPr lang="en-US" dirty="0" smtClean="0"/>
              <a:t>But </a:t>
            </a:r>
            <a:r>
              <a:rPr lang="en-US" dirty="0"/>
              <a:t>these functions are created in their own statement.</a:t>
            </a:r>
          </a:p>
          <a:p>
            <a:r>
              <a:rPr lang="en-US" dirty="0"/>
              <a:t>But what if we need to create a function, right when we are invoking another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lambda </a:t>
            </a:r>
            <a:r>
              <a:rPr lang="en-US" dirty="0"/>
              <a:t>keyword can do that for you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lambda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params</a:t>
            </a:r>
            <a:r>
              <a:rPr lang="en-US" dirty="0">
                <a:solidFill>
                  <a:srgbClr val="00B050"/>
                </a:solidFill>
              </a:rPr>
              <a:t>&gt;: &lt;expression&gt;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700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lambda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params</a:t>
            </a:r>
            <a:r>
              <a:rPr lang="en-US" dirty="0">
                <a:solidFill>
                  <a:srgbClr val="C00000"/>
                </a:solidFill>
              </a:rPr>
              <a:t>&gt;: &lt;expression&gt;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211234"/>
              </p:ext>
            </p:extLst>
          </p:nvPr>
        </p:nvGraphicFramePr>
        <p:xfrm>
          <a:off x="878773" y="1935675"/>
          <a:ext cx="9274630" cy="4096989"/>
        </p:xfrm>
        <a:graphic>
          <a:graphicData uri="http://schemas.openxmlformats.org/drawingml/2006/table">
            <a:tbl>
              <a:tblPr/>
              <a:tblGrid>
                <a:gridCol w="2612411"/>
                <a:gridCol w="6662219"/>
              </a:tblGrid>
              <a:tr h="468227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Component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939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lambda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keyword that introduces a lambda expression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939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&lt;</a:t>
                      </a:r>
                      <a:r>
                        <a:rPr lang="en-US" sz="2000" dirty="0" err="1" smtClean="0">
                          <a:effectLst/>
                        </a:rPr>
                        <a:t>params</a:t>
                      </a:r>
                      <a:r>
                        <a:rPr lang="en-US" sz="2000" dirty="0" smtClean="0">
                          <a:effectLst/>
                        </a:rPr>
                        <a:t>&gt;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optional comma-separated list of parameter names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0568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Punctuation that separates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 from &lt;expression&gt;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939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&lt;expression&gt;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expression usually involving the names in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9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Named </a:t>
            </a:r>
            <a:r>
              <a:rPr lang="en-US" sz="2800" dirty="0" err="1" smtClean="0">
                <a:solidFill>
                  <a:srgbClr val="C00000"/>
                </a:solidFill>
              </a:rPr>
              <a:t>vs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unnamed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576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ef</a:t>
            </a:r>
            <a:r>
              <a:rPr lang="en-US" dirty="0" smtClean="0"/>
              <a:t>  f1(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1(10,20)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4493" y="1813750"/>
            <a:ext cx="752895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Define a lambda and store in a variable, and invoke it.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f2= </a:t>
            </a:r>
            <a:r>
              <a:rPr lang="en-US" b="1" dirty="0">
                <a:solidFill>
                  <a:srgbClr val="00B050"/>
                </a:solidFill>
              </a:rPr>
              <a:t>lambda</a:t>
            </a:r>
            <a:r>
              <a:rPr lang="en-US" b="1" dirty="0"/>
              <a:t> </a:t>
            </a:r>
            <a:r>
              <a:rPr lang="en-US" dirty="0"/>
              <a:t>a, b</a:t>
            </a:r>
            <a:r>
              <a:rPr lang="en-US" b="1" dirty="0"/>
              <a:t>:</a:t>
            </a:r>
            <a:r>
              <a:rPr lang="en-US" dirty="0"/>
              <a:t> a + b </a:t>
            </a:r>
          </a:p>
          <a:p>
            <a:pPr marL="0" indent="0">
              <a:buNone/>
            </a:pPr>
            <a:r>
              <a:rPr lang="en-US" dirty="0" smtClean="0"/>
              <a:t>f2(10, 20)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lambda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supports expression </a:t>
            </a:r>
          </a:p>
          <a:p>
            <a:r>
              <a:rPr lang="en-US" dirty="0"/>
              <a:t>l</a:t>
            </a:r>
            <a:r>
              <a:rPr lang="en-US" dirty="0" smtClean="0"/>
              <a:t>ambda can invoke  external function call (like nested call)</a:t>
            </a:r>
          </a:p>
          <a:p>
            <a:r>
              <a:rPr lang="en-US" dirty="0" smtClean="0"/>
              <a:t>Statements </a:t>
            </a:r>
            <a:r>
              <a:rPr lang="en-US" dirty="0"/>
              <a:t>are not allowed within lambdas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 . Modify the below code block to lambda expression</a:t>
            </a:r>
          </a:p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b="1" dirty="0"/>
              <a:t>math import </a:t>
            </a:r>
            <a:r>
              <a:rPr lang="en-US" b="1" dirty="0" err="1"/>
              <a:t>fmod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b="1" dirty="0"/>
              <a:t> f1(a1,a2):</a:t>
            </a:r>
          </a:p>
          <a:p>
            <a:pPr marL="0" indent="0">
              <a:buNone/>
            </a:pPr>
            <a:r>
              <a:rPr lang="en-US" b="1" dirty="0"/>
              <a:t>    return </a:t>
            </a:r>
            <a:r>
              <a:rPr lang="en-US" b="1" dirty="0" err="1"/>
              <a:t>fmod</a:t>
            </a:r>
            <a:r>
              <a:rPr lang="en-US" b="1" dirty="0"/>
              <a:t>(a1,a2)</a:t>
            </a:r>
          </a:p>
          <a:p>
            <a:pPr marL="0" indent="0">
              <a:buNone/>
            </a:pPr>
            <a:r>
              <a:rPr lang="en-US" b="1" dirty="0" smtClean="0"/>
              <a:t>f1(10,3.4</a:t>
            </a:r>
            <a:r>
              <a:rPr lang="en-US" b="1" dirty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35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Q2. </a:t>
            </a:r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sorted() </a:t>
            </a:r>
            <a:r>
              <a:rPr lang="en-US" dirty="0"/>
              <a:t>function, reverse parameter and </a:t>
            </a:r>
            <a:r>
              <a:rPr lang="en-US" dirty="0" smtClean="0"/>
              <a:t>lambda, sort </a:t>
            </a:r>
            <a:r>
              <a:rPr lang="en-US" dirty="0"/>
              <a:t>the tuples in the list based on the last character of the second </a:t>
            </a:r>
            <a:r>
              <a:rPr lang="en-US" dirty="0" smtClean="0"/>
              <a:t>item in </a:t>
            </a:r>
            <a:r>
              <a:rPr lang="en-US" dirty="0"/>
              <a:t>reverse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/>
              <a:t>records=[(101,'leo'),(102,'xerox'),(501,'paul'),(323,'arun'),(642,'bibu</a:t>
            </a:r>
            <a:r>
              <a:rPr lang="en-US" i="1" dirty="0" smtClean="0"/>
              <a:t>')]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91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</a:t>
            </a:r>
            <a:r>
              <a:rPr lang="en-US" sz="4000" dirty="0" smtClean="0">
                <a:solidFill>
                  <a:srgbClr val="C00000"/>
                </a:solidFill>
              </a:rPr>
              <a:t>ter() 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660"/>
            <a:ext cx="10515600" cy="49063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built-in </a:t>
            </a:r>
            <a:r>
              <a:rPr lang="en-US" b="1" dirty="0">
                <a:solidFill>
                  <a:srgbClr val="00B050"/>
                </a:solidFill>
              </a:rPr>
              <a:t>iter()</a:t>
            </a:r>
            <a:r>
              <a:rPr lang="en-US" dirty="0"/>
              <a:t> function takes an arbitrary object and tries to return an</a:t>
            </a:r>
            <a:r>
              <a:rPr lang="en-US" i="1" dirty="0"/>
              <a:t> </a:t>
            </a:r>
            <a:r>
              <a:rPr lang="en-US" dirty="0"/>
              <a:t>iterator</a:t>
            </a:r>
            <a:r>
              <a:rPr lang="en-US" i="1" dirty="0"/>
              <a:t> </a:t>
            </a:r>
            <a:r>
              <a:rPr lang="en-US" dirty="0"/>
              <a:t>that will return the object’s contents or elements, raising Exception if the object doesn’t support iteration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>
                <a:solidFill>
                  <a:srgbClr val="7030A0"/>
                </a:solidFill>
              </a:rPr>
              <a:t>='welcome'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iter(s</a:t>
            </a:r>
            <a:r>
              <a:rPr lang="en-US" sz="24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&lt;str_iterator at 0x5040070</a:t>
            </a:r>
            <a:r>
              <a:rPr lang="en-US" sz="2400" dirty="0" smtClean="0">
                <a:solidFill>
                  <a:srgbClr val="7030A0"/>
                </a:solidFill>
              </a:rPr>
              <a:t>&gt;</a:t>
            </a:r>
          </a:p>
          <a:p>
            <a:endParaRPr lang="de-DE" sz="2400" dirty="0" smtClean="0">
              <a:solidFill>
                <a:srgbClr val="002060"/>
              </a:solidFill>
            </a:endParaRPr>
          </a:p>
          <a:p>
            <a:r>
              <a:rPr lang="de-DE" sz="2400" dirty="0" smtClean="0">
                <a:solidFill>
                  <a:srgbClr val="002060"/>
                </a:solidFill>
              </a:rPr>
              <a:t>L</a:t>
            </a:r>
            <a:r>
              <a:rPr lang="de-DE" sz="2400" dirty="0">
                <a:solidFill>
                  <a:srgbClr val="002060"/>
                </a:solidFill>
              </a:rPr>
              <a:t>=['D1','D2',10,1.334]</a:t>
            </a:r>
          </a:p>
          <a:p>
            <a:r>
              <a:rPr lang="de-DE" sz="2400" b="1" dirty="0">
                <a:solidFill>
                  <a:srgbClr val="00B050"/>
                </a:solidFill>
              </a:rPr>
              <a:t>iter(L</a:t>
            </a:r>
            <a:r>
              <a:rPr lang="de-DE" sz="2400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&lt;list_iterator at 0x5085f10&gt;</a:t>
            </a:r>
          </a:p>
        </p:txBody>
      </p:sp>
    </p:spTree>
    <p:extLst>
      <p:ext uri="{BB962C8B-B14F-4D97-AF65-F5344CB8AC3E}">
        <p14:creationId xmlns:p14="http://schemas.microsoft.com/office/powerpoint/2010/main" val="18711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ext()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next()</a:t>
            </a:r>
            <a:r>
              <a:rPr lang="en-US" dirty="0"/>
              <a:t> method also performs the similar task over the iterator.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: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next(iter)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obj</a:t>
            </a:r>
            <a:r>
              <a:rPr lang="en-US" dirty="0" smtClean="0"/>
              <a:t>=iter(L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B050"/>
                </a:solidFill>
              </a:rPr>
              <a:t>next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ter()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expects iterable objects in several different contexts, the most important being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for</a:t>
            </a:r>
            <a:r>
              <a:rPr lang="en-US" dirty="0"/>
              <a:t> statement. 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X</a:t>
            </a:r>
            <a:r>
              <a:rPr lang="en-US" dirty="0"/>
              <a:t> in Y, Y must be an iterator or some object for which </a:t>
            </a:r>
            <a:r>
              <a:rPr lang="en-US" b="1" dirty="0">
                <a:solidFill>
                  <a:srgbClr val="00B050"/>
                </a:solidFill>
              </a:rPr>
              <a:t>iter()</a:t>
            </a:r>
            <a:r>
              <a:rPr lang="en-US" dirty="0"/>
              <a:t> can create an iterator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de-DE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de-DE" sz="2400" dirty="0" smtClean="0"/>
              <a:t>L</a:t>
            </a:r>
            <a:r>
              <a:rPr lang="de-DE" sz="2400" dirty="0"/>
              <a:t>=['D1','D2',10,1.334]</a:t>
            </a:r>
          </a:p>
          <a:p>
            <a:pPr marL="0" indent="0">
              <a:buNone/>
            </a:pPr>
            <a:r>
              <a:rPr lang="da-DK" sz="2400" dirty="0" smtClean="0"/>
              <a:t>obj=</a:t>
            </a:r>
            <a:r>
              <a:rPr lang="da-DK" sz="2400" b="1" dirty="0" smtClean="0">
                <a:solidFill>
                  <a:srgbClr val="00B050"/>
                </a:solidFill>
              </a:rPr>
              <a:t>iter(L</a:t>
            </a:r>
            <a:r>
              <a:rPr lang="da-DK" sz="2400" b="1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da-DK" sz="2400" dirty="0"/>
              <a:t>for var in obj:</a:t>
            </a:r>
          </a:p>
          <a:p>
            <a:pPr marL="0" indent="0">
              <a:buNone/>
            </a:pPr>
            <a:r>
              <a:rPr lang="da-DK" sz="2400" dirty="0"/>
              <a:t>    print(var,end=' </a:t>
            </a:r>
            <a:r>
              <a:rPr lang="da-DK" sz="2400" dirty="0" smtClean="0"/>
              <a:t> ')</a:t>
            </a:r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r>
              <a:rPr lang="en-US" sz="2000" dirty="0" smtClean="0"/>
              <a:t>D1 </a:t>
            </a:r>
            <a:r>
              <a:rPr lang="en-US" sz="2000" dirty="0"/>
              <a:t>D2 10 1.334 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Course Modules</a:t>
            </a:r>
            <a:r>
              <a:rPr lang="en-US" sz="3600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1515032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Python Introduction </a:t>
            </a:r>
            <a:r>
              <a:rPr lang="en-US" sz="2000" dirty="0" smtClean="0"/>
              <a:t>Exercises</a:t>
            </a:r>
          </a:p>
          <a:p>
            <a:r>
              <a:rPr lang="en-US" sz="2000" dirty="0"/>
              <a:t>Python Functional </a:t>
            </a:r>
            <a:r>
              <a:rPr lang="en-US" sz="2000" dirty="0" smtClean="0"/>
              <a:t>Programming</a:t>
            </a:r>
          </a:p>
          <a:p>
            <a:r>
              <a:rPr lang="en-US" sz="2000" dirty="0"/>
              <a:t>Python OOP</a:t>
            </a:r>
          </a:p>
          <a:p>
            <a:r>
              <a:rPr lang="en-US" sz="2000" dirty="0"/>
              <a:t>Python OOP Advanced</a:t>
            </a:r>
          </a:p>
          <a:p>
            <a:r>
              <a:rPr lang="en-US" sz="2000" dirty="0" smtClean="0"/>
              <a:t>Python </a:t>
            </a:r>
            <a:r>
              <a:rPr lang="en-US" sz="2000" dirty="0"/>
              <a:t>Advanced </a:t>
            </a:r>
            <a:r>
              <a:rPr lang="en-US" sz="2000" dirty="0" smtClean="0"/>
              <a:t>Constructs</a:t>
            </a:r>
          </a:p>
          <a:p>
            <a:r>
              <a:rPr lang="en-US" sz="2000" dirty="0" smtClean="0"/>
              <a:t>Python </a:t>
            </a:r>
            <a:r>
              <a:rPr lang="en-US" sz="2000" dirty="0"/>
              <a:t>Advanced </a:t>
            </a:r>
            <a:r>
              <a:rPr lang="en-US" sz="2000" dirty="0" smtClean="0"/>
              <a:t>Strings</a:t>
            </a:r>
          </a:p>
          <a:p>
            <a:r>
              <a:rPr lang="en-US" sz="2000" dirty="0"/>
              <a:t>Python Errors &amp; </a:t>
            </a:r>
            <a:r>
              <a:rPr lang="en-US" sz="2000" dirty="0" smtClean="0"/>
              <a:t>Exceptions</a:t>
            </a:r>
          </a:p>
          <a:p>
            <a:r>
              <a:rPr lang="en-US" sz="2000" dirty="0"/>
              <a:t>Python Threading</a:t>
            </a:r>
          </a:p>
          <a:p>
            <a:r>
              <a:rPr lang="en-US" sz="2000" dirty="0" smtClean="0"/>
              <a:t>Python </a:t>
            </a:r>
            <a:r>
              <a:rPr lang="en-US" sz="2000" dirty="0"/>
              <a:t>Unit </a:t>
            </a:r>
            <a:r>
              <a:rPr lang="en-US" sz="2000" dirty="0" smtClean="0"/>
              <a:t>Testing</a:t>
            </a:r>
          </a:p>
          <a:p>
            <a:r>
              <a:rPr lang="en-US" sz="2000" dirty="0"/>
              <a:t>Advanced Unit </a:t>
            </a:r>
            <a:r>
              <a:rPr lang="en-US" sz="2000" dirty="0" smtClean="0"/>
              <a:t>Testing</a:t>
            </a:r>
          </a:p>
          <a:p>
            <a:r>
              <a:rPr lang="en-US" sz="2000" dirty="0" smtClean="0"/>
              <a:t>Python </a:t>
            </a:r>
            <a:r>
              <a:rPr lang="en-US" sz="2000" dirty="0"/>
              <a:t>with C and C</a:t>
            </a:r>
            <a:r>
              <a:rPr lang="en-US" sz="2000" dirty="0" smtClean="0"/>
              <a:t>++</a:t>
            </a:r>
          </a:p>
          <a:p>
            <a:r>
              <a:rPr lang="en-US" sz="2000" dirty="0"/>
              <a:t>API Documentation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5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iterator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an object representing a stream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This </a:t>
            </a:r>
            <a:r>
              <a:rPr lang="en-US" dirty="0"/>
              <a:t>object returns the data one element at a </a:t>
            </a:r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276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38887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3" y="1825625"/>
            <a:ext cx="1144781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Given List:</a:t>
            </a:r>
          </a:p>
          <a:p>
            <a:pPr marL="0" indent="0">
              <a:buNone/>
            </a:pPr>
            <a:r>
              <a:rPr lang="en-US" dirty="0"/>
              <a:t>L=[</a:t>
            </a:r>
            <a:r>
              <a:rPr lang="en-US" sz="2400" dirty="0"/>
              <a:t>['D1','D2'],{"service":'apache2','port':8080},('</a:t>
            </a:r>
            <a:r>
              <a:rPr lang="en-US" sz="2400" dirty="0" err="1"/>
              <a:t>Dx</a:t>
            </a:r>
            <a:r>
              <a:rPr lang="en-US" sz="2400" dirty="0"/>
              <a:t>','</a:t>
            </a:r>
            <a:r>
              <a:rPr lang="en-US" sz="2400" dirty="0" err="1"/>
              <a:t>Dy</a:t>
            </a:r>
            <a:r>
              <a:rPr lang="en-US" sz="2400" dirty="0" smtClean="0"/>
              <a:t>'),{"</a:t>
            </a:r>
            <a:r>
              <a:rPr lang="en-US" sz="2400" dirty="0" err="1"/>
              <a:t>fname</a:t>
            </a:r>
            <a:r>
              <a:rPr lang="en-US" sz="2400" dirty="0"/>
              <a:t>":'/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passwd</a:t>
            </a:r>
            <a:r>
              <a:rPr lang="en-US" sz="2400" dirty="0"/>
              <a:t>','logs':['/</a:t>
            </a:r>
            <a:r>
              <a:rPr lang="en-US" sz="2400" dirty="0" err="1"/>
              <a:t>var</a:t>
            </a:r>
            <a:r>
              <a:rPr lang="en-US" sz="2400" dirty="0"/>
              <a:t>/log/repo.log','/</a:t>
            </a:r>
            <a:r>
              <a:rPr lang="en-US" sz="2400" dirty="0" err="1"/>
              <a:t>var</a:t>
            </a:r>
            <a:r>
              <a:rPr lang="en-US" sz="2400" dirty="0"/>
              <a:t>/log/message','/</a:t>
            </a:r>
            <a:r>
              <a:rPr lang="en-US" sz="2400" dirty="0" err="1"/>
              <a:t>var</a:t>
            </a:r>
            <a:r>
              <a:rPr lang="en-US" sz="2400" dirty="0"/>
              <a:t>/log/error.log</a:t>
            </a:r>
            <a:r>
              <a:rPr lang="en-US" sz="2400" dirty="0" smtClean="0"/>
              <a:t>']}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iter</a:t>
            </a:r>
            <a:r>
              <a:rPr lang="en-US" dirty="0" smtClean="0"/>
              <a:t>(), iterate the iterable object and filter dictionary structure(</a:t>
            </a:r>
            <a:r>
              <a:rPr lang="en-US" dirty="0" err="1" smtClean="0"/>
              <a:t>key:value</a:t>
            </a:r>
            <a:r>
              <a:rPr lang="en-US" dirty="0" smtClean="0"/>
              <a:t>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1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enumerate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Enumerate() method adds a counter to an iterable and returns it in a form of enumerate object.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enumerate object can then be used directly in for loops or be converted </a:t>
            </a:r>
            <a:r>
              <a:rPr lang="en-US" dirty="0" smtClean="0"/>
              <a:t>into </a:t>
            </a:r>
            <a:r>
              <a:rPr lang="en-US" dirty="0"/>
              <a:t>a list of tuples using list() method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00B050"/>
                </a:solidFill>
              </a:rPr>
              <a:t>enumerate(iterable, start=0)</a:t>
            </a:r>
          </a:p>
        </p:txBody>
      </p:sp>
    </p:spTree>
    <p:extLst>
      <p:ext uri="{BB962C8B-B14F-4D97-AF65-F5344CB8AC3E}">
        <p14:creationId xmlns:p14="http://schemas.microsoft.com/office/powerpoint/2010/main" val="315216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enumerate(), display the contents from &lt;emp.csv&gt; file except 2</a:t>
            </a:r>
            <a:r>
              <a:rPr lang="en-US" baseline="30000" dirty="0" smtClean="0"/>
              <a:t>nd</a:t>
            </a:r>
            <a:r>
              <a:rPr lang="en-US" dirty="0" smtClean="0"/>
              <a:t> line and 5</a:t>
            </a:r>
            <a:r>
              <a:rPr lang="en-US" baseline="30000" dirty="0" smtClean="0"/>
              <a:t>th</a:t>
            </a:r>
            <a:r>
              <a:rPr lang="en-US" dirty="0" smtClean="0"/>
              <a:t> line 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8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Generator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 </a:t>
            </a:r>
            <a:r>
              <a:rPr lang="en-US" dirty="0"/>
              <a:t>expression results in generator objects.</a:t>
            </a:r>
          </a:p>
          <a:p>
            <a:r>
              <a:rPr lang="en-US" dirty="0" smtClean="0"/>
              <a:t>Generator </a:t>
            </a:r>
            <a:r>
              <a:rPr lang="en-US" dirty="0"/>
              <a:t>objects are a type of iterators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Generator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generator-function is defined like a normal function, but whenever it needs to generate a value, it does so with the </a:t>
            </a:r>
            <a:r>
              <a:rPr lang="en-US" u="sng" dirty="0">
                <a:solidFill>
                  <a:srgbClr val="00B050"/>
                </a:solidFill>
              </a:rPr>
              <a:t>yield</a:t>
            </a:r>
            <a:r>
              <a:rPr lang="en-US" u="sng" dirty="0"/>
              <a:t> keyword </a:t>
            </a:r>
            <a:r>
              <a:rPr lang="en-US" dirty="0"/>
              <a:t>rather than </a:t>
            </a:r>
            <a:r>
              <a:rPr lang="en-US" dirty="0" smtClean="0"/>
              <a:t>return.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f1():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yield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f1() </a:t>
            </a:r>
          </a:p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/>
              <a:t>generator object f1 at 0x0000000005163BA0&gt;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27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Generator </a:t>
            </a:r>
            <a:r>
              <a:rPr lang="en-US" dirty="0" smtClean="0">
                <a:solidFill>
                  <a:srgbClr val="C00000"/>
                </a:solidFill>
              </a:rPr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squares(length):</a:t>
            </a:r>
          </a:p>
          <a:p>
            <a:pPr marL="0" indent="0">
              <a:buNone/>
            </a:pPr>
            <a:r>
              <a:rPr lang="en-US" dirty="0"/>
              <a:t>    for n in range(length):</a:t>
            </a:r>
          </a:p>
          <a:p>
            <a:pPr marL="0" indent="0">
              <a:buNone/>
            </a:pPr>
            <a:r>
              <a:rPr lang="en-US" dirty="0"/>
              <a:t>        yield n ** 2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length = 5</a:t>
            </a:r>
          </a:p>
          <a:p>
            <a:pPr marL="0" indent="0">
              <a:buNone/>
            </a:pPr>
            <a:r>
              <a:rPr lang="en-US" dirty="0"/>
              <a:t>square = squares(length)</a:t>
            </a:r>
          </a:p>
          <a:p>
            <a:pPr marL="0" indent="0">
              <a:buNone/>
            </a:pPr>
            <a:r>
              <a:rPr lang="en-US" dirty="0"/>
              <a:t>for s in square:</a:t>
            </a:r>
          </a:p>
          <a:p>
            <a:pPr marL="0" indent="0">
              <a:buNone/>
            </a:pPr>
            <a:r>
              <a:rPr lang="en-US" dirty="0"/>
              <a:t>    print(s)</a:t>
            </a:r>
          </a:p>
        </p:txBody>
      </p:sp>
    </p:spTree>
    <p:extLst>
      <p:ext uri="{BB962C8B-B14F-4D97-AF65-F5344CB8AC3E}">
        <p14:creationId xmlns:p14="http://schemas.microsoft.com/office/powerpoint/2010/main" val="4227314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os.walk</a:t>
            </a:r>
            <a:r>
              <a:rPr lang="en-US" dirty="0" smtClean="0"/>
              <a:t>() method, display the list of </a:t>
            </a:r>
            <a:r>
              <a:rPr lang="en-US" b="1" dirty="0" smtClean="0"/>
              <a:t>.log </a:t>
            </a:r>
            <a:r>
              <a:rPr lang="en-US" dirty="0" smtClean="0"/>
              <a:t>files under /root/project </a:t>
            </a:r>
          </a:p>
          <a:p>
            <a:r>
              <a:rPr lang="en-US" dirty="0" smtClean="0"/>
              <a:t> understand difference between </a:t>
            </a:r>
            <a:r>
              <a:rPr lang="en-US" dirty="0" err="1" smtClean="0"/>
              <a:t>os.listdir</a:t>
            </a:r>
            <a:r>
              <a:rPr lang="en-US" dirty="0" smtClean="0"/>
              <a:t>()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os.walk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20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Summary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generators are functions that contain at least one yield statement.</a:t>
            </a:r>
          </a:p>
          <a:p>
            <a:r>
              <a:rPr lang="en-US" dirty="0"/>
              <a:t>A generator function returns a generator object.</a:t>
            </a:r>
          </a:p>
          <a:p>
            <a:r>
              <a:rPr lang="en-US" dirty="0"/>
              <a:t>A generator object is an iterator. Therefore, it becomes exhausted once there’s no remaining item to return.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1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99" y="262143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map,filter,reduce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8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Functional Programming with Python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map() - Transform each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 </a:t>
            </a:r>
            <a:r>
              <a:rPr lang="en-US" dirty="0"/>
              <a:t>a function to each element in an iterable.</a:t>
            </a:r>
          </a:p>
          <a:p>
            <a:r>
              <a:rPr lang="en-US" dirty="0"/>
              <a:t>Returns an iterator.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map(</a:t>
            </a:r>
            <a:r>
              <a:rPr lang="en-US" b="1" dirty="0" err="1" smtClean="0">
                <a:solidFill>
                  <a:srgbClr val="00B050"/>
                </a:solidFill>
              </a:rPr>
              <a:t>func</a:t>
            </a:r>
            <a:r>
              <a:rPr lang="en-US" b="1" dirty="0">
                <a:solidFill>
                  <a:srgbClr val="00B050"/>
                </a:solidFill>
              </a:rPr>
              <a:t>, iterable...)</a:t>
            </a:r>
          </a:p>
          <a:p>
            <a:r>
              <a:rPr lang="en-US" dirty="0" err="1"/>
              <a:t>obj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map(lambda </a:t>
            </a:r>
            <a:r>
              <a:rPr lang="en-US" dirty="0" smtClean="0">
                <a:solidFill>
                  <a:srgbClr val="00B050"/>
                </a:solidFill>
              </a:rPr>
              <a:t>a:a+100,range(3))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print(</a:t>
            </a:r>
            <a:r>
              <a:rPr lang="en-US" dirty="0">
                <a:solidFill>
                  <a:srgbClr val="00B050"/>
                </a:solidFill>
              </a:rPr>
              <a:t>next(</a:t>
            </a:r>
            <a:r>
              <a:rPr lang="en-US" dirty="0" err="1">
                <a:solidFill>
                  <a:srgbClr val="00B050"/>
                </a:solidFill>
              </a:rPr>
              <a:t>obj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) -&gt; 100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>
                <a:solidFill>
                  <a:srgbClr val="00B050"/>
                </a:solidFill>
              </a:rPr>
              <a:t>next(</a:t>
            </a:r>
            <a:r>
              <a:rPr lang="en-US" dirty="0" err="1">
                <a:solidFill>
                  <a:srgbClr val="00B050"/>
                </a:solidFill>
              </a:rPr>
              <a:t>obj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) -&gt; 101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>
                <a:solidFill>
                  <a:srgbClr val="00B050"/>
                </a:solidFill>
              </a:rPr>
              <a:t>next(</a:t>
            </a:r>
            <a:r>
              <a:rPr lang="en-US" dirty="0" err="1">
                <a:solidFill>
                  <a:srgbClr val="00B050"/>
                </a:solidFill>
              </a:rPr>
              <a:t>obj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) -&gt; 102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print(next(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)) -&gt; </a:t>
            </a:r>
            <a:r>
              <a:rPr lang="en-US" b="1" dirty="0" err="1" smtClean="0"/>
              <a:t>StopIteration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Using 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obj</a:t>
            </a:r>
            <a:r>
              <a:rPr lang="en-US" dirty="0" smtClean="0">
                <a:solidFill>
                  <a:srgbClr val="00B050"/>
                </a:solidFill>
              </a:rPr>
              <a:t>=map(lambda </a:t>
            </a:r>
            <a:r>
              <a:rPr lang="en-US" dirty="0">
                <a:solidFill>
                  <a:srgbClr val="00B050"/>
                </a:solidFill>
              </a:rPr>
              <a:t>a:a+100,range(3))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obj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var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100</a:t>
            </a:r>
          </a:p>
          <a:p>
            <a:pPr marL="0" indent="0">
              <a:buNone/>
            </a:pPr>
            <a:r>
              <a:rPr lang="en-US" dirty="0" smtClean="0"/>
              <a:t>101</a:t>
            </a:r>
          </a:p>
          <a:p>
            <a:pPr marL="0" indent="0">
              <a:buNone/>
            </a:pPr>
            <a:r>
              <a:rPr lang="en-US" dirty="0" smtClean="0"/>
              <a:t>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Q1.</a:t>
            </a:r>
          </a:p>
          <a:p>
            <a:pPr marL="0" indent="0">
              <a:buNone/>
            </a:pPr>
            <a:r>
              <a:rPr lang="en-US" dirty="0"/>
              <a:t> convert all the items in a list from a string to an integer number.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st_lt</a:t>
            </a:r>
            <a:r>
              <a:rPr lang="en-US" dirty="0" smtClean="0"/>
              <a:t>=[“5”,”6”,”7”,”8”,”9”,”1”,”2”]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To </a:t>
            </a:r>
            <a:r>
              <a:rPr lang="en-US" dirty="0"/>
              <a:t>do that, you </a:t>
            </a:r>
            <a:r>
              <a:rPr lang="en-US" dirty="0" smtClean="0"/>
              <a:t>can </a:t>
            </a:r>
            <a:r>
              <a:rPr lang="en-US" dirty="0"/>
              <a:t>use </a:t>
            </a:r>
            <a:r>
              <a:rPr lang="en-US" dirty="0"/>
              <a:t>map()</a:t>
            </a:r>
            <a:r>
              <a:rPr lang="en-US" dirty="0"/>
              <a:t> along with </a:t>
            </a:r>
            <a:r>
              <a:rPr lang="en-US" dirty="0" err="1"/>
              <a:t>int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977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F=open("D:\\emp.csv")</a:t>
            </a:r>
          </a:p>
          <a:p>
            <a:pPr marL="0" indent="0">
              <a:buNone/>
            </a:pPr>
            <a:r>
              <a:rPr lang="en-US" dirty="0"/>
              <a:t>L=</a:t>
            </a:r>
            <a:r>
              <a:rPr lang="en-US" dirty="0" err="1"/>
              <a:t>F.readlines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in L:</a:t>
            </a:r>
          </a:p>
          <a:p>
            <a:pPr marL="0" indent="0">
              <a:buNone/>
            </a:pPr>
            <a:r>
              <a:rPr lang="en-US" dirty="0"/>
              <a:t>    L=</a:t>
            </a:r>
            <a:r>
              <a:rPr lang="en-US" dirty="0" err="1"/>
              <a:t>var.split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    print("Name:{}".format(L[1].title()))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Modify the above code to functional style </a:t>
            </a:r>
          </a:p>
          <a:p>
            <a:pPr marL="0" indent="0">
              <a:buNone/>
            </a:pPr>
            <a:r>
              <a:rPr lang="en-US" dirty="0" smtClean="0"/>
              <a:t>Use – map function()</a:t>
            </a:r>
          </a:p>
        </p:txBody>
      </p:sp>
    </p:spTree>
    <p:extLst>
      <p:ext uri="{BB962C8B-B14F-4D97-AF65-F5344CB8AC3E}">
        <p14:creationId xmlns:p14="http://schemas.microsoft.com/office/powerpoint/2010/main" val="1675513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filter() - Select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</a:t>
            </a:r>
            <a:r>
              <a:rPr lang="en-US" dirty="0"/>
              <a:t>an iterator that will produce only elements that return True </a:t>
            </a:r>
          </a:p>
          <a:p>
            <a:pPr marL="0" indent="0">
              <a:buNone/>
            </a:pPr>
            <a:r>
              <a:rPr lang="en-US" dirty="0" smtClean="0"/>
              <a:t>   when </a:t>
            </a:r>
            <a:r>
              <a:rPr lang="en-US" dirty="0"/>
              <a:t>passed </a:t>
            </a:r>
            <a:r>
              <a:rPr lang="en-US" dirty="0" smtClean="0"/>
              <a:t>to the </a:t>
            </a:r>
            <a:r>
              <a:rPr lang="en-US" dirty="0"/>
              <a:t>function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filter(</a:t>
            </a:r>
            <a:r>
              <a:rPr lang="en-US" dirty="0" err="1" smtClean="0">
                <a:solidFill>
                  <a:srgbClr val="00B050"/>
                </a:solidFill>
              </a:rPr>
              <a:t>func</a:t>
            </a:r>
            <a:r>
              <a:rPr lang="en-US" dirty="0">
                <a:solidFill>
                  <a:srgbClr val="00B050"/>
                </a:solidFill>
              </a:rPr>
              <a:t>, iterable)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B050"/>
                </a:solidFill>
              </a:rPr>
              <a:t>filter(lambda </a:t>
            </a:r>
            <a:r>
              <a:rPr lang="en-US" dirty="0">
                <a:solidFill>
                  <a:srgbClr val="00B050"/>
                </a:solidFill>
              </a:rPr>
              <a:t>a:</a:t>
            </a:r>
            <a:r>
              <a:rPr lang="en-US" b="1" dirty="0">
                <a:solidFill>
                  <a:srgbClr val="00B050"/>
                </a:solidFill>
              </a:rPr>
              <a:t>a&gt;5</a:t>
            </a:r>
            <a:r>
              <a:rPr lang="en-US" dirty="0">
                <a:solidFill>
                  <a:srgbClr val="00B050"/>
                </a:solidFill>
              </a:rPr>
              <a:t>,range(10))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var</a:t>
            </a:r>
            <a:r>
              <a:rPr lang="en-US" dirty="0"/>
              <a:t> in </a:t>
            </a:r>
            <a:r>
              <a:rPr lang="en-US" dirty="0" err="1"/>
              <a:t>obj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print(</a:t>
            </a:r>
            <a:r>
              <a:rPr lang="en-US" dirty="0" err="1" smtClean="0"/>
              <a:t>var,end</a:t>
            </a:r>
            <a:r>
              <a:rPr lang="en-US" dirty="0" smtClean="0"/>
              <a:t>=‘ ‘)</a:t>
            </a:r>
          </a:p>
          <a:p>
            <a:pPr marL="0" indent="0">
              <a:buNone/>
            </a:pPr>
            <a:r>
              <a:rPr lang="en-US" dirty="0"/>
              <a:t>6 7 8 9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11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Activity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lst1=[1000, 500, 600, 700, 5000, 90000, 17500</a:t>
            </a:r>
            <a:r>
              <a:rPr lang="sv-SE" dirty="0" smtClean="0"/>
              <a:t>]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map() and filter() </a:t>
            </a:r>
            <a:r>
              <a:rPr lang="en-US" dirty="0" smtClean="0"/>
              <a:t>functions, </a:t>
            </a:r>
            <a:r>
              <a:rPr lang="en-US" dirty="0"/>
              <a:t>add </a:t>
            </a:r>
            <a:r>
              <a:rPr lang="en-US" dirty="0" smtClean="0"/>
              <a:t>2000 only with the </a:t>
            </a:r>
            <a:r>
              <a:rPr lang="en-US" dirty="0"/>
              <a:t>values below 8000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Str1=‘sample python code-unit-1’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filter</a:t>
            </a:r>
            <a:r>
              <a:rPr lang="en-US" dirty="0" smtClean="0"/>
              <a:t>(), list</a:t>
            </a:r>
            <a:r>
              <a:rPr lang="en-US" dirty="0"/>
              <a:t>() </a:t>
            </a:r>
            <a:r>
              <a:rPr lang="en-US" dirty="0" smtClean="0"/>
              <a:t>and lower</a:t>
            </a:r>
            <a:r>
              <a:rPr lang="en-US" dirty="0"/>
              <a:t>() method filter all the vowels in a given string.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7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reduce() - Reduce iterable to a Single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reduce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has the following definition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reduce() </a:t>
            </a:r>
            <a:r>
              <a:rPr lang="en-US" dirty="0"/>
              <a:t>is available from </a:t>
            </a:r>
            <a:r>
              <a:rPr lang="en-US" dirty="0" err="1"/>
              <a:t>functools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rom </a:t>
            </a:r>
            <a:r>
              <a:rPr lang="en-US" dirty="0" err="1" smtClean="0">
                <a:solidFill>
                  <a:srgbClr val="00B050"/>
                </a:solidFill>
              </a:rPr>
              <a:t>functools</a:t>
            </a:r>
            <a:r>
              <a:rPr lang="en-US" dirty="0" smtClean="0">
                <a:solidFill>
                  <a:srgbClr val="00B050"/>
                </a:solidFill>
              </a:rPr>
              <a:t> import reduce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reduce(lambda </a:t>
            </a:r>
            <a:r>
              <a:rPr lang="en-US" dirty="0" err="1" smtClean="0">
                <a:solidFill>
                  <a:srgbClr val="00B050"/>
                </a:solidFill>
              </a:rPr>
              <a:t>a,b:a+b</a:t>
            </a:r>
            <a:r>
              <a:rPr lang="en-US" dirty="0" smtClean="0">
                <a:solidFill>
                  <a:srgbClr val="00B050"/>
                </a:solidFill>
              </a:rPr>
              <a:t>,[10,20,30,40,50])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from </a:t>
            </a:r>
            <a:r>
              <a:rPr lang="en-US" dirty="0" err="1">
                <a:solidFill>
                  <a:srgbClr val="00B050"/>
                </a:solidFill>
              </a:rPr>
              <a:t>functools</a:t>
            </a:r>
            <a:r>
              <a:rPr lang="en-US" dirty="0">
                <a:solidFill>
                  <a:srgbClr val="00B050"/>
                </a:solidFill>
              </a:rPr>
              <a:t> import reduce</a:t>
            </a:r>
          </a:p>
          <a:p>
            <a:r>
              <a:rPr lang="en-US" dirty="0"/>
              <a:t>l=["</a:t>
            </a:r>
            <a:r>
              <a:rPr lang="en-US" dirty="0" err="1"/>
              <a:t>linux</a:t>
            </a:r>
            <a:r>
              <a:rPr lang="en-US" dirty="0"/>
              <a:t>","</a:t>
            </a:r>
            <a:r>
              <a:rPr lang="en-US" dirty="0" err="1"/>
              <a:t>sunos</a:t>
            </a:r>
            <a:r>
              <a:rPr lang="en-US" dirty="0"/>
              <a:t>","mac","</a:t>
            </a:r>
            <a:r>
              <a:rPr lang="en-US" dirty="0" err="1"/>
              <a:t>winx</a:t>
            </a:r>
            <a:r>
              <a:rPr lang="en-US" dirty="0"/>
              <a:t>"]</a:t>
            </a:r>
          </a:p>
          <a:p>
            <a:r>
              <a:rPr lang="en-US" dirty="0">
                <a:solidFill>
                  <a:srgbClr val="00B050"/>
                </a:solidFill>
              </a:rPr>
              <a:t>reduce(lambda </a:t>
            </a:r>
            <a:r>
              <a:rPr lang="en-US" dirty="0" err="1">
                <a:solidFill>
                  <a:srgbClr val="00B050"/>
                </a:solidFill>
              </a:rPr>
              <a:t>a,b:a</a:t>
            </a:r>
            <a:r>
              <a:rPr lang="en-US" dirty="0">
                <a:solidFill>
                  <a:srgbClr val="00B050"/>
                </a:solidFill>
              </a:rPr>
              <a:t>+", "+</a:t>
            </a:r>
            <a:r>
              <a:rPr lang="en-US" dirty="0" err="1">
                <a:solidFill>
                  <a:srgbClr val="00B050"/>
                </a:solidFill>
              </a:rPr>
              <a:t>b,l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dirty="0"/>
              <a:t>'</a:t>
            </a:r>
            <a:r>
              <a:rPr lang="en-US" dirty="0" err="1"/>
              <a:t>linux</a:t>
            </a:r>
            <a:r>
              <a:rPr lang="en-US" dirty="0"/>
              <a:t>, </a:t>
            </a:r>
            <a:r>
              <a:rPr lang="en-US" dirty="0" err="1"/>
              <a:t>sunos</a:t>
            </a:r>
            <a:r>
              <a:rPr lang="en-US" dirty="0"/>
              <a:t>, mac, </a:t>
            </a:r>
            <a:r>
              <a:rPr lang="en-US" dirty="0" err="1"/>
              <a:t>winx</a:t>
            </a:r>
            <a:r>
              <a:rPr lang="en-US" dirty="0"/>
              <a:t>'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reduce() – calculate sum of </a:t>
            </a:r>
            <a:r>
              <a:rPr lang="en-US" dirty="0" err="1" smtClean="0"/>
              <a:t>emp’s</a:t>
            </a:r>
            <a:r>
              <a:rPr lang="en-US" dirty="0" smtClean="0"/>
              <a:t> cost</a:t>
            </a:r>
          </a:p>
          <a:p>
            <a:r>
              <a:rPr lang="en-US" dirty="0" smtClean="0"/>
              <a:t>Using filter() and reduce(), calculate the employee cost of sales department.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3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Alternatives: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 </a:t>
            </a:r>
            <a:r>
              <a:rPr lang="en-US" sz="2400" dirty="0"/>
              <a:t>with an empty list.</a:t>
            </a:r>
          </a:p>
          <a:p>
            <a:r>
              <a:rPr lang="en-US" sz="2400" dirty="0"/>
              <a:t>Populate the list in a for loop.</a:t>
            </a:r>
          </a:p>
          <a:p>
            <a:pPr marL="0" indent="0">
              <a:buNone/>
            </a:pPr>
            <a:r>
              <a:rPr lang="en-US" sz="2400" dirty="0" smtClean="0"/>
              <a:t>squares </a:t>
            </a:r>
            <a:r>
              <a:rPr lang="en-US" sz="2400" dirty="0"/>
              <a:t>= []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/>
              <a:t>in range</a:t>
            </a:r>
            <a:r>
              <a:rPr lang="en-US" sz="2400" dirty="0"/>
              <a:t>(10):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dirty="0" err="1" smtClean="0"/>
              <a:t>squares.</a:t>
            </a:r>
            <a:r>
              <a:rPr lang="en-US" b="1" dirty="0" err="1" smtClean="0"/>
              <a:t>append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i</a:t>
            </a:r>
            <a:r>
              <a:rPr lang="en-US" dirty="0"/>
              <a:t>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List </a:t>
            </a:r>
            <a:r>
              <a:rPr lang="en-US" sz="4000" dirty="0">
                <a:solidFill>
                  <a:srgbClr val="C00000"/>
                </a:solidFill>
              </a:rPr>
              <a:t>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449" y="1493116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List can also be created using the following List Comprehension syntax</a:t>
            </a:r>
          </a:p>
          <a:p>
            <a:r>
              <a:rPr lang="en-US" dirty="0" smtClean="0"/>
              <a:t>The </a:t>
            </a:r>
            <a:r>
              <a:rPr lang="en-US" dirty="0"/>
              <a:t>below two are functionally equivalent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 </a:t>
            </a:r>
            <a:r>
              <a:rPr lang="en-US" dirty="0">
                <a:solidFill>
                  <a:srgbClr val="00B050"/>
                </a:solidFill>
              </a:rPr>
              <a:t>= [&lt;expression&gt; </a:t>
            </a:r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var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b="1" dirty="0">
                <a:solidFill>
                  <a:srgbClr val="00B05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&lt;iterable&gt;] </a:t>
            </a:r>
          </a:p>
          <a:p>
            <a:pPr marL="0" indent="0">
              <a:buNone/>
            </a:pPr>
            <a:r>
              <a:rPr lang="en-US" dirty="0" smtClean="0"/>
              <a:t>l </a:t>
            </a:r>
            <a:r>
              <a:rPr lang="en-US" dirty="0"/>
              <a:t>= []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dirty="0"/>
              <a:t>&lt;</a:t>
            </a:r>
            <a:r>
              <a:rPr lang="en-US" dirty="0" err="1"/>
              <a:t>var</a:t>
            </a:r>
            <a:r>
              <a:rPr lang="en-US" dirty="0"/>
              <a:t>&gt; </a:t>
            </a:r>
            <a:r>
              <a:rPr lang="en-US" b="1" dirty="0"/>
              <a:t>in </a:t>
            </a:r>
            <a:r>
              <a:rPr lang="en-US" dirty="0"/>
              <a:t>&lt;iterable</a:t>
            </a:r>
            <a:r>
              <a:rPr lang="en-US" dirty="0" smtClean="0"/>
              <a:t>&gt;: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/>
              <a:t>l.</a:t>
            </a:r>
            <a:r>
              <a:rPr lang="en-US" b="1" dirty="0" err="1"/>
              <a:t>append</a:t>
            </a:r>
            <a:r>
              <a:rPr lang="en-US" dirty="0"/>
              <a:t>(&lt;expression</a:t>
            </a:r>
            <a:r>
              <a:rPr lang="en-US" dirty="0" smtClean="0"/>
              <a:t>&gt;)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squares = [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**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in range</a:t>
            </a:r>
            <a:r>
              <a:rPr lang="en-US" dirty="0">
                <a:solidFill>
                  <a:srgbClr val="00B050"/>
                </a:solidFill>
              </a:rPr>
              <a:t>(10)]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Overview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lambda</a:t>
            </a:r>
          </a:p>
          <a:p>
            <a:r>
              <a:rPr lang="en-US" dirty="0" smtClean="0"/>
              <a:t>Iterator</a:t>
            </a:r>
          </a:p>
          <a:p>
            <a:r>
              <a:rPr lang="en-US" dirty="0"/>
              <a:t>Generator </a:t>
            </a:r>
          </a:p>
          <a:p>
            <a:r>
              <a:rPr lang="en-US" dirty="0" smtClean="0"/>
              <a:t>map</a:t>
            </a:r>
            <a:r>
              <a:rPr lang="en-US" dirty="0" smtClean="0"/>
              <a:t>(),filter(),reduce()</a:t>
            </a:r>
          </a:p>
          <a:p>
            <a:r>
              <a:rPr lang="en-US" dirty="0" smtClean="0"/>
              <a:t>List </a:t>
            </a:r>
            <a:r>
              <a:rPr lang="en-US" dirty="0" smtClean="0"/>
              <a:t>comprehension</a:t>
            </a:r>
          </a:p>
          <a:p>
            <a:r>
              <a:rPr lang="en-US" dirty="0"/>
              <a:t>Generator Comprehension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Map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form, list comprehension pretty much can do what </a:t>
            </a:r>
            <a:r>
              <a:rPr lang="en-US" dirty="0">
                <a:solidFill>
                  <a:srgbClr val="00B050"/>
                </a:solidFill>
              </a:rPr>
              <a:t>map() </a:t>
            </a:r>
            <a:r>
              <a:rPr lang="en-US" dirty="0"/>
              <a:t>does</a:t>
            </a:r>
          </a:p>
          <a:p>
            <a:endParaRPr lang="en-US" dirty="0"/>
          </a:p>
          <a:p>
            <a:r>
              <a:rPr lang="en-US" dirty="0" smtClean="0"/>
              <a:t>l=["</a:t>
            </a:r>
            <a:r>
              <a:rPr lang="en-US" dirty="0" err="1" smtClean="0"/>
              <a:t>linux</a:t>
            </a:r>
            <a:r>
              <a:rPr lang="en-US" dirty="0" smtClean="0"/>
              <a:t>","</a:t>
            </a:r>
            <a:r>
              <a:rPr lang="en-US" dirty="0" err="1" smtClean="0"/>
              <a:t>sunos</a:t>
            </a:r>
            <a:r>
              <a:rPr lang="en-US" dirty="0" smtClean="0"/>
              <a:t>","mac","</a:t>
            </a:r>
            <a:r>
              <a:rPr lang="en-US" dirty="0" err="1" smtClean="0"/>
              <a:t>winx</a:t>
            </a:r>
            <a:r>
              <a:rPr lang="en-US" dirty="0" smtClean="0"/>
              <a:t>"]</a:t>
            </a:r>
            <a:endParaRPr lang="en-US" dirty="0"/>
          </a:p>
          <a:p>
            <a:r>
              <a:rPr lang="it-IT" dirty="0">
                <a:solidFill>
                  <a:srgbClr val="00B050"/>
                </a:solidFill>
              </a:rPr>
              <a:t>ul = </a:t>
            </a:r>
            <a:r>
              <a:rPr lang="it-IT" b="1" dirty="0">
                <a:solidFill>
                  <a:srgbClr val="00B050"/>
                </a:solidFill>
              </a:rPr>
              <a:t>map</a:t>
            </a:r>
            <a:r>
              <a:rPr lang="it-IT" dirty="0">
                <a:solidFill>
                  <a:srgbClr val="00B050"/>
                </a:solidFill>
              </a:rPr>
              <a:t>(</a:t>
            </a:r>
            <a:r>
              <a:rPr lang="it-IT" b="1" dirty="0">
                <a:solidFill>
                  <a:srgbClr val="00B050"/>
                </a:solidFill>
              </a:rPr>
              <a:t>lambda </a:t>
            </a:r>
            <a:r>
              <a:rPr lang="it-IT" dirty="0">
                <a:solidFill>
                  <a:srgbClr val="00B050"/>
                </a:solidFill>
              </a:rPr>
              <a:t>x: x.</a:t>
            </a:r>
            <a:r>
              <a:rPr lang="it-IT" b="1" dirty="0">
                <a:solidFill>
                  <a:srgbClr val="00B050"/>
                </a:solidFill>
              </a:rPr>
              <a:t>upper</a:t>
            </a:r>
            <a:r>
              <a:rPr lang="it-IT" dirty="0">
                <a:solidFill>
                  <a:srgbClr val="00B050"/>
                </a:solidFill>
              </a:rPr>
              <a:t>(), l) </a:t>
            </a:r>
            <a:endParaRPr lang="it-IT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l=["</a:t>
            </a:r>
            <a:r>
              <a:rPr lang="en-US" dirty="0" err="1"/>
              <a:t>linux</a:t>
            </a:r>
            <a:r>
              <a:rPr lang="en-US" dirty="0"/>
              <a:t>","</a:t>
            </a:r>
            <a:r>
              <a:rPr lang="en-US" dirty="0" err="1"/>
              <a:t>sunos</a:t>
            </a:r>
            <a:r>
              <a:rPr lang="en-US" dirty="0"/>
              <a:t>","mac","</a:t>
            </a:r>
            <a:r>
              <a:rPr lang="en-US" dirty="0" err="1"/>
              <a:t>winx</a:t>
            </a:r>
            <a:r>
              <a:rPr lang="en-US" dirty="0" smtClean="0"/>
              <a:t>"]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ul</a:t>
            </a:r>
            <a:r>
              <a:rPr lang="en-US" dirty="0">
                <a:solidFill>
                  <a:srgbClr val="00B050"/>
                </a:solidFill>
              </a:rPr>
              <a:t> = [</a:t>
            </a:r>
            <a:r>
              <a:rPr lang="en-US" dirty="0" err="1">
                <a:solidFill>
                  <a:srgbClr val="00B050"/>
                </a:solidFill>
              </a:rPr>
              <a:t>x.</a:t>
            </a:r>
            <a:r>
              <a:rPr lang="en-US" b="1" dirty="0" err="1">
                <a:solidFill>
                  <a:srgbClr val="00B050"/>
                </a:solidFill>
              </a:rPr>
              <a:t>upper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b="1" dirty="0">
                <a:solidFill>
                  <a:srgbClr val="00B05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l]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comprehensions can also skip elements using conditions.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 </a:t>
            </a:r>
            <a:r>
              <a:rPr lang="en-US" dirty="0">
                <a:solidFill>
                  <a:srgbClr val="00B050"/>
                </a:solidFill>
              </a:rPr>
              <a:t>= [&lt;expression&gt; </a:t>
            </a:r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var</a:t>
            </a:r>
            <a:r>
              <a:rPr lang="en-US" dirty="0">
                <a:solidFill>
                  <a:srgbClr val="00B050"/>
                </a:solidFill>
              </a:rPr>
              <a:t>&gt; </a:t>
            </a:r>
            <a:r>
              <a:rPr lang="en-US" b="1" dirty="0">
                <a:solidFill>
                  <a:srgbClr val="00B05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&lt;iterable&gt; </a:t>
            </a:r>
            <a:r>
              <a:rPr lang="en-US" b="1" dirty="0">
                <a:solidFill>
                  <a:srgbClr val="00B050"/>
                </a:solidFill>
              </a:rPr>
              <a:t>if 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cond</a:t>
            </a:r>
            <a:r>
              <a:rPr lang="en-US" dirty="0">
                <a:solidFill>
                  <a:srgbClr val="00B050"/>
                </a:solidFill>
              </a:rPr>
              <a:t>&gt;]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 </a:t>
            </a:r>
            <a:r>
              <a:rPr lang="en-US" dirty="0"/>
              <a:t>= []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dirty="0"/>
              <a:t>&lt;</a:t>
            </a:r>
            <a:r>
              <a:rPr lang="en-US" dirty="0" err="1"/>
              <a:t>var</a:t>
            </a:r>
            <a:r>
              <a:rPr lang="en-US" dirty="0"/>
              <a:t>&gt; </a:t>
            </a:r>
            <a:r>
              <a:rPr lang="en-US" b="1" dirty="0"/>
              <a:t>in </a:t>
            </a:r>
            <a:r>
              <a:rPr lang="en-US" dirty="0"/>
              <a:t>&lt;iterable&gt;: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if </a:t>
            </a:r>
            <a:r>
              <a:rPr lang="en-US" dirty="0"/>
              <a:t>&lt;</a:t>
            </a:r>
            <a:r>
              <a:rPr lang="en-US" dirty="0" err="1"/>
              <a:t>cond</a:t>
            </a:r>
            <a:r>
              <a:rPr lang="en-US" dirty="0"/>
              <a:t>&gt;: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l.</a:t>
            </a:r>
            <a:r>
              <a:rPr lang="en-US" b="1" dirty="0" err="1" smtClean="0"/>
              <a:t>append</a:t>
            </a:r>
            <a:r>
              <a:rPr lang="en-US" dirty="0"/>
              <a:t>(&lt;expression&gt;)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Filter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below example shows how list comprehension can be used in place of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</a:t>
            </a:r>
            <a:r>
              <a:rPr lang="en-US" dirty="0"/>
              <a:t>=["</a:t>
            </a:r>
            <a:r>
              <a:rPr lang="en-US" dirty="0" err="1"/>
              <a:t>linux</a:t>
            </a:r>
            <a:r>
              <a:rPr lang="en-US" dirty="0"/>
              <a:t>","</a:t>
            </a:r>
            <a:r>
              <a:rPr lang="en-US" dirty="0" err="1"/>
              <a:t>sunos</a:t>
            </a:r>
            <a:r>
              <a:rPr lang="en-US" dirty="0"/>
              <a:t>","mac","</a:t>
            </a:r>
            <a:r>
              <a:rPr lang="en-US" dirty="0" err="1"/>
              <a:t>winx</a:t>
            </a:r>
            <a:r>
              <a:rPr lang="en-US" dirty="0"/>
              <a:t>"]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lg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b="1" dirty="0">
                <a:solidFill>
                  <a:srgbClr val="00B050"/>
                </a:solidFill>
              </a:rPr>
              <a:t>filter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lambda </a:t>
            </a:r>
            <a:r>
              <a:rPr lang="en-US" dirty="0">
                <a:solidFill>
                  <a:srgbClr val="00B050"/>
                </a:solidFill>
              </a:rPr>
              <a:t>x: </a:t>
            </a:r>
            <a:r>
              <a:rPr lang="en-US" dirty="0" err="1">
                <a:solidFill>
                  <a:srgbClr val="00B050"/>
                </a:solidFill>
              </a:rPr>
              <a:t>x.</a:t>
            </a:r>
            <a:r>
              <a:rPr lang="en-US" b="1" dirty="0" err="1">
                <a:solidFill>
                  <a:srgbClr val="00B050"/>
                </a:solidFill>
              </a:rPr>
              <a:t>find</a:t>
            </a:r>
            <a:r>
              <a:rPr lang="en-US" dirty="0">
                <a:solidFill>
                  <a:srgbClr val="00B050"/>
                </a:solidFill>
              </a:rPr>
              <a:t>("g") != -1, l)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/>
              <a:t>l=["</a:t>
            </a:r>
            <a:r>
              <a:rPr lang="en-US" dirty="0" err="1"/>
              <a:t>linux</a:t>
            </a:r>
            <a:r>
              <a:rPr lang="en-US" dirty="0"/>
              <a:t>","</a:t>
            </a:r>
            <a:r>
              <a:rPr lang="en-US" dirty="0" err="1"/>
              <a:t>sunos</a:t>
            </a:r>
            <a:r>
              <a:rPr lang="en-US" dirty="0"/>
              <a:t>","mac","</a:t>
            </a:r>
            <a:r>
              <a:rPr lang="en-US" dirty="0" err="1"/>
              <a:t>winx</a:t>
            </a:r>
            <a:r>
              <a:rPr lang="en-US" dirty="0" smtClean="0"/>
              <a:t>"]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lg</a:t>
            </a:r>
            <a:r>
              <a:rPr lang="en-US" dirty="0">
                <a:solidFill>
                  <a:srgbClr val="00B050"/>
                </a:solidFill>
              </a:rPr>
              <a:t> = [x </a:t>
            </a:r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b="1" dirty="0">
                <a:solidFill>
                  <a:srgbClr val="00B050"/>
                </a:solidFill>
              </a:rPr>
              <a:t>in </a:t>
            </a:r>
            <a:r>
              <a:rPr lang="en-US" dirty="0">
                <a:solidFill>
                  <a:srgbClr val="00B050"/>
                </a:solidFill>
              </a:rPr>
              <a:t>l </a:t>
            </a:r>
            <a:r>
              <a:rPr lang="en-US" b="1" dirty="0">
                <a:solidFill>
                  <a:srgbClr val="00B050"/>
                </a:solidFill>
              </a:rPr>
              <a:t>if </a:t>
            </a:r>
            <a:r>
              <a:rPr lang="en-US" dirty="0" err="1">
                <a:solidFill>
                  <a:srgbClr val="00B050"/>
                </a:solidFill>
              </a:rPr>
              <a:t>x.</a:t>
            </a:r>
            <a:r>
              <a:rPr lang="en-US" b="1" dirty="0" err="1">
                <a:solidFill>
                  <a:srgbClr val="00B050"/>
                </a:solidFill>
              </a:rPr>
              <a:t>find</a:t>
            </a:r>
            <a:r>
              <a:rPr lang="en-US" dirty="0">
                <a:solidFill>
                  <a:srgbClr val="00B050"/>
                </a:solidFill>
              </a:rPr>
              <a:t>("g") != -1]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Generator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if the list we are going to create is large.</a:t>
            </a:r>
          </a:p>
          <a:p>
            <a:r>
              <a:rPr lang="en-US" dirty="0" smtClean="0"/>
              <a:t>And </a:t>
            </a:r>
            <a:r>
              <a:rPr lang="en-US" dirty="0"/>
              <a:t>we do not want to populate the list all at once.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B050"/>
                </a:solidFill>
              </a:rPr>
              <a:t>gsquares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in range</a:t>
            </a:r>
            <a:r>
              <a:rPr lang="en-US" dirty="0">
                <a:solidFill>
                  <a:srgbClr val="00B050"/>
                </a:solidFill>
              </a:rPr>
              <a:t>(10))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next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gsquares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Generator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gsquares</a:t>
            </a:r>
            <a:r>
              <a:rPr lang="en-US" dirty="0"/>
              <a:t> = (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range</a:t>
            </a:r>
            <a:r>
              <a:rPr lang="en-US" dirty="0"/>
              <a:t>(10)) 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gsquares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has functional programming constructs, that aids in representing logic, </a:t>
            </a:r>
            <a:r>
              <a:rPr lang="en-US" dirty="0" smtClean="0"/>
              <a:t>that naturally </a:t>
            </a:r>
            <a:r>
              <a:rPr lang="en-US" dirty="0"/>
              <a:t>lends to functional programming.</a:t>
            </a:r>
          </a:p>
          <a:p>
            <a:r>
              <a:rPr lang="en-US" dirty="0"/>
              <a:t>These are achieved through lambda, filter(), map(), reduce().</a:t>
            </a:r>
          </a:p>
          <a:p>
            <a:r>
              <a:rPr lang="en-US" dirty="0"/>
              <a:t>Beyond that Python itself does not parallelize execution, to speed up the code.</a:t>
            </a:r>
          </a:p>
          <a:p>
            <a:r>
              <a:rPr lang="en-US" dirty="0"/>
              <a:t>List and generator comprehensions are more </a:t>
            </a:r>
            <a:r>
              <a:rPr lang="en-US" dirty="0" err="1"/>
              <a:t>Pythonic</a:t>
            </a:r>
            <a:r>
              <a:rPr lang="en-US" dirty="0"/>
              <a:t> ways of achieving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23" y="15136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174" y="1282865"/>
            <a:ext cx="10515600" cy="4703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supports</a:t>
            </a:r>
          </a:p>
          <a:p>
            <a:pPr lvl="1"/>
            <a:r>
              <a:rPr lang="en-US" dirty="0" smtClean="0"/>
              <a:t>Procedural </a:t>
            </a:r>
          </a:p>
          <a:p>
            <a:pPr lvl="1"/>
            <a:r>
              <a:rPr lang="en-US" dirty="0" smtClean="0"/>
              <a:t>Functional </a:t>
            </a:r>
          </a:p>
          <a:p>
            <a:pPr lvl="1"/>
            <a:r>
              <a:rPr lang="en-US" dirty="0"/>
              <a:t>Object-oriented </a:t>
            </a:r>
            <a:endParaRPr lang="en-US" dirty="0" smtClean="0"/>
          </a:p>
          <a:p>
            <a:r>
              <a:rPr lang="en-US" b="1" dirty="0" smtClean="0"/>
              <a:t>Procedural</a:t>
            </a:r>
            <a:r>
              <a:rPr lang="en-US" dirty="0" smtClean="0"/>
              <a:t> </a:t>
            </a:r>
            <a:r>
              <a:rPr lang="en-US" dirty="0"/>
              <a:t>programs work by performing a sequence of state modifying operations</a:t>
            </a:r>
            <a:r>
              <a:rPr lang="en-US" dirty="0" smtClean="0"/>
              <a:t>, using </a:t>
            </a:r>
            <a:r>
              <a:rPr lang="en-US" dirty="0"/>
              <a:t>statements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Functional</a:t>
            </a:r>
            <a:r>
              <a:rPr lang="en-US" dirty="0" smtClean="0"/>
              <a:t> </a:t>
            </a:r>
            <a:r>
              <a:rPr lang="en-US" dirty="0"/>
              <a:t>programs work by performing transformations on the data, to obtain </a:t>
            </a:r>
            <a:r>
              <a:rPr lang="en-US" dirty="0" smtClean="0"/>
              <a:t>the result.</a:t>
            </a:r>
          </a:p>
          <a:p>
            <a:r>
              <a:rPr lang="en-US" b="1" dirty="0"/>
              <a:t>Object-oriented</a:t>
            </a:r>
            <a:r>
              <a:rPr lang="en-US" dirty="0"/>
              <a:t> programs manipulate collections of objects. Objects have internal state and support methods that query or modify this internal state in some way.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What is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focuses on expression </a:t>
            </a:r>
          </a:p>
          <a:p>
            <a:r>
              <a:rPr lang="en-US" b="1" dirty="0"/>
              <a:t>Functional</a:t>
            </a:r>
            <a:r>
              <a:rPr lang="en-US" dirty="0"/>
              <a:t> programming decomposes a problem into a set of functions. </a:t>
            </a:r>
            <a:endParaRPr lang="en-US" dirty="0" smtClean="0"/>
          </a:p>
          <a:p>
            <a:r>
              <a:rPr lang="en-US" dirty="0" smtClean="0"/>
              <a:t>Ideally</a:t>
            </a:r>
            <a:r>
              <a:rPr lang="en-US" dirty="0"/>
              <a:t>, functions only take inputs and produce outputs, and don’t have any internal state that affects the output produced for a given input.</a:t>
            </a:r>
          </a:p>
        </p:txBody>
      </p:sp>
    </p:spTree>
    <p:extLst>
      <p:ext uri="{BB962C8B-B14F-4D97-AF65-F5344CB8AC3E}">
        <p14:creationId xmlns:p14="http://schemas.microsoft.com/office/powerpoint/2010/main" val="19734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</a:t>
            </a:r>
            <a:r>
              <a:rPr lang="en-US" dirty="0"/>
              <a:t>programs work by performing a sequence of state modifying operations</a:t>
            </a:r>
            <a:r>
              <a:rPr lang="en-US" dirty="0" smtClean="0"/>
              <a:t>, using </a:t>
            </a:r>
            <a:r>
              <a:rPr lang="en-US" dirty="0"/>
              <a:t>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 </a:t>
            </a:r>
            <a:r>
              <a:rPr lang="en-US" dirty="0"/>
              <a:t>programs work by performing transformations on the data, to obtain </a:t>
            </a:r>
            <a:r>
              <a:rPr lang="en-US" dirty="0" smtClean="0"/>
              <a:t>the result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6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 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47" y="1063399"/>
            <a:ext cx="6196322" cy="485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5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/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Which is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</a:t>
            </a:r>
            <a:r>
              <a:rPr lang="en-US" dirty="0"/>
              <a:t>are two different ways of thinking about the same problem.</a:t>
            </a:r>
          </a:p>
          <a:p>
            <a:r>
              <a:rPr lang="en-US" dirty="0"/>
              <a:t>In some scenarios, functional programs have an advantage, since the lend well </a:t>
            </a:r>
            <a:r>
              <a:rPr lang="en-US" dirty="0" smtClean="0"/>
              <a:t>to parallelism</a:t>
            </a:r>
            <a:r>
              <a:rPr lang="en-US" dirty="0"/>
              <a:t>.</a:t>
            </a:r>
          </a:p>
          <a:p>
            <a:r>
              <a:rPr lang="en-US" dirty="0"/>
              <a:t>But procedural programs are more easier to reason about.</a:t>
            </a:r>
          </a:p>
          <a:p>
            <a:r>
              <a:rPr lang="en-US" dirty="0"/>
              <a:t>Python provides both the approaches, but is essentially a procedural </a:t>
            </a:r>
            <a:r>
              <a:rPr lang="en-US" dirty="0" smtClean="0"/>
              <a:t>programming language</a:t>
            </a:r>
            <a:r>
              <a:rPr lang="en-US" dirty="0"/>
              <a:t>, with functional programming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1459</Words>
  <Application>Microsoft Office PowerPoint</Application>
  <PresentationFormat>Custom</PresentationFormat>
  <Paragraphs>296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Clarity</vt:lpstr>
      <vt:lpstr>Intermediate Python programming- DAY1</vt:lpstr>
      <vt:lpstr>Course Modules </vt:lpstr>
      <vt:lpstr>Functional Programming with Python</vt:lpstr>
      <vt:lpstr>Overview </vt:lpstr>
      <vt:lpstr>Introduction</vt:lpstr>
      <vt:lpstr> What is Functional Programming?</vt:lpstr>
      <vt:lpstr>PowerPoint Presentation</vt:lpstr>
      <vt:lpstr>Example </vt:lpstr>
      <vt:lpstr> Which is Better?</vt:lpstr>
      <vt:lpstr> Building Blocks of Functional Programming</vt:lpstr>
      <vt:lpstr>lambda</vt:lpstr>
      <vt:lpstr>  lambda &lt;params&gt;: &lt;expression&gt; </vt:lpstr>
      <vt:lpstr>Named vs unnamed</vt:lpstr>
      <vt:lpstr>lambda</vt:lpstr>
      <vt:lpstr>Activity</vt:lpstr>
      <vt:lpstr>Activity</vt:lpstr>
      <vt:lpstr>iter() </vt:lpstr>
      <vt:lpstr>next()</vt:lpstr>
      <vt:lpstr>iter()</vt:lpstr>
      <vt:lpstr>iterator</vt:lpstr>
      <vt:lpstr>Activity</vt:lpstr>
      <vt:lpstr>enumerate</vt:lpstr>
      <vt:lpstr>Activity </vt:lpstr>
      <vt:lpstr> Generator </vt:lpstr>
      <vt:lpstr>Generator </vt:lpstr>
      <vt:lpstr>Generator - Example</vt:lpstr>
      <vt:lpstr>Activity </vt:lpstr>
      <vt:lpstr> Summary </vt:lpstr>
      <vt:lpstr>map,filter,reduce</vt:lpstr>
      <vt:lpstr> map() - Transform each Element</vt:lpstr>
      <vt:lpstr>Using for loop</vt:lpstr>
      <vt:lpstr>Activity</vt:lpstr>
      <vt:lpstr>Activity</vt:lpstr>
      <vt:lpstr> filter() - Select Elements</vt:lpstr>
      <vt:lpstr>Activity</vt:lpstr>
      <vt:lpstr> reduce() - Reduce iterable to a Single Value</vt:lpstr>
      <vt:lpstr>Activity</vt:lpstr>
      <vt:lpstr> Alternatives: List Comprehension</vt:lpstr>
      <vt:lpstr>List Comprehension</vt:lpstr>
      <vt:lpstr> Map Equivalence</vt:lpstr>
      <vt:lpstr> Filtering</vt:lpstr>
      <vt:lpstr> Filter Equivalence</vt:lpstr>
      <vt:lpstr> Generator Comprehension</vt:lpstr>
      <vt:lpstr>Generator Comprehension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173</cp:revision>
  <dcterms:created xsi:type="dcterms:W3CDTF">2021-06-12T08:45:52Z</dcterms:created>
  <dcterms:modified xsi:type="dcterms:W3CDTF">2021-07-25T11:42:06Z</dcterms:modified>
</cp:coreProperties>
</file>