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256" r:id="rId3"/>
    <p:sldId id="614" r:id="rId4"/>
    <p:sldId id="653" r:id="rId5"/>
    <p:sldId id="654" r:id="rId6"/>
    <p:sldId id="655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4" r:id="rId18"/>
    <p:sldId id="685" r:id="rId19"/>
    <p:sldId id="666" r:id="rId20"/>
    <p:sldId id="667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87" r:id="rId30"/>
    <p:sldId id="686" r:id="rId31"/>
    <p:sldId id="688" r:id="rId32"/>
    <p:sldId id="689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1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1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="" xmlns:a16="http://schemas.microsoft.com/office/drawing/2014/main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programming- DAY2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Copy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object is assigned to another variable, both variables are pointing to the same copy of the object</a:t>
            </a:r>
          </a:p>
          <a:p>
            <a:r>
              <a:rPr lang="en-US" dirty="0"/>
              <a:t>Modification through one variable will reflect in the other variable - aliasing</a:t>
            </a:r>
          </a:p>
          <a:p>
            <a:r>
              <a:rPr lang="en-US" dirty="0"/>
              <a:t>If a copy is required copy module can be used to copy the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5500" y="1619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Shallow copy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7400" y="18510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import copy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copy.copy</a:t>
            </a:r>
            <a:r>
              <a:rPr lang="en-US" i="1" dirty="0" smtClean="0"/>
              <a:t>(</a:t>
            </a:r>
            <a:r>
              <a:rPr lang="en-US" i="1" dirty="0" err="1" smtClean="0"/>
              <a:t>obj</a:t>
            </a:r>
            <a:r>
              <a:rPr lang="en-US" i="1" dirty="0" smtClean="0"/>
              <a:t>)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74700" y="1851025"/>
            <a:ext cx="5181600" cy="4351338"/>
          </a:xfrm>
        </p:spPr>
        <p:txBody>
          <a:bodyPr/>
          <a:lstStyle/>
          <a:p>
            <a:r>
              <a:rPr lang="en-US" dirty="0"/>
              <a:t>A shallow copy creates a new object which stores the reference of the original </a:t>
            </a:r>
            <a:r>
              <a:rPr lang="en-US" dirty="0" smtClean="0"/>
              <a:t>elements.</a:t>
            </a:r>
          </a:p>
          <a:p>
            <a:r>
              <a:rPr lang="en-US" dirty="0" smtClean="0"/>
              <a:t>A </a:t>
            </a:r>
            <a:r>
              <a:rPr lang="en-US" dirty="0"/>
              <a:t>shallow copy doesn't create a copy of nested objects, instead it just copies the reference of nested objects. </a:t>
            </a:r>
          </a:p>
        </p:txBody>
      </p:sp>
    </p:spTree>
    <p:extLst>
      <p:ext uri="{BB962C8B-B14F-4D97-AF65-F5344CB8AC3E}">
        <p14:creationId xmlns:p14="http://schemas.microsoft.com/office/powerpoint/2010/main" val="29439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Deep </a:t>
            </a:r>
            <a:r>
              <a:rPr lang="en-US" dirty="0">
                <a:solidFill>
                  <a:srgbClr val="C00000"/>
                </a:solidFill>
              </a:rPr>
              <a:t>Copy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deep copy creates a new object 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/>
              <a:t>i</a:t>
            </a:r>
            <a:r>
              <a:rPr lang="en-US" i="1" dirty="0" smtClean="0"/>
              <a:t>mport copy</a:t>
            </a:r>
          </a:p>
          <a:p>
            <a:pPr marL="0" indent="0">
              <a:buNone/>
            </a:pPr>
            <a:r>
              <a:rPr lang="en-US" i="1" dirty="0" smtClean="0"/>
              <a:t>copy.deepcopy(</a:t>
            </a:r>
            <a:r>
              <a:rPr lang="en-US" i="1" dirty="0" err="1" smtClean="0"/>
              <a:t>obj</a:t>
            </a:r>
            <a:r>
              <a:rPr lang="en-US" i="1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34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8032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 </a:t>
            </a:r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308100"/>
            <a:ext cx="10515600" cy="5270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A: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a=10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B:</a:t>
            </a:r>
          </a:p>
          <a:p>
            <a:pPr marL="0" indent="0">
              <a:buNone/>
            </a:pPr>
            <a:r>
              <a:rPr lang="en-US" dirty="0"/>
              <a:t>    b=1.45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objA</a:t>
            </a:r>
            <a:r>
              <a:rPr lang="en-US" dirty="0" smtClean="0"/>
              <a:t>=A()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objB</a:t>
            </a:r>
            <a:r>
              <a:rPr lang="en-US" dirty="0"/>
              <a:t>=B()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import copy</a:t>
            </a:r>
          </a:p>
          <a:p>
            <a:pPr marL="0" indent="0">
              <a:buNone/>
            </a:pPr>
            <a:r>
              <a:rPr lang="en-US" sz="2400" dirty="0" smtClean="0"/>
              <a:t>objC=</a:t>
            </a:r>
            <a:r>
              <a:rPr lang="en-US" sz="2400" dirty="0" err="1" smtClean="0"/>
              <a:t>copy.copy</a:t>
            </a:r>
            <a:r>
              <a:rPr lang="en-US" sz="2400" dirty="0" smtClean="0"/>
              <a:t>(</a:t>
            </a:r>
            <a:r>
              <a:rPr lang="en-US" sz="2400" dirty="0" err="1" smtClean="0"/>
              <a:t>objB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print(objC.objA.a+objB.b)  # (A)</a:t>
            </a:r>
          </a:p>
          <a:p>
            <a:pPr marL="0" indent="0">
              <a:buNone/>
            </a:pPr>
            <a:r>
              <a:rPr lang="en-US" dirty="0" err="1" smtClean="0"/>
              <a:t>objC.objA.a</a:t>
            </a:r>
            <a:r>
              <a:rPr lang="en-US" dirty="0" smtClean="0"/>
              <a:t>=100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</a:t>
            </a:r>
            <a:r>
              <a:rPr lang="en-US" dirty="0" err="1" smtClean="0"/>
              <a:t>objB.objA.a+objB.b</a:t>
            </a:r>
            <a:r>
              <a:rPr lang="en-US" dirty="0"/>
              <a:t>)</a:t>
            </a:r>
            <a:r>
              <a:rPr lang="en-US" dirty="0" smtClean="0"/>
              <a:t>  #(B)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can have a named values associated with it.</a:t>
            </a:r>
          </a:p>
          <a:p>
            <a:r>
              <a:rPr lang="en-US" dirty="0"/>
              <a:t>These named values are called attributes.</a:t>
            </a:r>
          </a:p>
          <a:p>
            <a:r>
              <a:rPr lang="en-US" dirty="0"/>
              <a:t>These attributes can be accessed using the dot-syntax, that is similar to accessing names in a module.</a:t>
            </a:r>
          </a:p>
          <a:p>
            <a:r>
              <a:rPr lang="en-US" dirty="0"/>
              <a:t>Assigning a value to the attribute causes the attribute to be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Functions </a:t>
            </a:r>
            <a:r>
              <a:rPr lang="en-US" sz="3600" dirty="0" err="1" smtClean="0">
                <a:solidFill>
                  <a:srgbClr val="C00000"/>
                </a:solidFill>
              </a:rPr>
              <a:t>Vs</a:t>
            </a:r>
            <a:r>
              <a:rPr lang="en-US" sz="4000" dirty="0" smtClean="0">
                <a:solidFill>
                  <a:srgbClr val="C00000"/>
                </a:solidFill>
              </a:rPr>
              <a:t> </a:t>
            </a:r>
            <a:r>
              <a:rPr lang="en-US" sz="4000" dirty="0">
                <a:solidFill>
                  <a:srgbClr val="C00000"/>
                </a:solidFill>
              </a:rPr>
              <a:t>Methods</a:t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were used to perform operations on the Date object.</a:t>
            </a:r>
          </a:p>
          <a:p>
            <a:r>
              <a:rPr lang="en-US" dirty="0"/>
              <a:t>These functions accept the date object as argument.</a:t>
            </a:r>
          </a:p>
          <a:p>
            <a:r>
              <a:rPr lang="en-US" dirty="0"/>
              <a:t>But connection between the class and the function is not obvious.</a:t>
            </a:r>
          </a:p>
          <a:p>
            <a:r>
              <a:rPr lang="en-US" dirty="0"/>
              <a:t>Methods are functions associated with a particular class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9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075" y="3294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cs typeface="Times New Roman" pitchFamily="18" charset="0"/>
              </a:rPr>
              <a:t>Function/method call with arguments</a:t>
            </a:r>
            <a:endParaRPr lang="en-US" sz="40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574" y="1469366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We  can call a function by using the following types of formal arguments :-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latin typeface="+mj-lt"/>
                <a:cs typeface="Times New Roman" pitchFamily="18" charset="0"/>
              </a:rPr>
              <a:t>Required </a:t>
            </a:r>
            <a:r>
              <a:rPr lang="en-US" dirty="0">
                <a:latin typeface="+mj-lt"/>
                <a:cs typeface="Times New Roman" pitchFamily="18" charset="0"/>
              </a:rPr>
              <a:t>arguments 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 f1(a1,a2,…an)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+mj-lt"/>
                <a:cs typeface="Times New Roman" pitchFamily="18" charset="0"/>
              </a:rPr>
              <a:t>Default arguments   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 f2(variable=value)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+mj-lt"/>
                <a:cs typeface="Times New Roman" pitchFamily="18" charset="0"/>
              </a:rPr>
              <a:t>Variable-length arguments 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 f3(*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Times New Roman" pitchFamily="18" charset="0"/>
              </a:rPr>
              <a:t>args</a:t>
            </a:r>
            <a:r>
              <a:rPr lang="en-US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+mj-lt"/>
                <a:cs typeface="Times New Roman" pitchFamily="18" charset="0"/>
              </a:rPr>
              <a:t>Keyword arguments   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  f4(**</a:t>
            </a:r>
            <a:r>
              <a:rPr lang="en-US" b="1" dirty="0" err="1">
                <a:solidFill>
                  <a:schemeClr val="tx2"/>
                </a:solidFill>
                <a:latin typeface="+mj-lt"/>
                <a:cs typeface="Times New Roman" pitchFamily="18" charset="0"/>
              </a:rPr>
              <a:t>kwargs</a:t>
            </a:r>
            <a:r>
              <a:rPr lang="en-US" b="1" dirty="0">
                <a:solidFill>
                  <a:schemeClr val="tx2"/>
                </a:solidFill>
                <a:latin typeface="+mj-lt"/>
                <a:cs typeface="Times New Roman" pitchFamily="18" charset="0"/>
              </a:rPr>
              <a:t>)</a:t>
            </a:r>
          </a:p>
          <a:p>
            <a:endParaRPr lang="en-US" sz="2000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1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Activity -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identify 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the errors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rgbClr val="C00000"/>
                </a:solidFill>
                <a:cs typeface="Times New Roman" pitchFamily="18" charset="0"/>
              </a:rPr>
            </a:br>
            <a:endParaRPr lang="en-US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Q1. </a:t>
            </a:r>
            <a:r>
              <a:rPr lang="en-US" b="1" dirty="0" err="1"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latin typeface="+mj-lt"/>
                <a:cs typeface="Times New Roman" pitchFamily="18" charset="0"/>
              </a:rPr>
              <a:t> f1(a1,a2):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latin typeface="+mj-lt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f1(10,20,None)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Q2</a:t>
            </a:r>
            <a:r>
              <a:rPr lang="en-US" b="1" dirty="0">
                <a:latin typeface="+mj-lt"/>
                <a:cs typeface="Times New Roman" pitchFamily="18" charset="0"/>
              </a:rPr>
              <a:t>. </a:t>
            </a:r>
            <a:r>
              <a:rPr lang="en-US" b="1" dirty="0" err="1"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latin typeface="+mj-lt"/>
                <a:cs typeface="Times New Roman" pitchFamily="18" charset="0"/>
              </a:rPr>
              <a:t> f2(a1,a2,a3=0,a4):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latin typeface="+mj-lt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f2(100,200,300,400)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68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Q3. </a:t>
            </a:r>
            <a:r>
              <a:rPr lang="en-US" b="1" dirty="0" err="1"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latin typeface="+mj-lt"/>
                <a:cs typeface="Times New Roman" pitchFamily="18" charset="0"/>
              </a:rPr>
              <a:t> f3(a1,a2,a3=0):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latin typeface="+mj-lt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f3(10</a:t>
            </a:r>
            <a:r>
              <a:rPr lang="en-US" dirty="0" smtClean="0">
                <a:latin typeface="+mj-lt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Q4. </a:t>
            </a:r>
            <a:r>
              <a:rPr lang="en-US" b="1" dirty="0" err="1"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latin typeface="+mj-lt"/>
                <a:cs typeface="Times New Roman" pitchFamily="18" charset="0"/>
              </a:rPr>
              <a:t> f4(a1,a2=0,*a3,*a4):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latin typeface="+mj-lt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f4(10)</a:t>
            </a:r>
          </a:p>
          <a:p>
            <a:pPr marL="0" indent="0">
              <a:buNone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+mj-lt"/>
                <a:cs typeface="Times New Roman" pitchFamily="18" charset="0"/>
              </a:rPr>
              <a:t>Q5</a:t>
            </a:r>
            <a:r>
              <a:rPr lang="en-US" b="1" dirty="0">
                <a:latin typeface="+mj-lt"/>
                <a:cs typeface="Times New Roman" pitchFamily="18" charset="0"/>
              </a:rPr>
              <a:t>. </a:t>
            </a:r>
            <a:r>
              <a:rPr lang="en-US" b="1" dirty="0" err="1">
                <a:latin typeface="+mj-lt"/>
                <a:cs typeface="Times New Roman" pitchFamily="18" charset="0"/>
              </a:rPr>
              <a:t>def</a:t>
            </a:r>
            <a:r>
              <a:rPr lang="en-US" b="1" dirty="0">
                <a:latin typeface="+mj-lt"/>
                <a:cs typeface="Times New Roman" pitchFamily="18" charset="0"/>
              </a:rPr>
              <a:t> f5(**a2,*a3):</a:t>
            </a:r>
          </a:p>
          <a:p>
            <a:pPr marL="0" indent="0">
              <a:buNone/>
            </a:pPr>
            <a:r>
              <a:rPr lang="en-US" b="1" dirty="0">
                <a:latin typeface="+mj-lt"/>
                <a:cs typeface="Times New Roman" pitchFamily="18" charset="0"/>
              </a:rPr>
              <a:t>	</a:t>
            </a:r>
            <a:r>
              <a:rPr lang="en-US" dirty="0">
                <a:latin typeface="+mj-lt"/>
                <a:cs typeface="Times New Roman" pitchFamily="18" charset="0"/>
              </a:rPr>
              <a:t>print("Hello")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itchFamily="18" charset="0"/>
              </a:rPr>
              <a:t>f5()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5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85069" y="655637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cs typeface="Times New Roman" pitchFamily="18" charset="0"/>
              </a:rPr>
              <a:t>class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cname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       </a:t>
            </a:r>
            <a:r>
              <a:rPr lang="en-US" b="1" dirty="0" err="1">
                <a:solidFill>
                  <a:srgbClr val="00B050"/>
                </a:solidFill>
                <a:cs typeface="Times New Roman" pitchFamily="18" charset="0"/>
              </a:rPr>
              <a:t>def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method1(self):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                     print(“</a:t>
            </a:r>
            <a:r>
              <a:rPr lang="en-US" dirty="0" err="1">
                <a:cs typeface="Times New Roman" pitchFamily="18" charset="0"/>
              </a:rPr>
              <a:t>MethodCall</a:t>
            </a:r>
            <a:r>
              <a:rPr lang="en-US" dirty="0">
                <a:cs typeface="Times New Roman" pitchFamily="18" charset="0"/>
              </a:rPr>
              <a:t>”)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obj1=</a:t>
            </a:r>
            <a:r>
              <a:rPr lang="en-US" dirty="0" err="1">
                <a:cs typeface="Times New Roman" pitchFamily="18" charset="0"/>
              </a:rPr>
              <a:t>cname</a:t>
            </a:r>
            <a:r>
              <a:rPr lang="en-US" dirty="0"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obj2=</a:t>
            </a:r>
            <a:r>
              <a:rPr lang="en-US" dirty="0" err="1">
                <a:cs typeface="Times New Roman" pitchFamily="18" charset="0"/>
              </a:rPr>
              <a:t>cname</a:t>
            </a:r>
            <a:r>
              <a:rPr lang="en-US" dirty="0"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obj3=</a:t>
            </a:r>
            <a:r>
              <a:rPr lang="en-US" dirty="0" err="1">
                <a:cs typeface="Times New Roman" pitchFamily="18" charset="0"/>
              </a:rPr>
              <a:t>cname</a:t>
            </a:r>
            <a:r>
              <a:rPr lang="en-US" dirty="0"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obj1.method1() </a:t>
            </a:r>
            <a:r>
              <a:rPr lang="en-US" sz="2000" b="1" dirty="0">
                <a:cs typeface="Times New Roman" pitchFamily="18" charset="0"/>
              </a:rPr>
              <a:t># </a:t>
            </a:r>
            <a:r>
              <a:rPr lang="en-US" sz="2000" b="1" dirty="0">
                <a:solidFill>
                  <a:srgbClr val="00B050"/>
                </a:solidFill>
                <a:cs typeface="Times New Roman" pitchFamily="18" charset="0"/>
              </a:rPr>
              <a:t>method1(obj1)</a:t>
            </a:r>
            <a:endParaRPr lang="en-US" sz="2400" b="1" dirty="0">
              <a:solidFill>
                <a:srgbClr val="00B05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obj2.method1() </a:t>
            </a:r>
            <a:r>
              <a:rPr lang="en-US" sz="2000" b="1" dirty="0">
                <a:cs typeface="Times New Roman" pitchFamily="18" charset="0"/>
              </a:rPr>
              <a:t># </a:t>
            </a:r>
            <a:r>
              <a:rPr lang="en-US" sz="2000" b="1" dirty="0">
                <a:solidFill>
                  <a:srgbClr val="00B050"/>
                </a:solidFill>
                <a:cs typeface="Times New Roman" pitchFamily="18" charset="0"/>
              </a:rPr>
              <a:t>method1(obj2)</a:t>
            </a:r>
            <a:endParaRPr lang="en-US" sz="2400" b="1" dirty="0">
              <a:solidFill>
                <a:srgbClr val="00B050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itchFamily="18" charset="0"/>
              </a:rPr>
              <a:t>obj3.method1() </a:t>
            </a:r>
            <a:r>
              <a:rPr lang="en-US" sz="2000" b="1" dirty="0">
                <a:cs typeface="Times New Roman" pitchFamily="18" charset="0"/>
              </a:rPr>
              <a:t># </a:t>
            </a:r>
            <a:r>
              <a:rPr lang="en-US" sz="2000" b="1" dirty="0">
                <a:solidFill>
                  <a:srgbClr val="00B050"/>
                </a:solidFill>
                <a:cs typeface="Times New Roman" pitchFamily="18" charset="0"/>
              </a:rPr>
              <a:t>method1(obj3)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 </a:t>
            </a:r>
            <a:r>
              <a:rPr lang="en-US" dirty="0">
                <a:solidFill>
                  <a:srgbClr val="C00000"/>
                </a:solidFill>
              </a:rPr>
              <a:t>- </a:t>
            </a:r>
            <a:r>
              <a:rPr lang="en-US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Write a program</a:t>
            </a:r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class </a:t>
            </a:r>
            <a:r>
              <a:rPr lang="en-US" i="1" dirty="0" smtClean="0"/>
              <a:t>Employee</a:t>
            </a:r>
            <a:r>
              <a:rPr lang="en-US" dirty="0" smtClean="0"/>
              <a:t> </a:t>
            </a:r>
            <a:r>
              <a:rPr lang="en-US" dirty="0"/>
              <a:t>which allows dynamic object creation.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Employee </a:t>
            </a:r>
            <a:r>
              <a:rPr lang="en-US" dirty="0" smtClean="0"/>
              <a:t>class </a:t>
            </a:r>
            <a:r>
              <a:rPr lang="en-US" dirty="0"/>
              <a:t>includes </a:t>
            </a:r>
            <a:r>
              <a:rPr lang="en-US" i="1" dirty="0" err="1"/>
              <a:t>empID,empName,empDept</a:t>
            </a:r>
            <a:r>
              <a:rPr lang="en-US" dirty="0"/>
              <a:t> as attributes </a:t>
            </a:r>
            <a:r>
              <a:rPr lang="en-US" dirty="0" smtClean="0"/>
              <a:t>and </a:t>
            </a:r>
            <a:r>
              <a:rPr lang="en-US" i="1" dirty="0"/>
              <a:t>initialize(),display(),update() </a:t>
            </a:r>
            <a:r>
              <a:rPr lang="en-US" dirty="0"/>
              <a:t>as its behaviors. 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/>
              <a:t>Initialize() to accept e</a:t>
            </a:r>
            <a:r>
              <a:rPr lang="en-US" dirty="0" smtClean="0"/>
              <a:t>mployee </a:t>
            </a:r>
            <a:r>
              <a:rPr lang="en-US" dirty="0"/>
              <a:t>details (</a:t>
            </a:r>
            <a:r>
              <a:rPr lang="en-US" i="1" dirty="0" err="1"/>
              <a:t>empID,empName,empDept</a:t>
            </a:r>
            <a:r>
              <a:rPr lang="en-US" dirty="0"/>
              <a:t>) from the user. 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i="1" dirty="0"/>
              <a:t>display</a:t>
            </a:r>
            <a:r>
              <a:rPr lang="en-US" dirty="0"/>
              <a:t>() to print the </a:t>
            </a:r>
            <a:r>
              <a:rPr lang="en-US" dirty="0" smtClean="0"/>
              <a:t>employee </a:t>
            </a:r>
            <a:r>
              <a:rPr lang="en-US" dirty="0"/>
              <a:t>details to the console.</a:t>
            </a:r>
          </a:p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i="1" dirty="0"/>
              <a:t>update</a:t>
            </a:r>
            <a:r>
              <a:rPr lang="en-US" dirty="0"/>
              <a:t>() to modify the employee department if necessary.</a:t>
            </a:r>
          </a:p>
        </p:txBody>
      </p:sp>
    </p:spTree>
    <p:extLst>
      <p:ext uri="{BB962C8B-B14F-4D97-AF65-F5344CB8AC3E}">
        <p14:creationId xmlns:p14="http://schemas.microsoft.com/office/powerpoint/2010/main" val="33974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Initializing the Object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54125"/>
            <a:ext cx="10515600" cy="435133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>
                <a:solidFill>
                  <a:srgbClr val="00B050"/>
                </a:solidFill>
              </a:rPr>
              <a:t>__</a:t>
            </a:r>
            <a:r>
              <a:rPr lang="en-US" b="1" dirty="0" err="1">
                <a:solidFill>
                  <a:srgbClr val="00B050"/>
                </a:solidFill>
              </a:rPr>
              <a:t>init</a:t>
            </a:r>
            <a:r>
              <a:rPr lang="en-US" b="1" dirty="0">
                <a:solidFill>
                  <a:srgbClr val="00B050"/>
                </a:solidFill>
              </a:rPr>
              <a:t>__()</a:t>
            </a:r>
            <a:r>
              <a:rPr lang="en-US" dirty="0"/>
              <a:t> method is a special method that gets invoked after the object is instantiated.</a:t>
            </a:r>
          </a:p>
          <a:p>
            <a:r>
              <a:rPr lang="en-US" dirty="0"/>
              <a:t>It is used to create the initial attributes in the object.</a:t>
            </a:r>
          </a:p>
          <a:p>
            <a:r>
              <a:rPr lang="en-US" dirty="0"/>
              <a:t>When the object is created by invoking the class, the arguments corresponding to the </a:t>
            </a:r>
            <a:r>
              <a:rPr lang="en-US" dirty="0">
                <a:solidFill>
                  <a:srgbClr val="00B050"/>
                </a:solidFill>
              </a:rPr>
              <a:t>__</a:t>
            </a:r>
            <a:r>
              <a:rPr lang="en-US" dirty="0" err="1">
                <a:solidFill>
                  <a:srgbClr val="00B050"/>
                </a:solidFill>
              </a:rPr>
              <a:t>init</a:t>
            </a:r>
            <a:r>
              <a:rPr lang="en-US" dirty="0">
                <a:solidFill>
                  <a:srgbClr val="00B050"/>
                </a:solidFill>
              </a:rPr>
              <a:t>__() </a:t>
            </a:r>
            <a:r>
              <a:rPr lang="en-US" dirty="0"/>
              <a:t>method needs to be passed.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100" y="3573840"/>
            <a:ext cx="772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&gt;&gt;&gt; class Box: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...     </a:t>
            </a:r>
            <a:r>
              <a:rPr lang="en-US" sz="2000" b="1" dirty="0" err="1">
                <a:solidFill>
                  <a:srgbClr val="00B050"/>
                </a:solidFill>
              </a:rPr>
              <a:t>def</a:t>
            </a:r>
            <a:r>
              <a:rPr lang="en-US" sz="2000" b="1" dirty="0">
                <a:solidFill>
                  <a:srgbClr val="00B050"/>
                </a:solidFill>
              </a:rPr>
              <a:t> __</a:t>
            </a:r>
            <a:r>
              <a:rPr lang="en-US" sz="2000" b="1" dirty="0" err="1">
                <a:solidFill>
                  <a:srgbClr val="00B050"/>
                </a:solidFill>
              </a:rPr>
              <a:t>init</a:t>
            </a:r>
            <a:r>
              <a:rPr lang="en-US" sz="2000" b="1" dirty="0">
                <a:solidFill>
                  <a:srgbClr val="00B050"/>
                </a:solidFill>
              </a:rPr>
              <a:t>__(self):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...             print("This is initialization block")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...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&gt;&gt;&gt; Box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&lt;class '__</a:t>
            </a:r>
            <a:r>
              <a:rPr lang="en-US" sz="2000" b="1" dirty="0" err="1">
                <a:solidFill>
                  <a:srgbClr val="00B050"/>
                </a:solidFill>
              </a:rPr>
              <a:t>main__.Box</a:t>
            </a:r>
            <a:r>
              <a:rPr lang="en-US" sz="2000" b="1" dirty="0">
                <a:solidFill>
                  <a:srgbClr val="00B050"/>
                </a:solidFill>
              </a:rPr>
              <a:t>'&gt;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&gt;&gt;&gt; </a:t>
            </a:r>
            <a:r>
              <a:rPr lang="en-US" sz="2000" b="1" dirty="0">
                <a:solidFill>
                  <a:srgbClr val="00B050"/>
                </a:solidFill>
              </a:rPr>
              <a:t>Box()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This is initialization block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&lt;__</a:t>
            </a:r>
            <a:r>
              <a:rPr lang="en-US" sz="2000" b="1" dirty="0" err="1">
                <a:solidFill>
                  <a:srgbClr val="00B050"/>
                </a:solidFill>
              </a:rPr>
              <a:t>main__.Box</a:t>
            </a:r>
            <a:r>
              <a:rPr lang="en-US" sz="2000" b="1" dirty="0">
                <a:solidFill>
                  <a:srgbClr val="00B050"/>
                </a:solidFill>
              </a:rPr>
              <a:t> object at 0x0000000002289888</a:t>
            </a:r>
            <a:r>
              <a:rPr lang="en-US" sz="2000" b="1" dirty="0" smtClean="0">
                <a:solidFill>
                  <a:srgbClr val="00B050"/>
                </a:solidFill>
              </a:rPr>
              <a:t>&gt;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a=</a:t>
            </a:r>
            <a:r>
              <a:rPr lang="en-US" dirty="0" err="1"/>
              <a:t>int</a:t>
            </a:r>
            <a:r>
              <a:rPr lang="en-US" dirty="0"/>
              <a:t>(10)</a:t>
            </a:r>
          </a:p>
          <a:p>
            <a:pPr marL="0" indent="0">
              <a:buNone/>
            </a:pPr>
            <a:r>
              <a:rPr lang="en-US" dirty="0"/>
              <a:t>&gt;&gt;&gt; b=float(4.5)</a:t>
            </a:r>
          </a:p>
          <a:p>
            <a:pPr marL="0" indent="0">
              <a:buNone/>
            </a:pPr>
            <a:r>
              <a:rPr lang="en-US" dirty="0"/>
              <a:t>&gt;&gt;&gt; c=</a:t>
            </a:r>
            <a:r>
              <a:rPr lang="en-US" dirty="0" err="1"/>
              <a:t>str</a:t>
            </a:r>
            <a:r>
              <a:rPr lang="en-US" dirty="0"/>
              <a:t>('hello</a:t>
            </a:r>
            <a:r>
              <a:rPr lang="en-US" dirty="0" smtClean="0"/>
              <a:t>')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d=Box(10)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49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 - 5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Modify activity -4 </a:t>
            </a:r>
          </a:p>
          <a:p>
            <a:pPr marL="0" indent="0">
              <a:buNone/>
            </a:pPr>
            <a:r>
              <a:rPr lang="en-US" dirty="0" smtClean="0"/>
              <a:t>Use __</a:t>
            </a:r>
            <a:r>
              <a:rPr lang="en-US" dirty="0" err="1" smtClean="0"/>
              <a:t>init</a:t>
            </a:r>
            <a:r>
              <a:rPr lang="en-US" dirty="0" smtClean="0"/>
              <a:t>__() method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Python (Magic, Special) Methods</a:t>
            </a:r>
            <a:br>
              <a:rPr lang="en-US" sz="4000" dirty="0">
                <a:solidFill>
                  <a:srgbClr val="C00000"/>
                </a:solidFill>
              </a:rPr>
            </a:b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special methods are a set of predefined methods  we can use python classes.</a:t>
            </a:r>
          </a:p>
          <a:p>
            <a:r>
              <a:rPr lang="en-US" dirty="0"/>
              <a:t>Special methods are start and end with </a:t>
            </a:r>
            <a:r>
              <a:rPr lang="en-US" b="1" dirty="0"/>
              <a:t>double underscores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for example __</a:t>
            </a:r>
            <a:r>
              <a:rPr lang="en-US" dirty="0" err="1"/>
              <a:t>init</a:t>
            </a:r>
            <a:r>
              <a:rPr lang="en-US" dirty="0"/>
              <a:t>__ or __</a:t>
            </a:r>
            <a:r>
              <a:rPr lang="en-US" dirty="0" err="1"/>
              <a:t>str</a:t>
            </a:r>
            <a:r>
              <a:rPr lang="en-US" dirty="0"/>
              <a:t>__.</a:t>
            </a:r>
          </a:p>
        </p:txBody>
      </p:sp>
    </p:spTree>
    <p:extLst>
      <p:ext uri="{BB962C8B-B14F-4D97-AF65-F5344CB8AC3E}">
        <p14:creationId xmlns:p14="http://schemas.microsoft.com/office/powerpoint/2010/main" val="16867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__</a:t>
            </a:r>
            <a:r>
              <a:rPr lang="en-US" dirty="0" err="1" smtClean="0">
                <a:solidFill>
                  <a:srgbClr val="C00000"/>
                </a:solidFill>
              </a:rPr>
              <a:t>str</a:t>
            </a:r>
            <a:r>
              <a:rPr lang="en-US" dirty="0" smtClean="0">
                <a:solidFill>
                  <a:srgbClr val="C00000"/>
                </a:solidFill>
              </a:rPr>
              <a:t>__()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1176000" cy="5486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method returns the string representation of the object.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is </a:t>
            </a:r>
            <a:r>
              <a:rPr lang="en-US" dirty="0" smtClean="0"/>
              <a:t>called when</a:t>
            </a:r>
            <a:r>
              <a:rPr lang="en-US" dirty="0"/>
              <a:t> </a:t>
            </a:r>
            <a:r>
              <a:rPr lang="en-US" b="1" dirty="0"/>
              <a:t>print()</a:t>
            </a:r>
            <a:r>
              <a:rPr lang="en-US" dirty="0"/>
              <a:t> or </a:t>
            </a:r>
            <a:r>
              <a:rPr lang="en-US" b="1" dirty="0" err="1" smtClean="0"/>
              <a:t>str</a:t>
            </a:r>
            <a:r>
              <a:rPr lang="en-US" b="1" dirty="0" smtClean="0"/>
              <a:t>()</a:t>
            </a:r>
            <a:r>
              <a:rPr lang="en-US" dirty="0" smtClean="0"/>
              <a:t> function is invoked </a:t>
            </a:r>
            <a:r>
              <a:rPr lang="en-US" dirty="0"/>
              <a:t>on an object.</a:t>
            </a:r>
          </a:p>
          <a:p>
            <a:r>
              <a:rPr lang="en-US" dirty="0"/>
              <a:t>This method must return the </a:t>
            </a:r>
            <a:r>
              <a:rPr lang="en-US" b="1" dirty="0"/>
              <a:t>String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we don’t implement </a:t>
            </a:r>
            <a:r>
              <a:rPr lang="en-US" b="1" dirty="0" smtClean="0"/>
              <a:t>__</a:t>
            </a:r>
            <a:r>
              <a:rPr lang="en-US" b="1" dirty="0" err="1" smtClean="0"/>
              <a:t>str</a:t>
            </a:r>
            <a:r>
              <a:rPr lang="en-US" b="1" dirty="0" smtClean="0"/>
              <a:t>__() </a:t>
            </a:r>
            <a:r>
              <a:rPr lang="en-US" dirty="0" smtClean="0"/>
              <a:t>function for </a:t>
            </a:r>
            <a:r>
              <a:rPr lang="en-US" dirty="0"/>
              <a:t>a class, then built-in </a:t>
            </a:r>
            <a:r>
              <a:rPr lang="en-US" dirty="0" smtClean="0"/>
              <a:t>object </a:t>
            </a:r>
            <a:r>
              <a:rPr lang="en-US" dirty="0"/>
              <a:t>implementation is used that actually calls </a:t>
            </a:r>
            <a:r>
              <a:rPr lang="en-US" b="1" dirty="0"/>
              <a:t>__</a:t>
            </a:r>
            <a:r>
              <a:rPr lang="en-US" b="1" dirty="0" err="1"/>
              <a:t>repr</a:t>
            </a:r>
            <a:r>
              <a:rPr lang="en-US" b="1" dirty="0"/>
              <a:t>__() </a:t>
            </a:r>
            <a:r>
              <a:rPr lang="en-US" dirty="0"/>
              <a:t>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6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__</a:t>
            </a:r>
            <a:r>
              <a:rPr lang="en-US" dirty="0" err="1">
                <a:solidFill>
                  <a:srgbClr val="C00000"/>
                </a:solidFill>
              </a:rPr>
              <a:t>repr</a:t>
            </a:r>
            <a:r>
              <a:rPr lang="en-US" dirty="0">
                <a:solidFill>
                  <a:srgbClr val="C00000"/>
                </a:solidFill>
              </a:rPr>
              <a:t>__()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1" dirty="0"/>
              <a:t>__</a:t>
            </a:r>
            <a:r>
              <a:rPr lang="en-US" b="1" dirty="0" err="1"/>
              <a:t>repr</a:t>
            </a:r>
            <a:r>
              <a:rPr lang="en-US" b="1" dirty="0"/>
              <a:t>__() </a:t>
            </a:r>
            <a:r>
              <a:rPr lang="en-US" dirty="0"/>
              <a:t>function returns the object representation.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could be any valid python </a:t>
            </a:r>
            <a:r>
              <a:rPr lang="en-US" dirty="0" smtClean="0"/>
              <a:t>expression.</a:t>
            </a:r>
          </a:p>
        </p:txBody>
      </p:sp>
    </p:spTree>
    <p:extLst>
      <p:ext uri="{BB962C8B-B14F-4D97-AF65-F5344CB8AC3E}">
        <p14:creationId xmlns:p14="http://schemas.microsoft.com/office/powerpoint/2010/main" val="3179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()  </a:t>
            </a:r>
            <a:r>
              <a:rPr lang="en-US" sz="3600" dirty="0" err="1">
                <a:solidFill>
                  <a:srgbClr val="C00000"/>
                </a:solidFill>
              </a:rPr>
              <a:t>V</a:t>
            </a:r>
            <a:r>
              <a:rPr lang="en-US" sz="3600" dirty="0" err="1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dirty="0" err="1">
                <a:solidFill>
                  <a:srgbClr val="C00000"/>
                </a:solidFill>
              </a:rPr>
              <a:t>repr</a:t>
            </a:r>
            <a:r>
              <a:rPr lang="en-US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import </a:t>
            </a: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datetime.datetime</a:t>
            </a:r>
            <a:r>
              <a:rPr lang="en-US" dirty="0"/>
              <a:t>(2019, 8, 29, 23, 10, 34, 585663)</a:t>
            </a:r>
          </a:p>
          <a:p>
            <a:pPr marL="0" indent="0">
              <a:buNone/>
            </a:pPr>
            <a:r>
              <a:rPr lang="en-US" dirty="0"/>
              <a:t>&gt;&gt;&gt;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datetime.datetime.now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'2019-08-29 </a:t>
            </a:r>
            <a:r>
              <a:rPr lang="en-US" dirty="0" smtClean="0"/>
              <a:t>23:10:41.042032‘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repr</a:t>
            </a:r>
            <a:r>
              <a:rPr lang="en-US" dirty="0"/>
              <a:t>(</a:t>
            </a:r>
            <a:r>
              <a:rPr lang="en-US" dirty="0" err="1"/>
              <a:t>datetime.datetime.now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datetime.datetime</a:t>
            </a:r>
            <a:r>
              <a:rPr lang="en-US" dirty="0"/>
              <a:t>(2019, 8, 29, 23, 10, 47, 298390)'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Activity - 6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class named </a:t>
            </a:r>
            <a:r>
              <a:rPr lang="en-US" dirty="0" err="1"/>
              <a:t>fsinfo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its constructor should take three parameters</a:t>
            </a:r>
            <a:r>
              <a:rPr lang="en-US" dirty="0" smtClean="0"/>
              <a:t>, the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n-US" dirty="0" err="1" smtClean="0"/>
              <a:t>type,fileindex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file system mount point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create an instance of the </a:t>
            </a:r>
            <a:r>
              <a:rPr lang="en-US" dirty="0" err="1"/>
              <a:t>fsinfo</a:t>
            </a:r>
            <a:r>
              <a:rPr lang="en-US" dirty="0"/>
              <a:t> class to return each </a:t>
            </a:r>
            <a:r>
              <a:rPr lang="en-US" dirty="0" smtClean="0"/>
              <a:t>file system </a:t>
            </a:r>
            <a:r>
              <a:rPr lang="en-US" dirty="0"/>
              <a:t>details to caller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use __</a:t>
            </a:r>
            <a:r>
              <a:rPr lang="en-US" dirty="0" err="1" smtClean="0"/>
              <a:t>str</a:t>
            </a:r>
            <a:r>
              <a:rPr lang="en-US" dirty="0" smtClean="0"/>
              <a:t>__()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2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Iterator</a:t>
            </a:r>
            <a:r>
              <a:rPr lang="en-US" sz="4000" dirty="0" smtClean="0"/>
              <a:t> </a:t>
            </a:r>
            <a:r>
              <a:rPr lang="en-US" sz="4000" dirty="0">
                <a:solidFill>
                  <a:srgbClr val="C00000"/>
                </a:solidFill>
              </a:rPr>
              <a:t>protocol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that implements:</a:t>
            </a:r>
          </a:p>
          <a:p>
            <a:r>
              <a:rPr lang="en-US" b="1" dirty="0">
                <a:solidFill>
                  <a:srgbClr val="00B050"/>
                </a:solidFill>
              </a:rPr>
              <a:t>__</a:t>
            </a:r>
            <a:r>
              <a:rPr lang="en-US" b="1" dirty="0" err="1">
                <a:solidFill>
                  <a:srgbClr val="00B050"/>
                </a:solidFill>
              </a:rPr>
              <a:t>iter</a:t>
            </a:r>
            <a:r>
              <a:rPr lang="en-US" b="1" dirty="0">
                <a:solidFill>
                  <a:srgbClr val="00B050"/>
                </a:solidFill>
              </a:rPr>
              <a:t>__</a:t>
            </a:r>
            <a:r>
              <a:rPr lang="en-US" dirty="0"/>
              <a:t> method that returns the object itself.</a:t>
            </a:r>
          </a:p>
          <a:p>
            <a:r>
              <a:rPr lang="en-US" b="1" dirty="0">
                <a:solidFill>
                  <a:srgbClr val="00B050"/>
                </a:solidFill>
              </a:rPr>
              <a:t>__next__</a:t>
            </a:r>
            <a:r>
              <a:rPr lang="en-US" dirty="0"/>
              <a:t> method that returns the next item. If all the items have been returned, the method raises a </a:t>
            </a:r>
            <a:r>
              <a:rPr lang="en-US" b="1" dirty="0" err="1">
                <a:solidFill>
                  <a:srgbClr val="FF0000"/>
                </a:solidFill>
              </a:rPr>
              <a:t>StopIteration</a:t>
            </a:r>
            <a:r>
              <a:rPr lang="en-US" dirty="0"/>
              <a:t> exception.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282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Python iter() function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98" y="154379"/>
            <a:ext cx="8455231" cy="60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31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7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Class &amp; object</a:t>
            </a:r>
          </a:p>
          <a:p>
            <a:r>
              <a:rPr lang="en-US" dirty="0"/>
              <a:t>Initializing the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/>
              <a:t>Python (Magic, Special)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Private members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68" y="377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Example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943" y="152874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 Box: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def</a:t>
            </a:r>
            <a:r>
              <a:rPr lang="en-US" sz="2400" dirty="0"/>
              <a:t>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self.count</a:t>
            </a:r>
            <a:r>
              <a:rPr lang="en-US" sz="2400" dirty="0"/>
              <a:t>=0</a:t>
            </a:r>
          </a:p>
          <a:p>
            <a:pPr marL="0" indent="0">
              <a:buNone/>
            </a:pPr>
            <a:r>
              <a:rPr lang="en-US" sz="2400" dirty="0" err="1"/>
              <a:t>obj</a:t>
            </a:r>
            <a:r>
              <a:rPr lang="en-US" sz="2400" dirty="0"/>
              <a:t>=Box()</a:t>
            </a:r>
          </a:p>
          <a:p>
            <a:pPr marL="0" indent="0">
              <a:buNone/>
            </a:pPr>
            <a:r>
              <a:rPr lang="en-US" sz="2400" dirty="0"/>
              <a:t>r=</a:t>
            </a:r>
            <a:r>
              <a:rPr lang="en-US" sz="2400" dirty="0" err="1"/>
              <a:t>iter</a:t>
            </a:r>
            <a:r>
              <a:rPr lang="en-US" sz="2400" dirty="0"/>
              <a:t>(</a:t>
            </a:r>
            <a:r>
              <a:rPr lang="en-US" sz="2400" dirty="0" err="1"/>
              <a:t>obj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000" dirty="0"/>
              <a:t>next(r</a:t>
            </a:r>
            <a:r>
              <a:rPr lang="en-US" sz="2000" dirty="0" smtClean="0"/>
              <a:t>)</a:t>
            </a:r>
            <a:r>
              <a:rPr lang="en-US" sz="2400" dirty="0" smtClean="0"/>
              <a:t> </a:t>
            </a:r>
            <a:r>
              <a:rPr lang="en-US" sz="2000" dirty="0" smtClean="0"/>
              <a:t># </a:t>
            </a:r>
            <a:r>
              <a:rPr lang="en-US" sz="2000" b="1" dirty="0" err="1"/>
              <a:t>TypeError</a:t>
            </a:r>
            <a:r>
              <a:rPr lang="en-US" sz="2000" dirty="0"/>
              <a:t>: 'Box' object is not iterable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4693" y="1341912"/>
            <a:ext cx="5181600" cy="45856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Box: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def</a:t>
            </a:r>
            <a:r>
              <a:rPr lang="en-US" sz="2000" b="1" dirty="0"/>
              <a:t> __</a:t>
            </a:r>
            <a:r>
              <a:rPr lang="en-US" sz="2000" b="1" dirty="0" err="1"/>
              <a:t>init</a:t>
            </a:r>
            <a:r>
              <a:rPr lang="en-US" sz="2000" b="1" dirty="0"/>
              <a:t>__(self):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self.count</a:t>
            </a:r>
            <a:r>
              <a:rPr lang="en-US" sz="2000" dirty="0"/>
              <a:t>=0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 err="1"/>
              <a:t>def</a:t>
            </a:r>
            <a:r>
              <a:rPr lang="en-US" sz="2000" b="1" dirty="0"/>
              <a:t> __</a:t>
            </a:r>
            <a:r>
              <a:rPr lang="en-US" sz="2000" b="1" dirty="0" err="1"/>
              <a:t>getitem</a:t>
            </a:r>
            <a:r>
              <a:rPr lang="en-US" sz="2000" b="1" dirty="0"/>
              <a:t>__(</a:t>
            </a:r>
            <a:r>
              <a:rPr lang="en-US" sz="2000" b="1" dirty="0" err="1"/>
              <a:t>self,index</a:t>
            </a:r>
            <a:r>
              <a:rPr lang="en-US" sz="2000" b="1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if isinstance(</a:t>
            </a:r>
            <a:r>
              <a:rPr lang="en-US" sz="2000" dirty="0" err="1"/>
              <a:t>index,int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self.count</a:t>
            </a:r>
            <a:r>
              <a:rPr lang="en-US" sz="2000" dirty="0"/>
              <a:t>+=1</a:t>
            </a:r>
          </a:p>
          <a:p>
            <a:pPr marL="0" indent="0">
              <a:buNone/>
            </a:pPr>
            <a:r>
              <a:rPr lang="en-US" sz="2000" dirty="0"/>
              <a:t>            return </a:t>
            </a:r>
            <a:r>
              <a:rPr lang="en-US" sz="2000" dirty="0" err="1"/>
              <a:t>self.count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</a:p>
          <a:p>
            <a:pPr marL="0" indent="0">
              <a:buNone/>
            </a:pPr>
            <a:r>
              <a:rPr lang="en-US" sz="2000" dirty="0" err="1"/>
              <a:t>obj</a:t>
            </a:r>
            <a:r>
              <a:rPr lang="en-US" sz="2000" dirty="0"/>
              <a:t>=Box()</a:t>
            </a:r>
          </a:p>
          <a:p>
            <a:pPr marL="0" indent="0">
              <a:buNone/>
            </a:pPr>
            <a:r>
              <a:rPr lang="en-US" sz="2000" dirty="0"/>
              <a:t>r=</a:t>
            </a:r>
            <a:r>
              <a:rPr lang="en-US" sz="2000" dirty="0" err="1"/>
              <a:t>iter</a:t>
            </a:r>
            <a:r>
              <a:rPr lang="en-US" sz="2000" dirty="0"/>
              <a:t>(</a:t>
            </a:r>
            <a:r>
              <a:rPr lang="en-US" sz="2000" dirty="0" err="1"/>
              <a:t>obj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next(r</a:t>
            </a:r>
            <a:r>
              <a:rPr lang="en-US" sz="2000" dirty="0" smtClean="0"/>
              <a:t>) #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67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7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Operator </a:t>
            </a:r>
            <a:r>
              <a:rPr lang="en-US" dirty="0">
                <a:solidFill>
                  <a:srgbClr val="C00000"/>
                </a:solidFill>
              </a:rPr>
              <a:t>Overloading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a=10</a:t>
            </a:r>
          </a:p>
          <a:p>
            <a:pPr marL="0" indent="0">
              <a:buNone/>
            </a:pPr>
            <a:r>
              <a:rPr lang="en-US" dirty="0"/>
              <a:t>&gt;&gt;&gt; b=20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a.__add</a:t>
            </a:r>
            <a:r>
              <a:rPr lang="en-US" dirty="0"/>
              <a:t>__(b)</a:t>
            </a:r>
          </a:p>
          <a:p>
            <a:pPr marL="0" indent="0">
              <a:buNone/>
            </a:pPr>
            <a:r>
              <a:rPr lang="en-US" dirty="0"/>
              <a:t>30</a:t>
            </a:r>
          </a:p>
          <a:p>
            <a:pPr marL="0" indent="0">
              <a:buNone/>
            </a:pPr>
            <a:r>
              <a:rPr lang="en-US" dirty="0"/>
              <a:t>&gt;&gt;&gt; s1='python'</a:t>
            </a:r>
          </a:p>
          <a:p>
            <a:pPr marL="0" indent="0">
              <a:buNone/>
            </a:pPr>
            <a:r>
              <a:rPr lang="en-US" dirty="0"/>
              <a:t>&gt;&gt;&gt; s2='program'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s1.__add__(s2)</a:t>
            </a:r>
          </a:p>
          <a:p>
            <a:pPr marL="0" indent="0">
              <a:buNone/>
            </a:pPr>
            <a:r>
              <a:rPr lang="en-US" dirty="0"/>
              <a:t>'</a:t>
            </a:r>
            <a:r>
              <a:rPr lang="en-US" dirty="0" err="1"/>
              <a:t>pythonprogram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4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Rich comparison </a:t>
            </a:r>
            <a:r>
              <a:rPr lang="en-US" dirty="0">
                <a:solidFill>
                  <a:srgbClr val="C00000"/>
                </a:solidFill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.__</a:t>
            </a:r>
            <a:r>
              <a:rPr lang="en-US" dirty="0" err="1" smtClean="0"/>
              <a:t>lt</a:t>
            </a:r>
            <a:r>
              <a:rPr lang="en-US" dirty="0" smtClean="0"/>
              <a:t>__(b)</a:t>
            </a:r>
          </a:p>
          <a:p>
            <a:pPr marL="0" indent="0">
              <a:buNone/>
            </a:pPr>
            <a:r>
              <a:rPr lang="en-US" dirty="0" err="1" smtClean="0"/>
              <a:t>a.__le</a:t>
            </a:r>
            <a:r>
              <a:rPr lang="en-US" dirty="0" smtClean="0"/>
              <a:t>__(b)</a:t>
            </a:r>
          </a:p>
          <a:p>
            <a:pPr marL="0" indent="0">
              <a:buNone/>
            </a:pPr>
            <a:r>
              <a:rPr lang="en-US" dirty="0" smtClean="0"/>
              <a:t>a.__</a:t>
            </a:r>
            <a:r>
              <a:rPr lang="en-US" dirty="0" err="1" smtClean="0"/>
              <a:t>gt</a:t>
            </a:r>
            <a:r>
              <a:rPr lang="en-US" dirty="0" smtClean="0"/>
              <a:t>__(b)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.__</a:t>
            </a:r>
            <a:r>
              <a:rPr lang="en-US" dirty="0" err="1" smtClean="0"/>
              <a:t>ge</a:t>
            </a:r>
            <a:r>
              <a:rPr lang="en-US" dirty="0" smtClean="0"/>
              <a:t>__(b)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.__</a:t>
            </a:r>
            <a:r>
              <a:rPr lang="en-US" dirty="0" err="1" smtClean="0"/>
              <a:t>eq</a:t>
            </a:r>
            <a:r>
              <a:rPr lang="en-US" dirty="0" smtClean="0"/>
              <a:t>__(b)</a:t>
            </a:r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.__ne</a:t>
            </a:r>
            <a:r>
              <a:rPr lang="en-US" dirty="0" smtClean="0"/>
              <a:t>__(b)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2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F1EE36-0DAE-477C-B8D1-682B8171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FCE7B8-5A55-4148-A2BF-98F65EEE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593273"/>
            <a:ext cx="10515600" cy="4639108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181717"/>
                </a:solidFill>
                <a:effectLst/>
              </a:rPr>
              <a:t>Python doesn't have any mechanism that effectively restricts access to any instance variable or method.</a:t>
            </a:r>
          </a:p>
          <a:p>
            <a:r>
              <a:rPr lang="en-US" i="0" dirty="0">
                <a:solidFill>
                  <a:srgbClr val="181717"/>
                </a:solidFill>
                <a:effectLst/>
              </a:rPr>
              <a:t>Python prescribes a convention of prefixing the name of the variable/method with a double underscore to emulate the behavior of private access specifiers.</a:t>
            </a:r>
          </a:p>
          <a:p>
            <a:r>
              <a:rPr lang="en-US" dirty="0">
                <a:solidFill>
                  <a:srgbClr val="181717"/>
                </a:solidFill>
              </a:rPr>
              <a:t>The double underscore __ prefixed to a variable makes it private. </a:t>
            </a:r>
          </a:p>
          <a:p>
            <a:r>
              <a:rPr lang="en-US" dirty="0">
                <a:solidFill>
                  <a:srgbClr val="181717"/>
                </a:solidFill>
              </a:rPr>
              <a:t>It gives a strong suggestion not to touch it from outside the class.</a:t>
            </a:r>
          </a:p>
          <a:p>
            <a:r>
              <a:rPr lang="en-US" dirty="0">
                <a:solidFill>
                  <a:srgbClr val="181717"/>
                </a:solidFill>
              </a:rPr>
              <a:t>Any attempt to do so will result in an </a:t>
            </a:r>
            <a:r>
              <a:rPr lang="en-US" dirty="0">
                <a:solidFill>
                  <a:srgbClr val="FF0000"/>
                </a:solidFill>
              </a:rPr>
              <a:t>Attribute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Name Mangling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9000"/>
            <a:ext cx="105156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When a member starts with a double underscore, the name </a:t>
            </a:r>
            <a:r>
              <a:rPr lang="en-US" sz="3500" dirty="0" smtClean="0"/>
              <a:t>of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the </a:t>
            </a:r>
            <a:r>
              <a:rPr lang="en-US" sz="3500" dirty="0"/>
              <a:t>member is mangled by the Python interpreter</a:t>
            </a:r>
            <a:r>
              <a:rPr lang="en-US" sz="3500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ABC: 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</a:t>
            </a:r>
            <a:r>
              <a:rPr lang="en-US" dirty="0"/>
              <a:t>(self, a, b, c):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self.a</a:t>
            </a:r>
            <a:r>
              <a:rPr lang="en-US" dirty="0" smtClean="0"/>
              <a:t> </a:t>
            </a:r>
            <a:r>
              <a:rPr lang="en-US" dirty="0"/>
              <a:t>= a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</a:t>
            </a:r>
            <a:r>
              <a:rPr lang="en-US" dirty="0"/>
              <a:t> = b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.__c</a:t>
            </a:r>
            <a:r>
              <a:rPr lang="en-US" dirty="0"/>
              <a:t> = c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b="1" dirty="0"/>
              <a:t>ABC</a:t>
            </a:r>
            <a:r>
              <a:rPr lang="en-US" dirty="0"/>
              <a:t>(10, 20, 30)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x.a</a:t>
            </a:r>
            <a:r>
              <a:rPr lang="en-US" dirty="0" smtClean="0"/>
              <a:t> </a:t>
            </a:r>
            <a:r>
              <a:rPr lang="en-US" i="1" dirty="0"/>
              <a:t># 10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</a:t>
            </a:r>
            <a:r>
              <a:rPr lang="en-US" dirty="0" err="1"/>
              <a:t>._b</a:t>
            </a:r>
            <a:r>
              <a:rPr lang="en-US" dirty="0"/>
              <a:t> </a:t>
            </a:r>
            <a:r>
              <a:rPr lang="en-US" i="1" dirty="0"/>
              <a:t># 20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</a:t>
            </a:r>
            <a:r>
              <a:rPr lang="en-US" dirty="0" err="1"/>
              <a:t>.__c</a:t>
            </a:r>
            <a:r>
              <a:rPr lang="en-US" dirty="0"/>
              <a:t> </a:t>
            </a:r>
            <a:r>
              <a:rPr lang="en-US" i="1" dirty="0"/>
              <a:t># </a:t>
            </a:r>
            <a:r>
              <a:rPr lang="en-US" i="1" dirty="0" err="1"/>
              <a:t>AttributeError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</a:t>
            </a:r>
            <a:r>
              <a:rPr lang="en-US" dirty="0" err="1"/>
              <a:t>._ABC__c</a:t>
            </a:r>
            <a:r>
              <a:rPr lang="en-US" dirty="0"/>
              <a:t> </a:t>
            </a:r>
            <a:r>
              <a:rPr lang="en-US" i="1" dirty="0"/>
              <a:t># 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049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 type specifies what methods are available and the behaviour for those methods.</a:t>
            </a:r>
          </a:p>
          <a:p>
            <a:r>
              <a:rPr lang="en-US" sz="3600" dirty="0"/>
              <a:t>A user defined type is used to represent data, by grouping data represented using existing data types.</a:t>
            </a:r>
          </a:p>
          <a:p>
            <a:r>
              <a:rPr lang="en-US" sz="3600" dirty="0"/>
              <a:t>User defined types also specify methods for the newly define type.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14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User defined types are created using the class keyword.</a:t>
            </a:r>
          </a:p>
          <a:p>
            <a:r>
              <a:rPr lang="en-US" sz="3200" dirty="0"/>
              <a:t>Instances of the class are created by invoking the class like a function.</a:t>
            </a:r>
          </a:p>
          <a:p>
            <a:r>
              <a:rPr lang="en-US" sz="3200" dirty="0"/>
              <a:t>Attributes can be assigned to the object, and they pop into existence.</a:t>
            </a:r>
          </a:p>
          <a:p>
            <a:r>
              <a:rPr lang="en-US" sz="3200" dirty="0"/>
              <a:t>Methods for the object can be defined as part of the class.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5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lass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51000"/>
            <a:ext cx="10515600" cy="4703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  <a:cs typeface="Times New Roman" pitchFamily="18" charset="0"/>
              </a:rPr>
              <a:t>classes </a:t>
            </a:r>
            <a:r>
              <a:rPr lang="en-US" sz="2400" dirty="0">
                <a:latin typeface="+mj-lt"/>
                <a:cs typeface="Times New Roman" pitchFamily="18" charset="0"/>
              </a:rPr>
              <a:t>are used to create new user-defined data structures that contain arbitrary information about object.</a:t>
            </a:r>
          </a:p>
          <a:p>
            <a:r>
              <a:rPr lang="en-US" sz="2400" dirty="0">
                <a:latin typeface="+mj-lt"/>
                <a:cs typeface="Times New Roman" pitchFamily="18" charset="0"/>
              </a:rPr>
              <a:t>We can think class is a blueprint of the object.</a:t>
            </a:r>
          </a:p>
          <a:p>
            <a:r>
              <a:rPr lang="en-US" sz="2400" i="1" dirty="0" smtClean="0">
                <a:latin typeface="+mj-lt"/>
                <a:cs typeface="Times New Roman" pitchFamily="18" charset="0"/>
              </a:rPr>
              <a:t>class </a:t>
            </a:r>
            <a:r>
              <a:rPr lang="en-US" sz="2400" i="1" dirty="0" err="1" smtClean="0">
                <a:latin typeface="+mj-lt"/>
                <a:cs typeface="Times New Roman" pitchFamily="18" charset="0"/>
              </a:rPr>
              <a:t>classname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i="1" dirty="0">
                <a:latin typeface="+mj-lt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+mj-lt"/>
                <a:cs typeface="Times New Roman" pitchFamily="18" charset="0"/>
              </a:rPr>
              <a:t>           attributes</a:t>
            </a:r>
            <a:endParaRPr lang="en-US" sz="2400" i="1" dirty="0">
              <a:latin typeface="+mj-lt"/>
              <a:cs typeface="Times New Roman" pitchFamily="18" charset="0"/>
            </a:endParaRPr>
          </a:p>
          <a:p>
            <a:endParaRPr lang="en-US" sz="2400" dirty="0" smtClean="0">
              <a:latin typeface="+mj-lt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class </a:t>
            </a:r>
            <a:r>
              <a:rPr lang="en-US" sz="2400" dirty="0">
                <a:latin typeface="+mj-lt"/>
                <a:cs typeface="Times New Roman" pitchFamily="18" charset="0"/>
              </a:rPr>
              <a:t>is a keyword, class name is user defined. 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96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4000" dirty="0" smtClean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4000" dirty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US" sz="4000" dirty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cs typeface="Times New Roman" pitchFamily="18" charset="0"/>
              </a:rPr>
              <a:t>Object</a:t>
            </a:r>
            <a:r>
              <a:rPr lang="en-US" sz="4000" dirty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US" sz="4000" dirty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4000" dirty="0" smtClean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rgbClr val="C00000"/>
                </a:solidFill>
                <a:cs typeface="Times New Roman" pitchFamily="18" charset="0"/>
              </a:rPr>
            </a:br>
            <a:endParaRPr lang="en-US" sz="4000" dirty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While </a:t>
            </a:r>
            <a:r>
              <a:rPr lang="en-US" dirty="0">
                <a:cs typeface="Times New Roman" pitchFamily="18" charset="0"/>
              </a:rPr>
              <a:t>the class is the blueprint, an </a:t>
            </a:r>
            <a:r>
              <a:rPr lang="en-US" b="1" i="1" dirty="0">
                <a:cs typeface="Times New Roman" pitchFamily="18" charset="0"/>
              </a:rPr>
              <a:t>instance</a:t>
            </a:r>
            <a:r>
              <a:rPr lang="en-US" dirty="0">
                <a:cs typeface="Times New Roman" pitchFamily="18" charset="0"/>
              </a:rPr>
              <a:t> is a copy of the class with </a:t>
            </a:r>
            <a:r>
              <a:rPr lang="en-US" i="1" dirty="0">
                <a:cs typeface="Times New Roman" pitchFamily="18" charset="0"/>
              </a:rPr>
              <a:t>actual</a:t>
            </a:r>
            <a:r>
              <a:rPr lang="en-US" dirty="0">
                <a:cs typeface="Times New Roman" pitchFamily="18" charset="0"/>
              </a:rPr>
              <a:t> values, literally an object belonging to a specific class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An </a:t>
            </a:r>
            <a:r>
              <a:rPr lang="en-US" dirty="0">
                <a:cs typeface="Times New Roman" pitchFamily="18" charset="0"/>
              </a:rPr>
              <a:t>object (instance) is an instantiation of a class. </a:t>
            </a:r>
            <a:endParaRPr lang="en-US" dirty="0" smtClean="0"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>
                <a:cs typeface="Times New Roman" pitchFamily="18" charset="0"/>
              </a:rPr>
              <a:t>From single class we can create more than one object.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endParaRPr lang="en-US" dirty="0" smtClean="0"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4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lass &amp; object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9" y="1411289"/>
            <a:ext cx="9248234" cy="493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7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156B55-F388-4D98-89C2-7436A619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111125"/>
            <a:ext cx="10515600" cy="11334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Class &amp;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8CF239-4D33-4020-BDC9-045E4206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5207000"/>
          </a:xfrm>
        </p:spPr>
        <p:txBody>
          <a:bodyPr>
            <a:normAutofit/>
          </a:bodyPr>
          <a:lstStyle/>
          <a:p>
            <a:r>
              <a:rPr lang="en-US" dirty="0"/>
              <a:t>Creating a new class creates a new type of object, allowing new instances of that type to be made. </a:t>
            </a:r>
          </a:p>
          <a:p>
            <a:r>
              <a:rPr lang="en-US" dirty="0"/>
              <a:t>The class object when invoked like a function creates an object of that class</a:t>
            </a:r>
          </a:p>
          <a:p>
            <a:r>
              <a:rPr lang="en-US" dirty="0"/>
              <a:t>The object is said to be an </a:t>
            </a:r>
            <a:r>
              <a:rPr lang="en-US" b="1" dirty="0"/>
              <a:t>instance</a:t>
            </a:r>
            <a:r>
              <a:rPr lang="en-US" dirty="0"/>
              <a:t> of the class</a:t>
            </a:r>
          </a:p>
          <a:p>
            <a:r>
              <a:rPr lang="en-US" dirty="0" smtClean="0"/>
              <a:t>Each </a:t>
            </a:r>
            <a:r>
              <a:rPr lang="en-US" dirty="0"/>
              <a:t>class instance can have attributes attached to it for maintaining its state.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c</a:t>
            </a:r>
            <a:r>
              <a:rPr lang="en-US" i="1" dirty="0" smtClean="0">
                <a:solidFill>
                  <a:srgbClr val="00B050"/>
                </a:solidFill>
              </a:rPr>
              <a:t>lass box: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          pass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obj1=box()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o</a:t>
            </a:r>
            <a:r>
              <a:rPr lang="en-US" i="1" dirty="0" smtClean="0">
                <a:solidFill>
                  <a:srgbClr val="00B050"/>
                </a:solidFill>
              </a:rPr>
              <a:t>bj2=box()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Activity - 1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</a:t>
            </a:r>
            <a:r>
              <a:rPr lang="en-US" dirty="0"/>
              <a:t>1 : create </a:t>
            </a:r>
            <a:r>
              <a:rPr lang="en-US" dirty="0" smtClean="0"/>
              <a:t>an empty </a:t>
            </a:r>
            <a:r>
              <a:rPr lang="en-US" b="1" dirty="0" smtClean="0"/>
              <a:t>Vehicle</a:t>
            </a:r>
            <a:r>
              <a:rPr lang="en-US" dirty="0" smtClean="0"/>
              <a:t> </a:t>
            </a:r>
            <a:r>
              <a:rPr lang="en-US" dirty="0"/>
              <a:t>class </a:t>
            </a:r>
          </a:p>
          <a:p>
            <a:pPr marL="0" indent="0">
              <a:buNone/>
            </a:pPr>
            <a:r>
              <a:rPr lang="en-US" dirty="0"/>
              <a:t>step 2 : initialize two objects (v1,v2) from Vehicle class</a:t>
            </a:r>
          </a:p>
          <a:p>
            <a:pPr marL="0" indent="0">
              <a:buNone/>
            </a:pPr>
            <a:r>
              <a:rPr lang="en-US" dirty="0"/>
              <a:t>step 3 : use </a:t>
            </a:r>
            <a:r>
              <a:rPr lang="en-US" dirty="0">
                <a:solidFill>
                  <a:srgbClr val="00B050"/>
                </a:solidFill>
              </a:rPr>
              <a:t>type() </a:t>
            </a:r>
            <a:r>
              <a:rPr lang="en-US" dirty="0"/>
              <a:t>- determine object types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Activity - 2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10890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Predict the output</a:t>
            </a:r>
          </a:p>
          <a:p>
            <a:pPr marL="0" indent="0">
              <a:buNone/>
            </a:pPr>
            <a:r>
              <a:rPr lang="en-US" sz="2400" i="1" dirty="0" smtClean="0"/>
              <a:t>class </a:t>
            </a:r>
            <a:r>
              <a:rPr lang="en-US" sz="2400" i="1" dirty="0"/>
              <a:t>Fax:</a:t>
            </a:r>
          </a:p>
          <a:p>
            <a:pPr marL="0" indent="0"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faxNo</a:t>
            </a:r>
            <a:r>
              <a:rPr lang="en-US" sz="2400" i="1" dirty="0"/>
              <a:t>=0</a:t>
            </a:r>
          </a:p>
          <a:p>
            <a:pPr marL="0" indent="0">
              <a:buNone/>
            </a:pPr>
            <a:r>
              <a:rPr lang="en-US" sz="2400" dirty="0" smtClean="0"/>
              <a:t>f1=Fax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f1.faxNo=1234</a:t>
            </a:r>
          </a:p>
          <a:p>
            <a:pPr marL="0" indent="0">
              <a:buNone/>
            </a:pPr>
            <a:r>
              <a:rPr lang="en-US" sz="2400" dirty="0" smtClean="0"/>
              <a:t>f2=Fax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dirty="0"/>
              <a:t>f3=Fax()</a:t>
            </a:r>
          </a:p>
          <a:p>
            <a:pPr marL="0" indent="0">
              <a:buNone/>
            </a:pPr>
            <a:r>
              <a:rPr lang="en-US" sz="2400" dirty="0"/>
              <a:t>f3.faxNo=5678</a:t>
            </a:r>
          </a:p>
          <a:p>
            <a:pPr marL="0" indent="0">
              <a:buNone/>
            </a:pPr>
            <a:r>
              <a:rPr lang="en-US" sz="2400" dirty="0" err="1"/>
              <a:t>Fax.faxNo</a:t>
            </a:r>
            <a:r>
              <a:rPr lang="en-US" sz="2400" dirty="0"/>
              <a:t>=5555</a:t>
            </a:r>
          </a:p>
          <a:p>
            <a:pPr marL="0" indent="0">
              <a:buNone/>
            </a:pPr>
            <a:r>
              <a:rPr lang="en-US" sz="2400" b="1" dirty="0" smtClean="0"/>
              <a:t>print( f1.faxNo )  # (A)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print(f2.faxNo )   # (B)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print(f3.faxNo)    # (C)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16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1160</Words>
  <Application>Microsoft Office PowerPoint</Application>
  <PresentationFormat>Custom</PresentationFormat>
  <Paragraphs>275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Office Theme</vt:lpstr>
      <vt:lpstr>Clarity</vt:lpstr>
      <vt:lpstr>Intermediate Python programming- DAY2</vt:lpstr>
      <vt:lpstr>Classes and Objects</vt:lpstr>
      <vt:lpstr>Agenda </vt:lpstr>
      <vt:lpstr>class </vt:lpstr>
      <vt:lpstr>  Object  </vt:lpstr>
      <vt:lpstr>class &amp; object</vt:lpstr>
      <vt:lpstr>Class &amp; object</vt:lpstr>
      <vt:lpstr>Activity - 1</vt:lpstr>
      <vt:lpstr>Activity - 2</vt:lpstr>
      <vt:lpstr>Copy </vt:lpstr>
      <vt:lpstr>Shallow copy</vt:lpstr>
      <vt:lpstr>  Deep Copy  </vt:lpstr>
      <vt:lpstr>Activity - 3</vt:lpstr>
      <vt:lpstr>Attributes </vt:lpstr>
      <vt:lpstr>Functions Vs Methods </vt:lpstr>
      <vt:lpstr>Function/method call with arguments</vt:lpstr>
      <vt:lpstr>Activity - identify the errors </vt:lpstr>
      <vt:lpstr>PowerPoint Presentation</vt:lpstr>
      <vt:lpstr>Activity - 4</vt:lpstr>
      <vt:lpstr>Initializing the Object  </vt:lpstr>
      <vt:lpstr>Examples</vt:lpstr>
      <vt:lpstr>Activity - 5</vt:lpstr>
      <vt:lpstr>Python (Magic, Special) Methods </vt:lpstr>
      <vt:lpstr>__str__() </vt:lpstr>
      <vt:lpstr>__repr__()</vt:lpstr>
      <vt:lpstr>str()  Vs  repr() </vt:lpstr>
      <vt:lpstr> Activity - 6</vt:lpstr>
      <vt:lpstr>Iterator protocol</vt:lpstr>
      <vt:lpstr>PowerPoint Presentation</vt:lpstr>
      <vt:lpstr>Example</vt:lpstr>
      <vt:lpstr>PowerPoint Presentation</vt:lpstr>
      <vt:lpstr>  Operator Overloading  </vt:lpstr>
      <vt:lpstr>Rich comparison methods</vt:lpstr>
      <vt:lpstr>Private Members</vt:lpstr>
      <vt:lpstr>Name Mangling  </vt:lpstr>
      <vt:lpstr>Conclusion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161</cp:revision>
  <dcterms:created xsi:type="dcterms:W3CDTF">2021-06-12T08:45:52Z</dcterms:created>
  <dcterms:modified xsi:type="dcterms:W3CDTF">2021-07-25T09:34:52Z</dcterms:modified>
</cp:coreProperties>
</file>