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614" r:id="rId4"/>
    <p:sldId id="698" r:id="rId5"/>
    <p:sldId id="699" r:id="rId6"/>
    <p:sldId id="700" r:id="rId7"/>
    <p:sldId id="701" r:id="rId8"/>
    <p:sldId id="702" r:id="rId9"/>
    <p:sldId id="703" r:id="rId10"/>
    <p:sldId id="704" r:id="rId11"/>
    <p:sldId id="705" r:id="rId12"/>
    <p:sldId id="706" r:id="rId13"/>
    <p:sldId id="707" r:id="rId14"/>
    <p:sldId id="708" r:id="rId15"/>
    <p:sldId id="709" r:id="rId16"/>
    <p:sldId id="710" r:id="rId17"/>
    <p:sldId id="711" r:id="rId18"/>
    <p:sldId id="712" r:id="rId19"/>
    <p:sldId id="713" r:id="rId20"/>
    <p:sldId id="714" r:id="rId21"/>
    <p:sldId id="715" r:id="rId22"/>
    <p:sldId id="716" r:id="rId23"/>
    <p:sldId id="717" r:id="rId24"/>
    <p:sldId id="718" r:id="rId25"/>
    <p:sldId id="719" r:id="rId26"/>
    <p:sldId id="720" r:id="rId27"/>
    <p:sldId id="721" r:id="rId28"/>
    <p:sldId id="722" r:id="rId29"/>
    <p:sldId id="723" r:id="rId30"/>
    <p:sldId id="724" r:id="rId31"/>
    <p:sldId id="725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693" r:id="rId41"/>
    <p:sldId id="694" r:id="rId42"/>
    <p:sldId id="695" r:id="rId43"/>
    <p:sldId id="696" r:id="rId44"/>
    <p:sldId id="697" r:id="rId45"/>
    <p:sldId id="681" r:id="rId46"/>
    <p:sldId id="682" r:id="rId47"/>
    <p:sldId id="683" r:id="rId48"/>
    <p:sldId id="61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7AE4-E4C4-48AA-8DF3-098B106BC1C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AD4C-53C3-4737-A06B-08CDFBF1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9AE7E-7437-491B-B29D-4A9AEDF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047127-4828-40A4-9C61-64C1AC18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FB942-F588-4270-9732-F8EA13D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5FEC63-B07C-4F14-A7C3-B0AB7631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0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4621A77-19F2-4B47-8B7F-20E1E7F7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18E666-17E2-4F33-B0E5-3484FC5B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2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6416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A7ADDEA-F981-47DE-84DC-6CD937E9789E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="" xmlns:a16="http://schemas.microsoft.com/office/drawing/2014/main" id="{45FE28A4-5603-40C6-AAE0-05352228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454099AB-79C4-4BBC-BE67-6CEC6C263C79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323593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8500" y="1333500"/>
            <a:ext cx="10795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575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33">
                <a:solidFill>
                  <a:schemeClr val="tx2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17" b="0">
                <a:solidFill>
                  <a:schemeClr val="tx2"/>
                </a:solidFill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41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11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138AA-AC2F-4B3C-9B62-A28915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50DFE9-5085-4293-9AEC-3DCF55E9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72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B1300-582E-4515-9EC9-B57A4C1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ADB23B-3FBB-45B1-9ACE-EABD198C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6A7E04-B2AB-4F11-BC1E-774DE67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F7EC58-C6AA-46EA-84CF-052313B4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F5E3C2-2F0B-4C6F-8D53-4FA6418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2985C-AD8A-4527-A040-55077E5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223C63-9B99-4C29-9F9E-58FC3E3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74FD02-3C1D-4D2E-A181-0D56AE0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AF8742-C50C-4B3C-B058-FEEDFAA6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9439089-1AB9-405F-ABEB-824A8E6E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68686-B095-4EE3-81FF-27EAAEF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7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0F95C1-19C0-4E01-AD0F-C77BF1E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9132BB-83F7-40DA-81E0-A68ECE4B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D65956-A867-4FF2-839E-44F15EA3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6F7AE-6E3F-491A-AF9C-1FC21E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0A8350-F472-4BC8-A1F7-C3E9C4C9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71FCEC-4D7F-42BB-97CD-CF2072B1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06DC8A-1F7F-4BE7-8AC0-C0F86F0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83D036-4457-4291-AE5E-9B3F67E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5E60629-AC84-46AC-917E-D20FA7A21833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3" b="0" i="0" u="none" strike="noStrike" kern="0" cap="all" spc="-119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Intermediate </a:t>
            </a:r>
            <a:r>
              <a:rPr kumimoji="0" lang="en-US" sz="1583" b="0" i="0" u="none" strike="noStrike" kern="0" cap="all" spc="-119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PythoN</a:t>
            </a:r>
            <a:endParaRPr kumimoji="0" lang="en-US" sz="1583" b="0" i="0" u="none" strike="noStrike" kern="0" cap="all" spc="-119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9B69680A-A9BC-4BBA-9F3B-622DF0A178EB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00F8A-3F1C-4E6D-8E6C-47501A1C21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D1F455-2367-4F9C-AB6C-0CE3E3EE1843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cap="all" spc="-119" dirty="0">
                <a:solidFill>
                  <a:srgbClr val="292934"/>
                </a:solidFill>
                <a:latin typeface="Calibri"/>
              </a:rPr>
              <a:t>Timmins</a:t>
            </a:r>
            <a:r>
              <a:rPr lang="en-US" sz="6416" cap="all" spc="-119" dirty="0">
                <a:solidFill>
                  <a:srgbClr val="D2533C"/>
                </a:solidFill>
                <a:latin typeface="Calibri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2637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9"/>
            <a:ext cx="38608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9"/>
            <a:ext cx="5486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9"/>
            <a:ext cx="1422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67" b="1">
                <a:solidFill>
                  <a:srgbClr val="FFFFFF"/>
                </a:solidFill>
              </a:defRPr>
            </a:lvl1pPr>
          </a:lstStyle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51792F-58D6-4147-BA2A-182C9CA4DD8A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A6A8BA9D-749F-4F44-912E-C9CE68C02240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AB91E37-5AB8-4D65-86A6-CE0323018526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934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88473" rtl="0" eaLnBrk="1" latinLnBrk="0" hangingPunct="1">
        <a:spcBef>
          <a:spcPct val="0"/>
        </a:spcBef>
        <a:buNone/>
        <a:defRPr sz="4750" kern="1200" spc="-11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695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870779" indent="-217695" algn="l" defTabSz="10884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19732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415016" indent="-163271" algn="l" defTabSz="10884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32711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1850405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06810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2285794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sult-timmins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Intermediate Python </a:t>
            </a:r>
            <a:r>
              <a:rPr lang="en-US" sz="4000" dirty="0" smtClean="0"/>
              <a:t>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333" dirty="0">
                <a:solidFill>
                  <a:schemeClr val="tx1"/>
                </a:solidFill>
                <a:latin typeface="U.S. 101" pitchFamily="2" charset="0"/>
              </a:rPr>
              <a:t>By Karthikeyan Palani</a:t>
            </a:r>
          </a:p>
          <a:p>
            <a:pPr algn="ctr"/>
            <a:r>
              <a:rPr lang="en-US" altLang="zh-CN" sz="3333" b="1" dirty="0">
                <a:solidFill>
                  <a:schemeClr val="tx1"/>
                </a:solidFill>
                <a:latin typeface="U.S. 101" pitchFamily="2" charset="0"/>
              </a:rPr>
              <a:t>Timmins Training Consulting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8A4AFDA-1216-4EB6-A835-DF1B4B750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0" y="654182"/>
            <a:ext cx="1502461" cy="18612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FE8EE-F0A2-4F63-BEBB-453BD747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00F8A-3F1C-4E6D-8E6C-47501A1C21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974" y="4215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Example: Null Decorator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0890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/>
              <a:t>def</a:t>
            </a:r>
            <a:r>
              <a:rPr lang="en-US" sz="2400" dirty="0"/>
              <a:t> </a:t>
            </a:r>
            <a:r>
              <a:rPr lang="en-US" sz="2400" b="1" dirty="0"/>
              <a:t>null</a:t>
            </a:r>
            <a:r>
              <a:rPr lang="en-US" sz="2400" dirty="0"/>
              <a:t>(f): </a:t>
            </a:r>
          </a:p>
          <a:p>
            <a:pPr marL="0" indent="0">
              <a:buNone/>
            </a:pPr>
            <a:r>
              <a:rPr lang="en-US" sz="2400" b="1" dirty="0"/>
              <a:t>        return</a:t>
            </a:r>
            <a:r>
              <a:rPr lang="en-US" sz="2400" dirty="0"/>
              <a:t> f @null </a:t>
            </a:r>
          </a:p>
          <a:p>
            <a:pPr marL="0" indent="0">
              <a:buNone/>
            </a:pPr>
            <a:r>
              <a:rPr lang="en-US" sz="2400" b="1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hellworld</a:t>
            </a:r>
            <a:r>
              <a:rPr lang="en-US" sz="2400" dirty="0"/>
              <a:t>(): </a:t>
            </a:r>
          </a:p>
          <a:p>
            <a:pPr marL="0" indent="0">
              <a:buNone/>
            </a:pPr>
            <a:r>
              <a:rPr lang="en-US" sz="2400" b="1" dirty="0"/>
              <a:t>          print</a:t>
            </a:r>
            <a:r>
              <a:rPr lang="en-US" sz="2400" dirty="0"/>
              <a:t>("hello world")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# Equivalent to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helloworld</a:t>
            </a:r>
            <a:r>
              <a:rPr lang="en-US" sz="2400" dirty="0"/>
              <a:t>(): </a:t>
            </a:r>
          </a:p>
          <a:p>
            <a:pPr marL="0" indent="0">
              <a:buNone/>
            </a:pPr>
            <a:r>
              <a:rPr lang="en-US" sz="2400" b="1" dirty="0"/>
              <a:t>            print</a:t>
            </a:r>
            <a:r>
              <a:rPr lang="en-US" sz="2400" dirty="0"/>
              <a:t>("hello world") </a:t>
            </a:r>
          </a:p>
          <a:p>
            <a:pPr marL="0" indent="0">
              <a:buNone/>
            </a:pPr>
            <a:r>
              <a:rPr lang="en-US" sz="2400" dirty="0" err="1"/>
              <a:t>helloworld</a:t>
            </a:r>
            <a:r>
              <a:rPr lang="en-US" sz="2400" dirty="0"/>
              <a:t> = </a:t>
            </a:r>
            <a:r>
              <a:rPr lang="en-US" sz="2400" b="1" dirty="0"/>
              <a:t>null</a:t>
            </a:r>
            <a:r>
              <a:rPr lang="en-US" sz="2400" dirty="0"/>
              <a:t>(</a:t>
            </a:r>
            <a:r>
              <a:rPr lang="en-US" sz="2400" dirty="0" err="1"/>
              <a:t>helloworld</a:t>
            </a:r>
            <a:r>
              <a:rPr lang="en-US" sz="2400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876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Class as decorator in python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define a decorator as a class in order to do that, we have to use a </a:t>
            </a:r>
            <a:r>
              <a:rPr lang="en-US" b="1" dirty="0"/>
              <a:t>__call__</a:t>
            </a:r>
            <a:r>
              <a:rPr lang="en-US" dirty="0"/>
              <a:t> method of classes.</a:t>
            </a:r>
          </a:p>
          <a:p>
            <a:r>
              <a:rPr lang="en-US" dirty="0"/>
              <a:t>When a user needs to create an object that acts as a function then function decorator needs to return an object that acts like a function.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class box: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</a:t>
            </a:r>
            <a:r>
              <a:rPr lang="en-US" sz="2400" b="1" dirty="0" err="1">
                <a:solidFill>
                  <a:srgbClr val="00B050"/>
                </a:solidFill>
              </a:rPr>
              <a:t>def</a:t>
            </a:r>
            <a:r>
              <a:rPr lang="en-US" sz="2400" b="1" dirty="0">
                <a:solidFill>
                  <a:srgbClr val="00B050"/>
                </a:solidFill>
              </a:rPr>
              <a:t> __call__(self):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  return “Hello”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obj</a:t>
            </a:r>
            <a:r>
              <a:rPr lang="en-US" sz="2400" b="1" dirty="0">
                <a:solidFill>
                  <a:srgbClr val="00B050"/>
                </a:solidFill>
              </a:rPr>
              <a:t>=box()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obj</a:t>
            </a:r>
            <a:r>
              <a:rPr lang="en-US" sz="2400" b="1" dirty="0">
                <a:solidFill>
                  <a:srgbClr val="00B050"/>
                </a:solidFill>
              </a:rPr>
              <a:t>() # object call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“Hello” </a:t>
            </a:r>
          </a:p>
        </p:txBody>
      </p:sp>
    </p:spTree>
    <p:extLst>
      <p:ext uri="{BB962C8B-B14F-4D97-AF65-F5344CB8AC3E}">
        <p14:creationId xmlns:p14="http://schemas.microsoft.com/office/powerpoint/2010/main" val="208012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500" y="1619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as decorator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4699" y="1851025"/>
            <a:ext cx="944995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box: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self,func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self.func</a:t>
            </a:r>
            <a:r>
              <a:rPr lang="en-US" dirty="0"/>
              <a:t>=</a:t>
            </a:r>
            <a:r>
              <a:rPr lang="en-US" dirty="0" err="1"/>
              <a:t>func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__call__(self):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self.func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b="1" dirty="0"/>
              <a:t>@box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pPr marL="0" indent="0">
              <a:buNone/>
            </a:pPr>
            <a:r>
              <a:rPr lang="en-US" dirty="0"/>
              <a:t>    print("F1 block")</a:t>
            </a:r>
          </a:p>
          <a:p>
            <a:pPr marL="0" indent="0">
              <a:buNone/>
            </a:pPr>
            <a:r>
              <a:rPr lang="en-US" dirty="0"/>
              <a:t>f1()</a:t>
            </a:r>
          </a:p>
        </p:txBody>
      </p:sp>
    </p:spTree>
    <p:extLst>
      <p:ext uri="{BB962C8B-B14F-4D97-AF65-F5344CB8AC3E}">
        <p14:creationId xmlns:p14="http://schemas.microsoft.com/office/powerpoint/2010/main" val="152926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Activity-2 – class decorator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the class decorator examples - Pass arguments and return value </a:t>
            </a:r>
          </a:p>
        </p:txBody>
      </p:sp>
    </p:spTree>
    <p:extLst>
      <p:ext uri="{BB962C8B-B14F-4D97-AF65-F5344CB8AC3E}">
        <p14:creationId xmlns:p14="http://schemas.microsoft.com/office/powerpoint/2010/main" val="158284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80327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@</a:t>
            </a:r>
            <a:r>
              <a:rPr lang="en-US" dirty="0" err="1">
                <a:solidFill>
                  <a:srgbClr val="C00000"/>
                </a:solidFill>
              </a:rPr>
              <a:t>classmethod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08100"/>
            <a:ext cx="10515600" cy="527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 err="1"/>
              <a:t>classmethod</a:t>
            </a:r>
            <a:r>
              <a:rPr lang="en-US" b="1" dirty="0"/>
              <a:t>()</a:t>
            </a:r>
            <a:r>
              <a:rPr lang="en-US" dirty="0"/>
              <a:t> is an inbuilt function in Python, which returns a class method for a given function.</a:t>
            </a:r>
          </a:p>
          <a:p>
            <a:pPr marL="0" indent="0">
              <a:buNone/>
            </a:pPr>
            <a:r>
              <a:rPr lang="en-US" dirty="0" err="1"/>
              <a:t>classmethods</a:t>
            </a:r>
            <a:r>
              <a:rPr lang="en-US" dirty="0"/>
              <a:t> can be called by both class and object.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class</a:t>
            </a:r>
            <a:r>
              <a:rPr lang="en-US" i="1" dirty="0"/>
              <a:t> box:</a:t>
            </a:r>
          </a:p>
          <a:p>
            <a:pPr marL="0" indent="0">
              <a:buNone/>
            </a:pPr>
            <a:r>
              <a:rPr lang="en-US" i="1" dirty="0"/>
              <a:t>    name='root'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 err="1">
                <a:solidFill>
                  <a:srgbClr val="00B050"/>
                </a:solidFill>
              </a:rPr>
              <a:t>def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/>
              <a:t>f1(</a:t>
            </a:r>
            <a:r>
              <a:rPr lang="en-US" i="1" dirty="0" err="1"/>
              <a:t>cls</a:t>
            </a:r>
            <a:r>
              <a:rPr lang="en-US" i="1" dirty="0"/>
              <a:t>):</a:t>
            </a:r>
          </a:p>
          <a:p>
            <a:pPr marL="0" indent="0">
              <a:buNone/>
            </a:pPr>
            <a:r>
              <a:rPr lang="en-US" i="1" dirty="0"/>
              <a:t>        print(cls.name)</a:t>
            </a:r>
          </a:p>
          <a:p>
            <a:pPr marL="0" indent="0">
              <a:buNone/>
            </a:pPr>
            <a:r>
              <a:rPr lang="en-US" i="1" dirty="0"/>
              <a:t>        </a:t>
            </a:r>
          </a:p>
          <a:p>
            <a:pPr marL="0" indent="0">
              <a:buNone/>
            </a:pPr>
            <a:r>
              <a:rPr lang="en-US" i="1" dirty="0"/>
              <a:t>box.f1=</a:t>
            </a:r>
            <a:r>
              <a:rPr lang="en-US" i="1" dirty="0" err="1">
                <a:solidFill>
                  <a:srgbClr val="00B050"/>
                </a:solidFill>
              </a:rPr>
              <a:t>classmethod</a:t>
            </a:r>
            <a:r>
              <a:rPr lang="en-US" i="1" dirty="0"/>
              <a:t>(box.f1)</a:t>
            </a:r>
          </a:p>
          <a:p>
            <a:pPr marL="0" indent="0">
              <a:buNone/>
            </a:pPr>
            <a:r>
              <a:rPr lang="en-US" i="1" dirty="0"/>
              <a:t>box.f1()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@</a:t>
            </a:r>
            <a:r>
              <a:rPr lang="en-US" dirty="0" err="1">
                <a:solidFill>
                  <a:srgbClr val="C00000"/>
                </a:solidFill>
              </a:rPr>
              <a:t>classmethod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classmethod</a:t>
            </a:r>
            <a:r>
              <a:rPr lang="en-US" dirty="0"/>
              <a:t> decorator, is a built-in </a:t>
            </a:r>
            <a:r>
              <a:rPr lang="en-US" u="sng" dirty="0"/>
              <a:t>function decorator</a:t>
            </a:r>
            <a:r>
              <a:rPr lang="en-US" dirty="0"/>
              <a:t> which is an expression that gets evaluated after your function is defined. </a:t>
            </a:r>
          </a:p>
          <a:p>
            <a:r>
              <a:rPr lang="en-US" dirty="0"/>
              <a:t>The result of that evaluation shadows your function definition.</a:t>
            </a:r>
          </a:p>
          <a:p>
            <a:r>
              <a:rPr lang="en-US" dirty="0"/>
              <a:t>A class method receives the class as the implicit first argument like instance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3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@</a:t>
            </a:r>
            <a:r>
              <a:rPr lang="en-US" sz="4000" dirty="0" err="1">
                <a:solidFill>
                  <a:srgbClr val="C00000"/>
                </a:solidFill>
              </a:rPr>
              <a:t>classmethod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0B050"/>
                </a:solidFill>
              </a:rPr>
              <a:t>@</a:t>
            </a:r>
            <a:r>
              <a:rPr lang="en-US" b="1" dirty="0" err="1">
                <a:solidFill>
                  <a:srgbClr val="00B050"/>
                </a:solidFill>
              </a:rPr>
              <a:t>classmethod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dirty="0" err="1"/>
              <a:t>fx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code block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Cname.fx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&lt;or&gt;</a:t>
            </a:r>
          </a:p>
          <a:p>
            <a:pPr marL="0" indent="0">
              <a:buNone/>
            </a:pPr>
            <a:r>
              <a:rPr lang="en-US" dirty="0" err="1"/>
              <a:t>Obj</a:t>
            </a:r>
            <a:r>
              <a:rPr lang="en-US" dirty="0"/>
              <a:t>=</a:t>
            </a:r>
            <a:r>
              <a:rPr lang="en-US" dirty="0" err="1"/>
              <a:t>Cname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Obj.fx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7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@</a:t>
            </a:r>
            <a:r>
              <a:rPr lang="en-US" dirty="0" err="1">
                <a:solidFill>
                  <a:srgbClr val="C00000"/>
                </a:solidFill>
              </a:rPr>
              <a:t>classmethod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 class method is a method which is bound to the class and not the object of the class.</a:t>
            </a:r>
          </a:p>
          <a:p>
            <a:pPr fontAlgn="base"/>
            <a:r>
              <a:rPr lang="en-US" dirty="0"/>
              <a:t>They have the access to the state of the class as it takes a class parameter that points to the class and not the object instance.</a:t>
            </a:r>
          </a:p>
          <a:p>
            <a:pPr fontAlgn="base"/>
            <a:r>
              <a:rPr lang="en-US" dirty="0"/>
              <a:t>It can modify a class state that would apply across all the instances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57419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Activity -3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@</a:t>
            </a:r>
            <a:r>
              <a:rPr lang="en-US" dirty="0" err="1"/>
              <a:t>classmethod</a:t>
            </a:r>
            <a:r>
              <a:rPr lang="en-US" dirty="0"/>
              <a:t>  </a:t>
            </a:r>
          </a:p>
          <a:p>
            <a:r>
              <a:rPr lang="en-US" dirty="0"/>
              <a:t>Modify the </a:t>
            </a:r>
            <a:r>
              <a:rPr lang="en-US" i="1" dirty="0"/>
              <a:t>enrollment</a:t>
            </a:r>
            <a:r>
              <a:rPr lang="en-US" dirty="0"/>
              <a:t> examples </a:t>
            </a:r>
          </a:p>
          <a:p>
            <a:r>
              <a:rPr lang="en-US" dirty="0"/>
              <a:t>Using @</a:t>
            </a:r>
            <a:r>
              <a:rPr lang="en-US" dirty="0" err="1"/>
              <a:t>classmethod</a:t>
            </a:r>
            <a:r>
              <a:rPr lang="en-US" dirty="0"/>
              <a:t>, dynamically add </a:t>
            </a:r>
            <a:r>
              <a:rPr lang="en-US" i="1" dirty="0"/>
              <a:t>employee</a:t>
            </a:r>
            <a:r>
              <a:rPr lang="en-US" dirty="0"/>
              <a:t> attributes and default values </a:t>
            </a:r>
          </a:p>
        </p:txBody>
      </p:sp>
    </p:spTree>
    <p:extLst>
      <p:ext uri="{BB962C8B-B14F-4D97-AF65-F5344CB8AC3E}">
        <p14:creationId xmlns:p14="http://schemas.microsoft.com/office/powerpoint/2010/main" val="28701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@staticmethod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80" y="171726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00B050"/>
                </a:solidFill>
              </a:rPr>
              <a:t>@staticmethod</a:t>
            </a:r>
            <a:r>
              <a:rPr lang="en-US" dirty="0"/>
              <a:t> is a built-in decorator that defines a static method in the class in Python. </a:t>
            </a:r>
          </a:p>
          <a:p>
            <a:r>
              <a:rPr lang="en-US" dirty="0"/>
              <a:t>A static method doesn't receive any reference argument whether it is called by an instance of a class or by the class itself.</a:t>
            </a:r>
          </a:p>
          <a:p>
            <a:r>
              <a:rPr lang="en-US" dirty="0"/>
              <a:t>The static method cannot access the class attributes or the instance attributes.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class </a:t>
            </a:r>
            <a:r>
              <a:rPr lang="en-US" dirty="0" err="1">
                <a:solidFill>
                  <a:srgbClr val="00B050"/>
                </a:solidFill>
              </a:rPr>
              <a:t>cname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@staticmethod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def</a:t>
            </a:r>
            <a:r>
              <a:rPr lang="en-US" dirty="0">
                <a:solidFill>
                  <a:srgbClr val="00B050"/>
                </a:solidFill>
              </a:rPr>
              <a:t> f1():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….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6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Python OOP Advanced</a:t>
            </a:r>
          </a:p>
        </p:txBody>
      </p:sp>
    </p:spTree>
    <p:extLst>
      <p:ext uri="{BB962C8B-B14F-4D97-AF65-F5344CB8AC3E}">
        <p14:creationId xmlns:p14="http://schemas.microsoft.com/office/powerpoint/2010/main" val="917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7"/>
            <a:ext cx="10515600" cy="4351338"/>
          </a:xfrm>
        </p:spPr>
        <p:txBody>
          <a:bodyPr/>
          <a:lstStyle/>
          <a:p>
            <a:r>
              <a:rPr lang="en-US" dirty="0"/>
              <a:t>Inheritance provides code reusability to the program.</a:t>
            </a:r>
          </a:p>
          <a:p>
            <a:r>
              <a:rPr lang="en-US" dirty="0"/>
              <a:t>Inheritance comes into picture when a new class possesses the 'IS A' relationship with an existing class.</a:t>
            </a:r>
          </a:p>
          <a:p>
            <a:pPr marL="0" indent="0">
              <a:buNone/>
            </a:pPr>
            <a:r>
              <a:rPr lang="en-US" dirty="0"/>
              <a:t>class parent: </a:t>
            </a:r>
          </a:p>
          <a:p>
            <a:pPr marL="0" indent="0">
              <a:buNone/>
            </a:pPr>
            <a:r>
              <a:rPr lang="en-US" dirty="0"/>
              <a:t>           statements </a:t>
            </a:r>
          </a:p>
          <a:p>
            <a:pPr marL="0" indent="0">
              <a:buNone/>
            </a:pPr>
            <a:r>
              <a:rPr lang="en-US" dirty="0"/>
              <a:t>class child(parent): </a:t>
            </a:r>
          </a:p>
          <a:p>
            <a:pPr marL="0" indent="0">
              <a:buNone/>
            </a:pPr>
            <a:r>
              <a:rPr lang="en-US" dirty="0"/>
              <a:t>          statements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3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product: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pid</a:t>
            </a:r>
            <a:r>
              <a:rPr lang="en-US" dirty="0"/>
              <a:t>=101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pname</a:t>
            </a:r>
            <a:r>
              <a:rPr lang="en-US" dirty="0"/>
              <a:t>=‘product1’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sales(product)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cost=1244.56</a:t>
            </a:r>
          </a:p>
          <a:p>
            <a:pPr marL="0" indent="0">
              <a:buNone/>
            </a:pPr>
            <a:r>
              <a:rPr lang="en-US" dirty="0" err="1"/>
              <a:t>Obj</a:t>
            </a:r>
            <a:r>
              <a:rPr lang="en-US" dirty="0"/>
              <a:t>=sales()</a:t>
            </a:r>
          </a:p>
          <a:p>
            <a:pPr marL="0" indent="0">
              <a:buNone/>
            </a:pPr>
            <a:r>
              <a:rPr lang="en-US" dirty="0"/>
              <a:t>print(“product  &amp; sales details:-”)</a:t>
            </a:r>
          </a:p>
          <a:p>
            <a:pPr marL="0" indent="0">
              <a:buNone/>
            </a:pPr>
            <a:r>
              <a:rPr lang="en-US" dirty="0" err="1"/>
              <a:t>Obj.pid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Obj.pname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Obj.cost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6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Activity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49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i="1" dirty="0"/>
              <a:t>import </a:t>
            </a:r>
            <a:r>
              <a:rPr lang="en-US" sz="2600" i="1" dirty="0" err="1"/>
              <a:t>os</a:t>
            </a: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import sys</a:t>
            </a:r>
          </a:p>
          <a:p>
            <a:pPr marL="0" indent="0">
              <a:buNone/>
            </a:pPr>
            <a:r>
              <a:rPr lang="en-US" sz="2600" i="1" dirty="0"/>
              <a:t>class </a:t>
            </a:r>
            <a:r>
              <a:rPr lang="en-US" sz="2600" i="1" dirty="0" err="1"/>
              <a:t>filecount</a:t>
            </a:r>
            <a:r>
              <a:rPr lang="en-US" sz="2600" i="1" dirty="0"/>
              <a:t>: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i="1" dirty="0" err="1"/>
              <a:t>def</a:t>
            </a:r>
            <a:r>
              <a:rPr lang="en-US" sz="2600" i="1" dirty="0"/>
              <a:t> f1(self):</a:t>
            </a:r>
          </a:p>
          <a:p>
            <a:pPr marL="0" indent="0">
              <a:buNone/>
            </a:pPr>
            <a:r>
              <a:rPr lang="en-US" sz="2600" i="1" dirty="0"/>
              <a:t>		return "Total </a:t>
            </a:r>
            <a:r>
              <a:rPr lang="en-US" sz="2600" i="1" dirty="0" err="1"/>
              <a:t>no.of</a:t>
            </a:r>
            <a:r>
              <a:rPr lang="en-US" sz="2600" i="1" dirty="0"/>
              <a:t> files:{}".format(</a:t>
            </a:r>
            <a:r>
              <a:rPr lang="en-US" sz="2600" i="1" dirty="0" err="1"/>
              <a:t>len</a:t>
            </a:r>
            <a:r>
              <a:rPr lang="en-US" sz="2600" i="1" dirty="0"/>
              <a:t>(</a:t>
            </a:r>
            <a:r>
              <a:rPr lang="en-US" sz="2600" i="1" dirty="0" err="1"/>
              <a:t>os.listdir</a:t>
            </a:r>
            <a:r>
              <a:rPr lang="en-US" sz="2600" i="1" dirty="0"/>
              <a:t>(".")))</a:t>
            </a:r>
          </a:p>
          <a:p>
            <a:pPr marL="0" indent="0">
              <a:buNone/>
            </a:pPr>
            <a:r>
              <a:rPr lang="en-US" sz="2600" i="1" dirty="0"/>
              <a:t>class </a:t>
            </a:r>
            <a:r>
              <a:rPr lang="en-US" sz="2600" i="1" dirty="0" err="1"/>
              <a:t>modulecount</a:t>
            </a:r>
            <a:r>
              <a:rPr lang="en-US" sz="2600" i="1" dirty="0"/>
              <a:t>:</a:t>
            </a:r>
          </a:p>
          <a:p>
            <a:pPr marL="0" indent="0">
              <a:buNone/>
            </a:pPr>
            <a:r>
              <a:rPr lang="en-US" sz="2600" i="1" dirty="0"/>
              <a:t> 	</a:t>
            </a:r>
            <a:r>
              <a:rPr lang="en-US" sz="2600" i="1" dirty="0" err="1"/>
              <a:t>def</a:t>
            </a:r>
            <a:r>
              <a:rPr lang="en-US" sz="2600" i="1" dirty="0"/>
              <a:t> f2(self):</a:t>
            </a:r>
          </a:p>
          <a:p>
            <a:pPr marL="0" indent="0">
              <a:buNone/>
            </a:pPr>
            <a:r>
              <a:rPr lang="en-US" sz="2600" i="1" dirty="0"/>
              <a:t>        	 	return "total </a:t>
            </a:r>
            <a:r>
              <a:rPr lang="en-US" sz="2600" i="1" dirty="0" err="1"/>
              <a:t>no.of</a:t>
            </a:r>
            <a:r>
              <a:rPr lang="en-US" sz="2600" i="1" dirty="0"/>
              <a:t> loaded modules:"+str(</a:t>
            </a:r>
            <a:r>
              <a:rPr lang="en-US" sz="2600" i="1" dirty="0" err="1"/>
              <a:t>len</a:t>
            </a:r>
            <a:r>
              <a:rPr lang="en-US" sz="2600" i="1" dirty="0"/>
              <a:t>(</a:t>
            </a:r>
            <a:r>
              <a:rPr lang="en-US" sz="2600" i="1" dirty="0" err="1"/>
              <a:t>sys.modules</a:t>
            </a:r>
            <a:r>
              <a:rPr lang="en-US" sz="2600" i="1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Relate the above two classes with the concept of inheritance , use the child class </a:t>
            </a:r>
          </a:p>
          <a:p>
            <a:pPr marL="0" indent="0">
              <a:buNone/>
            </a:pPr>
            <a:r>
              <a:rPr lang="en-US" dirty="0"/>
              <a:t>Object to call f1 and f2.</a:t>
            </a:r>
          </a:p>
        </p:txBody>
      </p:sp>
    </p:spTree>
    <p:extLst>
      <p:ext uri="{BB962C8B-B14F-4D97-AF65-F5344CB8AC3E}">
        <p14:creationId xmlns:p14="http://schemas.microsoft.com/office/powerpoint/2010/main" val="381654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Overriding in Python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method in a subclass has the same name, same parameters or signature  as a method in its super-class, then the method in the subclass is said to </a:t>
            </a:r>
            <a:r>
              <a:rPr lang="en-US" b="1" dirty="0"/>
              <a:t>override</a:t>
            </a:r>
            <a:r>
              <a:rPr lang="en-US" dirty="0"/>
              <a:t> the method in the super-class.</a:t>
            </a:r>
          </a:p>
          <a:p>
            <a:r>
              <a:rPr lang="en-US" dirty="0"/>
              <a:t>Python </a:t>
            </a:r>
            <a:r>
              <a:rPr lang="en-US" dirty="0">
                <a:solidFill>
                  <a:srgbClr val="00B050"/>
                </a:solidFill>
              </a:rPr>
              <a:t>super()</a:t>
            </a:r>
            <a:r>
              <a:rPr lang="en-US" dirty="0"/>
              <a:t> function provides us the facility to refer to the parent class explicitly.</a:t>
            </a:r>
          </a:p>
        </p:txBody>
      </p:sp>
    </p:spTree>
    <p:extLst>
      <p:ext uri="{BB962C8B-B14F-4D97-AF65-F5344CB8AC3E}">
        <p14:creationId xmlns:p14="http://schemas.microsoft.com/office/powerpoint/2010/main" val="29388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avoid overriding we can use </a:t>
            </a:r>
            <a:r>
              <a:rPr lang="en-US" dirty="0">
                <a:solidFill>
                  <a:srgbClr val="00B050"/>
                </a:solidFill>
              </a:rPr>
              <a:t>super() </a:t>
            </a:r>
            <a:r>
              <a:rPr lang="en-US" dirty="0"/>
              <a:t>method.</a:t>
            </a:r>
          </a:p>
          <a:p>
            <a:pPr marL="0" indent="0">
              <a:buNone/>
            </a:pPr>
            <a:r>
              <a:rPr lang="en-US" dirty="0"/>
              <a:t>&gt;&gt;&gt; class P1: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err="1"/>
              <a:t>def</a:t>
            </a:r>
            <a:r>
              <a:rPr lang="en-US" dirty="0"/>
              <a:t> f1(self):</a:t>
            </a:r>
          </a:p>
          <a:p>
            <a:pPr marL="0" indent="0">
              <a:buNone/>
            </a:pPr>
            <a:r>
              <a:rPr lang="en-US" dirty="0"/>
              <a:t>...             print("Hello")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&gt;&gt;&gt; class P2(P1):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err="1"/>
              <a:t>def</a:t>
            </a:r>
            <a:r>
              <a:rPr lang="en-US" dirty="0"/>
              <a:t> f1(self):</a:t>
            </a:r>
          </a:p>
          <a:p>
            <a:pPr marL="0" indent="0">
              <a:buNone/>
            </a:pPr>
            <a:r>
              <a:rPr lang="en-US" dirty="0"/>
              <a:t>...             print("Welcome")</a:t>
            </a:r>
          </a:p>
          <a:p>
            <a:pPr marL="0" indent="0">
              <a:buNone/>
            </a:pPr>
            <a:r>
              <a:rPr lang="en-US" dirty="0"/>
              <a:t>...             </a:t>
            </a:r>
            <a:r>
              <a:rPr lang="en-US" b="1" dirty="0">
                <a:solidFill>
                  <a:srgbClr val="00B050"/>
                </a:solidFill>
              </a:rPr>
              <a:t>super(P2,self).f1()  # calling parent f1() method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obj</a:t>
            </a:r>
            <a:r>
              <a:rPr lang="en-US" dirty="0"/>
              <a:t>=P2()</a:t>
            </a:r>
          </a:p>
          <a:p>
            <a:pPr marL="0" indent="0">
              <a:buNone/>
            </a:pPr>
            <a:r>
              <a:rPr lang="en-US" dirty="0"/>
              <a:t>&gt;&gt;&gt; obj.f1()</a:t>
            </a:r>
          </a:p>
          <a:p>
            <a:pPr marL="0" indent="0">
              <a:buNone/>
            </a:pPr>
            <a:r>
              <a:rPr lang="en-US" dirty="0"/>
              <a:t>Welcome</a:t>
            </a:r>
          </a:p>
          <a:p>
            <a:pPr marL="0" indent="0">
              <a:buNone/>
            </a:pPr>
            <a:r>
              <a:rPr lang="en-US" b="1" dirty="0"/>
              <a:t>Hello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48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9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95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&gt;&gt;&gt; class   A:</a:t>
            </a:r>
          </a:p>
          <a:p>
            <a:pPr marL="0" indent="0">
              <a:buNone/>
            </a:pPr>
            <a:r>
              <a:rPr lang="en-US" sz="2000" dirty="0"/>
              <a:t>...     </a:t>
            </a:r>
            <a:r>
              <a:rPr lang="en-US" sz="2000" dirty="0" err="1"/>
              <a:t>def</a:t>
            </a:r>
            <a:r>
              <a:rPr lang="en-US" sz="2000" dirty="0"/>
              <a:t>   f1(self,*</a:t>
            </a:r>
            <a:r>
              <a:rPr lang="en-US" sz="2000" dirty="0" err="1"/>
              <a:t>args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...             print(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&gt;&gt;&gt; class  </a:t>
            </a:r>
            <a:r>
              <a:rPr lang="en-US" sz="2000" b="1" dirty="0"/>
              <a:t>B(A):</a:t>
            </a:r>
          </a:p>
          <a:p>
            <a:pPr marL="0" indent="0">
              <a:buNone/>
            </a:pPr>
            <a:r>
              <a:rPr lang="en-US" sz="2000" dirty="0"/>
              <a:t>...     </a:t>
            </a:r>
            <a:r>
              <a:rPr lang="en-US" sz="2000" dirty="0" err="1"/>
              <a:t>def</a:t>
            </a:r>
            <a:r>
              <a:rPr lang="en-US" sz="2000" dirty="0"/>
              <a:t>   f1(self,*</a:t>
            </a:r>
            <a:r>
              <a:rPr lang="en-US" sz="2000" dirty="0" err="1"/>
              <a:t>args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...             print("Child:{}".format(</a:t>
            </a:r>
            <a:r>
              <a:rPr lang="en-US" sz="2000" dirty="0" err="1"/>
              <a:t>args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...             </a:t>
            </a:r>
            <a:r>
              <a:rPr lang="en-US" sz="2000" b="1" dirty="0">
                <a:solidFill>
                  <a:srgbClr val="00B050"/>
                </a:solidFill>
              </a:rPr>
              <a:t>super(</a:t>
            </a:r>
            <a:r>
              <a:rPr lang="en-US" sz="2000" b="1" dirty="0" err="1">
                <a:solidFill>
                  <a:srgbClr val="00B050"/>
                </a:solidFill>
              </a:rPr>
              <a:t>B,self</a:t>
            </a:r>
            <a:r>
              <a:rPr lang="en-US" sz="2000" b="1" dirty="0">
                <a:solidFill>
                  <a:srgbClr val="00B050"/>
                </a:solidFill>
              </a:rPr>
              <a:t>).f1("A","B")</a:t>
            </a:r>
          </a:p>
          <a:p>
            <a:pPr marL="0" indent="0">
              <a:buNone/>
            </a:pPr>
            <a:r>
              <a:rPr lang="en-US" sz="2000" dirty="0"/>
              <a:t>...             print("Child:{}".format(</a:t>
            </a:r>
            <a:r>
              <a:rPr lang="en-US" sz="2000" dirty="0" err="1"/>
              <a:t>args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obj</a:t>
            </a:r>
            <a:r>
              <a:rPr lang="en-US" sz="1600" dirty="0"/>
              <a:t>=B()</a:t>
            </a:r>
          </a:p>
          <a:p>
            <a:pPr marL="0" indent="0">
              <a:buNone/>
            </a:pPr>
            <a:r>
              <a:rPr lang="en-US" sz="1600" dirty="0"/>
              <a:t>&gt;&gt;&gt; obj</a:t>
            </a:r>
            <a:r>
              <a:rPr lang="en-US" sz="1600" b="1" dirty="0"/>
              <a:t>.</a:t>
            </a:r>
            <a:r>
              <a:rPr lang="en-US" sz="1600" dirty="0"/>
              <a:t>f1(10,20,30,40)</a:t>
            </a:r>
          </a:p>
          <a:p>
            <a:pPr marL="0" indent="0">
              <a:buNone/>
            </a:pPr>
            <a:r>
              <a:rPr lang="en-US" sz="1600" dirty="0"/>
              <a:t>Child:(10, 20, 30, 40)</a:t>
            </a:r>
          </a:p>
          <a:p>
            <a:pPr marL="0" indent="0">
              <a:buNone/>
            </a:pPr>
            <a:r>
              <a:rPr lang="en-US" sz="1600" dirty="0"/>
              <a:t>('A', 'B')</a:t>
            </a:r>
          </a:p>
          <a:p>
            <a:pPr marL="0" indent="0">
              <a:buNone/>
            </a:pPr>
            <a:r>
              <a:rPr lang="en-US" sz="1600" dirty="0"/>
              <a:t>Child:(10, 20, 30, 40)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68800" y="1325360"/>
            <a:ext cx="5486400" cy="2455471"/>
            <a:chOff x="3276600" y="1962150"/>
            <a:chExt cx="4114800" cy="180975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267200" y="3657600"/>
              <a:ext cx="2971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76600" y="2057400"/>
              <a:ext cx="3962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39000" y="2057400"/>
              <a:ext cx="0" cy="1600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>
              <a:off x="5562600" y="3543300"/>
              <a:ext cx="457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7086600" y="2590800"/>
              <a:ext cx="304800" cy="2667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3276600" y="1962150"/>
              <a:ext cx="533400" cy="1905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461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Multiple Inheritance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>
            <a:normAutofit/>
          </a:bodyPr>
          <a:lstStyle/>
          <a:p>
            <a:r>
              <a:rPr lang="en-US" dirty="0"/>
              <a:t>It is possible to create a class by inheriting from multiple classes</a:t>
            </a:r>
          </a:p>
          <a:p>
            <a:r>
              <a:rPr lang="en-US" dirty="0"/>
              <a:t>We get access to methods in both the classes.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A: 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func_a</a:t>
            </a:r>
            <a:r>
              <a:rPr lang="en-US" dirty="0"/>
              <a:t>(self): </a:t>
            </a:r>
          </a:p>
          <a:p>
            <a:pPr marL="0" indent="0">
              <a:buNone/>
            </a:pPr>
            <a:r>
              <a:rPr lang="en-US" b="1" dirty="0"/>
              <a:t>                  print</a:t>
            </a:r>
            <a:r>
              <a:rPr lang="en-US" dirty="0"/>
              <a:t>("</a:t>
            </a:r>
            <a:r>
              <a:rPr lang="en-US" dirty="0" err="1"/>
              <a:t>func</a:t>
            </a:r>
            <a:r>
              <a:rPr lang="en-US" dirty="0"/>
              <a:t> a") 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B: 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func_b</a:t>
            </a:r>
            <a:r>
              <a:rPr lang="en-US" dirty="0"/>
              <a:t>(self): </a:t>
            </a:r>
          </a:p>
          <a:p>
            <a:pPr marL="0" indent="0">
              <a:buNone/>
            </a:pPr>
            <a:r>
              <a:rPr lang="en-US" b="1" dirty="0"/>
              <a:t>                  print</a:t>
            </a:r>
            <a:r>
              <a:rPr lang="en-US" dirty="0"/>
              <a:t>("</a:t>
            </a:r>
            <a:r>
              <a:rPr lang="en-US" dirty="0" err="1"/>
              <a:t>func</a:t>
            </a:r>
            <a:r>
              <a:rPr lang="en-US" dirty="0"/>
              <a:t> b") 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dirty="0"/>
              <a:t>(A, B): </a:t>
            </a:r>
          </a:p>
          <a:p>
            <a:pPr marL="0" indent="0">
              <a:buNone/>
            </a:pPr>
            <a:r>
              <a:rPr lang="en-US" b="1" dirty="0"/>
              <a:t>             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3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Activity - 5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Demonstrate multiple inheritance </a:t>
            </a:r>
          </a:p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/>
              <a:t>mro</a:t>
            </a:r>
            <a:r>
              <a:rPr lang="en-US" dirty="0"/>
              <a:t>__   display list of types the class derived from the order.</a:t>
            </a:r>
          </a:p>
        </p:txBody>
      </p:sp>
    </p:spTree>
    <p:extLst>
      <p:ext uri="{BB962C8B-B14F-4D97-AF65-F5344CB8AC3E}">
        <p14:creationId xmlns:p14="http://schemas.microsoft.com/office/powerpoint/2010/main" val="473973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92"/>
            <a:ext cx="10515600" cy="4351338"/>
          </a:xfrm>
        </p:spPr>
        <p:txBody>
          <a:bodyPr/>
          <a:lstStyle/>
          <a:p>
            <a:r>
              <a:rPr lang="en-US" b="1" dirty="0"/>
              <a:t>Composition</a:t>
            </a:r>
            <a:r>
              <a:rPr lang="en-US" dirty="0"/>
              <a:t> is a concept that models a </a:t>
            </a:r>
            <a:r>
              <a:rPr lang="en-US" b="1" dirty="0"/>
              <a:t>has a</a:t>
            </a:r>
            <a:r>
              <a:rPr lang="en-US" dirty="0"/>
              <a:t> relationship. </a:t>
            </a:r>
          </a:p>
          <a:p>
            <a:r>
              <a:rPr lang="en-US" dirty="0"/>
              <a:t>In composition one of the classes is composed of one or more instance of other classes.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26" y="2832017"/>
            <a:ext cx="3413784" cy="348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930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Activity - 6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75" y="1092530"/>
            <a:ext cx="10515600" cy="4811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Modify the below single </a:t>
            </a:r>
            <a:r>
              <a:rPr lang="en-US" sz="1600" i="1" dirty="0"/>
              <a:t>inheritance to Composition</a:t>
            </a:r>
            <a:r>
              <a:rPr lang="en-US" sz="1600" b="1" i="1" dirty="0"/>
              <a:t> </a:t>
            </a:r>
            <a:r>
              <a:rPr lang="en-US" sz="1600" dirty="0"/>
              <a:t>model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Aa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</a:t>
            </a:r>
            <a:r>
              <a:rPr lang="en-US" sz="1600" dirty="0" err="1"/>
              <a:t>self,a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self.a</a:t>
            </a:r>
            <a:r>
              <a:rPr lang="en-US" sz="1600" dirty="0"/>
              <a:t>=a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getdata</a:t>
            </a:r>
            <a:r>
              <a:rPr lang="en-US" sz="1600" dirty="0"/>
              <a:t>(self):</a:t>
            </a:r>
          </a:p>
          <a:p>
            <a:pPr marL="0" indent="0">
              <a:buNone/>
            </a:pPr>
            <a:r>
              <a:rPr lang="en-US" sz="1600" dirty="0"/>
              <a:t>        return self.a+100</a:t>
            </a:r>
          </a:p>
          <a:p>
            <a:pPr marL="0" indent="0">
              <a:buNone/>
            </a:pPr>
            <a:r>
              <a:rPr lang="en-US" sz="1600" dirty="0"/>
              <a:t>class Bb(</a:t>
            </a:r>
            <a:r>
              <a:rPr lang="en-US" sz="1600" dirty="0" err="1"/>
              <a:t>Aa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</a:t>
            </a:r>
            <a:r>
              <a:rPr lang="en-US" sz="1600" dirty="0" err="1"/>
              <a:t>self,a,b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self.a</a:t>
            </a:r>
            <a:r>
              <a:rPr lang="en-US" sz="1600" dirty="0"/>
              <a:t>=a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self.b</a:t>
            </a:r>
            <a:r>
              <a:rPr lang="en-US" sz="1600" dirty="0"/>
              <a:t>=b</a:t>
            </a:r>
          </a:p>
          <a:p>
            <a:pPr marL="0" indent="0">
              <a:buNone/>
            </a:pPr>
            <a:r>
              <a:rPr lang="en-US" sz="1600" dirty="0"/>
              <a:t>        super(</a:t>
            </a:r>
            <a:r>
              <a:rPr lang="en-US" sz="1600" dirty="0" err="1"/>
              <a:t>Bb,self</a:t>
            </a:r>
            <a:r>
              <a:rPr lang="en-US" sz="1600" dirty="0"/>
              <a:t>).__</a:t>
            </a:r>
            <a:r>
              <a:rPr lang="en-US" sz="1600" dirty="0" err="1"/>
              <a:t>init</a:t>
            </a:r>
            <a:r>
              <a:rPr lang="en-US" sz="1600" dirty="0"/>
              <a:t>__(</a:t>
            </a:r>
            <a:r>
              <a:rPr lang="en-US" sz="1600" dirty="0" err="1"/>
              <a:t>self.a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display(self):</a:t>
            </a:r>
          </a:p>
          <a:p>
            <a:pPr marL="0" indent="0">
              <a:buNone/>
            </a:pPr>
            <a:r>
              <a:rPr lang="en-US" sz="1600" dirty="0"/>
              <a:t>        return "total:"+</a:t>
            </a:r>
            <a:r>
              <a:rPr lang="en-US" sz="1600" dirty="0" err="1"/>
              <a:t>str</a:t>
            </a:r>
            <a:r>
              <a:rPr lang="en-US" sz="1600" dirty="0"/>
              <a:t>(</a:t>
            </a:r>
            <a:r>
              <a:rPr lang="en-US" sz="1600" dirty="0" err="1"/>
              <a:t>self.getdata</a:t>
            </a:r>
            <a:r>
              <a:rPr lang="en-US" sz="1600" dirty="0"/>
              <a:t>()+</a:t>
            </a:r>
            <a:r>
              <a:rPr lang="en-US" sz="1600" dirty="0" err="1"/>
              <a:t>self.b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200" dirty="0" err="1"/>
              <a:t>obj</a:t>
            </a:r>
            <a:r>
              <a:rPr lang="en-US" sz="1200" dirty="0"/>
              <a:t>=Bb(10,20)</a:t>
            </a:r>
          </a:p>
          <a:p>
            <a:pPr marL="0" indent="0">
              <a:buNone/>
            </a:pPr>
            <a:r>
              <a:rPr lang="en-US" sz="1200" dirty="0" err="1"/>
              <a:t>obj.display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723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985B6-CCC2-47B3-9702-322F70A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</a:t>
            </a:r>
            <a:r>
              <a:rPr lang="en-US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30A10-014E-4DF4-9F6E-DD701EB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9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Decorators 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classmethod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 smtClean="0"/>
              <a:t>staticmethod</a:t>
            </a:r>
            <a:endParaRPr lang="en-US" dirty="0" smtClean="0"/>
          </a:p>
          <a:p>
            <a:pPr lvl="1"/>
            <a:r>
              <a:rPr lang="en-US" dirty="0" smtClean="0"/>
              <a:t>@property</a:t>
            </a:r>
            <a:endParaRPr lang="en-US" dirty="0"/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Method overriding </a:t>
            </a:r>
          </a:p>
          <a:p>
            <a:r>
              <a:rPr lang="en-US" dirty="0"/>
              <a:t>composition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3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Inheritance </a:t>
            </a:r>
            <a:r>
              <a:rPr lang="en-US" sz="3200" dirty="0" err="1">
                <a:solidFill>
                  <a:srgbClr val="C00000"/>
                </a:solidFill>
              </a:rPr>
              <a:t>Vs</a:t>
            </a:r>
            <a:r>
              <a:rPr lang="en-US" dirty="0">
                <a:solidFill>
                  <a:srgbClr val="C00000"/>
                </a:solidFill>
              </a:rPr>
              <a:t> 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Inheritance </a:t>
            </a:r>
            <a:r>
              <a:rPr lang="en-US" dirty="0"/>
              <a:t>will extend the functionality with extra features allows overriding of methods. </a:t>
            </a:r>
          </a:p>
          <a:p>
            <a:r>
              <a:rPr lang="en-US" dirty="0"/>
              <a:t>With </a:t>
            </a:r>
            <a:r>
              <a:rPr lang="en-US" b="1" dirty="0"/>
              <a:t>Composition</a:t>
            </a:r>
            <a:r>
              <a:rPr lang="en-US" dirty="0"/>
              <a:t>, we can only use a particular class but we can not modify or extend its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4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property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72" y="1411969"/>
            <a:ext cx="10515600" cy="4351338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 smtClean="0"/>
              <a:t> </a:t>
            </a:r>
            <a:r>
              <a:rPr lang="en-US" sz="3200" b="1" dirty="0" smtClean="0"/>
              <a:t>property()</a:t>
            </a:r>
            <a:r>
              <a:rPr lang="en-US" sz="3200" dirty="0" smtClean="0"/>
              <a:t> function is to create property of a class.</a:t>
            </a:r>
          </a:p>
          <a:p>
            <a:pPr marL="0" indent="0"/>
            <a:r>
              <a:rPr lang="en-US" sz="3200" i="1" dirty="0" smtClean="0"/>
              <a:t>property(</a:t>
            </a:r>
            <a:r>
              <a:rPr lang="en-US" sz="3200" i="1" dirty="0" err="1" smtClean="0"/>
              <a:t>fget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fset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fdel</a:t>
            </a:r>
            <a:r>
              <a:rPr lang="en-US" sz="3200" i="1" dirty="0" smtClean="0"/>
              <a:t>, doc)</a:t>
            </a:r>
          </a:p>
          <a:p>
            <a:pPr marL="0" indent="0"/>
            <a:r>
              <a:rPr lang="en-US" sz="3200" b="1" dirty="0" smtClean="0"/>
              <a:t>property()</a:t>
            </a:r>
            <a:r>
              <a:rPr lang="en-US" sz="3200" dirty="0" smtClean="0"/>
              <a:t> method returns a base property attribute that  doesn’t contain any getter, setter or </a:t>
            </a:r>
            <a:r>
              <a:rPr lang="en-US" sz="3200" dirty="0" err="1" smtClean="0"/>
              <a:t>deleter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94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@property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@property decorator is a built-in decorator in Python for the property() function. </a:t>
            </a:r>
          </a:p>
          <a:p>
            <a:endParaRPr lang="en-US" dirty="0" smtClean="0"/>
          </a:p>
          <a:p>
            <a:r>
              <a:rPr lang="en-US" dirty="0" smtClean="0"/>
              <a:t>@property decorator on any method in the class to use the method as a property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31069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@property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28" y="1520825"/>
            <a:ext cx="10515600" cy="4351338"/>
          </a:xfrm>
        </p:spPr>
        <p:txBody>
          <a:bodyPr/>
          <a:lstStyle/>
          <a:p>
            <a:r>
              <a:rPr lang="en-US" dirty="0" smtClean="0"/>
              <a:t>@property: Declares the method as a property.</a:t>
            </a:r>
          </a:p>
          <a:p>
            <a:r>
              <a:rPr lang="en-US" dirty="0" smtClean="0"/>
              <a:t>@&lt;property-name&gt;.</a:t>
            </a:r>
            <a:r>
              <a:rPr lang="en-US" b="1" dirty="0" smtClean="0"/>
              <a:t>setter</a:t>
            </a:r>
            <a:r>
              <a:rPr lang="en-US" dirty="0" smtClean="0"/>
              <a:t>: Specifies the setter method for a property that sets the value to a property.</a:t>
            </a:r>
          </a:p>
          <a:p>
            <a:r>
              <a:rPr lang="en-US" dirty="0" smtClean="0"/>
              <a:t>@&lt;property-name&gt;.</a:t>
            </a:r>
            <a:r>
              <a:rPr lang="en-US" b="1" dirty="0" err="1" smtClean="0"/>
              <a:t>deleter</a:t>
            </a:r>
            <a:r>
              <a:rPr lang="en-US" dirty="0" smtClean="0"/>
              <a:t>: Specifies the delete method as a property that deletes a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@property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Property</a:t>
            </a:r>
          </a:p>
          <a:p>
            <a:r>
              <a:rPr lang="en-US" dirty="0" smtClean="0"/>
              <a:t>Property Setter</a:t>
            </a:r>
          </a:p>
          <a:p>
            <a:r>
              <a:rPr lang="en-US" dirty="0" smtClean="0"/>
              <a:t>Property </a:t>
            </a:r>
            <a:r>
              <a:rPr lang="en-US" dirty="0" err="1" smtClean="0"/>
              <a:t>Deleter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229" y="1281340"/>
            <a:ext cx="51816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Point: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def</a:t>
            </a:r>
            <a:r>
              <a:rPr lang="en-US" dirty="0" smtClean="0"/>
              <a:t> </a:t>
            </a:r>
            <a:r>
              <a:rPr lang="en-US" b="1" dirty="0" smtClean="0"/>
              <a:t>__init__</a:t>
            </a:r>
            <a:r>
              <a:rPr lang="en-US" dirty="0" smtClean="0"/>
              <a:t>(self, x, y):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self.x</a:t>
            </a:r>
            <a:r>
              <a:rPr lang="en-US" dirty="0" smtClean="0"/>
              <a:t> = x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self.y</a:t>
            </a:r>
            <a:r>
              <a:rPr lang="en-US" dirty="0" smtClean="0"/>
              <a:t> = y </a:t>
            </a:r>
          </a:p>
          <a:p>
            <a:pPr>
              <a:buNone/>
            </a:pPr>
            <a:r>
              <a:rPr lang="en-US" b="1" dirty="0" smtClean="0"/>
              <a:t>        def</a:t>
            </a:r>
            <a:r>
              <a:rPr lang="en-US" dirty="0" smtClean="0"/>
              <a:t> </a:t>
            </a:r>
            <a:r>
              <a:rPr lang="en-US" b="1" dirty="0" smtClean="0"/>
              <a:t>_</a:t>
            </a:r>
            <a:r>
              <a:rPr lang="en-US" b="1" dirty="0" err="1" smtClean="0"/>
              <a:t>set_x</a:t>
            </a:r>
            <a:r>
              <a:rPr lang="en-US" dirty="0" smtClean="0"/>
              <a:t>(self, x): </a:t>
            </a:r>
          </a:p>
          <a:p>
            <a:pPr>
              <a:buNone/>
            </a:pPr>
            <a:r>
              <a:rPr lang="en-US" b="1" dirty="0" smtClean="0"/>
              <a:t>             print</a:t>
            </a:r>
            <a:r>
              <a:rPr lang="en-US" dirty="0" smtClean="0"/>
              <a:t>("setting x to", x)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self._x</a:t>
            </a:r>
            <a:r>
              <a:rPr lang="en-US" dirty="0" smtClean="0"/>
              <a:t> = x </a:t>
            </a:r>
          </a:p>
          <a:p>
            <a:pPr>
              <a:buNone/>
            </a:pPr>
            <a:r>
              <a:rPr lang="en-US" b="1" dirty="0" smtClean="0"/>
              <a:t>        def</a:t>
            </a:r>
            <a:r>
              <a:rPr lang="en-US" dirty="0" smtClean="0"/>
              <a:t> </a:t>
            </a:r>
            <a:r>
              <a:rPr lang="en-US" b="1" dirty="0" smtClean="0"/>
              <a:t>_</a:t>
            </a:r>
            <a:r>
              <a:rPr lang="en-US" b="1" dirty="0" err="1" smtClean="0"/>
              <a:t>get_x</a:t>
            </a:r>
            <a:r>
              <a:rPr lang="en-US" dirty="0" smtClean="0"/>
              <a:t>(self): </a:t>
            </a:r>
          </a:p>
          <a:p>
            <a:pPr>
              <a:buNone/>
            </a:pPr>
            <a:r>
              <a:rPr lang="en-US" b="1" dirty="0" smtClean="0"/>
              <a:t>             return</a:t>
            </a:r>
            <a:r>
              <a:rPr lang="en-US" dirty="0" smtClean="0"/>
              <a:t> </a:t>
            </a:r>
            <a:r>
              <a:rPr lang="en-US" dirty="0" err="1" smtClean="0"/>
              <a:t>self._x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715" y="11398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Point: </a:t>
            </a:r>
          </a:p>
          <a:p>
            <a:pPr>
              <a:buNone/>
            </a:pPr>
            <a:r>
              <a:rPr lang="en-US" b="1" dirty="0" smtClean="0"/>
              <a:t>     def</a:t>
            </a:r>
            <a:r>
              <a:rPr lang="en-US" dirty="0" smtClean="0"/>
              <a:t> </a:t>
            </a:r>
            <a:r>
              <a:rPr lang="en-US" b="1" dirty="0" smtClean="0"/>
              <a:t>__init__</a:t>
            </a:r>
            <a:r>
              <a:rPr lang="en-US" dirty="0" smtClean="0"/>
              <a:t>(self, x, y):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self.x</a:t>
            </a:r>
            <a:r>
              <a:rPr lang="en-US" dirty="0" smtClean="0"/>
              <a:t> = x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self.y</a:t>
            </a:r>
            <a:r>
              <a:rPr lang="en-US" dirty="0" smtClean="0"/>
              <a:t> = y</a:t>
            </a:r>
          </a:p>
          <a:p>
            <a:pPr>
              <a:buNone/>
            </a:pPr>
            <a:r>
              <a:rPr lang="en-US" b="1" dirty="0" smtClean="0"/>
              <a:t>      def</a:t>
            </a:r>
            <a:r>
              <a:rPr lang="en-US" dirty="0" smtClean="0"/>
              <a:t> </a:t>
            </a:r>
            <a:r>
              <a:rPr lang="en-US" b="1" dirty="0" smtClean="0"/>
              <a:t>_</a:t>
            </a:r>
            <a:r>
              <a:rPr lang="en-US" b="1" dirty="0" err="1" smtClean="0"/>
              <a:t>set_x</a:t>
            </a:r>
            <a:r>
              <a:rPr lang="en-US" dirty="0" smtClean="0"/>
              <a:t>(self, x): </a:t>
            </a:r>
          </a:p>
          <a:p>
            <a:pPr>
              <a:buNone/>
            </a:pPr>
            <a:r>
              <a:rPr lang="en-US" b="1" dirty="0" smtClean="0"/>
              <a:t>             if</a:t>
            </a:r>
            <a:r>
              <a:rPr lang="en-US" dirty="0" smtClean="0"/>
              <a:t> x &gt; 100: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self._x</a:t>
            </a:r>
            <a:r>
              <a:rPr lang="en-US" dirty="0" smtClean="0"/>
              <a:t> = 100 </a:t>
            </a:r>
          </a:p>
          <a:p>
            <a:pPr>
              <a:buNone/>
            </a:pPr>
            <a:r>
              <a:rPr lang="en-US" b="1" dirty="0" smtClean="0"/>
              <a:t>             else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self._x</a:t>
            </a:r>
            <a:r>
              <a:rPr lang="en-US" dirty="0" smtClean="0"/>
              <a:t> = x</a:t>
            </a:r>
          </a:p>
          <a:p>
            <a:pPr>
              <a:buNone/>
            </a:pPr>
            <a:r>
              <a:rPr lang="en-US" b="1" dirty="0" smtClean="0"/>
              <a:t>      def</a:t>
            </a:r>
            <a:r>
              <a:rPr lang="en-US" dirty="0" smtClean="0"/>
              <a:t> </a:t>
            </a:r>
            <a:r>
              <a:rPr lang="en-US" b="1" dirty="0" smtClean="0"/>
              <a:t>_</a:t>
            </a:r>
            <a:r>
              <a:rPr lang="en-US" b="1" dirty="0" err="1" smtClean="0"/>
              <a:t>get_x</a:t>
            </a:r>
            <a:r>
              <a:rPr lang="en-US" dirty="0" smtClean="0"/>
              <a:t>(self): </a:t>
            </a:r>
          </a:p>
          <a:p>
            <a:pPr>
              <a:buNone/>
            </a:pPr>
            <a:r>
              <a:rPr lang="en-US" b="1" dirty="0" smtClean="0"/>
              <a:t>                  return</a:t>
            </a:r>
            <a:r>
              <a:rPr lang="en-US" dirty="0" smtClean="0"/>
              <a:t> </a:t>
            </a:r>
            <a:r>
              <a:rPr lang="en-US" dirty="0" err="1" smtClean="0"/>
              <a:t>self._x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x = </a:t>
            </a:r>
            <a:r>
              <a:rPr lang="en-US" b="1" dirty="0" smtClean="0"/>
              <a:t>property</a:t>
            </a:r>
            <a:r>
              <a:rPr lang="en-US" dirty="0" smtClean="0"/>
              <a:t>(_</a:t>
            </a:r>
            <a:r>
              <a:rPr lang="en-US" dirty="0" err="1" smtClean="0"/>
              <a:t>get_x</a:t>
            </a:r>
            <a:r>
              <a:rPr lang="en-US" dirty="0" smtClean="0"/>
              <a:t>, _</a:t>
            </a:r>
            <a:r>
              <a:rPr lang="en-US" dirty="0" err="1" smtClean="0"/>
              <a:t>set_x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0058" y="1128939"/>
            <a:ext cx="5181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Using setters to limit the range of attribute x, in Point.</a:t>
            </a:r>
          </a:p>
          <a:p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If x is being set to a value greater than 100, we limit it to 100.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5429" y="1466397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class House: </a:t>
            </a:r>
          </a:p>
          <a:p>
            <a:pPr>
              <a:buNone/>
            </a:pPr>
            <a:r>
              <a:rPr lang="en-US" dirty="0" smtClean="0"/>
              <a:t>      def __init__(self, price):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self.price</a:t>
            </a:r>
            <a:r>
              <a:rPr lang="en-US" dirty="0" smtClean="0"/>
              <a:t> = price</a:t>
            </a:r>
          </a:p>
          <a:p>
            <a:endParaRPr lang="en-US" dirty="0" smtClean="0"/>
          </a:p>
          <a:p>
            <a:r>
              <a:rPr lang="en-US" dirty="0" smtClean="0"/>
              <a:t>add getters and setters – update house price 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15742" y="1324882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fsinfo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def __init__(</a:t>
            </a:r>
            <a:r>
              <a:rPr lang="en-US" dirty="0" err="1" smtClean="0"/>
              <a:t>self,fstype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self.fstype</a:t>
            </a:r>
            <a:r>
              <a:rPr lang="en-US" dirty="0" smtClean="0"/>
              <a:t>=</a:t>
            </a:r>
            <a:r>
              <a:rPr lang="en-US" dirty="0" err="1" smtClean="0"/>
              <a:t>fstype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update file system type dynamically – use setter and getter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Abstract class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class can be considered as a blueprint for other classes.</a:t>
            </a:r>
          </a:p>
          <a:p>
            <a:r>
              <a:rPr lang="en-US" dirty="0" smtClean="0"/>
              <a:t>It allows you to create a set of methods that must be created within any child classes built from the abstract class.</a:t>
            </a:r>
          </a:p>
          <a:p>
            <a:r>
              <a:rPr lang="en-US" dirty="0" smtClean="0"/>
              <a:t> A class which contains one or more abstract methods is called an abstract class.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Abstract class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method is a method that has a declaration but does not have an implementation.</a:t>
            </a:r>
          </a:p>
          <a:p>
            <a:r>
              <a:rPr lang="en-US" dirty="0" smtClean="0"/>
              <a:t>Python doesn't provide the abstract class itself.</a:t>
            </a:r>
          </a:p>
          <a:p>
            <a:r>
              <a:rPr lang="en-US" dirty="0" smtClean="0"/>
              <a:t>We need to import the </a:t>
            </a:r>
            <a:r>
              <a:rPr lang="en-US" dirty="0" err="1" smtClean="0"/>
              <a:t>abc</a:t>
            </a:r>
            <a:r>
              <a:rPr lang="en-US" dirty="0" smtClean="0"/>
              <a:t> module, which provides the base for defining Abstract Base classes (ABC).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abc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ABC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  </a:t>
            </a:r>
            <a:r>
              <a:rPr lang="en-US" dirty="0" err="1" smtClean="0"/>
              <a:t>Cname</a:t>
            </a:r>
            <a:r>
              <a:rPr lang="en-US" dirty="0" smtClean="0"/>
              <a:t>(ABC): 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decorator is a design pattern in Python that allows a programmer to add new functionality to an existing object without modifying its structure.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70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@</a:t>
            </a:r>
            <a:r>
              <a:rPr lang="en-US" dirty="0" err="1" smtClean="0">
                <a:solidFill>
                  <a:srgbClr val="C00000"/>
                </a:solidFill>
              </a:rPr>
              <a:t>abstractmethod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the </a:t>
            </a:r>
            <a:r>
              <a:rPr lang="en-US" b="1" i="1" dirty="0" smtClean="0"/>
              <a:t>@</a:t>
            </a:r>
            <a:r>
              <a:rPr lang="en-US" b="1" i="1" dirty="0" err="1" smtClean="0"/>
              <a:t>abstractmethod</a:t>
            </a:r>
            <a:r>
              <a:rPr lang="en-US" dirty="0" smtClean="0"/>
              <a:t> decorator to define an abstract method.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abc</a:t>
            </a:r>
            <a:r>
              <a:rPr lang="en-US" dirty="0" smtClean="0"/>
              <a:t> import </a:t>
            </a:r>
            <a:r>
              <a:rPr lang="en-US" dirty="0" err="1" smtClean="0"/>
              <a:t>ABC,abstractmethod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class A: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@</a:t>
            </a:r>
            <a:r>
              <a:rPr lang="en-US" dirty="0" err="1" smtClean="0">
                <a:solidFill>
                  <a:srgbClr val="00B050"/>
                </a:solidFill>
              </a:rPr>
              <a:t>abstractmethod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def f1(self):</a:t>
            </a:r>
          </a:p>
          <a:p>
            <a:pPr>
              <a:buNone/>
            </a:pPr>
            <a:r>
              <a:rPr lang="en-US" i="1" dirty="0" smtClean="0"/>
              <a:t>        pass</a:t>
            </a:r>
          </a:p>
          <a:p>
            <a:pPr>
              <a:buNone/>
            </a:pPr>
            <a:r>
              <a:rPr lang="en-US" dirty="0" smtClean="0"/>
              <a:t>    def f2(self):</a:t>
            </a:r>
          </a:p>
          <a:p>
            <a:pPr>
              <a:buNone/>
            </a:pPr>
            <a:r>
              <a:rPr lang="en-US" dirty="0" smtClean="0"/>
              <a:t>        print("F2 block from </a:t>
            </a:r>
            <a:r>
              <a:rPr lang="en-US" dirty="0" err="1" smtClean="0"/>
              <a:t>abc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Example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40568"/>
            <a:ext cx="5181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class A1(A):</a:t>
            </a:r>
          </a:p>
          <a:p>
            <a:pPr>
              <a:buNone/>
            </a:pPr>
            <a:r>
              <a:rPr lang="en-US" sz="2400" dirty="0" smtClean="0"/>
              <a:t>    def f1(self):</a:t>
            </a:r>
          </a:p>
          <a:p>
            <a:pPr>
              <a:buNone/>
            </a:pPr>
            <a:r>
              <a:rPr lang="en-US" sz="2400" dirty="0" smtClean="0"/>
              <a:t>        print("App-1")</a:t>
            </a:r>
          </a:p>
          <a:p>
            <a:pPr>
              <a:buNone/>
            </a:pPr>
            <a:r>
              <a:rPr lang="en-US" sz="2400" dirty="0" smtClean="0"/>
              <a:t>class A2(A):</a:t>
            </a:r>
          </a:p>
          <a:p>
            <a:pPr>
              <a:buNone/>
            </a:pPr>
            <a:r>
              <a:rPr lang="en-US" sz="2400" dirty="0" smtClean="0"/>
              <a:t>    def f1(self):</a:t>
            </a:r>
          </a:p>
          <a:p>
            <a:pPr>
              <a:buNone/>
            </a:pPr>
            <a:r>
              <a:rPr lang="en-US" sz="2400" dirty="0" smtClean="0"/>
              <a:t>        print("App-2")</a:t>
            </a:r>
          </a:p>
          <a:p>
            <a:pPr>
              <a:buNone/>
            </a:pPr>
            <a:r>
              <a:rPr lang="en-US" sz="2400" dirty="0" smtClean="0"/>
              <a:t>class A3(A):</a:t>
            </a:r>
          </a:p>
          <a:p>
            <a:pPr>
              <a:buNone/>
            </a:pPr>
            <a:r>
              <a:rPr lang="en-US" sz="2400" dirty="0" smtClean="0"/>
              <a:t>    def f1(self):</a:t>
            </a:r>
          </a:p>
          <a:p>
            <a:pPr>
              <a:buNone/>
            </a:pPr>
            <a:r>
              <a:rPr lang="en-US" sz="2400" dirty="0" smtClean="0"/>
              <a:t>        print("App-3")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651453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obj1=A1()</a:t>
            </a:r>
          </a:p>
          <a:p>
            <a:pPr>
              <a:buNone/>
            </a:pPr>
            <a:r>
              <a:rPr lang="en-US" dirty="0" smtClean="0"/>
              <a:t>obj2=A2()</a:t>
            </a:r>
          </a:p>
          <a:p>
            <a:pPr>
              <a:buNone/>
            </a:pPr>
            <a:r>
              <a:rPr lang="en-US" dirty="0" smtClean="0"/>
              <a:t>obj3=A3()</a:t>
            </a:r>
          </a:p>
          <a:p>
            <a:pPr>
              <a:buNone/>
            </a:pPr>
            <a:r>
              <a:rPr lang="en-US" dirty="0" smtClean="0"/>
              <a:t>obj1.f1()</a:t>
            </a:r>
          </a:p>
          <a:p>
            <a:pPr>
              <a:buNone/>
            </a:pPr>
            <a:r>
              <a:rPr lang="en-US" dirty="0" smtClean="0"/>
              <a:t>obj2.f1()</a:t>
            </a:r>
          </a:p>
          <a:p>
            <a:pPr>
              <a:buNone/>
            </a:pPr>
            <a:r>
              <a:rPr lang="en-US" dirty="0" smtClean="0"/>
              <a:t>obj3.f1()</a:t>
            </a:r>
          </a:p>
          <a:p>
            <a:pPr>
              <a:buNone/>
            </a:pPr>
            <a:r>
              <a:rPr lang="en-US" dirty="0" smtClean="0"/>
              <a:t>obj1.f2()</a:t>
            </a:r>
          </a:p>
          <a:p>
            <a:pPr>
              <a:buNone/>
            </a:pPr>
            <a:r>
              <a:rPr lang="en-US" dirty="0" smtClean="0"/>
              <a:t>obj2.f2()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3772" y="1444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Write a employee  payroll program in an object-oriented way.</a:t>
            </a:r>
          </a:p>
          <a:p>
            <a:r>
              <a:rPr lang="en-US" dirty="0" smtClean="0"/>
              <a:t>Classes: Employee, </a:t>
            </a:r>
            <a:r>
              <a:rPr lang="en-US" dirty="0" err="1" smtClean="0"/>
              <a:t>FulltimeEmployee</a:t>
            </a:r>
            <a:r>
              <a:rPr lang="en-US" dirty="0" smtClean="0"/>
              <a:t>, </a:t>
            </a:r>
            <a:r>
              <a:rPr lang="en-US" dirty="0" err="1" smtClean="0"/>
              <a:t>HourlyEmployee</a:t>
            </a:r>
            <a:r>
              <a:rPr lang="en-US" dirty="0" smtClean="0"/>
              <a:t>, and Payroll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class can contain the both method normal and abstract method.</a:t>
            </a:r>
          </a:p>
          <a:p>
            <a:r>
              <a:rPr lang="en-US" dirty="0" smtClean="0"/>
              <a:t>An Abstract cannot be instantiated; we cannot create objects for the abstract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68" y="255460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049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 type specifies what methods are available and the behaviour for those methods.</a:t>
            </a:r>
          </a:p>
          <a:p>
            <a:r>
              <a:rPr lang="en-US" sz="3600" dirty="0"/>
              <a:t>A user defined type is used to represent data, by grouping data represented using existing data types.</a:t>
            </a:r>
          </a:p>
          <a:p>
            <a:r>
              <a:rPr lang="en-US" sz="3600" dirty="0"/>
              <a:t>User defined types also specify methods for the newly define type.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14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User defined types are created using the class keyword.</a:t>
            </a:r>
          </a:p>
          <a:p>
            <a:r>
              <a:rPr lang="en-US" sz="3200" dirty="0"/>
              <a:t>Instances of the class are created by invoking the class like a function.</a:t>
            </a:r>
          </a:p>
          <a:p>
            <a:r>
              <a:rPr lang="en-US" sz="3200" dirty="0"/>
              <a:t>Attributes can be assigned to the object, and they pop into existence.</a:t>
            </a:r>
          </a:p>
          <a:p>
            <a:r>
              <a:rPr lang="en-US" sz="3200" dirty="0"/>
              <a:t>Methods for the object can be defined as part of the class.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35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/>
        </p:nvSpPr>
        <p:spPr>
          <a:xfrm>
            <a:off x="2324101" y="5080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n-US" sz="8050" dirty="0">
                <a:solidFill>
                  <a:srgbClr val="D2533C"/>
                </a:solidFill>
                <a:latin typeface="U.S. 101" pitchFamily="2" charset="0"/>
              </a:rPr>
              <a:t>THANK</a:t>
            </a:r>
            <a:r>
              <a:rPr lang="en-US" sz="8050" dirty="0">
                <a:solidFill>
                  <a:prstClr val="black"/>
                </a:solidFill>
                <a:latin typeface="U.S. 101" pitchFamily="2" charset="0"/>
              </a:rPr>
              <a:t>YOU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571500" y="4047358"/>
            <a:ext cx="3129768" cy="205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MALAYSIA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C-11-01 Komplek Danau Kota, Taman Zeta@Zetapark, 67, Taman Ibu Kota, Setapak 53300 KL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Shan.t@consult-timmins.com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C39A7E8-DBBF-4741-B378-D060F7F12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9" y="1651000"/>
            <a:ext cx="1306662" cy="16187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DC00A67E-FAB0-418A-9D7F-2667D85DFC7C}"/>
              </a:ext>
            </a:extLst>
          </p:cNvPr>
          <p:cNvSpPr txBox="1"/>
          <p:nvPr/>
        </p:nvSpPr>
        <p:spPr>
          <a:xfrm>
            <a:off x="4231519" y="4038600"/>
            <a:ext cx="3723884" cy="2063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INDONESIA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PT Timmins Konsultan Utama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Graha Mampang Lt. 3 Suite 305 Jl. Mampang Prapatan Raya Kav. 100 Jakarta Selatan 12760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 Nadiah.s@consult-timmins.com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3D47C421-D15B-419A-B840-ECFEC877814A}"/>
              </a:ext>
            </a:extLst>
          </p:cNvPr>
          <p:cNvSpPr txBox="1"/>
          <p:nvPr/>
        </p:nvSpPr>
        <p:spPr>
          <a:xfrm>
            <a:off x="8485653" y="4047358"/>
            <a:ext cx="3048000" cy="205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CANADA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 Inc.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Suite #1203,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1, Reidmount Avenue, Toronto, Ontario, M1S 4V3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info@consult-timmins.com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C61D5C5-4F50-4B9F-AFC4-90F48619C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940" y="6501941"/>
            <a:ext cx="543560" cy="336298"/>
          </a:xfrm>
        </p:spPr>
        <p:txBody>
          <a:bodyPr/>
          <a:lstStyle/>
          <a:p>
            <a:fld id="{CBE00F8A-3F1C-4E6D-8E6C-47501A1C21ED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What is a Function Decorator?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51000"/>
            <a:ext cx="10515600" cy="4703763"/>
          </a:xfrm>
        </p:spPr>
        <p:txBody>
          <a:bodyPr/>
          <a:lstStyle/>
          <a:p>
            <a:r>
              <a:rPr lang="en-US" dirty="0"/>
              <a:t>A function decorator, is a function that accepts a function object and returns a function object.</a:t>
            </a:r>
          </a:p>
          <a:p>
            <a:r>
              <a:rPr lang="en-US" dirty="0"/>
              <a:t>They are generally return a different function object, which will replace the original function object.</a:t>
            </a:r>
          </a:p>
        </p:txBody>
      </p:sp>
    </p:spTree>
    <p:extLst>
      <p:ext uri="{BB962C8B-B14F-4D97-AF65-F5344CB8AC3E}">
        <p14:creationId xmlns:p14="http://schemas.microsoft.com/office/powerpoint/2010/main" val="217515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C00000"/>
                </a:solidFill>
              </a:rPr>
              <a:t>First Class Objects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Python, functions are </a:t>
            </a:r>
            <a:r>
              <a:rPr lang="en-US" b="1" u="sng" dirty="0"/>
              <a:t>first class objects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Properties of first class functions:</a:t>
            </a:r>
            <a:endParaRPr lang="en-US" dirty="0"/>
          </a:p>
          <a:p>
            <a:pPr fontAlgn="base"/>
            <a:r>
              <a:rPr lang="en-US" dirty="0"/>
              <a:t>A function is an </a:t>
            </a:r>
            <a:r>
              <a:rPr lang="en-US" b="1" dirty="0"/>
              <a:t>instance</a:t>
            </a:r>
            <a:r>
              <a:rPr lang="en-US" dirty="0"/>
              <a:t> of the Object type.</a:t>
            </a:r>
          </a:p>
          <a:p>
            <a:pPr fontAlgn="base"/>
            <a:r>
              <a:rPr lang="en-US" dirty="0"/>
              <a:t> we can store the function in a </a:t>
            </a:r>
            <a:r>
              <a:rPr lang="en-US" b="1" dirty="0"/>
              <a:t>variable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 we can pass the function as a </a:t>
            </a:r>
            <a:r>
              <a:rPr lang="en-US" b="1" dirty="0"/>
              <a:t>parameter</a:t>
            </a:r>
            <a:r>
              <a:rPr lang="en-US" dirty="0"/>
              <a:t> to another function.</a:t>
            </a:r>
          </a:p>
          <a:p>
            <a:pPr fontAlgn="base"/>
            <a:r>
              <a:rPr lang="en-US" dirty="0"/>
              <a:t> we can </a:t>
            </a:r>
            <a:r>
              <a:rPr lang="en-US" b="1" dirty="0"/>
              <a:t>return</a:t>
            </a:r>
            <a:r>
              <a:rPr lang="en-US" dirty="0"/>
              <a:t> the function from a function.</a:t>
            </a:r>
          </a:p>
          <a:p>
            <a:pPr fontAlgn="base"/>
            <a:r>
              <a:rPr lang="en-US" dirty="0"/>
              <a:t> we can store them in data structures such as </a:t>
            </a:r>
            <a:r>
              <a:rPr lang="en-US" dirty="0" err="1"/>
              <a:t>dict</a:t>
            </a:r>
            <a:r>
              <a:rPr lang="en-US" dirty="0"/>
              <a:t> tables, lists,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Function as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701" y="111330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def</a:t>
            </a:r>
            <a:r>
              <a:rPr lang="en-US" sz="1800" dirty="0"/>
              <a:t> f1(a):</a:t>
            </a:r>
          </a:p>
          <a:p>
            <a:pPr marL="0" indent="0">
              <a:buNone/>
            </a:pPr>
            <a:r>
              <a:rPr lang="en-US" sz="1800" dirty="0"/>
              <a:t>...     return a+100</a:t>
            </a:r>
          </a:p>
          <a:p>
            <a:pPr marL="0" indent="0">
              <a:buNone/>
            </a:pPr>
            <a:r>
              <a:rPr lang="en-US" sz="1800" dirty="0"/>
              <a:t>...</a:t>
            </a:r>
          </a:p>
          <a:p>
            <a:pPr marL="0" indent="0">
              <a:buNone/>
            </a:pPr>
            <a:r>
              <a:rPr lang="en-US" sz="1800" dirty="0"/>
              <a:t>&gt;&gt;&gt; type(f1)</a:t>
            </a:r>
          </a:p>
          <a:p>
            <a:pPr marL="0" indent="0">
              <a:buNone/>
            </a:pPr>
            <a:r>
              <a:rPr lang="en-US" sz="1800" dirty="0"/>
              <a:t>&lt;class 'function'&gt;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  <a:p>
            <a:pPr marL="0" indent="0">
              <a:buNone/>
            </a:pPr>
            <a:r>
              <a:rPr lang="en-US" sz="1800" dirty="0"/>
              <a:t>&gt;&gt;&gt; f1(10)</a:t>
            </a:r>
          </a:p>
          <a:p>
            <a:pPr marL="0" indent="0">
              <a:buNone/>
            </a:pPr>
            <a:r>
              <a:rPr lang="en-US" sz="1800" dirty="0"/>
              <a:t>110</a:t>
            </a:r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b="1" dirty="0"/>
              <a:t>f2=f1</a:t>
            </a:r>
          </a:p>
          <a:p>
            <a:pPr marL="0" indent="0">
              <a:buNone/>
            </a:pPr>
            <a:r>
              <a:rPr lang="en-US" sz="1800" dirty="0"/>
              <a:t>&gt;&gt;&gt; f2(10)</a:t>
            </a:r>
          </a:p>
          <a:p>
            <a:pPr marL="0" indent="0">
              <a:buNone/>
            </a:pPr>
            <a:r>
              <a:rPr lang="en-US" sz="1800" dirty="0"/>
              <a:t>110</a:t>
            </a:r>
          </a:p>
          <a:p>
            <a:pPr marL="0" indent="0">
              <a:buNone/>
            </a:pPr>
            <a:r>
              <a:rPr lang="en-US" sz="1800" dirty="0"/>
              <a:t>&gt;&gt;&gt; id(f1),id(f2)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(36402376, 36402376)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04631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156B55-F388-4D98-89C2-7436A619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111125"/>
            <a:ext cx="10515600" cy="11334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Activity-1 – passing function as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CF239-4D33-4020-BDC9-045E42060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5207000"/>
          </a:xfrm>
        </p:spPr>
        <p:txBody>
          <a:bodyPr>
            <a:normAutofit/>
          </a:bodyPr>
          <a:lstStyle/>
          <a:p>
            <a:r>
              <a:rPr lang="en-US" i="1" dirty="0"/>
              <a:t>Write a program</a:t>
            </a:r>
          </a:p>
          <a:p>
            <a:r>
              <a:rPr lang="en-US" i="1" dirty="0"/>
              <a:t>Define 3 functions  named as  f1() f2() and f3() where each function accept a single required argument.</a:t>
            </a:r>
          </a:p>
          <a:p>
            <a:r>
              <a:rPr lang="en-US" i="1" dirty="0"/>
              <a:t>Implement f1 and f2 such that they return a description along with their argument value. </a:t>
            </a:r>
          </a:p>
          <a:p>
            <a:r>
              <a:rPr lang="en-US" i="1" dirty="0"/>
              <a:t>Implement f3 to accept function as an argument, and use the argument to call the corresponding  functions. </a:t>
            </a:r>
          </a:p>
        </p:txBody>
      </p:sp>
    </p:spTree>
    <p:extLst>
      <p:ext uri="{BB962C8B-B14F-4D97-AF65-F5344CB8AC3E}">
        <p14:creationId xmlns:p14="http://schemas.microsoft.com/office/powerpoint/2010/main" val="361229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Decorators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416"/>
            <a:ext cx="10515600" cy="4692547"/>
          </a:xfrm>
        </p:spPr>
        <p:txBody>
          <a:bodyPr>
            <a:normAutofit/>
          </a:bodyPr>
          <a:lstStyle/>
          <a:p>
            <a:r>
              <a:rPr lang="en-US" dirty="0"/>
              <a:t>In Decorators, functions are taken as the argument into another function and then called inside the wrapper function.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@function1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def</a:t>
            </a:r>
            <a:r>
              <a:rPr lang="en-US" dirty="0"/>
              <a:t> function2():</a:t>
            </a:r>
          </a:p>
          <a:p>
            <a:pPr marL="0" indent="0">
              <a:buNone/>
            </a:pPr>
            <a:r>
              <a:rPr lang="en-US" dirty="0"/>
              <a:t>            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871356" y="2980707"/>
            <a:ext cx="760021" cy="1650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92437" y="302774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functionf2():</a:t>
            </a:r>
          </a:p>
          <a:p>
            <a:r>
              <a:rPr lang="en-US" sz="2400" dirty="0"/>
              <a:t>          …</a:t>
            </a:r>
          </a:p>
          <a:p>
            <a:endParaRPr lang="en-US" sz="2400" dirty="0"/>
          </a:p>
          <a:p>
            <a:r>
              <a:rPr lang="en-US" sz="2400" dirty="0"/>
              <a:t>function2=</a:t>
            </a:r>
            <a:r>
              <a:rPr lang="en-US" sz="2400" dirty="0">
                <a:solidFill>
                  <a:srgbClr val="00B050"/>
                </a:solidFill>
              </a:rPr>
              <a:t>function1</a:t>
            </a:r>
            <a:r>
              <a:rPr lang="en-US" sz="2400" dirty="0"/>
              <a:t>(function2)</a:t>
            </a:r>
          </a:p>
        </p:txBody>
      </p:sp>
    </p:spTree>
    <p:extLst>
      <p:ext uri="{BB962C8B-B14F-4D97-AF65-F5344CB8AC3E}">
        <p14:creationId xmlns:p14="http://schemas.microsoft.com/office/powerpoint/2010/main" val="20521575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1447</Words>
  <Application>Microsoft Office PowerPoint</Application>
  <PresentationFormat>Custom</PresentationFormat>
  <Paragraphs>359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Clarity</vt:lpstr>
      <vt:lpstr>Intermediate Python programming</vt:lpstr>
      <vt:lpstr>Python OOP Advanced</vt:lpstr>
      <vt:lpstr>Agenda </vt:lpstr>
      <vt:lpstr>Decorators</vt:lpstr>
      <vt:lpstr>  What is a Function Decorator?  </vt:lpstr>
      <vt:lpstr>  First Class Objects   </vt:lpstr>
      <vt:lpstr>Function as object</vt:lpstr>
      <vt:lpstr>Activity-1 – passing function as argument</vt:lpstr>
      <vt:lpstr>Decorators </vt:lpstr>
      <vt:lpstr>Example: Null Decorator  </vt:lpstr>
      <vt:lpstr>   Class as decorator in python   </vt:lpstr>
      <vt:lpstr>Class as decorator </vt:lpstr>
      <vt:lpstr>Activity-2 – class decorator</vt:lpstr>
      <vt:lpstr>@classmethod</vt:lpstr>
      <vt:lpstr>@classmethod</vt:lpstr>
      <vt:lpstr>@classmethod</vt:lpstr>
      <vt:lpstr>@classmethod</vt:lpstr>
      <vt:lpstr>Activity -3 </vt:lpstr>
      <vt:lpstr>@staticmethod</vt:lpstr>
      <vt:lpstr>Inheritance</vt:lpstr>
      <vt:lpstr>Example</vt:lpstr>
      <vt:lpstr>Activity - 4</vt:lpstr>
      <vt:lpstr>  Overriding in Python  </vt:lpstr>
      <vt:lpstr>Super()</vt:lpstr>
      <vt:lpstr>Super()</vt:lpstr>
      <vt:lpstr>Multiple Inheritance  </vt:lpstr>
      <vt:lpstr>Activity - 5</vt:lpstr>
      <vt:lpstr>Composition</vt:lpstr>
      <vt:lpstr>Activity - 6</vt:lpstr>
      <vt:lpstr>Inheritance Vs composition </vt:lpstr>
      <vt:lpstr>property</vt:lpstr>
      <vt:lpstr>@property</vt:lpstr>
      <vt:lpstr>@property</vt:lpstr>
      <vt:lpstr>@property</vt:lpstr>
      <vt:lpstr>Example</vt:lpstr>
      <vt:lpstr>Example</vt:lpstr>
      <vt:lpstr>Activity</vt:lpstr>
      <vt:lpstr>Abstract class</vt:lpstr>
      <vt:lpstr>Abstract class</vt:lpstr>
      <vt:lpstr>@abstractmethod</vt:lpstr>
      <vt:lpstr>Example</vt:lpstr>
      <vt:lpstr>Activity </vt:lpstr>
      <vt:lpstr>Conclusion </vt:lpstr>
      <vt:lpstr>Conclusion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Theeba Karthikeyan</dc:creator>
  <cp:lastModifiedBy>Karthikeyan</cp:lastModifiedBy>
  <cp:revision>163</cp:revision>
  <dcterms:created xsi:type="dcterms:W3CDTF">2021-06-12T08:45:52Z</dcterms:created>
  <dcterms:modified xsi:type="dcterms:W3CDTF">2021-07-24T17:13:46Z</dcterms:modified>
</cp:coreProperties>
</file>