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1" d="100"/>
          <a:sy n="111" d="100"/>
        </p:scale>
        <p:origin x="5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5/3/24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5/3/24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645FB43-D389-4619-B51F-8294C58939BA}"/>
              </a:ext>
            </a:extLst>
          </p:cNvPr>
          <p:cNvSpPr>
            <a:spLocks noGrp="1"/>
          </p:cNvSpPr>
          <p:nvPr>
            <p:ph type="ctrTitle"/>
          </p:nvPr>
        </p:nvSpPr>
        <p:spPr/>
        <p:txBody>
          <a:bodyPr/>
          <a:lstStyle/>
          <a:p>
            <a:r>
              <a:rPr lang="en-US" dirty="0" err="1"/>
              <a:t>FootballStyle</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3C98E-C7E8-C256-E425-05FD346D6FCC}"/>
              </a:ext>
            </a:extLst>
          </p:cNvPr>
          <p:cNvSpPr txBox="1"/>
          <p:nvPr/>
        </p:nvSpPr>
        <p:spPr>
          <a:xfrm>
            <a:off x="150471" y="1351508"/>
            <a:ext cx="2835798" cy="4154984"/>
          </a:xfrm>
          <a:prstGeom prst="rect">
            <a:avLst/>
          </a:prstGeom>
          <a:noFill/>
        </p:spPr>
        <p:txBody>
          <a:bodyPr wrap="square" rtlCol="0">
            <a:spAutoFit/>
          </a:bodyPr>
          <a:lstStyle/>
          <a:p>
            <a:pPr marL="171450" indent="-171450">
              <a:buFont typeface="Arial" panose="020B0604020202020204" pitchFamily="34" charset="0"/>
              <a:buChar char="•"/>
            </a:pPr>
            <a:r>
              <a:rPr lang="en-US" sz="1200" dirty="0"/>
              <a:t>1Spain and the US are renowned for producing quality defenders in the men's and women's categories, respectively.</a:t>
            </a:r>
          </a:p>
          <a:p>
            <a:pPr marL="171450" indent="-171450">
              <a:buFont typeface="Arial" panose="020B0604020202020204" pitchFamily="34" charset="0"/>
              <a:buChar char="•"/>
            </a:pPr>
            <a:r>
              <a:rPr lang="en-US" sz="1200" dirty="0"/>
              <a:t> Women defenders from the US tend to play for European clubs more often than those in their home country.</a:t>
            </a:r>
          </a:p>
          <a:p>
            <a:pPr marL="171450" indent="-171450">
              <a:buFont typeface="Arial" panose="020B0604020202020204" pitchFamily="34" charset="0"/>
              <a:buChar char="•"/>
            </a:pPr>
            <a:r>
              <a:rPr lang="en-US" sz="1200" dirty="0"/>
              <a:t>In women's football, there is a scarcity of high-quality wingbacks, resulting in slower adoption compared to men's football.</a:t>
            </a:r>
          </a:p>
          <a:p>
            <a:pPr marL="171450" indent="-171450">
              <a:buFont typeface="Arial" panose="020B0604020202020204" pitchFamily="34" charset="0"/>
              <a:buChar char="•"/>
            </a:pPr>
            <a:r>
              <a:rPr lang="en-US" sz="1200" dirty="0"/>
              <a:t> Germany stands out in the male category for producing a significant number of wingbacks, attributed to the Bundesliga clubs' focus on Gegenpressing.</a:t>
            </a:r>
          </a:p>
          <a:p>
            <a:pPr marL="171450" indent="-171450">
              <a:buFont typeface="Arial" panose="020B0604020202020204" pitchFamily="34" charset="0"/>
              <a:buChar char="•"/>
            </a:pPr>
            <a:r>
              <a:rPr lang="en-US" sz="1200" dirty="0"/>
              <a:t>Competition is fierce more in the women's wingback and defender categories, indicated by higher median values compared to the male category, suggesting a greater level of competition despite fewer players.</a:t>
            </a:r>
          </a:p>
        </p:txBody>
      </p:sp>
      <p:pic>
        <p:nvPicPr>
          <p:cNvPr id="5" name="Picture 4" descr="A screenshot of a graph&#10;&#10;Description automatically generated">
            <a:extLst>
              <a:ext uri="{FF2B5EF4-FFF2-40B4-BE49-F238E27FC236}">
                <a16:creationId xmlns:a16="http://schemas.microsoft.com/office/drawing/2014/main" id="{05145722-017A-E7FC-B590-D81D364EA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833" y="321078"/>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B98D3-0CDD-D120-DB97-95D82944E31A}"/>
              </a:ext>
            </a:extLst>
          </p:cNvPr>
          <p:cNvSpPr txBox="1"/>
          <p:nvPr/>
        </p:nvSpPr>
        <p:spPr>
          <a:xfrm>
            <a:off x="0" y="902825"/>
            <a:ext cx="2245489" cy="5262979"/>
          </a:xfrm>
          <a:prstGeom prst="rect">
            <a:avLst/>
          </a:prstGeom>
          <a:noFill/>
        </p:spPr>
        <p:txBody>
          <a:bodyPr wrap="square" rtlCol="0">
            <a:spAutoFit/>
          </a:bodyPr>
          <a:lstStyle/>
          <a:p>
            <a:pPr marL="285750" indent="-285750">
              <a:buFont typeface="Arial" panose="020B0604020202020204" pitchFamily="34" charset="0"/>
              <a:buChar char="•"/>
            </a:pPr>
            <a:r>
              <a:rPr lang="en-US" sz="1200" dirty="0"/>
              <a:t>Argentina, England, France, and Spain boast a higher number of male forwards compared to other top footballing nations.</a:t>
            </a:r>
          </a:p>
          <a:p>
            <a:pPr marL="285750" indent="-285750">
              <a:buFont typeface="Arial" panose="020B0604020202020204" pitchFamily="34" charset="0"/>
              <a:buChar char="•"/>
            </a:pPr>
            <a:r>
              <a:rPr lang="en-US" sz="1200" dirty="0"/>
              <a:t>In Brazil, none of the quality forwards currently play for domestic football clubs, indicating their high demand  at a more affordable price.</a:t>
            </a:r>
          </a:p>
          <a:p>
            <a:pPr marL="285750" indent="-285750">
              <a:buFont typeface="Arial" panose="020B0604020202020204" pitchFamily="34" charset="0"/>
              <a:buChar char="•"/>
            </a:pPr>
            <a:r>
              <a:rPr lang="en-US" sz="1200" dirty="0"/>
              <a:t> Due to England's emphasis on attacking football, many forwards prefer to showcase their talents in the Premier League.</a:t>
            </a:r>
          </a:p>
          <a:p>
            <a:pPr marL="285750" indent="-285750">
              <a:buFont typeface="Arial" panose="020B0604020202020204" pitchFamily="34" charset="0"/>
              <a:buChar char="•"/>
            </a:pPr>
            <a:r>
              <a:rPr lang="en-US" sz="1200" dirty="0"/>
              <a:t>As players mature, they develop enhanced composure, positioning, and finishing skills. Young players who exhibit these three skills at a level exceeding 80 are in high demand among clubs. This is evidenced by the </a:t>
            </a:r>
            <a:r>
              <a:rPr lang="en-US" sz="1200" dirty="0" err="1"/>
              <a:t>YoungForwardAnalysis</a:t>
            </a:r>
            <a:r>
              <a:rPr lang="en-US" sz="1200" dirty="0"/>
              <a:t> graph, which illustrates the popularity of such players due to these 3 exceptional qualities.</a:t>
            </a:r>
          </a:p>
        </p:txBody>
      </p:sp>
      <p:pic>
        <p:nvPicPr>
          <p:cNvPr id="5" name="Picture 4" descr="A screenshot of a data&#10;&#10;Description automatically generated">
            <a:extLst>
              <a:ext uri="{FF2B5EF4-FFF2-40B4-BE49-F238E27FC236}">
                <a16:creationId xmlns:a16="http://schemas.microsoft.com/office/drawing/2014/main" id="{FD5A4E4D-E167-48E8-E848-8BB05E916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800" y="196770"/>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F4595-C614-3786-B174-6A603E8C7369}"/>
              </a:ext>
            </a:extLst>
          </p:cNvPr>
          <p:cNvSpPr txBox="1"/>
          <p:nvPr/>
        </p:nvSpPr>
        <p:spPr>
          <a:xfrm>
            <a:off x="300942" y="983848"/>
            <a:ext cx="2754774" cy="2677656"/>
          </a:xfrm>
          <a:prstGeom prst="rect">
            <a:avLst/>
          </a:prstGeom>
          <a:noFill/>
        </p:spPr>
        <p:txBody>
          <a:bodyPr wrap="square" rtlCol="0">
            <a:spAutoFit/>
          </a:bodyPr>
          <a:lstStyle/>
          <a:p>
            <a:pPr marL="171450" indent="-171450">
              <a:buFont typeface="Arial" panose="020B0604020202020204" pitchFamily="34" charset="0"/>
              <a:buChar char="•"/>
            </a:pPr>
            <a:r>
              <a:rPr lang="en-US" sz="1200" dirty="0"/>
              <a:t>Young female forwards generally exhibit higher minimum attributes in composure, finishing, and positioning compared to their male counterparts.</a:t>
            </a:r>
          </a:p>
          <a:p>
            <a:pPr marL="171450" indent="-171450">
              <a:buFont typeface="Arial" panose="020B0604020202020204" pitchFamily="34" charset="0"/>
              <a:buChar char="•"/>
            </a:pPr>
            <a:r>
              <a:rPr lang="en-US" sz="1200" dirty="0"/>
              <a:t> Once again, the United States is generating a greater number of forwards who are plying their trade in foreign clubs.</a:t>
            </a:r>
          </a:p>
          <a:p>
            <a:pPr marL="171450" indent="-171450">
              <a:buFont typeface="Arial" panose="020B0604020202020204" pitchFamily="34" charset="0"/>
              <a:buChar char="•"/>
            </a:pPr>
            <a:r>
              <a:rPr lang="en-US" sz="1200" dirty="0"/>
              <a:t>Marie </a:t>
            </a:r>
            <a:r>
              <a:rPr lang="en-US" sz="1200" dirty="0" err="1"/>
              <a:t>Katoto</a:t>
            </a:r>
            <a:r>
              <a:rPr lang="en-US" sz="1200" dirty="0"/>
              <a:t> stands out as the top young player with exceptional statistics.</a:t>
            </a:r>
          </a:p>
          <a:p>
            <a:pPr marL="171450" indent="-171450">
              <a:buFont typeface="Arial" panose="020B0604020202020204" pitchFamily="34" charset="0"/>
              <a:buChar char="•"/>
            </a:pPr>
            <a:r>
              <a:rPr lang="en-US" sz="1200" dirty="0"/>
              <a:t> Improved composure not only enhances positioning but also contributes to better finishing.</a:t>
            </a:r>
          </a:p>
        </p:txBody>
      </p:sp>
      <p:pic>
        <p:nvPicPr>
          <p:cNvPr id="5" name="Picture 4" descr="A screenshot of a computer&#10;&#10;Description automatically generated">
            <a:extLst>
              <a:ext uri="{FF2B5EF4-FFF2-40B4-BE49-F238E27FC236}">
                <a16:creationId xmlns:a16="http://schemas.microsoft.com/office/drawing/2014/main" id="{ED8328DA-0289-3E30-E1D1-1C8B52FA5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797" y="196770"/>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A2EF2-9968-E7CE-E5DE-2589B100B387}"/>
              </a:ext>
            </a:extLst>
          </p:cNvPr>
          <p:cNvSpPr txBox="1"/>
          <p:nvPr/>
        </p:nvSpPr>
        <p:spPr>
          <a:xfrm>
            <a:off x="92597" y="1782501"/>
            <a:ext cx="3020992" cy="3046988"/>
          </a:xfrm>
          <a:prstGeom prst="rect">
            <a:avLst/>
          </a:prstGeom>
          <a:noFill/>
        </p:spPr>
        <p:txBody>
          <a:bodyPr wrap="square" rtlCol="0">
            <a:spAutoFit/>
          </a:bodyPr>
          <a:lstStyle/>
          <a:p>
            <a:pPr marL="171450" indent="-171450">
              <a:buFont typeface="Arial" panose="020B0604020202020204" pitchFamily="34" charset="0"/>
              <a:buChar char="•"/>
            </a:pPr>
            <a:r>
              <a:rPr lang="en-US" sz="1200" dirty="0"/>
              <a:t>Players who excel in both attacking and defensive phases require superior vision and agility to control the game effectively.</a:t>
            </a:r>
          </a:p>
          <a:p>
            <a:pPr marL="171450" indent="-171450">
              <a:buFont typeface="Arial" panose="020B0604020202020204" pitchFamily="34" charset="0"/>
              <a:buChar char="•"/>
            </a:pPr>
            <a:r>
              <a:rPr lang="en-US" sz="1200" dirty="0"/>
              <a:t>In women's football, France and Spain boast higher-quality players, as evidenced by their performance in the Champions League.</a:t>
            </a:r>
          </a:p>
          <a:p>
            <a:pPr marL="171450" indent="-171450">
              <a:buFont typeface="Arial" panose="020B0604020202020204" pitchFamily="34" charset="0"/>
              <a:buChar char="•"/>
            </a:pPr>
            <a:r>
              <a:rPr lang="en-US" sz="1200" dirty="0"/>
              <a:t> Players from less-developed countries with exceptional qualities often find themselves playing for foreign clubs.</a:t>
            </a:r>
          </a:p>
          <a:p>
            <a:pPr marL="171450" indent="-171450">
              <a:buFont typeface="Arial" panose="020B0604020202020204" pitchFamily="34" charset="0"/>
              <a:buChar char="•"/>
            </a:pPr>
            <a:r>
              <a:rPr lang="en-US" sz="1200" dirty="0"/>
              <a:t>In men's football, Spain is renowned for producing game-savvy players who dictate the flow of play. They also scout talent from other countries to bolster their team.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pic>
        <p:nvPicPr>
          <p:cNvPr id="4" name="Picture 3" descr="A screenshot of a graph&#10;&#10;Description automatically generated">
            <a:extLst>
              <a:ext uri="{FF2B5EF4-FFF2-40B4-BE49-F238E27FC236}">
                <a16:creationId xmlns:a16="http://schemas.microsoft.com/office/drawing/2014/main" id="{7C8426A7-23A7-4714-49A2-1E0F20C3E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291" y="76752"/>
            <a:ext cx="7772400" cy="62158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1E990EF3-3BF0-66EC-8C18-9F7208694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336" y="321078"/>
            <a:ext cx="7772400" cy="6215844"/>
          </a:xfrm>
          <a:prstGeom prst="rect">
            <a:avLst/>
          </a:prstGeom>
        </p:spPr>
      </p:pic>
      <p:sp>
        <p:nvSpPr>
          <p:cNvPr id="8" name="TextBox 7">
            <a:extLst>
              <a:ext uri="{FF2B5EF4-FFF2-40B4-BE49-F238E27FC236}">
                <a16:creationId xmlns:a16="http://schemas.microsoft.com/office/drawing/2014/main" id="{6DA55C9F-85C3-7CDA-D28E-E604D486EF7C}"/>
              </a:ext>
            </a:extLst>
          </p:cNvPr>
          <p:cNvSpPr txBox="1"/>
          <p:nvPr/>
        </p:nvSpPr>
        <p:spPr>
          <a:xfrm>
            <a:off x="254644" y="1296365"/>
            <a:ext cx="3113590" cy="3416320"/>
          </a:xfrm>
          <a:prstGeom prst="rect">
            <a:avLst/>
          </a:prstGeom>
          <a:noFill/>
        </p:spPr>
        <p:txBody>
          <a:bodyPr wrap="square" rtlCol="0">
            <a:spAutoFit/>
          </a:bodyPr>
          <a:lstStyle/>
          <a:p>
            <a:pPr marL="171450" indent="-171450">
              <a:buFont typeface="Arial" panose="020B0604020202020204" pitchFamily="34" charset="0"/>
              <a:buChar char="•"/>
            </a:pPr>
            <a:r>
              <a:rPr lang="en-US" sz="1200" dirty="0"/>
              <a:t>Splitting the data into two categories, goalkeepers from clubs with an impact score of 6 or less tend to adopt a counter-attacking style of play.</a:t>
            </a:r>
          </a:p>
          <a:p>
            <a:pPr marL="171450" indent="-171450">
              <a:buFont typeface="Arial" panose="020B0604020202020204" pitchFamily="34" charset="0"/>
              <a:buChar char="•"/>
            </a:pPr>
            <a:r>
              <a:rPr lang="en-US" sz="1200" dirty="0"/>
              <a:t>Players from clubs with an impact score higher than 6 are typically associated with teams that favor an attacking football approach.</a:t>
            </a:r>
          </a:p>
          <a:p>
            <a:pPr marL="171450" indent="-171450">
              <a:buFont typeface="Arial" panose="020B0604020202020204" pitchFamily="34" charset="0"/>
              <a:buChar char="•"/>
            </a:pPr>
            <a:r>
              <a:rPr lang="en-US" sz="1200" dirty="0"/>
              <a:t>Goalkeepers from Manchester City often have a greater impact on the game, being involved in various aspects beyond shot-stopping, unlike other goalkeepers with an impact score exceeding 6.</a:t>
            </a:r>
          </a:p>
          <a:p>
            <a:pPr marL="171450" indent="-171450">
              <a:buFont typeface="Arial" panose="020B0604020202020204" pitchFamily="34" charset="0"/>
              <a:buChar char="•"/>
            </a:pPr>
            <a:r>
              <a:rPr lang="en-US" sz="1200" dirty="0"/>
              <a:t>The top five European leagues are known for producing top-quality goalkeepers, although French goalkeepers show a preference for playing in leagues other than Ligue 1.</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E55BE8B9-551F-1528-F0F8-678607AE5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038" y="321078"/>
            <a:ext cx="7772400" cy="6215844"/>
          </a:xfrm>
          <a:prstGeom prst="rect">
            <a:avLst/>
          </a:prstGeom>
        </p:spPr>
      </p:pic>
      <p:sp>
        <p:nvSpPr>
          <p:cNvPr id="4" name="TextBox 3">
            <a:extLst>
              <a:ext uri="{FF2B5EF4-FFF2-40B4-BE49-F238E27FC236}">
                <a16:creationId xmlns:a16="http://schemas.microsoft.com/office/drawing/2014/main" id="{4E224C47-3938-D702-3D9B-9278746FA96D}"/>
              </a:ext>
            </a:extLst>
          </p:cNvPr>
          <p:cNvSpPr txBox="1"/>
          <p:nvPr/>
        </p:nvSpPr>
        <p:spPr>
          <a:xfrm>
            <a:off x="405114" y="1111170"/>
            <a:ext cx="2777924"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For Goal</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2E4C77E0-AD32-4D51-A420-0A861D5A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4AF8CC-5AEE-4E9D-2CEF-47DAC16D089D}"/>
              </a:ext>
            </a:extLst>
          </p:cNvPr>
          <p:cNvSpPr>
            <a:spLocks noGrp="1"/>
          </p:cNvSpPr>
          <p:nvPr>
            <p:ph type="title"/>
          </p:nvPr>
        </p:nvSpPr>
        <p:spPr>
          <a:xfrm>
            <a:off x="1137034" y="609599"/>
            <a:ext cx="7071301" cy="1322888"/>
          </a:xfrm>
        </p:spPr>
        <p:txBody>
          <a:bodyPr>
            <a:normAutofit/>
          </a:bodyPr>
          <a:lstStyle/>
          <a:p>
            <a:r>
              <a:rPr lang="en-US" dirty="0"/>
              <a:t>World</a:t>
            </a:r>
            <a:br>
              <a:rPr lang="en-US" dirty="0"/>
            </a:br>
            <a:endParaRPr lang="en-US" dirty="0"/>
          </a:p>
        </p:txBody>
      </p:sp>
      <p:sp>
        <p:nvSpPr>
          <p:cNvPr id="3" name="Content Placeholder 2">
            <a:extLst>
              <a:ext uri="{FF2B5EF4-FFF2-40B4-BE49-F238E27FC236}">
                <a16:creationId xmlns:a16="http://schemas.microsoft.com/office/drawing/2014/main" id="{D83A2536-0868-3039-CE6C-60FA7488AAF4}"/>
              </a:ext>
            </a:extLst>
          </p:cNvPr>
          <p:cNvSpPr>
            <a:spLocks noGrp="1"/>
          </p:cNvSpPr>
          <p:nvPr>
            <p:ph idx="1"/>
          </p:nvPr>
        </p:nvSpPr>
        <p:spPr>
          <a:xfrm>
            <a:off x="1137034" y="2337641"/>
            <a:ext cx="7071301" cy="3680387"/>
          </a:xfrm>
        </p:spPr>
        <p:txBody>
          <a:bodyPr>
            <a:normAutofit/>
          </a:bodyPr>
          <a:lstStyle/>
          <a:p>
            <a:pPr marL="0" indent="0">
              <a:buNone/>
            </a:pPr>
            <a:r>
              <a:rPr lang="en-US" sz="2000" dirty="0"/>
              <a:t>In male football, certain countries from Africa and Asia, such as Chad, Tanzania, and Kazakhstan, have only one player reaching exceptional quality. While football is widespread globally for males, the same cannot be said for females. In some countries, there are no women's teams at all, and even in those that do have teams, no players reach exceptional quality.</a:t>
            </a:r>
          </a:p>
          <a:p>
            <a:pPr marL="0" indent="0">
              <a:buNone/>
            </a:pPr>
            <a:r>
              <a:rPr lang="en-US" sz="2000" dirty="0"/>
              <a:t>This situation raises questions about the development of women's football in these regions, particularly in Africa. Many African countries experience frequent civil unrest, limiting opportunities for women in various aspects of life. In such environments, where women's rights and opportunities are often restricted, the growth of women's football faces significant challenges.</a:t>
            </a:r>
          </a:p>
          <a:p>
            <a:endParaRPr lang="en-US" sz="2000" dirty="0"/>
          </a:p>
        </p:txBody>
      </p:sp>
      <p:pic>
        <p:nvPicPr>
          <p:cNvPr id="13" name="Picture 12" descr="A screenshot of a map&#10;&#10;Description automatically generated">
            <a:extLst>
              <a:ext uri="{FF2B5EF4-FFF2-40B4-BE49-F238E27FC236}">
                <a16:creationId xmlns:a16="http://schemas.microsoft.com/office/drawing/2014/main" id="{EB1F6FE5-5935-A8B5-D4C6-D747BE155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121" y="1331120"/>
            <a:ext cx="2402679" cy="1922143"/>
          </a:xfrm>
          <a:prstGeom prst="rect">
            <a:avLst/>
          </a:prstGeom>
        </p:spPr>
      </p:pic>
      <p:pic>
        <p:nvPicPr>
          <p:cNvPr id="9" name="Picture 8" descr="A map of the world with different colored countries/regions&#10;&#10;Description automatically generated">
            <a:extLst>
              <a:ext uri="{FF2B5EF4-FFF2-40B4-BE49-F238E27FC236}">
                <a16:creationId xmlns:a16="http://schemas.microsoft.com/office/drawing/2014/main" id="{C9921898-37D0-A2E1-1E8A-CC01660B8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120" y="3974786"/>
            <a:ext cx="2402679" cy="1922143"/>
          </a:xfrm>
          <a:prstGeom prst="rect">
            <a:avLst/>
          </a:prstGeom>
        </p:spPr>
      </p:pic>
      <p:sp>
        <p:nvSpPr>
          <p:cNvPr id="57" name="Freeform: Shape 56">
            <a:extLst>
              <a:ext uri="{FF2B5EF4-FFF2-40B4-BE49-F238E27FC236}">
                <a16:creationId xmlns:a16="http://schemas.microsoft.com/office/drawing/2014/main" id="{7900702D-FF4F-4820-9979-F623BBCC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9FCA4E44-A563-96BF-6FF1-AA031D2C8501}"/>
              </a:ext>
            </a:extLst>
          </p:cNvPr>
          <p:cNvSpPr txBox="1"/>
          <p:nvPr/>
        </p:nvSpPr>
        <p:spPr>
          <a:xfrm>
            <a:off x="9345369" y="3386350"/>
            <a:ext cx="1910966" cy="646331"/>
          </a:xfrm>
          <a:prstGeom prst="rect">
            <a:avLst/>
          </a:prstGeom>
          <a:noFill/>
        </p:spPr>
        <p:txBody>
          <a:bodyPr wrap="square" rtlCol="0">
            <a:spAutoFit/>
          </a:bodyPr>
          <a:lstStyle/>
          <a:p>
            <a:pPr algn="just"/>
            <a:r>
              <a:rPr lang="en-US" dirty="0"/>
              <a:t>Female</a:t>
            </a:r>
          </a:p>
          <a:p>
            <a:pPr algn="just"/>
            <a:endParaRPr lang="en-US" dirty="0"/>
          </a:p>
        </p:txBody>
      </p:sp>
      <p:sp>
        <p:nvSpPr>
          <p:cNvPr id="15" name="TextBox 14">
            <a:extLst>
              <a:ext uri="{FF2B5EF4-FFF2-40B4-BE49-F238E27FC236}">
                <a16:creationId xmlns:a16="http://schemas.microsoft.com/office/drawing/2014/main" id="{738635F6-1E87-D4DD-5569-F22F3E479186}"/>
              </a:ext>
            </a:extLst>
          </p:cNvPr>
          <p:cNvSpPr txBox="1"/>
          <p:nvPr/>
        </p:nvSpPr>
        <p:spPr>
          <a:xfrm>
            <a:off x="9442833" y="1058386"/>
            <a:ext cx="1910966" cy="646331"/>
          </a:xfrm>
          <a:prstGeom prst="rect">
            <a:avLst/>
          </a:prstGeom>
          <a:noFill/>
        </p:spPr>
        <p:txBody>
          <a:bodyPr wrap="square" rtlCol="0">
            <a:spAutoFit/>
          </a:bodyPr>
          <a:lstStyle/>
          <a:p>
            <a:r>
              <a:rPr lang="en-US" dirty="0"/>
              <a:t>Male</a:t>
            </a:r>
          </a:p>
          <a:p>
            <a:endParaRPr lang="en-US" dirty="0"/>
          </a:p>
        </p:txBody>
      </p:sp>
    </p:spTree>
    <p:extLst>
      <p:ext uri="{BB962C8B-B14F-4D97-AF65-F5344CB8AC3E}">
        <p14:creationId xmlns:p14="http://schemas.microsoft.com/office/powerpoint/2010/main" val="112183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645</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FootballStyle</vt:lpstr>
      <vt:lpstr>PowerPoint Presentation</vt:lpstr>
      <vt:lpstr>PowerPoint Presentation</vt:lpstr>
      <vt:lpstr>PowerPoint Presentation</vt:lpstr>
      <vt:lpstr>PowerPoint Presentation</vt:lpstr>
      <vt:lpstr>PowerPoint Presentation</vt:lpstr>
      <vt:lpstr>PowerPoint Presentation</vt:lpstr>
      <vt:lpstr>World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Workbook</dc:title>
  <dc:creator/>
  <cp:lastModifiedBy>PALASH AGGARWAL_28A</cp:lastModifiedBy>
  <cp:revision>3</cp:revision>
  <dcterms:created xsi:type="dcterms:W3CDTF">2024-05-02T19:24:33Z</dcterms:created>
  <dcterms:modified xsi:type="dcterms:W3CDTF">2024-05-03T09:53:26Z</dcterms:modified>
</cp:coreProperties>
</file>