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8" r:id="rId2"/>
    <p:sldId id="257" r:id="rId3"/>
    <p:sldId id="263" r:id="rId4"/>
    <p:sldId id="270" r:id="rId5"/>
    <p:sldId id="276" r:id="rId6"/>
    <p:sldId id="259" r:id="rId7"/>
    <p:sldId id="262" r:id="rId8"/>
    <p:sldId id="279" r:id="rId9"/>
    <p:sldId id="267" r:id="rId10"/>
    <p:sldId id="315" r:id="rId11"/>
    <p:sldId id="293" r:id="rId12"/>
    <p:sldId id="273" r:id="rId13"/>
    <p:sldId id="303" r:id="rId14"/>
    <p:sldId id="316" r:id="rId15"/>
    <p:sldId id="306" r:id="rId16"/>
    <p:sldId id="309" r:id="rId17"/>
    <p:sldId id="310" r:id="rId18"/>
    <p:sldId id="305" r:id="rId19"/>
    <p:sldId id="317" r:id="rId20"/>
    <p:sldId id="318" r:id="rId21"/>
    <p:sldId id="319" r:id="rId22"/>
    <p:sldId id="291" r:id="rId23"/>
    <p:sldId id="28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0066"/>
    <a:srgbClr val="3333CC"/>
    <a:srgbClr val="7BB4C3"/>
    <a:srgbClr val="0066CC"/>
    <a:srgbClr val="0C8CDA"/>
    <a:srgbClr val="000099"/>
    <a:srgbClr val="3D5917"/>
    <a:srgbClr val="006C31"/>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5" autoAdjust="0"/>
    <p:restoredTop sz="94660"/>
  </p:normalViewPr>
  <p:slideViewPr>
    <p:cSldViewPr>
      <p:cViewPr>
        <p:scale>
          <a:sx n="70" d="100"/>
          <a:sy n="70" d="100"/>
        </p:scale>
        <p:origin x="-136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0 to 10</c:v>
                </c:pt>
              </c:strCache>
            </c:strRef>
          </c:tx>
          <c:invertIfNegative val="0"/>
          <c:cat>
            <c:strRef>
              <c:f>Sheet1!$A$2:$A$5</c:f>
              <c:strCache>
                <c:ptCount val="4"/>
                <c:pt idx="0">
                  <c:v>0</c:v>
                </c:pt>
                <c:pt idx="1">
                  <c:v>1</c:v>
                </c:pt>
                <c:pt idx="2">
                  <c:v>2</c:v>
                </c:pt>
                <c:pt idx="3">
                  <c:v>3</c:v>
                </c:pt>
              </c:strCache>
            </c:strRef>
          </c:cat>
          <c:val>
            <c:numRef>
              <c:f>Sheet1!$B$2:$B$5</c:f>
              <c:numCache>
                <c:formatCode>General</c:formatCode>
                <c:ptCount val="4"/>
                <c:pt idx="0">
                  <c:v>79.537000000000006</c:v>
                </c:pt>
                <c:pt idx="1">
                  <c:v>18.209700000000002</c:v>
                </c:pt>
                <c:pt idx="2">
                  <c:v>2.0844999999999998</c:v>
                </c:pt>
                <c:pt idx="3">
                  <c:v>0.1686</c:v>
                </c:pt>
              </c:numCache>
            </c:numRef>
          </c:val>
        </c:ser>
        <c:ser>
          <c:idx val="1"/>
          <c:order val="1"/>
          <c:tx>
            <c:strRef>
              <c:f>Sheet1!$C$1</c:f>
              <c:strCache>
                <c:ptCount val="1"/>
                <c:pt idx="0">
                  <c:v>11 to 20</c:v>
                </c:pt>
              </c:strCache>
            </c:strRef>
          </c:tx>
          <c:invertIfNegative val="0"/>
          <c:cat>
            <c:strRef>
              <c:f>Sheet1!$A$2:$A$5</c:f>
              <c:strCache>
                <c:ptCount val="4"/>
                <c:pt idx="0">
                  <c:v>0</c:v>
                </c:pt>
                <c:pt idx="1">
                  <c:v>1</c:v>
                </c:pt>
                <c:pt idx="2">
                  <c:v>2</c:v>
                </c:pt>
                <c:pt idx="3">
                  <c:v>3</c:v>
                </c:pt>
              </c:strCache>
            </c:strRef>
          </c:cat>
          <c:val>
            <c:numRef>
              <c:f>Sheet1!$C$2:$C$5</c:f>
              <c:numCache>
                <c:formatCode>General</c:formatCode>
                <c:ptCount val="4"/>
                <c:pt idx="0">
                  <c:v>78.911500000000004</c:v>
                </c:pt>
                <c:pt idx="1">
                  <c:v>18.689499999999999</c:v>
                </c:pt>
                <c:pt idx="2">
                  <c:v>2.2132000000000001</c:v>
                </c:pt>
                <c:pt idx="3">
                  <c:v>0.1855</c:v>
                </c:pt>
              </c:numCache>
            </c:numRef>
          </c:val>
        </c:ser>
        <c:ser>
          <c:idx val="2"/>
          <c:order val="2"/>
          <c:tx>
            <c:strRef>
              <c:f>Sheet1!$D$1</c:f>
              <c:strCache>
                <c:ptCount val="1"/>
                <c:pt idx="0">
                  <c:v>21 to 30</c:v>
                </c:pt>
              </c:strCache>
            </c:strRef>
          </c:tx>
          <c:invertIfNegative val="0"/>
          <c:cat>
            <c:strRef>
              <c:f>Sheet1!$A$2:$A$5</c:f>
              <c:strCache>
                <c:ptCount val="4"/>
                <c:pt idx="0">
                  <c:v>0</c:v>
                </c:pt>
                <c:pt idx="1">
                  <c:v>1</c:v>
                </c:pt>
                <c:pt idx="2">
                  <c:v>2</c:v>
                </c:pt>
                <c:pt idx="3">
                  <c:v>3</c:v>
                </c:pt>
              </c:strCache>
            </c:strRef>
          </c:cat>
          <c:val>
            <c:numRef>
              <c:f>Sheet1!$D$2:$D$5</c:f>
              <c:numCache>
                <c:formatCode>General</c:formatCode>
                <c:ptCount val="4"/>
                <c:pt idx="0">
                  <c:v>79.119</c:v>
                </c:pt>
                <c:pt idx="1">
                  <c:v>18.5306</c:v>
                </c:pt>
                <c:pt idx="2">
                  <c:v>2.17</c:v>
                </c:pt>
                <c:pt idx="3">
                  <c:v>0.17979999999999999</c:v>
                </c:pt>
              </c:numCache>
            </c:numRef>
          </c:val>
        </c:ser>
        <c:ser>
          <c:idx val="3"/>
          <c:order val="3"/>
          <c:tx>
            <c:strRef>
              <c:f>Sheet1!$E$1</c:f>
              <c:strCache>
                <c:ptCount val="1"/>
                <c:pt idx="0">
                  <c:v>31 to 40</c:v>
                </c:pt>
              </c:strCache>
            </c:strRef>
          </c:tx>
          <c:invertIfNegative val="0"/>
          <c:cat>
            <c:strRef>
              <c:f>Sheet1!$A$2:$A$5</c:f>
              <c:strCache>
                <c:ptCount val="4"/>
                <c:pt idx="0">
                  <c:v>0</c:v>
                </c:pt>
                <c:pt idx="1">
                  <c:v>1</c:v>
                </c:pt>
                <c:pt idx="2">
                  <c:v>2</c:v>
                </c:pt>
                <c:pt idx="3">
                  <c:v>3</c:v>
                </c:pt>
              </c:strCache>
            </c:strRef>
          </c:cat>
          <c:val>
            <c:numRef>
              <c:f>Sheet1!$E$2:$E$5</c:f>
              <c:numCache>
                <c:formatCode>General</c:formatCode>
                <c:ptCount val="4"/>
                <c:pt idx="0">
                  <c:v>75.657899999999998</c:v>
                </c:pt>
                <c:pt idx="1">
                  <c:v>21.104500000000002</c:v>
                </c:pt>
                <c:pt idx="2">
                  <c:v>2.9434999999999998</c:v>
                </c:pt>
                <c:pt idx="3">
                  <c:v>0.29389999999999999</c:v>
                </c:pt>
              </c:numCache>
            </c:numRef>
          </c:val>
        </c:ser>
        <c:ser>
          <c:idx val="4"/>
          <c:order val="4"/>
          <c:tx>
            <c:strRef>
              <c:f>Sheet1!$F$1</c:f>
              <c:strCache>
                <c:ptCount val="1"/>
                <c:pt idx="0">
                  <c:v>41 to 50</c:v>
                </c:pt>
              </c:strCache>
            </c:strRef>
          </c:tx>
          <c:invertIfNegative val="0"/>
          <c:cat>
            <c:strRef>
              <c:f>Sheet1!$A$2:$A$5</c:f>
              <c:strCache>
                <c:ptCount val="4"/>
                <c:pt idx="0">
                  <c:v>0</c:v>
                </c:pt>
                <c:pt idx="1">
                  <c:v>1</c:v>
                </c:pt>
                <c:pt idx="2">
                  <c:v>2</c:v>
                </c:pt>
                <c:pt idx="3">
                  <c:v>3</c:v>
                </c:pt>
              </c:strCache>
            </c:strRef>
          </c:cat>
          <c:val>
            <c:numRef>
              <c:f>Sheet1!$F$2:$F$5</c:f>
              <c:numCache>
                <c:formatCode>General</c:formatCode>
                <c:ptCount val="4"/>
                <c:pt idx="0">
                  <c:v>69.730922500000005</c:v>
                </c:pt>
                <c:pt idx="1">
                  <c:v>25.139800000000001</c:v>
                </c:pt>
                <c:pt idx="2">
                  <c:v>4.5316999999999998</c:v>
                </c:pt>
                <c:pt idx="3">
                  <c:v>0.59745000000000004</c:v>
                </c:pt>
              </c:numCache>
            </c:numRef>
          </c:val>
        </c:ser>
        <c:ser>
          <c:idx val="5"/>
          <c:order val="5"/>
          <c:tx>
            <c:strRef>
              <c:f>Sheet1!$G$1</c:f>
              <c:strCache>
                <c:ptCount val="1"/>
                <c:pt idx="0">
                  <c:v>51 to 60 </c:v>
                </c:pt>
              </c:strCache>
            </c:strRef>
          </c:tx>
          <c:invertIfNegative val="0"/>
          <c:cat>
            <c:strRef>
              <c:f>Sheet1!$A$2:$A$5</c:f>
              <c:strCache>
                <c:ptCount val="4"/>
                <c:pt idx="0">
                  <c:v>0</c:v>
                </c:pt>
                <c:pt idx="1">
                  <c:v>1</c:v>
                </c:pt>
                <c:pt idx="2">
                  <c:v>2</c:v>
                </c:pt>
                <c:pt idx="3">
                  <c:v>3</c:v>
                </c:pt>
              </c:strCache>
            </c:strRef>
          </c:cat>
          <c:val>
            <c:numRef>
              <c:f>Sheet1!$G$2:$G$5</c:f>
              <c:numCache>
                <c:formatCode>General</c:formatCode>
                <c:ptCount val="4"/>
                <c:pt idx="0">
                  <c:v>71.027339999999995</c:v>
                </c:pt>
                <c:pt idx="1">
                  <c:v>24.2988</c:v>
                </c:pt>
                <c:pt idx="2">
                  <c:v>4.1563780000000001</c:v>
                </c:pt>
                <c:pt idx="3">
                  <c:v>0.51739999999999997</c:v>
                </c:pt>
              </c:numCache>
            </c:numRef>
          </c:val>
        </c:ser>
        <c:ser>
          <c:idx val="6"/>
          <c:order val="6"/>
          <c:tx>
            <c:strRef>
              <c:f>Sheet1!$H$1</c:f>
              <c:strCache>
                <c:ptCount val="1"/>
                <c:pt idx="0">
                  <c:v>61 to 70</c:v>
                </c:pt>
              </c:strCache>
            </c:strRef>
          </c:tx>
          <c:invertIfNegative val="0"/>
          <c:cat>
            <c:strRef>
              <c:f>Sheet1!$A$2:$A$5</c:f>
              <c:strCache>
                <c:ptCount val="4"/>
                <c:pt idx="0">
                  <c:v>0</c:v>
                </c:pt>
                <c:pt idx="1">
                  <c:v>1</c:v>
                </c:pt>
                <c:pt idx="2">
                  <c:v>2</c:v>
                </c:pt>
                <c:pt idx="3">
                  <c:v>3</c:v>
                </c:pt>
              </c:strCache>
            </c:strRef>
          </c:cat>
          <c:val>
            <c:numRef>
              <c:f>Sheet1!$H$2:$H$5</c:f>
              <c:numCache>
                <c:formatCode>General</c:formatCode>
                <c:ptCount val="4"/>
                <c:pt idx="0">
                  <c:v>73.887</c:v>
                </c:pt>
                <c:pt idx="1">
                  <c:v>22.360569999999999</c:v>
                </c:pt>
                <c:pt idx="2">
                  <c:v>3.3835000000000002</c:v>
                </c:pt>
                <c:pt idx="3">
                  <c:v>0.36878</c:v>
                </c:pt>
              </c:numCache>
            </c:numRef>
          </c:val>
        </c:ser>
        <c:ser>
          <c:idx val="7"/>
          <c:order val="7"/>
          <c:tx>
            <c:strRef>
              <c:f>Sheet1!$I$1</c:f>
              <c:strCache>
                <c:ptCount val="1"/>
                <c:pt idx="0">
                  <c:v>71 to 80</c:v>
                </c:pt>
              </c:strCache>
            </c:strRef>
          </c:tx>
          <c:invertIfNegative val="0"/>
          <c:cat>
            <c:strRef>
              <c:f>Sheet1!$A$2:$A$5</c:f>
              <c:strCache>
                <c:ptCount val="4"/>
                <c:pt idx="0">
                  <c:v>0</c:v>
                </c:pt>
                <c:pt idx="1">
                  <c:v>1</c:v>
                </c:pt>
                <c:pt idx="2">
                  <c:v>2</c:v>
                </c:pt>
                <c:pt idx="3">
                  <c:v>3</c:v>
                </c:pt>
              </c:strCache>
            </c:strRef>
          </c:cat>
          <c:val>
            <c:numRef>
              <c:f>Sheet1!$I$2:$I$5</c:f>
              <c:numCache>
                <c:formatCode>General</c:formatCode>
                <c:ptCount val="4"/>
                <c:pt idx="0">
                  <c:v>73.498999999999995</c:v>
                </c:pt>
                <c:pt idx="1">
                  <c:v>22.6300378</c:v>
                </c:pt>
                <c:pt idx="2">
                  <c:v>3.4838347999999999</c:v>
                </c:pt>
                <c:pt idx="3">
                  <c:v>0.38685000000000003</c:v>
                </c:pt>
              </c:numCache>
            </c:numRef>
          </c:val>
        </c:ser>
        <c:ser>
          <c:idx val="8"/>
          <c:order val="8"/>
          <c:tx>
            <c:strRef>
              <c:f>Sheet1!$J$1</c:f>
              <c:strCache>
                <c:ptCount val="1"/>
                <c:pt idx="0">
                  <c:v>81 to 90</c:v>
                </c:pt>
              </c:strCache>
            </c:strRef>
          </c:tx>
          <c:invertIfNegative val="0"/>
          <c:cat>
            <c:strRef>
              <c:f>Sheet1!$A$2:$A$5</c:f>
              <c:strCache>
                <c:ptCount val="4"/>
                <c:pt idx="0">
                  <c:v>0</c:v>
                </c:pt>
                <c:pt idx="1">
                  <c:v>1</c:v>
                </c:pt>
                <c:pt idx="2">
                  <c:v>2</c:v>
                </c:pt>
                <c:pt idx="3">
                  <c:v>3</c:v>
                </c:pt>
              </c:strCache>
            </c:strRef>
          </c:cat>
          <c:val>
            <c:numRef>
              <c:f>Sheet1!$J$2:$J$5</c:f>
              <c:numCache>
                <c:formatCode>General</c:formatCode>
                <c:ptCount val="4"/>
                <c:pt idx="0">
                  <c:v>60.176000000000002</c:v>
                </c:pt>
                <c:pt idx="1">
                  <c:v>30.562999999999999</c:v>
                </c:pt>
                <c:pt idx="2">
                  <c:v>7.7614200000000002</c:v>
                </c:pt>
                <c:pt idx="3">
                  <c:v>1.4993000000000001</c:v>
                </c:pt>
              </c:numCache>
            </c:numRef>
          </c:val>
        </c:ser>
        <c:dLbls>
          <c:showLegendKey val="0"/>
          <c:showVal val="0"/>
          <c:showCatName val="0"/>
          <c:showSerName val="0"/>
          <c:showPercent val="0"/>
          <c:showBubbleSize val="0"/>
        </c:dLbls>
        <c:gapWidth val="150"/>
        <c:axId val="39994496"/>
        <c:axId val="39996416"/>
      </c:barChart>
      <c:catAx>
        <c:axId val="39994496"/>
        <c:scaling>
          <c:orientation val="minMax"/>
        </c:scaling>
        <c:delete val="0"/>
        <c:axPos val="b"/>
        <c:title>
          <c:tx>
            <c:rich>
              <a:bodyPr/>
              <a:lstStyle/>
              <a:p>
                <a:pPr>
                  <a:defRPr/>
                </a:pPr>
                <a:r>
                  <a:rPr lang="en-US" dirty="0" smtClean="0"/>
                  <a:t>No. of goals</a:t>
                </a:r>
                <a:endParaRPr lang="en-US" dirty="0"/>
              </a:p>
            </c:rich>
          </c:tx>
          <c:layout/>
          <c:overlay val="0"/>
        </c:title>
        <c:majorTickMark val="out"/>
        <c:minorTickMark val="none"/>
        <c:tickLblPos val="nextTo"/>
        <c:crossAx val="39996416"/>
        <c:crosses val="autoZero"/>
        <c:auto val="1"/>
        <c:lblAlgn val="ctr"/>
        <c:lblOffset val="100"/>
        <c:noMultiLvlLbl val="0"/>
      </c:catAx>
      <c:valAx>
        <c:axId val="39996416"/>
        <c:scaling>
          <c:orientation val="minMax"/>
        </c:scaling>
        <c:delete val="0"/>
        <c:axPos val="l"/>
        <c:majorGridlines/>
        <c:title>
          <c:tx>
            <c:rich>
              <a:bodyPr rot="-5400000" vert="horz"/>
              <a:lstStyle/>
              <a:p>
                <a:pPr>
                  <a:defRPr/>
                </a:pPr>
                <a:r>
                  <a:rPr lang="en-US" baseline="0" dirty="0" smtClean="0"/>
                  <a:t>% of goal Scoring </a:t>
                </a:r>
                <a:endParaRPr lang="en-US" dirty="0"/>
              </a:p>
            </c:rich>
          </c:tx>
          <c:layout/>
          <c:overlay val="0"/>
        </c:title>
        <c:numFmt formatCode="General" sourceLinked="1"/>
        <c:majorTickMark val="out"/>
        <c:minorTickMark val="none"/>
        <c:tickLblPos val="nextTo"/>
        <c:crossAx val="39994496"/>
        <c:crosses val="autoZero"/>
        <c:crossBetween val="between"/>
      </c:valAx>
      <c:spPr>
        <a:pattFill prst="pct5">
          <a:fgClr>
            <a:schemeClr val="accent1"/>
          </a:fgClr>
          <a:bgClr>
            <a:schemeClr val="bg1"/>
          </a:bgClr>
        </a:pattFill>
        <a:effectLst>
          <a:glow rad="25400">
            <a:schemeClr val="accent1">
              <a:alpha val="41000"/>
            </a:schemeClr>
          </a:glow>
        </a:effectLst>
      </c:spPr>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73BFF4-96A5-4276-B295-8753A10FEB25}" type="doc">
      <dgm:prSet loTypeId="urn:microsoft.com/office/officeart/2005/8/layout/process4" loCatId="list" qsTypeId="urn:microsoft.com/office/officeart/2005/8/quickstyle/3d4" qsCatId="3D" csTypeId="urn:microsoft.com/office/officeart/2005/8/colors/accent3_5" csCatId="accent3" phldr="1"/>
      <dgm:spPr/>
      <dgm:t>
        <a:bodyPr/>
        <a:lstStyle/>
        <a:p>
          <a:endParaRPr lang="en-US"/>
        </a:p>
      </dgm:t>
    </dgm:pt>
    <dgm:pt modelId="{725C6E9F-5A0B-42FF-8630-F1BD4FD63EA8}">
      <dgm:prSet phldrT="[Text]" custT="1"/>
      <dgm:spPr/>
      <dgm:t>
        <a:bodyPr/>
        <a:lstStyle/>
        <a:p>
          <a:r>
            <a:rPr lang="en-US" sz="1600" dirty="0" smtClean="0">
              <a:latin typeface="Arial Black" pitchFamily="34" charset="0"/>
            </a:rPr>
            <a:t>Verify whether  no. goals per match  follows Poisson distribution or not</a:t>
          </a:r>
          <a:endParaRPr lang="en-US" sz="1600" dirty="0">
            <a:latin typeface="Arial Black" pitchFamily="34" charset="0"/>
          </a:endParaRPr>
        </a:p>
      </dgm:t>
    </dgm:pt>
    <dgm:pt modelId="{859E8058-46BA-4AC0-A52D-4C3A941C77EB}" type="parTrans" cxnId="{D15F59F1-5908-47AE-88F1-D48DD1C9A19B}">
      <dgm:prSet/>
      <dgm:spPr/>
      <dgm:t>
        <a:bodyPr/>
        <a:lstStyle/>
        <a:p>
          <a:endParaRPr lang="en-US"/>
        </a:p>
      </dgm:t>
    </dgm:pt>
    <dgm:pt modelId="{FB96F323-D1B2-493E-A831-351B028B3321}" type="sibTrans" cxnId="{D15F59F1-5908-47AE-88F1-D48DD1C9A19B}">
      <dgm:prSet/>
      <dgm:spPr/>
      <dgm:t>
        <a:bodyPr/>
        <a:lstStyle/>
        <a:p>
          <a:endParaRPr lang="en-US"/>
        </a:p>
      </dgm:t>
    </dgm:pt>
    <dgm:pt modelId="{8237EB09-F833-484E-AEA7-96EF3F02EDD6}">
      <dgm:prSet phldrT="[Text]" custT="1"/>
      <dgm:spPr/>
      <dgm:t>
        <a:bodyPr/>
        <a:lstStyle/>
        <a:p>
          <a:r>
            <a:rPr lang="en-US" sz="2000" dirty="0" smtClean="0">
              <a:solidFill>
                <a:srgbClr val="000066"/>
              </a:solidFill>
              <a:latin typeface="Berlin Sans FB" pitchFamily="34" charset="0"/>
            </a:rPr>
            <a:t>2</a:t>
          </a:r>
          <a:r>
            <a:rPr lang="en-US" sz="2000" baseline="30000" dirty="0" smtClean="0">
              <a:solidFill>
                <a:srgbClr val="000066"/>
              </a:solidFill>
              <a:latin typeface="Berlin Sans FB" pitchFamily="34" charset="0"/>
            </a:rPr>
            <a:t>nd</a:t>
          </a:r>
          <a:r>
            <a:rPr lang="en-US" sz="2000" dirty="0" smtClean="0">
              <a:solidFill>
                <a:srgbClr val="000066"/>
              </a:solidFill>
              <a:latin typeface="Berlin Sans FB" pitchFamily="34" charset="0"/>
            </a:rPr>
            <a:t> Step</a:t>
          </a:r>
          <a:endParaRPr lang="en-US" sz="2000" dirty="0">
            <a:solidFill>
              <a:srgbClr val="000066"/>
            </a:solidFill>
            <a:latin typeface="Berlin Sans FB" pitchFamily="34" charset="0"/>
          </a:endParaRPr>
        </a:p>
      </dgm:t>
    </dgm:pt>
    <dgm:pt modelId="{EDF622D0-7057-464D-BB2F-775E39AC4A95}" type="parTrans" cxnId="{B72041C4-744C-498F-85BA-EDC8B830A3EF}">
      <dgm:prSet/>
      <dgm:spPr/>
      <dgm:t>
        <a:bodyPr/>
        <a:lstStyle/>
        <a:p>
          <a:endParaRPr lang="en-US"/>
        </a:p>
      </dgm:t>
    </dgm:pt>
    <dgm:pt modelId="{345D8488-E0E8-4843-8F2C-35C0FF7A021E}" type="sibTrans" cxnId="{B72041C4-744C-498F-85BA-EDC8B830A3EF}">
      <dgm:prSet/>
      <dgm:spPr/>
      <dgm:t>
        <a:bodyPr/>
        <a:lstStyle/>
        <a:p>
          <a:endParaRPr lang="en-US"/>
        </a:p>
      </dgm:t>
    </dgm:pt>
    <dgm:pt modelId="{50609DC4-0103-4733-937C-4EB786FC8BAF}">
      <dgm:prSet phldrT="[Text]" custT="1"/>
      <dgm:spPr/>
      <dgm:t>
        <a:bodyPr/>
        <a:lstStyle/>
        <a:p>
          <a:r>
            <a:rPr lang="en-US" sz="1600" dirty="0" smtClean="0">
              <a:latin typeface="Arial Black" pitchFamily="34" charset="0"/>
            </a:rPr>
            <a:t>Fitting Poisson regression model on no. of goals scored by each team per match </a:t>
          </a:r>
          <a:endParaRPr lang="en-US" sz="1600" dirty="0">
            <a:latin typeface="Arial Black" pitchFamily="34" charset="0"/>
          </a:endParaRPr>
        </a:p>
      </dgm:t>
    </dgm:pt>
    <dgm:pt modelId="{EA29AA3F-1C98-40CA-ADE9-07313DD10B78}" type="parTrans" cxnId="{84830A64-3E51-40CB-8FE0-367F4E6721D4}">
      <dgm:prSet/>
      <dgm:spPr/>
      <dgm:t>
        <a:bodyPr/>
        <a:lstStyle/>
        <a:p>
          <a:endParaRPr lang="en-US"/>
        </a:p>
      </dgm:t>
    </dgm:pt>
    <dgm:pt modelId="{7820EAF0-5BB2-4A8F-BEA1-84F943D4F81F}" type="sibTrans" cxnId="{84830A64-3E51-40CB-8FE0-367F4E6721D4}">
      <dgm:prSet/>
      <dgm:spPr/>
      <dgm:t>
        <a:bodyPr/>
        <a:lstStyle/>
        <a:p>
          <a:endParaRPr lang="en-US"/>
        </a:p>
      </dgm:t>
    </dgm:pt>
    <dgm:pt modelId="{926F75C1-FAB3-465E-AF0D-DD6C15E71A80}">
      <dgm:prSet phldrT="[Text]" custT="1"/>
      <dgm:spPr/>
      <dgm:t>
        <a:bodyPr/>
        <a:lstStyle/>
        <a:p>
          <a:r>
            <a:rPr lang="en-US" sz="2000" dirty="0" smtClean="0">
              <a:solidFill>
                <a:srgbClr val="000066"/>
              </a:solidFill>
              <a:latin typeface="Berlin Sans FB" pitchFamily="34" charset="0"/>
            </a:rPr>
            <a:t>3</a:t>
          </a:r>
          <a:r>
            <a:rPr lang="en-US" sz="2000" baseline="30000" dirty="0" smtClean="0">
              <a:solidFill>
                <a:srgbClr val="000066"/>
              </a:solidFill>
              <a:latin typeface="Berlin Sans FB" pitchFamily="34" charset="0"/>
            </a:rPr>
            <a:t>rd</a:t>
          </a:r>
          <a:r>
            <a:rPr lang="en-US" sz="2000" dirty="0" smtClean="0">
              <a:solidFill>
                <a:srgbClr val="000066"/>
              </a:solidFill>
              <a:latin typeface="Berlin Sans FB" pitchFamily="34" charset="0"/>
            </a:rPr>
            <a:t> Step</a:t>
          </a:r>
          <a:endParaRPr lang="en-US" sz="2000" dirty="0">
            <a:solidFill>
              <a:srgbClr val="000066"/>
            </a:solidFill>
            <a:latin typeface="Berlin Sans FB" pitchFamily="34" charset="0"/>
          </a:endParaRPr>
        </a:p>
      </dgm:t>
    </dgm:pt>
    <dgm:pt modelId="{AF59B7B8-C1EB-4600-B02E-BFA119EA42D9}" type="parTrans" cxnId="{C82EE5C6-DE77-48AB-9486-8693FDC4D458}">
      <dgm:prSet/>
      <dgm:spPr/>
      <dgm:t>
        <a:bodyPr/>
        <a:lstStyle/>
        <a:p>
          <a:endParaRPr lang="en-US"/>
        </a:p>
      </dgm:t>
    </dgm:pt>
    <dgm:pt modelId="{011880E7-8FFB-4FAD-8E62-CFC64F79AA15}" type="sibTrans" cxnId="{C82EE5C6-DE77-48AB-9486-8693FDC4D458}">
      <dgm:prSet/>
      <dgm:spPr/>
      <dgm:t>
        <a:bodyPr/>
        <a:lstStyle/>
        <a:p>
          <a:endParaRPr lang="en-US"/>
        </a:p>
      </dgm:t>
    </dgm:pt>
    <dgm:pt modelId="{1572915C-91B5-441E-9486-274891BB8AC6}">
      <dgm:prSet phldrT="[Text]" custT="1"/>
      <dgm:spPr/>
      <dgm:t>
        <a:bodyPr/>
        <a:lstStyle/>
        <a:p>
          <a:r>
            <a:rPr lang="en-US" sz="1400" dirty="0" smtClean="0">
              <a:latin typeface="Arial Black" pitchFamily="34" charset="0"/>
            </a:rPr>
            <a:t>1. </a:t>
          </a:r>
          <a:r>
            <a:rPr lang="en-US" sz="1400" dirty="0" smtClean="0">
              <a:latin typeface="Aharoni" pitchFamily="2" charset="-79"/>
              <a:cs typeface="Aharoni" pitchFamily="2" charset="-79"/>
            </a:rPr>
            <a:t>After estimating the parameters simulate the goal scores from the model </a:t>
          </a:r>
          <a:endParaRPr lang="en-US" sz="1400" dirty="0">
            <a:latin typeface="Aharoni" pitchFamily="2" charset="-79"/>
            <a:cs typeface="Aharoni" pitchFamily="2" charset="-79"/>
          </a:endParaRPr>
        </a:p>
      </dgm:t>
    </dgm:pt>
    <dgm:pt modelId="{FC22C8D8-AB80-446B-98EF-4EE149884374}" type="parTrans" cxnId="{6DCF0E16-BB6A-41D2-9136-F9CEB36E6C8D}">
      <dgm:prSet/>
      <dgm:spPr/>
      <dgm:t>
        <a:bodyPr/>
        <a:lstStyle/>
        <a:p>
          <a:endParaRPr lang="en-US"/>
        </a:p>
      </dgm:t>
    </dgm:pt>
    <dgm:pt modelId="{E9CC3555-4373-4E84-8EE2-B04684D927E7}" type="sibTrans" cxnId="{6DCF0E16-BB6A-41D2-9136-F9CEB36E6C8D}">
      <dgm:prSet/>
      <dgm:spPr/>
      <dgm:t>
        <a:bodyPr/>
        <a:lstStyle/>
        <a:p>
          <a:endParaRPr lang="en-US"/>
        </a:p>
      </dgm:t>
    </dgm:pt>
    <dgm:pt modelId="{06E8EBF0-50BC-469E-844A-54152B975A91}">
      <dgm:prSet phldrT="[Text]" custT="1"/>
      <dgm:spPr/>
      <dgm:t>
        <a:bodyPr/>
        <a:lstStyle/>
        <a:p>
          <a:r>
            <a:rPr lang="en-US" sz="1400" dirty="0" smtClean="0">
              <a:latin typeface="Aharoni" pitchFamily="2" charset="-79"/>
              <a:cs typeface="Aharoni" pitchFamily="2" charset="-79"/>
            </a:rPr>
            <a:t>2.  Using the scores to predict the league table for the next season</a:t>
          </a:r>
          <a:endParaRPr lang="en-US" sz="1400" dirty="0">
            <a:latin typeface="Aharoni" pitchFamily="2" charset="-79"/>
            <a:cs typeface="Aharoni" pitchFamily="2" charset="-79"/>
          </a:endParaRPr>
        </a:p>
      </dgm:t>
    </dgm:pt>
    <dgm:pt modelId="{7541F884-C4FF-4AB6-9149-E314D03B9966}" type="parTrans" cxnId="{48CECE47-93BC-4AEE-A6A1-6B1A188D523A}">
      <dgm:prSet/>
      <dgm:spPr/>
      <dgm:t>
        <a:bodyPr/>
        <a:lstStyle/>
        <a:p>
          <a:endParaRPr lang="en-US"/>
        </a:p>
      </dgm:t>
    </dgm:pt>
    <dgm:pt modelId="{D2492E93-2DD1-4304-B03B-F19DB2B955F3}" type="sibTrans" cxnId="{48CECE47-93BC-4AEE-A6A1-6B1A188D523A}">
      <dgm:prSet/>
      <dgm:spPr/>
      <dgm:t>
        <a:bodyPr/>
        <a:lstStyle/>
        <a:p>
          <a:endParaRPr lang="en-US"/>
        </a:p>
      </dgm:t>
    </dgm:pt>
    <dgm:pt modelId="{FF6F4F8D-A52B-4398-9491-80F331C362D9}">
      <dgm:prSet phldrT="[Text]" custT="1"/>
      <dgm:spPr/>
      <dgm:t>
        <a:bodyPr/>
        <a:lstStyle/>
        <a:p>
          <a:r>
            <a:rPr lang="en-US" sz="2000" dirty="0" smtClean="0">
              <a:solidFill>
                <a:srgbClr val="000066"/>
              </a:solidFill>
              <a:latin typeface="Berlin Sans FB" pitchFamily="34" charset="0"/>
              <a:cs typeface="Aharoni" pitchFamily="2" charset="-79"/>
            </a:rPr>
            <a:t>1</a:t>
          </a:r>
          <a:r>
            <a:rPr lang="en-US" sz="2000" baseline="30000" dirty="0" smtClean="0">
              <a:solidFill>
                <a:srgbClr val="000066"/>
              </a:solidFill>
              <a:latin typeface="Berlin Sans FB" pitchFamily="34" charset="0"/>
              <a:cs typeface="Aharoni" pitchFamily="2" charset="-79"/>
            </a:rPr>
            <a:t>st</a:t>
          </a:r>
          <a:r>
            <a:rPr lang="en-US" sz="2000" dirty="0" smtClean="0">
              <a:solidFill>
                <a:srgbClr val="000066"/>
              </a:solidFill>
              <a:latin typeface="Berlin Sans FB" pitchFamily="34" charset="0"/>
              <a:cs typeface="Aharoni" pitchFamily="2" charset="-79"/>
            </a:rPr>
            <a:t> Step </a:t>
          </a:r>
          <a:endParaRPr lang="en-US" sz="2000" dirty="0">
            <a:solidFill>
              <a:srgbClr val="000066"/>
            </a:solidFill>
            <a:latin typeface="Berlin Sans FB" pitchFamily="34" charset="0"/>
            <a:cs typeface="Aharoni" pitchFamily="2" charset="-79"/>
          </a:endParaRPr>
        </a:p>
      </dgm:t>
    </dgm:pt>
    <dgm:pt modelId="{11D18DA0-1779-404C-9714-CD7C696CFD9D}" type="sibTrans" cxnId="{EE3D4B33-E3D7-46A4-A4B4-E98F97CF8A4E}">
      <dgm:prSet/>
      <dgm:spPr/>
      <dgm:t>
        <a:bodyPr/>
        <a:lstStyle/>
        <a:p>
          <a:endParaRPr lang="en-US"/>
        </a:p>
      </dgm:t>
    </dgm:pt>
    <dgm:pt modelId="{3AF5352A-BF0B-4F4E-A6CF-02938C8D8CB3}" type="parTrans" cxnId="{EE3D4B33-E3D7-46A4-A4B4-E98F97CF8A4E}">
      <dgm:prSet/>
      <dgm:spPr/>
      <dgm:t>
        <a:bodyPr/>
        <a:lstStyle/>
        <a:p>
          <a:endParaRPr lang="en-US"/>
        </a:p>
      </dgm:t>
    </dgm:pt>
    <dgm:pt modelId="{D2D22C83-DE12-41FD-8515-592C7838DF39}">
      <dgm:prSet custT="1"/>
      <dgm:spPr/>
      <dgm:t>
        <a:bodyPr/>
        <a:lstStyle/>
        <a:p>
          <a:pPr algn="l"/>
          <a:endParaRPr lang="en-US" sz="1400" dirty="0"/>
        </a:p>
      </dgm:t>
    </dgm:pt>
    <dgm:pt modelId="{7E4C0C87-B162-4E7D-B711-2A828F696C03}" type="parTrans" cxnId="{6E5E26AD-149E-4565-B834-0F97F1DD182C}">
      <dgm:prSet/>
      <dgm:spPr/>
      <dgm:t>
        <a:bodyPr/>
        <a:lstStyle/>
        <a:p>
          <a:endParaRPr lang="en-US"/>
        </a:p>
      </dgm:t>
    </dgm:pt>
    <dgm:pt modelId="{38126AAC-AE9E-4354-8E86-2C6285625DC5}" type="sibTrans" cxnId="{6E5E26AD-149E-4565-B834-0F97F1DD182C}">
      <dgm:prSet/>
      <dgm:spPr/>
      <dgm:t>
        <a:bodyPr/>
        <a:lstStyle/>
        <a:p>
          <a:endParaRPr lang="en-US"/>
        </a:p>
      </dgm:t>
    </dgm:pt>
    <dgm:pt modelId="{E4DDB417-AED0-4E04-8C38-4745510F69EF}" type="pres">
      <dgm:prSet presAssocID="{1873BFF4-96A5-4276-B295-8753A10FEB25}" presName="Name0" presStyleCnt="0">
        <dgm:presLayoutVars>
          <dgm:dir/>
          <dgm:animLvl val="lvl"/>
          <dgm:resizeHandles val="exact"/>
        </dgm:presLayoutVars>
      </dgm:prSet>
      <dgm:spPr/>
      <dgm:t>
        <a:bodyPr/>
        <a:lstStyle/>
        <a:p>
          <a:endParaRPr lang="en-US"/>
        </a:p>
      </dgm:t>
    </dgm:pt>
    <dgm:pt modelId="{3A8975BF-FF25-485F-8EEF-44044ACEB7F6}" type="pres">
      <dgm:prSet presAssocID="{D2D22C83-DE12-41FD-8515-592C7838DF39}" presName="boxAndChildren" presStyleCnt="0"/>
      <dgm:spPr/>
    </dgm:pt>
    <dgm:pt modelId="{F64992AD-3A7E-4539-88D3-AF4985D86E63}" type="pres">
      <dgm:prSet presAssocID="{D2D22C83-DE12-41FD-8515-592C7838DF39}" presName="parentTextBox" presStyleLbl="node1" presStyleIdx="0" presStyleCnt="4"/>
      <dgm:spPr/>
      <dgm:t>
        <a:bodyPr/>
        <a:lstStyle/>
        <a:p>
          <a:endParaRPr lang="en-US"/>
        </a:p>
      </dgm:t>
    </dgm:pt>
    <dgm:pt modelId="{B846CC40-B878-40EC-A28D-2AC93F40F0F4}" type="pres">
      <dgm:prSet presAssocID="{011880E7-8FFB-4FAD-8E62-CFC64F79AA15}" presName="sp" presStyleCnt="0"/>
      <dgm:spPr/>
    </dgm:pt>
    <dgm:pt modelId="{F915ADB3-97DA-4993-8C29-A9987DAA1A90}" type="pres">
      <dgm:prSet presAssocID="{926F75C1-FAB3-465E-AF0D-DD6C15E71A80}" presName="arrowAndChildren" presStyleCnt="0"/>
      <dgm:spPr/>
    </dgm:pt>
    <dgm:pt modelId="{B43DA4DF-8C2C-45AE-9BB0-01A2297655BB}" type="pres">
      <dgm:prSet presAssocID="{926F75C1-FAB3-465E-AF0D-DD6C15E71A80}" presName="parentTextArrow" presStyleLbl="node1" presStyleIdx="0" presStyleCnt="4"/>
      <dgm:spPr/>
      <dgm:t>
        <a:bodyPr/>
        <a:lstStyle/>
        <a:p>
          <a:endParaRPr lang="en-US"/>
        </a:p>
      </dgm:t>
    </dgm:pt>
    <dgm:pt modelId="{E281462C-5C77-41D8-AB30-24BA3E3C8DBB}" type="pres">
      <dgm:prSet presAssocID="{926F75C1-FAB3-465E-AF0D-DD6C15E71A80}" presName="arrow" presStyleLbl="node1" presStyleIdx="1" presStyleCnt="4" custLinFactNeighborY="530"/>
      <dgm:spPr/>
      <dgm:t>
        <a:bodyPr/>
        <a:lstStyle/>
        <a:p>
          <a:endParaRPr lang="en-US"/>
        </a:p>
      </dgm:t>
    </dgm:pt>
    <dgm:pt modelId="{04CEA49D-5C30-42AD-8F7D-F50F1CD7FA66}" type="pres">
      <dgm:prSet presAssocID="{926F75C1-FAB3-465E-AF0D-DD6C15E71A80}" presName="descendantArrow" presStyleCnt="0"/>
      <dgm:spPr/>
    </dgm:pt>
    <dgm:pt modelId="{D33748F4-6271-4F4D-A007-8A5434437363}" type="pres">
      <dgm:prSet presAssocID="{1572915C-91B5-441E-9486-274891BB8AC6}" presName="childTextArrow" presStyleLbl="fgAccFollowNode1" presStyleIdx="0" presStyleCnt="4">
        <dgm:presLayoutVars>
          <dgm:bulletEnabled val="1"/>
        </dgm:presLayoutVars>
      </dgm:prSet>
      <dgm:spPr/>
      <dgm:t>
        <a:bodyPr/>
        <a:lstStyle/>
        <a:p>
          <a:endParaRPr lang="en-US"/>
        </a:p>
      </dgm:t>
    </dgm:pt>
    <dgm:pt modelId="{45DF904B-FBF6-49ED-85E4-5A02EE31B9FD}" type="pres">
      <dgm:prSet presAssocID="{06E8EBF0-50BC-469E-844A-54152B975A91}" presName="childTextArrow" presStyleLbl="fgAccFollowNode1" presStyleIdx="1" presStyleCnt="4">
        <dgm:presLayoutVars>
          <dgm:bulletEnabled val="1"/>
        </dgm:presLayoutVars>
      </dgm:prSet>
      <dgm:spPr/>
      <dgm:t>
        <a:bodyPr/>
        <a:lstStyle/>
        <a:p>
          <a:endParaRPr lang="en-US"/>
        </a:p>
      </dgm:t>
    </dgm:pt>
    <dgm:pt modelId="{96DF2504-0297-482C-8E4C-E986AE2A098B}" type="pres">
      <dgm:prSet presAssocID="{345D8488-E0E8-4843-8F2C-35C0FF7A021E}" presName="sp" presStyleCnt="0"/>
      <dgm:spPr/>
      <dgm:t>
        <a:bodyPr/>
        <a:lstStyle/>
        <a:p>
          <a:endParaRPr lang="en-US"/>
        </a:p>
      </dgm:t>
    </dgm:pt>
    <dgm:pt modelId="{C3AA17AE-81AC-4A3F-94C0-A100D33C912A}" type="pres">
      <dgm:prSet presAssocID="{8237EB09-F833-484E-AEA7-96EF3F02EDD6}" presName="arrowAndChildren" presStyleCnt="0"/>
      <dgm:spPr/>
      <dgm:t>
        <a:bodyPr/>
        <a:lstStyle/>
        <a:p>
          <a:endParaRPr lang="en-US"/>
        </a:p>
      </dgm:t>
    </dgm:pt>
    <dgm:pt modelId="{D7A4FA73-5DB9-4750-B9F7-365299475424}" type="pres">
      <dgm:prSet presAssocID="{8237EB09-F833-484E-AEA7-96EF3F02EDD6}" presName="parentTextArrow" presStyleLbl="node1" presStyleIdx="1" presStyleCnt="4"/>
      <dgm:spPr/>
      <dgm:t>
        <a:bodyPr/>
        <a:lstStyle/>
        <a:p>
          <a:endParaRPr lang="en-US"/>
        </a:p>
      </dgm:t>
    </dgm:pt>
    <dgm:pt modelId="{288BD969-9527-41C7-9E9B-797406838CDB}" type="pres">
      <dgm:prSet presAssocID="{8237EB09-F833-484E-AEA7-96EF3F02EDD6}" presName="arrow" presStyleLbl="node1" presStyleIdx="2" presStyleCnt="4"/>
      <dgm:spPr/>
      <dgm:t>
        <a:bodyPr/>
        <a:lstStyle/>
        <a:p>
          <a:endParaRPr lang="en-US"/>
        </a:p>
      </dgm:t>
    </dgm:pt>
    <dgm:pt modelId="{944156A1-D67B-4067-8776-2AA5451F64D1}" type="pres">
      <dgm:prSet presAssocID="{8237EB09-F833-484E-AEA7-96EF3F02EDD6}" presName="descendantArrow" presStyleCnt="0"/>
      <dgm:spPr/>
      <dgm:t>
        <a:bodyPr/>
        <a:lstStyle/>
        <a:p>
          <a:endParaRPr lang="en-US"/>
        </a:p>
      </dgm:t>
    </dgm:pt>
    <dgm:pt modelId="{E39AFCD5-CE6D-499C-8429-A00FEC7E1E48}" type="pres">
      <dgm:prSet presAssocID="{50609DC4-0103-4733-937C-4EB786FC8BAF}" presName="childTextArrow" presStyleLbl="fgAccFollowNode1" presStyleIdx="2" presStyleCnt="4">
        <dgm:presLayoutVars>
          <dgm:bulletEnabled val="1"/>
        </dgm:presLayoutVars>
      </dgm:prSet>
      <dgm:spPr/>
      <dgm:t>
        <a:bodyPr/>
        <a:lstStyle/>
        <a:p>
          <a:endParaRPr lang="en-US"/>
        </a:p>
      </dgm:t>
    </dgm:pt>
    <dgm:pt modelId="{64F84FFA-91DE-42F6-80DB-E96C322E2BB8}" type="pres">
      <dgm:prSet presAssocID="{11D18DA0-1779-404C-9714-CD7C696CFD9D}" presName="sp" presStyleCnt="0"/>
      <dgm:spPr/>
      <dgm:t>
        <a:bodyPr/>
        <a:lstStyle/>
        <a:p>
          <a:endParaRPr lang="en-US"/>
        </a:p>
      </dgm:t>
    </dgm:pt>
    <dgm:pt modelId="{DE235782-8490-4E88-8E30-FCCB934FF94F}" type="pres">
      <dgm:prSet presAssocID="{FF6F4F8D-A52B-4398-9491-80F331C362D9}" presName="arrowAndChildren" presStyleCnt="0"/>
      <dgm:spPr/>
      <dgm:t>
        <a:bodyPr/>
        <a:lstStyle/>
        <a:p>
          <a:endParaRPr lang="en-US"/>
        </a:p>
      </dgm:t>
    </dgm:pt>
    <dgm:pt modelId="{2DB67648-FBFC-46C7-A51B-EF73F42E9BDD}" type="pres">
      <dgm:prSet presAssocID="{FF6F4F8D-A52B-4398-9491-80F331C362D9}" presName="parentTextArrow" presStyleLbl="node1" presStyleIdx="2" presStyleCnt="4"/>
      <dgm:spPr/>
      <dgm:t>
        <a:bodyPr/>
        <a:lstStyle/>
        <a:p>
          <a:endParaRPr lang="en-US"/>
        </a:p>
      </dgm:t>
    </dgm:pt>
    <dgm:pt modelId="{1475D874-CF8A-49AF-BD0B-FBC1C6D851AA}" type="pres">
      <dgm:prSet presAssocID="{FF6F4F8D-A52B-4398-9491-80F331C362D9}" presName="arrow" presStyleLbl="node1" presStyleIdx="3" presStyleCnt="4"/>
      <dgm:spPr/>
      <dgm:t>
        <a:bodyPr/>
        <a:lstStyle/>
        <a:p>
          <a:endParaRPr lang="en-US"/>
        </a:p>
      </dgm:t>
    </dgm:pt>
    <dgm:pt modelId="{77DE8083-7C02-4F3E-AB7E-F3155E65DADF}" type="pres">
      <dgm:prSet presAssocID="{FF6F4F8D-A52B-4398-9491-80F331C362D9}" presName="descendantArrow" presStyleCnt="0"/>
      <dgm:spPr/>
      <dgm:t>
        <a:bodyPr/>
        <a:lstStyle/>
        <a:p>
          <a:endParaRPr lang="en-US"/>
        </a:p>
      </dgm:t>
    </dgm:pt>
    <dgm:pt modelId="{320C335D-DC93-4256-A843-DE7D2BBB69FB}" type="pres">
      <dgm:prSet presAssocID="{725C6E9F-5A0B-42FF-8630-F1BD4FD63EA8}" presName="childTextArrow" presStyleLbl="fgAccFollowNode1" presStyleIdx="3" presStyleCnt="4" custLinFactNeighborX="1864" custLinFactNeighborY="-782">
        <dgm:presLayoutVars>
          <dgm:bulletEnabled val="1"/>
        </dgm:presLayoutVars>
      </dgm:prSet>
      <dgm:spPr/>
      <dgm:t>
        <a:bodyPr/>
        <a:lstStyle/>
        <a:p>
          <a:endParaRPr lang="en-US"/>
        </a:p>
      </dgm:t>
    </dgm:pt>
  </dgm:ptLst>
  <dgm:cxnLst>
    <dgm:cxn modelId="{D15F59F1-5908-47AE-88F1-D48DD1C9A19B}" srcId="{FF6F4F8D-A52B-4398-9491-80F331C362D9}" destId="{725C6E9F-5A0B-42FF-8630-F1BD4FD63EA8}" srcOrd="0" destOrd="0" parTransId="{859E8058-46BA-4AC0-A52D-4C3A941C77EB}" sibTransId="{FB96F323-D1B2-493E-A831-351B028B3321}"/>
    <dgm:cxn modelId="{DB568F44-7032-4287-A855-46D21FDE0A1F}" type="presOf" srcId="{8237EB09-F833-484E-AEA7-96EF3F02EDD6}" destId="{288BD969-9527-41C7-9E9B-797406838CDB}" srcOrd="1" destOrd="0" presId="urn:microsoft.com/office/officeart/2005/8/layout/process4"/>
    <dgm:cxn modelId="{EE3D4B33-E3D7-46A4-A4B4-E98F97CF8A4E}" srcId="{1873BFF4-96A5-4276-B295-8753A10FEB25}" destId="{FF6F4F8D-A52B-4398-9491-80F331C362D9}" srcOrd="0" destOrd="0" parTransId="{3AF5352A-BF0B-4F4E-A6CF-02938C8D8CB3}" sibTransId="{11D18DA0-1779-404C-9714-CD7C696CFD9D}"/>
    <dgm:cxn modelId="{E2A6C0EF-AC5B-439C-A88D-78F05A57027C}" type="presOf" srcId="{1572915C-91B5-441E-9486-274891BB8AC6}" destId="{D33748F4-6271-4F4D-A007-8A5434437363}" srcOrd="0" destOrd="0" presId="urn:microsoft.com/office/officeart/2005/8/layout/process4"/>
    <dgm:cxn modelId="{48CECE47-93BC-4AEE-A6A1-6B1A188D523A}" srcId="{926F75C1-FAB3-465E-AF0D-DD6C15E71A80}" destId="{06E8EBF0-50BC-469E-844A-54152B975A91}" srcOrd="1" destOrd="0" parTransId="{7541F884-C4FF-4AB6-9149-E314D03B9966}" sibTransId="{D2492E93-2DD1-4304-B03B-F19DB2B955F3}"/>
    <dgm:cxn modelId="{6E5E26AD-149E-4565-B834-0F97F1DD182C}" srcId="{1873BFF4-96A5-4276-B295-8753A10FEB25}" destId="{D2D22C83-DE12-41FD-8515-592C7838DF39}" srcOrd="3" destOrd="0" parTransId="{7E4C0C87-B162-4E7D-B711-2A828F696C03}" sibTransId="{38126AAC-AE9E-4354-8E86-2C6285625DC5}"/>
    <dgm:cxn modelId="{AA490F5F-3A35-4B5A-8A58-003B0DFBA73E}" type="presOf" srcId="{926F75C1-FAB3-465E-AF0D-DD6C15E71A80}" destId="{E281462C-5C77-41D8-AB30-24BA3E3C8DBB}" srcOrd="1" destOrd="0" presId="urn:microsoft.com/office/officeart/2005/8/layout/process4"/>
    <dgm:cxn modelId="{56B6FCCA-122C-4732-8FA0-273477461640}" type="presOf" srcId="{D2D22C83-DE12-41FD-8515-592C7838DF39}" destId="{F64992AD-3A7E-4539-88D3-AF4985D86E63}" srcOrd="0" destOrd="0" presId="urn:microsoft.com/office/officeart/2005/8/layout/process4"/>
    <dgm:cxn modelId="{03714C9A-FB92-4542-BD50-4CDF0E796D57}" type="presOf" srcId="{1873BFF4-96A5-4276-B295-8753A10FEB25}" destId="{E4DDB417-AED0-4E04-8C38-4745510F69EF}" srcOrd="0" destOrd="0" presId="urn:microsoft.com/office/officeart/2005/8/layout/process4"/>
    <dgm:cxn modelId="{6A590625-0C0F-4EB3-84EF-3D5E357402D0}" type="presOf" srcId="{8237EB09-F833-484E-AEA7-96EF3F02EDD6}" destId="{D7A4FA73-5DB9-4750-B9F7-365299475424}" srcOrd="0" destOrd="0" presId="urn:microsoft.com/office/officeart/2005/8/layout/process4"/>
    <dgm:cxn modelId="{6DCF0E16-BB6A-41D2-9136-F9CEB36E6C8D}" srcId="{926F75C1-FAB3-465E-AF0D-DD6C15E71A80}" destId="{1572915C-91B5-441E-9486-274891BB8AC6}" srcOrd="0" destOrd="0" parTransId="{FC22C8D8-AB80-446B-98EF-4EE149884374}" sibTransId="{E9CC3555-4373-4E84-8EE2-B04684D927E7}"/>
    <dgm:cxn modelId="{94BA4479-480E-4400-9796-09A9116909F2}" type="presOf" srcId="{725C6E9F-5A0B-42FF-8630-F1BD4FD63EA8}" destId="{320C335D-DC93-4256-A843-DE7D2BBB69FB}" srcOrd="0" destOrd="0" presId="urn:microsoft.com/office/officeart/2005/8/layout/process4"/>
    <dgm:cxn modelId="{B623E304-28E8-46C8-BDC4-DA56EFB6D4AA}" type="presOf" srcId="{50609DC4-0103-4733-937C-4EB786FC8BAF}" destId="{E39AFCD5-CE6D-499C-8429-A00FEC7E1E48}" srcOrd="0" destOrd="0" presId="urn:microsoft.com/office/officeart/2005/8/layout/process4"/>
    <dgm:cxn modelId="{C82EE5C6-DE77-48AB-9486-8693FDC4D458}" srcId="{1873BFF4-96A5-4276-B295-8753A10FEB25}" destId="{926F75C1-FAB3-465E-AF0D-DD6C15E71A80}" srcOrd="2" destOrd="0" parTransId="{AF59B7B8-C1EB-4600-B02E-BFA119EA42D9}" sibTransId="{011880E7-8FFB-4FAD-8E62-CFC64F79AA15}"/>
    <dgm:cxn modelId="{141C08F4-7BF1-44A9-A000-C3DCA5B77C49}" type="presOf" srcId="{FF6F4F8D-A52B-4398-9491-80F331C362D9}" destId="{1475D874-CF8A-49AF-BD0B-FBC1C6D851AA}" srcOrd="1" destOrd="0" presId="urn:microsoft.com/office/officeart/2005/8/layout/process4"/>
    <dgm:cxn modelId="{84830A64-3E51-40CB-8FE0-367F4E6721D4}" srcId="{8237EB09-F833-484E-AEA7-96EF3F02EDD6}" destId="{50609DC4-0103-4733-937C-4EB786FC8BAF}" srcOrd="0" destOrd="0" parTransId="{EA29AA3F-1C98-40CA-ADE9-07313DD10B78}" sibTransId="{7820EAF0-5BB2-4A8F-BEA1-84F943D4F81F}"/>
    <dgm:cxn modelId="{04B84E29-3DEF-4BD7-8EBB-D6501D0CCAA1}" type="presOf" srcId="{926F75C1-FAB3-465E-AF0D-DD6C15E71A80}" destId="{B43DA4DF-8C2C-45AE-9BB0-01A2297655BB}" srcOrd="0" destOrd="0" presId="urn:microsoft.com/office/officeart/2005/8/layout/process4"/>
    <dgm:cxn modelId="{A976C7A4-39E7-40F6-95B9-11FFC1AF34CF}" type="presOf" srcId="{06E8EBF0-50BC-469E-844A-54152B975A91}" destId="{45DF904B-FBF6-49ED-85E4-5A02EE31B9FD}" srcOrd="0" destOrd="0" presId="urn:microsoft.com/office/officeart/2005/8/layout/process4"/>
    <dgm:cxn modelId="{B72041C4-744C-498F-85BA-EDC8B830A3EF}" srcId="{1873BFF4-96A5-4276-B295-8753A10FEB25}" destId="{8237EB09-F833-484E-AEA7-96EF3F02EDD6}" srcOrd="1" destOrd="0" parTransId="{EDF622D0-7057-464D-BB2F-775E39AC4A95}" sibTransId="{345D8488-E0E8-4843-8F2C-35C0FF7A021E}"/>
    <dgm:cxn modelId="{8B87D26E-213E-44B2-9418-ED356C4AC556}" type="presOf" srcId="{FF6F4F8D-A52B-4398-9491-80F331C362D9}" destId="{2DB67648-FBFC-46C7-A51B-EF73F42E9BDD}" srcOrd="0" destOrd="0" presId="urn:microsoft.com/office/officeart/2005/8/layout/process4"/>
    <dgm:cxn modelId="{848A8F3C-98F3-47C5-BA0E-255023DF76DA}" type="presParOf" srcId="{E4DDB417-AED0-4E04-8C38-4745510F69EF}" destId="{3A8975BF-FF25-485F-8EEF-44044ACEB7F6}" srcOrd="0" destOrd="0" presId="urn:microsoft.com/office/officeart/2005/8/layout/process4"/>
    <dgm:cxn modelId="{BD1B9D2F-3C87-4E8B-936E-3FDDB3C2E81A}" type="presParOf" srcId="{3A8975BF-FF25-485F-8EEF-44044ACEB7F6}" destId="{F64992AD-3A7E-4539-88D3-AF4985D86E63}" srcOrd="0" destOrd="0" presId="urn:microsoft.com/office/officeart/2005/8/layout/process4"/>
    <dgm:cxn modelId="{24BB8F7B-6EA9-4E59-B2AC-8CDE062F8F06}" type="presParOf" srcId="{E4DDB417-AED0-4E04-8C38-4745510F69EF}" destId="{B846CC40-B878-40EC-A28D-2AC93F40F0F4}" srcOrd="1" destOrd="0" presId="urn:microsoft.com/office/officeart/2005/8/layout/process4"/>
    <dgm:cxn modelId="{35C1871E-7028-4810-B1D3-3E92CAE2B2A9}" type="presParOf" srcId="{E4DDB417-AED0-4E04-8C38-4745510F69EF}" destId="{F915ADB3-97DA-4993-8C29-A9987DAA1A90}" srcOrd="2" destOrd="0" presId="urn:microsoft.com/office/officeart/2005/8/layout/process4"/>
    <dgm:cxn modelId="{36190D9C-07F1-4B33-AAB3-EC07C90A9DAE}" type="presParOf" srcId="{F915ADB3-97DA-4993-8C29-A9987DAA1A90}" destId="{B43DA4DF-8C2C-45AE-9BB0-01A2297655BB}" srcOrd="0" destOrd="0" presId="urn:microsoft.com/office/officeart/2005/8/layout/process4"/>
    <dgm:cxn modelId="{058151DA-BF4E-48D4-90B4-27252624A890}" type="presParOf" srcId="{F915ADB3-97DA-4993-8C29-A9987DAA1A90}" destId="{E281462C-5C77-41D8-AB30-24BA3E3C8DBB}" srcOrd="1" destOrd="0" presId="urn:microsoft.com/office/officeart/2005/8/layout/process4"/>
    <dgm:cxn modelId="{BEF63CC6-A48E-4CAB-9D21-03BD3657B357}" type="presParOf" srcId="{F915ADB3-97DA-4993-8C29-A9987DAA1A90}" destId="{04CEA49D-5C30-42AD-8F7D-F50F1CD7FA66}" srcOrd="2" destOrd="0" presId="urn:microsoft.com/office/officeart/2005/8/layout/process4"/>
    <dgm:cxn modelId="{63CA6C5B-909D-44DE-9355-E4D4B0FB6FA6}" type="presParOf" srcId="{04CEA49D-5C30-42AD-8F7D-F50F1CD7FA66}" destId="{D33748F4-6271-4F4D-A007-8A5434437363}" srcOrd="0" destOrd="0" presId="urn:microsoft.com/office/officeart/2005/8/layout/process4"/>
    <dgm:cxn modelId="{4C3BCFE2-EE06-4F7C-B551-61396D844016}" type="presParOf" srcId="{04CEA49D-5C30-42AD-8F7D-F50F1CD7FA66}" destId="{45DF904B-FBF6-49ED-85E4-5A02EE31B9FD}" srcOrd="1" destOrd="0" presId="urn:microsoft.com/office/officeart/2005/8/layout/process4"/>
    <dgm:cxn modelId="{4A8278EB-284D-4315-8D05-42E56013C3DF}" type="presParOf" srcId="{E4DDB417-AED0-4E04-8C38-4745510F69EF}" destId="{96DF2504-0297-482C-8E4C-E986AE2A098B}" srcOrd="3" destOrd="0" presId="urn:microsoft.com/office/officeart/2005/8/layout/process4"/>
    <dgm:cxn modelId="{5992195C-DE15-4278-8481-D8E59939CE2A}" type="presParOf" srcId="{E4DDB417-AED0-4E04-8C38-4745510F69EF}" destId="{C3AA17AE-81AC-4A3F-94C0-A100D33C912A}" srcOrd="4" destOrd="0" presId="urn:microsoft.com/office/officeart/2005/8/layout/process4"/>
    <dgm:cxn modelId="{CF7D2618-DB26-4625-B9CA-87504EC57A15}" type="presParOf" srcId="{C3AA17AE-81AC-4A3F-94C0-A100D33C912A}" destId="{D7A4FA73-5DB9-4750-B9F7-365299475424}" srcOrd="0" destOrd="0" presId="urn:microsoft.com/office/officeart/2005/8/layout/process4"/>
    <dgm:cxn modelId="{0AB9C070-91B6-4106-B81C-CF1B0D99CECB}" type="presParOf" srcId="{C3AA17AE-81AC-4A3F-94C0-A100D33C912A}" destId="{288BD969-9527-41C7-9E9B-797406838CDB}" srcOrd="1" destOrd="0" presId="urn:microsoft.com/office/officeart/2005/8/layout/process4"/>
    <dgm:cxn modelId="{5A6A6A1D-85E5-4A79-82F7-1DF8218A48B2}" type="presParOf" srcId="{C3AA17AE-81AC-4A3F-94C0-A100D33C912A}" destId="{944156A1-D67B-4067-8776-2AA5451F64D1}" srcOrd="2" destOrd="0" presId="urn:microsoft.com/office/officeart/2005/8/layout/process4"/>
    <dgm:cxn modelId="{046D180C-AE36-4905-AE0F-ECB64BA3929F}" type="presParOf" srcId="{944156A1-D67B-4067-8776-2AA5451F64D1}" destId="{E39AFCD5-CE6D-499C-8429-A00FEC7E1E48}" srcOrd="0" destOrd="0" presId="urn:microsoft.com/office/officeart/2005/8/layout/process4"/>
    <dgm:cxn modelId="{F0500B8E-D0DF-4364-8C92-F0E2CD15AAE3}" type="presParOf" srcId="{E4DDB417-AED0-4E04-8C38-4745510F69EF}" destId="{64F84FFA-91DE-42F6-80DB-E96C322E2BB8}" srcOrd="5" destOrd="0" presId="urn:microsoft.com/office/officeart/2005/8/layout/process4"/>
    <dgm:cxn modelId="{7B302B53-B40E-4B6F-B9B6-0708FD7E1FA1}" type="presParOf" srcId="{E4DDB417-AED0-4E04-8C38-4745510F69EF}" destId="{DE235782-8490-4E88-8E30-FCCB934FF94F}" srcOrd="6" destOrd="0" presId="urn:microsoft.com/office/officeart/2005/8/layout/process4"/>
    <dgm:cxn modelId="{E93CB45F-43A2-4367-A0E6-E125D1BFB949}" type="presParOf" srcId="{DE235782-8490-4E88-8E30-FCCB934FF94F}" destId="{2DB67648-FBFC-46C7-A51B-EF73F42E9BDD}" srcOrd="0" destOrd="0" presId="urn:microsoft.com/office/officeart/2005/8/layout/process4"/>
    <dgm:cxn modelId="{1712DE06-7DC5-4D26-A2D4-5F96539C96A3}" type="presParOf" srcId="{DE235782-8490-4E88-8E30-FCCB934FF94F}" destId="{1475D874-CF8A-49AF-BD0B-FBC1C6D851AA}" srcOrd="1" destOrd="0" presId="urn:microsoft.com/office/officeart/2005/8/layout/process4"/>
    <dgm:cxn modelId="{5D0B74D2-E23E-47B7-9D61-055118ADA27E}" type="presParOf" srcId="{DE235782-8490-4E88-8E30-FCCB934FF94F}" destId="{77DE8083-7C02-4F3E-AB7E-F3155E65DADF}" srcOrd="2" destOrd="0" presId="urn:microsoft.com/office/officeart/2005/8/layout/process4"/>
    <dgm:cxn modelId="{D8B4B972-6C95-4808-8247-4D9C914B86BB}" type="presParOf" srcId="{77DE8083-7C02-4F3E-AB7E-F3155E65DADF}" destId="{320C335D-DC93-4256-A843-DE7D2BBB69FB}" srcOrd="0" destOrd="0" presId="urn:microsoft.com/office/officeart/2005/8/layout/process4"/>
  </dgm:cxnLst>
  <dgm:bg>
    <a:solidFill>
      <a:srgbClr val="EEF1FC"/>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4992AD-3A7E-4539-88D3-AF4985D86E63}">
      <dsp:nvSpPr>
        <dsp:cNvPr id="0" name=""/>
        <dsp:cNvSpPr/>
      </dsp:nvSpPr>
      <dsp:spPr>
        <a:xfrm>
          <a:off x="0" y="3875031"/>
          <a:ext cx="8428038" cy="847762"/>
        </a:xfrm>
        <a:prstGeom prst="rect">
          <a:avLst/>
        </a:prstGeom>
        <a:solidFill>
          <a:schemeClr val="accent3">
            <a:alpha val="9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endParaRPr lang="en-US" sz="1400" kern="1200" dirty="0"/>
        </a:p>
      </dsp:txBody>
      <dsp:txXfrm>
        <a:off x="0" y="3875031"/>
        <a:ext cx="8428038" cy="847762"/>
      </dsp:txXfrm>
    </dsp:sp>
    <dsp:sp modelId="{E281462C-5C77-41D8-AB30-24BA3E3C8DBB}">
      <dsp:nvSpPr>
        <dsp:cNvPr id="0" name=""/>
        <dsp:cNvSpPr/>
      </dsp:nvSpPr>
      <dsp:spPr>
        <a:xfrm rot="10800000">
          <a:off x="0" y="2590800"/>
          <a:ext cx="8428038" cy="1303858"/>
        </a:xfrm>
        <a:prstGeom prst="upArrowCallout">
          <a:avLst/>
        </a:prstGeom>
        <a:solidFill>
          <a:schemeClr val="accent3">
            <a:alpha val="90000"/>
            <a:hueOff val="0"/>
            <a:satOff val="0"/>
            <a:lumOff val="0"/>
            <a:alphaOff val="-13333"/>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solidFill>
                <a:srgbClr val="000066"/>
              </a:solidFill>
              <a:latin typeface="Berlin Sans FB" pitchFamily="34" charset="0"/>
            </a:rPr>
            <a:t>3</a:t>
          </a:r>
          <a:r>
            <a:rPr lang="en-US" sz="2000" kern="1200" baseline="30000" dirty="0" smtClean="0">
              <a:solidFill>
                <a:srgbClr val="000066"/>
              </a:solidFill>
              <a:latin typeface="Berlin Sans FB" pitchFamily="34" charset="0"/>
            </a:rPr>
            <a:t>rd</a:t>
          </a:r>
          <a:r>
            <a:rPr lang="en-US" sz="2000" kern="1200" dirty="0" smtClean="0">
              <a:solidFill>
                <a:srgbClr val="000066"/>
              </a:solidFill>
              <a:latin typeface="Berlin Sans FB" pitchFamily="34" charset="0"/>
            </a:rPr>
            <a:t> Step</a:t>
          </a:r>
          <a:endParaRPr lang="en-US" sz="2000" kern="1200" dirty="0">
            <a:solidFill>
              <a:srgbClr val="000066"/>
            </a:solidFill>
            <a:latin typeface="Berlin Sans FB" pitchFamily="34" charset="0"/>
          </a:endParaRPr>
        </a:p>
      </dsp:txBody>
      <dsp:txXfrm rot="-10800000">
        <a:off x="0" y="2590800"/>
        <a:ext cx="8428038" cy="457654"/>
      </dsp:txXfrm>
    </dsp:sp>
    <dsp:sp modelId="{D33748F4-6271-4F4D-A007-8A5434437363}">
      <dsp:nvSpPr>
        <dsp:cNvPr id="0" name=""/>
        <dsp:cNvSpPr/>
      </dsp:nvSpPr>
      <dsp:spPr>
        <a:xfrm>
          <a:off x="0" y="3041544"/>
          <a:ext cx="4214019" cy="389853"/>
        </a:xfrm>
        <a:prstGeom prst="rect">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kern="1200" dirty="0" smtClean="0">
              <a:latin typeface="Arial Black" pitchFamily="34" charset="0"/>
            </a:rPr>
            <a:t>1. </a:t>
          </a:r>
          <a:r>
            <a:rPr lang="en-US" sz="1400" kern="1200" dirty="0" smtClean="0">
              <a:latin typeface="Aharoni" pitchFamily="2" charset="-79"/>
              <a:cs typeface="Aharoni" pitchFamily="2" charset="-79"/>
            </a:rPr>
            <a:t>After estimating the parameters simulate the goal scores from the model </a:t>
          </a:r>
          <a:endParaRPr lang="en-US" sz="1400" kern="1200" dirty="0">
            <a:latin typeface="Aharoni" pitchFamily="2" charset="-79"/>
            <a:cs typeface="Aharoni" pitchFamily="2" charset="-79"/>
          </a:endParaRPr>
        </a:p>
      </dsp:txBody>
      <dsp:txXfrm>
        <a:off x="0" y="3041544"/>
        <a:ext cx="4214019" cy="389853"/>
      </dsp:txXfrm>
    </dsp:sp>
    <dsp:sp modelId="{45DF904B-FBF6-49ED-85E4-5A02EE31B9FD}">
      <dsp:nvSpPr>
        <dsp:cNvPr id="0" name=""/>
        <dsp:cNvSpPr/>
      </dsp:nvSpPr>
      <dsp:spPr>
        <a:xfrm>
          <a:off x="4214019" y="3041544"/>
          <a:ext cx="4214019" cy="389853"/>
        </a:xfrm>
        <a:prstGeom prst="rect">
          <a:avLst/>
        </a:prstGeom>
        <a:solidFill>
          <a:schemeClr val="accent3">
            <a:alpha val="90000"/>
            <a:tint val="40000"/>
            <a:hueOff val="0"/>
            <a:satOff val="0"/>
            <a:lumOff val="0"/>
            <a:alphaOff val="-13333"/>
          </a:schemeClr>
        </a:solidFill>
        <a:ln w="9525" cap="flat" cmpd="sng" algn="ctr">
          <a:solidFill>
            <a:schemeClr val="accent3">
              <a:alpha val="90000"/>
              <a:tint val="4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kern="1200" dirty="0" smtClean="0">
              <a:latin typeface="Aharoni" pitchFamily="2" charset="-79"/>
              <a:cs typeface="Aharoni" pitchFamily="2" charset="-79"/>
            </a:rPr>
            <a:t>2.  Using the scores to predict the league table for the next season</a:t>
          </a:r>
          <a:endParaRPr lang="en-US" sz="1400" kern="1200" dirty="0">
            <a:latin typeface="Aharoni" pitchFamily="2" charset="-79"/>
            <a:cs typeface="Aharoni" pitchFamily="2" charset="-79"/>
          </a:endParaRPr>
        </a:p>
      </dsp:txBody>
      <dsp:txXfrm>
        <a:off x="4214019" y="3041544"/>
        <a:ext cx="4214019" cy="389853"/>
      </dsp:txXfrm>
    </dsp:sp>
    <dsp:sp modelId="{288BD969-9527-41C7-9E9B-797406838CDB}">
      <dsp:nvSpPr>
        <dsp:cNvPr id="0" name=""/>
        <dsp:cNvSpPr/>
      </dsp:nvSpPr>
      <dsp:spPr>
        <a:xfrm rot="10800000">
          <a:off x="0" y="1292747"/>
          <a:ext cx="8428038" cy="1303858"/>
        </a:xfrm>
        <a:prstGeom prst="upArrowCallout">
          <a:avLst/>
        </a:prstGeom>
        <a:solidFill>
          <a:schemeClr val="accent3">
            <a:alpha val="90000"/>
            <a:hueOff val="0"/>
            <a:satOff val="0"/>
            <a:lumOff val="0"/>
            <a:alphaOff val="-26667"/>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solidFill>
                <a:srgbClr val="000066"/>
              </a:solidFill>
              <a:latin typeface="Berlin Sans FB" pitchFamily="34" charset="0"/>
            </a:rPr>
            <a:t>2</a:t>
          </a:r>
          <a:r>
            <a:rPr lang="en-US" sz="2000" kern="1200" baseline="30000" dirty="0" smtClean="0">
              <a:solidFill>
                <a:srgbClr val="000066"/>
              </a:solidFill>
              <a:latin typeface="Berlin Sans FB" pitchFamily="34" charset="0"/>
            </a:rPr>
            <a:t>nd</a:t>
          </a:r>
          <a:r>
            <a:rPr lang="en-US" sz="2000" kern="1200" dirty="0" smtClean="0">
              <a:solidFill>
                <a:srgbClr val="000066"/>
              </a:solidFill>
              <a:latin typeface="Berlin Sans FB" pitchFamily="34" charset="0"/>
            </a:rPr>
            <a:t> Step</a:t>
          </a:r>
          <a:endParaRPr lang="en-US" sz="2000" kern="1200" dirty="0">
            <a:solidFill>
              <a:srgbClr val="000066"/>
            </a:solidFill>
            <a:latin typeface="Berlin Sans FB" pitchFamily="34" charset="0"/>
          </a:endParaRPr>
        </a:p>
      </dsp:txBody>
      <dsp:txXfrm rot="-10800000">
        <a:off x="0" y="1292747"/>
        <a:ext cx="8428038" cy="457654"/>
      </dsp:txXfrm>
    </dsp:sp>
    <dsp:sp modelId="{E39AFCD5-CE6D-499C-8429-A00FEC7E1E48}">
      <dsp:nvSpPr>
        <dsp:cNvPr id="0" name=""/>
        <dsp:cNvSpPr/>
      </dsp:nvSpPr>
      <dsp:spPr>
        <a:xfrm>
          <a:off x="0" y="1750402"/>
          <a:ext cx="8428038" cy="389853"/>
        </a:xfrm>
        <a:prstGeom prst="rect">
          <a:avLst/>
        </a:prstGeom>
        <a:solidFill>
          <a:schemeClr val="accent3">
            <a:alpha val="90000"/>
            <a:tint val="40000"/>
            <a:hueOff val="0"/>
            <a:satOff val="0"/>
            <a:lumOff val="0"/>
            <a:alphaOff val="-26667"/>
          </a:schemeClr>
        </a:solidFill>
        <a:ln w="9525" cap="flat" cmpd="sng" algn="ctr">
          <a:solidFill>
            <a:schemeClr val="accent3">
              <a:alpha val="90000"/>
              <a:tint val="4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latin typeface="Arial Black" pitchFamily="34" charset="0"/>
            </a:rPr>
            <a:t>Fitting Poisson regression model on no. of goals scored by each team per match </a:t>
          </a:r>
          <a:endParaRPr lang="en-US" sz="1600" kern="1200" dirty="0">
            <a:latin typeface="Arial Black" pitchFamily="34" charset="0"/>
          </a:endParaRPr>
        </a:p>
      </dsp:txBody>
      <dsp:txXfrm>
        <a:off x="0" y="1750402"/>
        <a:ext cx="8428038" cy="389853"/>
      </dsp:txXfrm>
    </dsp:sp>
    <dsp:sp modelId="{1475D874-CF8A-49AF-BD0B-FBC1C6D851AA}">
      <dsp:nvSpPr>
        <dsp:cNvPr id="0" name=""/>
        <dsp:cNvSpPr/>
      </dsp:nvSpPr>
      <dsp:spPr>
        <a:xfrm rot="10800000">
          <a:off x="0" y="1606"/>
          <a:ext cx="8428038" cy="1303858"/>
        </a:xfrm>
        <a:prstGeom prst="upArrowCallout">
          <a:avLst/>
        </a:prstGeom>
        <a:solidFill>
          <a:schemeClr val="accent3">
            <a:alpha val="90000"/>
            <a:hueOff val="0"/>
            <a:satOff val="0"/>
            <a:lumOff val="0"/>
            <a:alpha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solidFill>
                <a:srgbClr val="000066"/>
              </a:solidFill>
              <a:latin typeface="Berlin Sans FB" pitchFamily="34" charset="0"/>
              <a:cs typeface="Aharoni" pitchFamily="2" charset="-79"/>
            </a:rPr>
            <a:t>1</a:t>
          </a:r>
          <a:r>
            <a:rPr lang="en-US" sz="2000" kern="1200" baseline="30000" dirty="0" smtClean="0">
              <a:solidFill>
                <a:srgbClr val="000066"/>
              </a:solidFill>
              <a:latin typeface="Berlin Sans FB" pitchFamily="34" charset="0"/>
              <a:cs typeface="Aharoni" pitchFamily="2" charset="-79"/>
            </a:rPr>
            <a:t>st</a:t>
          </a:r>
          <a:r>
            <a:rPr lang="en-US" sz="2000" kern="1200" dirty="0" smtClean="0">
              <a:solidFill>
                <a:srgbClr val="000066"/>
              </a:solidFill>
              <a:latin typeface="Berlin Sans FB" pitchFamily="34" charset="0"/>
              <a:cs typeface="Aharoni" pitchFamily="2" charset="-79"/>
            </a:rPr>
            <a:t> Step </a:t>
          </a:r>
          <a:endParaRPr lang="en-US" sz="2000" kern="1200" dirty="0">
            <a:solidFill>
              <a:srgbClr val="000066"/>
            </a:solidFill>
            <a:latin typeface="Berlin Sans FB" pitchFamily="34" charset="0"/>
            <a:cs typeface="Aharoni" pitchFamily="2" charset="-79"/>
          </a:endParaRPr>
        </a:p>
      </dsp:txBody>
      <dsp:txXfrm rot="-10800000">
        <a:off x="0" y="1606"/>
        <a:ext cx="8428038" cy="457654"/>
      </dsp:txXfrm>
    </dsp:sp>
    <dsp:sp modelId="{320C335D-DC93-4256-A843-DE7D2BBB69FB}">
      <dsp:nvSpPr>
        <dsp:cNvPr id="0" name=""/>
        <dsp:cNvSpPr/>
      </dsp:nvSpPr>
      <dsp:spPr>
        <a:xfrm>
          <a:off x="0" y="456211"/>
          <a:ext cx="8428038" cy="389853"/>
        </a:xfrm>
        <a:prstGeom prst="rect">
          <a:avLst/>
        </a:prstGeom>
        <a:solidFill>
          <a:schemeClr val="accent3">
            <a:alpha val="90000"/>
            <a:tint val="40000"/>
            <a:hueOff val="0"/>
            <a:satOff val="0"/>
            <a:lumOff val="0"/>
            <a:alphaOff val="-40000"/>
          </a:schemeClr>
        </a:solidFill>
        <a:ln w="9525" cap="flat" cmpd="sng" algn="ctr">
          <a:solidFill>
            <a:schemeClr val="accent3">
              <a:alpha val="90000"/>
              <a:tint val="4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latin typeface="Arial Black" pitchFamily="34" charset="0"/>
            </a:rPr>
            <a:t>Verify whether  no. goals per match  follows Poisson distribution or not</a:t>
          </a:r>
          <a:endParaRPr lang="en-US" sz="1600" kern="1200" dirty="0">
            <a:latin typeface="Arial Black" pitchFamily="34" charset="0"/>
          </a:endParaRPr>
        </a:p>
      </dsp:txBody>
      <dsp:txXfrm>
        <a:off x="0" y="456211"/>
        <a:ext cx="8428038" cy="38985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79A0D0-E22D-4CF7-AE9B-3195EE93DC86}" type="datetimeFigureOut">
              <a:rPr lang="en-US" smtClean="0"/>
              <a:pPr/>
              <a:t>12/12/2018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CAF1FA-2DB4-43E3-8EF7-188682225D23}" type="slidenum">
              <a:rPr lang="en-US" smtClean="0"/>
              <a:pPr/>
              <a:t>‹#›</a:t>
            </a:fld>
            <a:endParaRPr lang="en-US"/>
          </a:p>
        </p:txBody>
      </p:sp>
    </p:spTree>
    <p:extLst>
      <p:ext uri="{BB962C8B-B14F-4D97-AF65-F5344CB8AC3E}">
        <p14:creationId xmlns:p14="http://schemas.microsoft.com/office/powerpoint/2010/main" val="2685266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FC2C810-A355-4BC7-BADB-90475FC6D596}" type="datetimeFigureOut">
              <a:rPr lang="en-US" smtClean="0"/>
              <a:pPr/>
              <a:t>12/12/2018</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26A819D-7A92-4D95-BCF1-8C9FA97C5DD5}"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C2C810-A355-4BC7-BADB-90475FC6D596}" type="datetimeFigureOut">
              <a:rPr lang="en-US" smtClean="0"/>
              <a:pPr/>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A819D-7A92-4D95-BCF1-8C9FA97C5DD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026A819D-7A92-4D95-BCF1-8C9FA97C5DD5}"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C2C810-A355-4BC7-BADB-90475FC6D596}" type="datetimeFigureOut">
              <a:rPr lang="en-US" smtClean="0"/>
              <a:pPr/>
              <a:t>12/12/2018</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FC2C810-A355-4BC7-BADB-90475FC6D596}" type="datetimeFigureOut">
              <a:rPr lang="en-US" smtClean="0"/>
              <a:pPr/>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026A819D-7A92-4D95-BCF1-8C9FA97C5DD5}"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6FC2C810-A355-4BC7-BADB-90475FC6D596}" type="datetimeFigureOut">
              <a:rPr lang="en-US" smtClean="0"/>
              <a:pPr/>
              <a:t>12/12/2018</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26A819D-7A92-4D95-BCF1-8C9FA97C5DD5}"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6FC2C810-A355-4BC7-BADB-90475FC6D596}" type="datetimeFigureOut">
              <a:rPr lang="en-US" smtClean="0"/>
              <a:pPr/>
              <a:t>12/12/2018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6A819D-7A92-4D95-BCF1-8C9FA97C5DD5}"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FC2C810-A355-4BC7-BADB-90475FC6D596}" type="datetimeFigureOut">
              <a:rPr lang="en-US" smtClean="0"/>
              <a:pPr/>
              <a:t>12/12/2018</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026A819D-7A92-4D95-BCF1-8C9FA97C5DD5}"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FC2C810-A355-4BC7-BADB-90475FC6D596}" type="datetimeFigureOut">
              <a:rPr lang="en-US" smtClean="0"/>
              <a:pPr/>
              <a:t>12/12/2018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026A819D-7A92-4D95-BCF1-8C9FA97C5DD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6FC2C810-A355-4BC7-BADB-90475FC6D596}" type="datetimeFigureOut">
              <a:rPr lang="en-US" smtClean="0"/>
              <a:pPr/>
              <a:t>12/12/2018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026A819D-7A92-4D95-BCF1-8C9FA97C5DD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026A819D-7A92-4D95-BCF1-8C9FA97C5DD5}"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6FC2C810-A355-4BC7-BADB-90475FC6D596}" type="datetimeFigureOut">
              <a:rPr lang="en-US" smtClean="0"/>
              <a:pPr/>
              <a:t>12/12/2018</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026A819D-7A92-4D95-BCF1-8C9FA97C5DD5}"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6FC2C810-A355-4BC7-BADB-90475FC6D596}" type="datetimeFigureOut">
              <a:rPr lang="en-US" smtClean="0"/>
              <a:pPr/>
              <a:t>12/12/2018</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6FC2C810-A355-4BC7-BADB-90475FC6D596}" type="datetimeFigureOut">
              <a:rPr lang="en-US" smtClean="0"/>
              <a:pPr/>
              <a:t>12/12/2018</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026A819D-7A92-4D95-BCF1-8C9FA97C5DD5}"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en.wikipedia.org/wiki/Least_squar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soccerstats.com/timing.asp?league=england" TargetMode="External"/><Relationship Id="rId2" Type="http://schemas.openxmlformats.org/officeDocument/2006/relationships/hyperlink" Target="http://www.football-data.co.uk/"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sz="4800" dirty="0" smtClean="0">
                <a:solidFill>
                  <a:srgbClr val="152569"/>
                </a:solidFill>
                <a:latin typeface="Berlin Sans FB" pitchFamily="34" charset="0"/>
                <a:cs typeface="Aharoni" pitchFamily="2" charset="-79"/>
              </a:rPr>
              <a:t>Background</a:t>
            </a:r>
            <a:endParaRPr lang="en-US" sz="4800" dirty="0">
              <a:solidFill>
                <a:srgbClr val="152569"/>
              </a:solidFill>
              <a:latin typeface="Berlin Sans FB" pitchFamily="34" charset="0"/>
              <a:cs typeface="Aharoni" pitchFamily="2" charset="-79"/>
            </a:endParaRPr>
          </a:p>
        </p:txBody>
      </p:sp>
      <p:sp>
        <p:nvSpPr>
          <p:cNvPr id="3" name="Content Placeholder 2"/>
          <p:cNvSpPr>
            <a:spLocks noGrp="1"/>
          </p:cNvSpPr>
          <p:nvPr>
            <p:ph sz="quarter" idx="1"/>
          </p:nvPr>
        </p:nvSpPr>
        <p:spPr/>
        <p:style>
          <a:lnRef idx="1">
            <a:schemeClr val="accent3"/>
          </a:lnRef>
          <a:fillRef idx="2">
            <a:schemeClr val="accent3"/>
          </a:fillRef>
          <a:effectRef idx="1">
            <a:schemeClr val="accent3"/>
          </a:effectRef>
          <a:fontRef idx="minor">
            <a:schemeClr val="dk1"/>
          </a:fontRef>
        </p:style>
        <p:txBody>
          <a:bodyPr>
            <a:normAutofit lnSpcReduction="10000"/>
          </a:bodyPr>
          <a:lstStyle/>
          <a:p>
            <a:pPr>
              <a:buFont typeface="Wingdings" pitchFamily="2" charset="2"/>
              <a:buChar char="v"/>
            </a:pPr>
            <a:r>
              <a:rPr lang="en-US" dirty="0"/>
              <a:t>Football is one of the most difficult sports to predict but recently there has been rapid growth in the area of predicting football results through statistical modeling. The most-watched and most profitable football league in the word is the English Premier League. Broadcast to over 643 million homes and to 4.7 billion </a:t>
            </a:r>
            <a:r>
              <a:rPr lang="en-US" dirty="0" smtClean="0"/>
              <a:t>people, </a:t>
            </a:r>
            <a:r>
              <a:rPr lang="en-US" dirty="0"/>
              <a:t>the Premier League is England’s top league with twenty selective spots. This </a:t>
            </a:r>
            <a:r>
              <a:rPr lang="en-US" dirty="0" smtClean="0"/>
              <a:t>work </a:t>
            </a:r>
            <a:r>
              <a:rPr lang="en-US" dirty="0"/>
              <a:t>will attempt to develop a model following a Poisson distribution to predict the results </a:t>
            </a:r>
            <a:r>
              <a:rPr lang="en-US" dirty="0" smtClean="0"/>
              <a:t>of </a:t>
            </a:r>
            <a:r>
              <a:rPr lang="en-US" dirty="0"/>
              <a:t>the </a:t>
            </a:r>
            <a:r>
              <a:rPr lang="en-US" dirty="0" smtClean="0"/>
              <a:t>2017-18 </a:t>
            </a:r>
            <a:r>
              <a:rPr lang="en-US" dirty="0"/>
              <a:t>Premier League. </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en-US" dirty="0" smtClean="0">
                <a:solidFill>
                  <a:srgbClr val="003399"/>
                </a:solidFill>
                <a:latin typeface="Berlin Sans FB" pitchFamily="34" charset="0"/>
              </a:rPr>
              <a:t>Goodness of fit </a:t>
            </a:r>
            <a:endParaRPr lang="en-US" dirty="0">
              <a:solidFill>
                <a:srgbClr val="003399"/>
              </a:solidFill>
              <a:latin typeface="Berlin Sans FB" pitchFamily="34" charset="0"/>
            </a:endParaRP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513879244"/>
              </p:ext>
            </p:extLst>
          </p:nvPr>
        </p:nvGraphicFramePr>
        <p:xfrm>
          <a:off x="457200" y="1295400"/>
          <a:ext cx="8229600" cy="4175760"/>
        </p:xfrm>
        <a:graphic>
          <a:graphicData uri="http://schemas.openxmlformats.org/drawingml/2006/table">
            <a:tbl>
              <a:tblPr firstRow="1" bandRow="1">
                <a:tableStyleId>{5C22544A-7EE6-4342-B048-85BDC9FD1C3A}</a:tableStyleId>
              </a:tblPr>
              <a:tblGrid>
                <a:gridCol w="2057400"/>
                <a:gridCol w="2057400"/>
                <a:gridCol w="2057400"/>
                <a:gridCol w="2057400"/>
              </a:tblGrid>
              <a:tr h="76589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rPr>
                        <a:t>count </a:t>
                      </a:r>
                      <a:endParaRPr lang="en-US" sz="1600" dirty="0" smtClean="0">
                        <a:solidFill>
                          <a:schemeClr val="tx1"/>
                        </a:solidFill>
                      </a:endParaRPr>
                    </a:p>
                  </a:txBody>
                  <a:tcPr>
                    <a:solidFill>
                      <a:schemeClr val="accent1">
                        <a:lumMod val="60000"/>
                        <a:lumOff val="40000"/>
                      </a:schemeClr>
                    </a:solidFill>
                  </a:tcPr>
                </a:tc>
                <a:tc>
                  <a:txBody>
                    <a:bodyPr/>
                    <a:lstStyle/>
                    <a:p>
                      <a:pPr algn="ctr"/>
                      <a:r>
                        <a:rPr lang="en-US" sz="1600" b="1" dirty="0" smtClean="0"/>
                        <a:t> </a:t>
                      </a:r>
                      <a:r>
                        <a:rPr lang="en-US" sz="1600" b="1" dirty="0" smtClean="0">
                          <a:solidFill>
                            <a:schemeClr val="tx1"/>
                          </a:solidFill>
                        </a:rPr>
                        <a:t>observed </a:t>
                      </a:r>
                      <a:endParaRPr lang="en-US" sz="1600" dirty="0"/>
                    </a:p>
                  </a:txBody>
                  <a:tcPr>
                    <a:solidFill>
                      <a:schemeClr val="accent1">
                        <a:lumMod val="60000"/>
                        <a:lumOff val="40000"/>
                      </a:schemeClr>
                    </a:solidFill>
                  </a:tcPr>
                </a:tc>
                <a:tc>
                  <a:txBody>
                    <a:bodyPr/>
                    <a:lstStyle/>
                    <a:p>
                      <a:pPr algn="ctr"/>
                      <a:r>
                        <a:rPr lang="en-US" sz="1600" b="1" dirty="0" smtClean="0">
                          <a:solidFill>
                            <a:schemeClr val="tx1"/>
                          </a:solidFill>
                        </a:rPr>
                        <a:t>fitted (homogeneous Poisson)</a:t>
                      </a:r>
                      <a:endParaRPr lang="en-US" sz="1600" dirty="0"/>
                    </a:p>
                  </a:txBody>
                  <a:tcPr>
                    <a:solidFill>
                      <a:schemeClr val="accent1">
                        <a:lumMod val="60000"/>
                        <a:lumOff val="40000"/>
                      </a:schemeClr>
                    </a:solidFill>
                  </a:tcPr>
                </a:tc>
                <a:tc>
                  <a:txBody>
                    <a:bodyPr/>
                    <a:lstStyle/>
                    <a:p>
                      <a:pPr algn="ctr"/>
                      <a:r>
                        <a:rPr lang="en-US" sz="1600" b="1" dirty="0" smtClean="0">
                          <a:solidFill>
                            <a:schemeClr val="tx1"/>
                          </a:solidFill>
                        </a:rPr>
                        <a:t>Fitted  </a:t>
                      </a:r>
                      <a:r>
                        <a:rPr lang="en-US" sz="1600" dirty="0" smtClean="0">
                          <a:solidFill>
                            <a:schemeClr val="tx1"/>
                          </a:solidFill>
                        </a:rPr>
                        <a:t>(non homogeneous  Poisson)</a:t>
                      </a:r>
                      <a:endParaRPr lang="en-US" sz="1600" dirty="0">
                        <a:solidFill>
                          <a:schemeClr val="tx1"/>
                        </a:solidFill>
                      </a:endParaRPr>
                    </a:p>
                  </a:txBody>
                  <a:tcPr>
                    <a:solidFill>
                      <a:schemeClr val="accent1">
                        <a:lumMod val="60000"/>
                        <a:lumOff val="40000"/>
                      </a:schemeClr>
                    </a:solidFill>
                  </a:tcPr>
                </a:tc>
              </a:tr>
              <a:tr h="312031">
                <a:tc>
                  <a:txBody>
                    <a:bodyPr/>
                    <a:lstStyle/>
                    <a:p>
                      <a:pPr algn="ctr"/>
                      <a:r>
                        <a:rPr lang="en-US" sz="1600" dirty="0" smtClean="0"/>
                        <a:t>0</a:t>
                      </a:r>
                      <a:endParaRPr lang="en-US" sz="1600" dirty="0"/>
                    </a:p>
                  </a:txBody>
                  <a:tcPr>
                    <a:blipFill>
                      <a:blip r:embed="rId2"/>
                      <a:tile tx="0" ty="0" sx="100000" sy="100000" flip="none" algn="tl"/>
                    </a:blipFill>
                  </a:tcPr>
                </a:tc>
                <a:tc>
                  <a:txBody>
                    <a:bodyPr/>
                    <a:lstStyle/>
                    <a:p>
                      <a:pPr algn="ctr"/>
                      <a:r>
                        <a:rPr lang="en-US" sz="1600" dirty="0" smtClean="0"/>
                        <a:t>27</a:t>
                      </a:r>
                      <a:endParaRPr lang="en-US" sz="1600" dirty="0"/>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22.588</a:t>
                      </a:r>
                    </a:p>
                  </a:txBody>
                  <a:tcPr>
                    <a:blipFill>
                      <a:blip r:embed="rId2"/>
                      <a:tile tx="0" ty="0" sx="100000" sy="100000" flip="none" algn="tl"/>
                    </a:blipFill>
                  </a:tcPr>
                </a:tc>
                <a:tc>
                  <a:txBody>
                    <a:bodyPr/>
                    <a:lstStyle/>
                    <a:p>
                      <a:pPr algn="ctr"/>
                      <a:r>
                        <a:rPr lang="en-US" sz="1600" dirty="0" smtClean="0"/>
                        <a:t>18.967</a:t>
                      </a:r>
                      <a:endParaRPr lang="en-US" sz="1600" dirty="0"/>
                    </a:p>
                  </a:txBody>
                  <a:tcPr>
                    <a:blipFill>
                      <a:blip r:embed="rId2"/>
                      <a:tile tx="0" ty="0" sx="100000" sy="100000" flip="none" algn="tl"/>
                    </a:blipFill>
                  </a:tcPr>
                </a:tc>
              </a:tr>
              <a:tr h="312031">
                <a:tc>
                  <a:txBody>
                    <a:bodyPr/>
                    <a:lstStyle/>
                    <a:p>
                      <a:pPr algn="ctr"/>
                      <a:r>
                        <a:rPr lang="en-US" sz="1600" dirty="0" smtClean="0"/>
                        <a:t>1</a:t>
                      </a:r>
                      <a:endParaRPr lang="en-US" sz="1600" dirty="0"/>
                    </a:p>
                  </a:txBody>
                  <a:tcPr>
                    <a:blipFill>
                      <a:blip r:embed="rId2"/>
                      <a:tile tx="0" ty="0" sx="100000" sy="100000" flip="none" algn="tl"/>
                    </a:blipFill>
                  </a:tcPr>
                </a:tc>
                <a:tc>
                  <a:txBody>
                    <a:bodyPr/>
                    <a:lstStyle/>
                    <a:p>
                      <a:pPr algn="ctr"/>
                      <a:r>
                        <a:rPr lang="en-US" sz="1600" dirty="0" smtClean="0"/>
                        <a:t>59</a:t>
                      </a:r>
                      <a:endParaRPr lang="en-US" sz="1600" dirty="0"/>
                    </a:p>
                  </a:txBody>
                  <a:tcPr>
                    <a:blipFill>
                      <a:blip r:embed="rId2"/>
                      <a:tile tx="0" ty="0" sx="100000" sy="100000" flip="none" algn="tl"/>
                    </a:blipFill>
                  </a:tcPr>
                </a:tc>
                <a:tc>
                  <a:txBody>
                    <a:bodyPr/>
                    <a:lstStyle/>
                    <a:p>
                      <a:pPr algn="ctr"/>
                      <a:r>
                        <a:rPr lang="en-US" sz="1600" dirty="0" smtClean="0"/>
                        <a:t>63.7608</a:t>
                      </a:r>
                      <a:endParaRPr lang="en-US" sz="1600" dirty="0"/>
                    </a:p>
                  </a:txBody>
                  <a:tcPr>
                    <a:blipFill>
                      <a:blip r:embed="rId2"/>
                      <a:tile tx="0" ty="0" sx="100000" sy="100000" flip="none" algn="tl"/>
                    </a:blipFill>
                  </a:tcPr>
                </a:tc>
                <a:tc>
                  <a:txBody>
                    <a:bodyPr/>
                    <a:lstStyle/>
                    <a:p>
                      <a:pPr algn="ctr"/>
                      <a:r>
                        <a:rPr lang="en-US" sz="1600" dirty="0" smtClean="0"/>
                        <a:t>56.8545</a:t>
                      </a:r>
                      <a:endParaRPr lang="en-US" sz="1600" dirty="0"/>
                    </a:p>
                  </a:txBody>
                  <a:tcPr>
                    <a:blipFill>
                      <a:blip r:embed="rId2"/>
                      <a:tile tx="0" ty="0" sx="100000" sy="100000" flip="none" algn="tl"/>
                    </a:blipFill>
                  </a:tcPr>
                </a:tc>
              </a:tr>
              <a:tr h="312031">
                <a:tc>
                  <a:txBody>
                    <a:bodyPr/>
                    <a:lstStyle/>
                    <a:p>
                      <a:pPr algn="ctr"/>
                      <a:r>
                        <a:rPr lang="en-US" sz="1600" dirty="0" smtClean="0"/>
                        <a:t>2</a:t>
                      </a:r>
                      <a:endParaRPr lang="en-US" sz="1600" dirty="0"/>
                    </a:p>
                  </a:txBody>
                  <a:tcPr>
                    <a:blipFill>
                      <a:blip r:embed="rId2"/>
                      <a:tile tx="0" ty="0" sx="100000" sy="100000" flip="none" algn="tl"/>
                    </a:blipFill>
                  </a:tcPr>
                </a:tc>
                <a:tc>
                  <a:txBody>
                    <a:bodyPr/>
                    <a:lstStyle/>
                    <a:p>
                      <a:pPr algn="ctr"/>
                      <a:r>
                        <a:rPr lang="en-US" sz="1600" dirty="0" smtClean="0"/>
                        <a:t>88</a:t>
                      </a:r>
                      <a:endParaRPr lang="en-US" sz="1600" dirty="0"/>
                    </a:p>
                  </a:txBody>
                  <a:tcPr>
                    <a:blipFill>
                      <a:blip r:embed="rId2"/>
                      <a:tile tx="0" ty="0" sx="100000" sy="100000" flip="none" algn="tl"/>
                    </a:blipFill>
                  </a:tcPr>
                </a:tc>
                <a:tc>
                  <a:txBody>
                    <a:bodyPr/>
                    <a:lstStyle/>
                    <a:p>
                      <a:pPr algn="ctr"/>
                      <a:r>
                        <a:rPr lang="en-US" sz="1600" dirty="0" smtClean="0"/>
                        <a:t>89.9901</a:t>
                      </a:r>
                      <a:endParaRPr lang="en-US" sz="1600" dirty="0"/>
                    </a:p>
                  </a:txBody>
                  <a:tcPr>
                    <a:blipFill>
                      <a:blip r:embed="rId2"/>
                      <a:tile tx="0" ty="0" sx="100000" sy="100000" flip="none" algn="tl"/>
                    </a:blipFill>
                  </a:tcPr>
                </a:tc>
                <a:tc>
                  <a:txBody>
                    <a:bodyPr/>
                    <a:lstStyle/>
                    <a:p>
                      <a:pPr algn="ctr"/>
                      <a:r>
                        <a:rPr lang="en-US" sz="1600" dirty="0" smtClean="0"/>
                        <a:t>85.2087</a:t>
                      </a:r>
                      <a:endParaRPr lang="en-US" sz="1600" dirty="0"/>
                    </a:p>
                  </a:txBody>
                  <a:tcPr>
                    <a:blipFill>
                      <a:blip r:embed="rId2"/>
                      <a:tile tx="0" ty="0" sx="100000" sy="100000" flip="none" algn="tl"/>
                    </a:blipFill>
                  </a:tcPr>
                </a:tc>
              </a:tr>
              <a:tr h="312031">
                <a:tc>
                  <a:txBody>
                    <a:bodyPr/>
                    <a:lstStyle/>
                    <a:p>
                      <a:pPr algn="ctr"/>
                      <a:r>
                        <a:rPr lang="en-US" sz="1600" dirty="0" smtClean="0"/>
                        <a:t>3</a:t>
                      </a:r>
                      <a:endParaRPr lang="en-US" sz="1600" dirty="0"/>
                    </a:p>
                  </a:txBody>
                  <a:tcPr>
                    <a:blipFill>
                      <a:blip r:embed="rId2"/>
                      <a:tile tx="0" ty="0" sx="100000" sy="100000" flip="none" algn="tl"/>
                    </a:blipFill>
                  </a:tcPr>
                </a:tc>
                <a:tc>
                  <a:txBody>
                    <a:bodyPr/>
                    <a:lstStyle/>
                    <a:p>
                      <a:pPr algn="ctr"/>
                      <a:r>
                        <a:rPr lang="en-US" sz="1600" dirty="0" smtClean="0"/>
                        <a:t>83</a:t>
                      </a:r>
                      <a:endParaRPr lang="en-US" sz="1600" dirty="0"/>
                    </a:p>
                  </a:txBody>
                  <a:tcPr>
                    <a:blipFill>
                      <a:blip r:embed="rId2"/>
                      <a:tile tx="0" ty="0" sx="100000" sy="100000" flip="none" algn="tl"/>
                    </a:blipFill>
                  </a:tcPr>
                </a:tc>
                <a:tc>
                  <a:txBody>
                    <a:bodyPr/>
                    <a:lstStyle/>
                    <a:p>
                      <a:pPr algn="ctr"/>
                      <a:r>
                        <a:rPr lang="en-US" sz="1600" dirty="0" smtClean="0"/>
                        <a:t>84.6729</a:t>
                      </a:r>
                      <a:endParaRPr lang="en-US" sz="1600" dirty="0"/>
                    </a:p>
                  </a:txBody>
                  <a:tcPr>
                    <a:blipFill>
                      <a:blip r:embed="rId2"/>
                      <a:tile tx="0" ty="0" sx="100000" sy="100000" flip="none" algn="tl"/>
                    </a:blipFill>
                  </a:tcPr>
                </a:tc>
                <a:tc>
                  <a:txBody>
                    <a:bodyPr/>
                    <a:lstStyle/>
                    <a:p>
                      <a:pPr algn="ctr"/>
                      <a:r>
                        <a:rPr lang="en-US" sz="1600" dirty="0" smtClean="0"/>
                        <a:t>85.13579</a:t>
                      </a:r>
                      <a:endParaRPr lang="en-US" sz="1600" dirty="0"/>
                    </a:p>
                  </a:txBody>
                  <a:tcPr>
                    <a:blipFill>
                      <a:blip r:embed="rId2"/>
                      <a:tile tx="0" ty="0" sx="100000" sy="100000" flip="none" algn="tl"/>
                    </a:blipFill>
                  </a:tcPr>
                </a:tc>
              </a:tr>
              <a:tr h="312031">
                <a:tc>
                  <a:txBody>
                    <a:bodyPr/>
                    <a:lstStyle/>
                    <a:p>
                      <a:pPr algn="ctr"/>
                      <a:r>
                        <a:rPr lang="en-US" sz="1600" dirty="0" smtClean="0"/>
                        <a:t>4</a:t>
                      </a:r>
                      <a:endParaRPr lang="en-US" sz="1600" dirty="0"/>
                    </a:p>
                  </a:txBody>
                  <a:tcPr>
                    <a:blipFill>
                      <a:blip r:embed="rId2"/>
                      <a:tile tx="0" ty="0" sx="100000" sy="100000" flip="none" algn="tl"/>
                    </a:blipFill>
                  </a:tcPr>
                </a:tc>
                <a:tc>
                  <a:txBody>
                    <a:bodyPr/>
                    <a:lstStyle/>
                    <a:p>
                      <a:pPr algn="ctr"/>
                      <a:r>
                        <a:rPr lang="en-US" sz="1600" dirty="0" smtClean="0"/>
                        <a:t>73</a:t>
                      </a:r>
                      <a:endParaRPr lang="en-US" sz="1600" dirty="0"/>
                    </a:p>
                  </a:txBody>
                  <a:tcPr>
                    <a:blipFill>
                      <a:blip r:embed="rId2"/>
                      <a:tile tx="0" ty="0" sx="100000" sy="100000" flip="none" algn="tl"/>
                    </a:blipFill>
                  </a:tcPr>
                </a:tc>
                <a:tc>
                  <a:txBody>
                    <a:bodyPr/>
                    <a:lstStyle/>
                    <a:p>
                      <a:pPr algn="ctr"/>
                      <a:r>
                        <a:rPr lang="en-US" sz="1600" dirty="0" smtClean="0"/>
                        <a:t>59.752</a:t>
                      </a:r>
                      <a:endParaRPr lang="en-US" sz="1600" dirty="0"/>
                    </a:p>
                  </a:txBody>
                  <a:tcPr>
                    <a:blipFill>
                      <a:blip r:embed="rId2"/>
                      <a:tile tx="0" ty="0" sx="100000" sy="100000" flip="none" algn="tl"/>
                    </a:blipFill>
                  </a:tcPr>
                </a:tc>
                <a:tc>
                  <a:txBody>
                    <a:bodyPr/>
                    <a:lstStyle/>
                    <a:p>
                      <a:pPr algn="ctr"/>
                      <a:r>
                        <a:rPr lang="en-US" sz="1600" dirty="0" smtClean="0"/>
                        <a:t>63.797</a:t>
                      </a:r>
                      <a:endParaRPr lang="en-US" sz="1600" dirty="0"/>
                    </a:p>
                  </a:txBody>
                  <a:tcPr>
                    <a:blipFill>
                      <a:blip r:embed="rId2"/>
                      <a:tile tx="0" ty="0" sx="100000" sy="100000" flip="none" algn="tl"/>
                    </a:blipFill>
                  </a:tcPr>
                </a:tc>
              </a:tr>
              <a:tr h="312031">
                <a:tc>
                  <a:txBody>
                    <a:bodyPr/>
                    <a:lstStyle/>
                    <a:p>
                      <a:pPr algn="ctr"/>
                      <a:r>
                        <a:rPr lang="en-US" sz="1600" dirty="0" smtClean="0"/>
                        <a:t>5</a:t>
                      </a:r>
                      <a:endParaRPr lang="en-US" sz="1600" dirty="0"/>
                    </a:p>
                  </a:txBody>
                  <a:tcPr>
                    <a:blipFill>
                      <a:blip r:embed="rId2"/>
                      <a:tile tx="0" ty="0" sx="100000" sy="100000" flip="none" algn="tl"/>
                    </a:blipFill>
                  </a:tcPr>
                </a:tc>
                <a:tc>
                  <a:txBody>
                    <a:bodyPr/>
                    <a:lstStyle/>
                    <a:p>
                      <a:pPr algn="ctr"/>
                      <a:r>
                        <a:rPr lang="en-US" sz="1600" dirty="0" smtClean="0"/>
                        <a:t>27</a:t>
                      </a:r>
                      <a:endParaRPr lang="en-US" sz="1600" dirty="0"/>
                    </a:p>
                  </a:txBody>
                  <a:tcPr>
                    <a:blipFill>
                      <a:blip r:embed="rId2"/>
                      <a:tile tx="0" ty="0" sx="100000" sy="100000" flip="none" algn="tl"/>
                    </a:blipFill>
                  </a:tcPr>
                </a:tc>
                <a:tc>
                  <a:txBody>
                    <a:bodyPr/>
                    <a:lstStyle/>
                    <a:p>
                      <a:pPr algn="ctr"/>
                      <a:r>
                        <a:rPr lang="en-US" sz="1600" dirty="0" smtClean="0"/>
                        <a:t>33.733</a:t>
                      </a:r>
                      <a:endParaRPr lang="en-US" sz="1600" dirty="0"/>
                    </a:p>
                  </a:txBody>
                  <a:tcPr>
                    <a:blipFill>
                      <a:blip r:embed="rId2"/>
                      <a:tile tx="0" ty="0" sx="100000" sy="100000" flip="none" algn="tl"/>
                    </a:blipFill>
                  </a:tcPr>
                </a:tc>
                <a:tc>
                  <a:txBody>
                    <a:bodyPr/>
                    <a:lstStyle/>
                    <a:p>
                      <a:pPr algn="ctr"/>
                      <a:r>
                        <a:rPr lang="en-US" sz="1600" dirty="0" smtClean="0"/>
                        <a:t>38.245</a:t>
                      </a:r>
                      <a:endParaRPr lang="en-US" sz="1600" dirty="0"/>
                    </a:p>
                  </a:txBody>
                  <a:tcPr>
                    <a:blipFill>
                      <a:blip r:embed="rId2"/>
                      <a:tile tx="0" ty="0" sx="100000" sy="100000" flip="none" algn="tl"/>
                    </a:blipFill>
                  </a:tcPr>
                </a:tc>
              </a:tr>
              <a:tr h="312031">
                <a:tc>
                  <a:txBody>
                    <a:bodyPr/>
                    <a:lstStyle/>
                    <a:p>
                      <a:pPr algn="ctr"/>
                      <a:r>
                        <a:rPr lang="en-US" sz="1600" dirty="0" smtClean="0"/>
                        <a:t>6</a:t>
                      </a:r>
                      <a:endParaRPr lang="en-US" sz="1600" dirty="0"/>
                    </a:p>
                  </a:txBody>
                  <a:tcPr>
                    <a:blipFill>
                      <a:blip r:embed="rId2"/>
                      <a:tile tx="0" ty="0" sx="100000" sy="100000" flip="none" algn="tl"/>
                    </a:blipFill>
                  </a:tcPr>
                </a:tc>
                <a:tc>
                  <a:txBody>
                    <a:bodyPr/>
                    <a:lstStyle/>
                    <a:p>
                      <a:pPr algn="ctr"/>
                      <a:r>
                        <a:rPr lang="en-US" sz="1600" dirty="0" smtClean="0"/>
                        <a:t>13</a:t>
                      </a:r>
                      <a:endParaRPr lang="en-US" sz="1600" dirty="0"/>
                    </a:p>
                  </a:txBody>
                  <a:tcPr>
                    <a:blipFill>
                      <a:blip r:embed="rId2"/>
                      <a:tile tx="0" ty="0" sx="100000" sy="100000" flip="none" algn="tl"/>
                    </a:blipFill>
                  </a:tcPr>
                </a:tc>
                <a:tc>
                  <a:txBody>
                    <a:bodyPr/>
                    <a:lstStyle/>
                    <a:p>
                      <a:pPr algn="ctr"/>
                      <a:r>
                        <a:rPr lang="en-US" sz="1600" dirty="0" smtClean="0"/>
                        <a:t>15.8699</a:t>
                      </a:r>
                      <a:endParaRPr lang="en-US" sz="1600" dirty="0"/>
                    </a:p>
                  </a:txBody>
                  <a:tcPr>
                    <a:blipFill>
                      <a:blip r:embed="rId2"/>
                      <a:tile tx="0" ty="0" sx="100000" sy="100000" flip="none" algn="tl"/>
                    </a:blipFill>
                  </a:tcPr>
                </a:tc>
                <a:tc>
                  <a:txBody>
                    <a:bodyPr/>
                    <a:lstStyle/>
                    <a:p>
                      <a:pPr algn="ctr"/>
                      <a:r>
                        <a:rPr lang="en-US" sz="1600" dirty="0" smtClean="0"/>
                        <a:t>19.1063</a:t>
                      </a:r>
                      <a:endParaRPr lang="en-US" sz="1600" dirty="0"/>
                    </a:p>
                  </a:txBody>
                  <a:tcPr>
                    <a:blipFill>
                      <a:blip r:embed="rId2"/>
                      <a:tile tx="0" ty="0" sx="100000" sy="100000" flip="none" algn="tl"/>
                    </a:blipFill>
                  </a:tcPr>
                </a:tc>
              </a:tr>
              <a:tr h="312031">
                <a:tc>
                  <a:txBody>
                    <a:bodyPr/>
                    <a:lstStyle/>
                    <a:p>
                      <a:pPr algn="ctr"/>
                      <a:r>
                        <a:rPr lang="en-US" sz="1600" dirty="0" smtClean="0"/>
                        <a:t>7</a:t>
                      </a:r>
                      <a:endParaRPr lang="en-US" sz="1600" dirty="0"/>
                    </a:p>
                  </a:txBody>
                  <a:tcPr>
                    <a:blipFill>
                      <a:blip r:embed="rId2"/>
                      <a:tile tx="0" ty="0" sx="100000" sy="100000" flip="none" algn="tl"/>
                    </a:blipFill>
                  </a:tcPr>
                </a:tc>
                <a:tc>
                  <a:txBody>
                    <a:bodyPr/>
                    <a:lstStyle/>
                    <a:p>
                      <a:pPr algn="ctr"/>
                      <a:r>
                        <a:rPr lang="en-US" sz="1600" dirty="0" smtClean="0"/>
                        <a:t>7</a:t>
                      </a:r>
                      <a:endParaRPr lang="en-US" sz="1600" dirty="0"/>
                    </a:p>
                  </a:txBody>
                  <a:tcPr>
                    <a:blipFill>
                      <a:blip r:embed="rId2"/>
                      <a:tile tx="0" ty="0" sx="100000" sy="100000" flip="none" algn="tl"/>
                    </a:blipFill>
                  </a:tcPr>
                </a:tc>
                <a:tc>
                  <a:txBody>
                    <a:bodyPr/>
                    <a:lstStyle/>
                    <a:p>
                      <a:pPr algn="ctr"/>
                      <a:r>
                        <a:rPr lang="en-US" sz="1600" dirty="0" smtClean="0"/>
                        <a:t>6.399</a:t>
                      </a:r>
                      <a:endParaRPr lang="en-US" sz="1600" dirty="0"/>
                    </a:p>
                  </a:txBody>
                  <a:tcPr>
                    <a:blipFill>
                      <a:blip r:embed="rId2"/>
                      <a:tile tx="0" ty="0" sx="100000" sy="100000" flip="none" algn="tl"/>
                    </a:blipFill>
                  </a:tcPr>
                </a:tc>
                <a:tc>
                  <a:txBody>
                    <a:bodyPr/>
                    <a:lstStyle/>
                    <a:p>
                      <a:pPr algn="ctr"/>
                      <a:r>
                        <a:rPr lang="en-US" sz="1600" dirty="0" smtClean="0"/>
                        <a:t>8.181</a:t>
                      </a:r>
                      <a:endParaRPr lang="en-US" sz="1600" dirty="0"/>
                    </a:p>
                  </a:txBody>
                  <a:tcPr>
                    <a:blipFill>
                      <a:blip r:embed="rId2"/>
                      <a:tile tx="0" ty="0" sx="100000" sy="100000" flip="none" algn="tl"/>
                    </a:blipFill>
                  </a:tcPr>
                </a:tc>
              </a:tr>
              <a:tr h="312031">
                <a:tc>
                  <a:txBody>
                    <a:bodyPr/>
                    <a:lstStyle/>
                    <a:p>
                      <a:pPr algn="ctr"/>
                      <a:r>
                        <a:rPr lang="en-US" sz="1600" dirty="0" smtClean="0"/>
                        <a:t>8</a:t>
                      </a:r>
                      <a:endParaRPr lang="en-US" sz="1600" dirty="0"/>
                    </a:p>
                  </a:txBody>
                  <a:tcPr>
                    <a:blipFill>
                      <a:blip r:embed="rId2"/>
                      <a:tile tx="0" ty="0" sx="100000" sy="100000" flip="none" algn="tl"/>
                    </a:blipFill>
                  </a:tcPr>
                </a:tc>
                <a:tc>
                  <a:txBody>
                    <a:bodyPr/>
                    <a:lstStyle/>
                    <a:p>
                      <a:pPr algn="ctr"/>
                      <a:r>
                        <a:rPr lang="en-US" sz="1600" dirty="0" smtClean="0"/>
                        <a:t>1</a:t>
                      </a:r>
                      <a:endParaRPr lang="en-US" sz="1600" dirty="0"/>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2.258</a:t>
                      </a:r>
                    </a:p>
                  </a:txBody>
                  <a:tcPr>
                    <a:blipFill>
                      <a:blip r:embed="rId2"/>
                      <a:tile tx="0" ty="0" sx="100000" sy="100000" flip="none" algn="tl"/>
                    </a:blipFill>
                  </a:tcPr>
                </a:tc>
                <a:tc>
                  <a:txBody>
                    <a:bodyPr/>
                    <a:lstStyle/>
                    <a:p>
                      <a:pPr algn="ctr"/>
                      <a:r>
                        <a:rPr lang="en-US" sz="1600" dirty="0" smtClean="0"/>
                        <a:t>3.0654</a:t>
                      </a:r>
                      <a:endParaRPr lang="en-US" sz="1600" dirty="0"/>
                    </a:p>
                  </a:txBody>
                  <a:tcPr>
                    <a:blipFill>
                      <a:blip r:embed="rId2"/>
                      <a:tile tx="0" ty="0" sx="100000" sy="100000" flip="none" algn="tl"/>
                    </a:blipFill>
                  </a:tcPr>
                </a:tc>
              </a:tr>
              <a:tr h="312031">
                <a:tc>
                  <a:txBody>
                    <a:bodyPr/>
                    <a:lstStyle/>
                    <a:p>
                      <a:pPr algn="ctr"/>
                      <a:r>
                        <a:rPr lang="en-US" sz="1600" dirty="0" smtClean="0"/>
                        <a:t>9</a:t>
                      </a:r>
                      <a:endParaRPr lang="en-US" sz="1600" dirty="0"/>
                    </a:p>
                  </a:txBody>
                  <a:tcPr>
                    <a:blipFill>
                      <a:blip r:embed="rId2"/>
                      <a:tile tx="0" ty="0" sx="100000" sy="100000" flip="none" algn="tl"/>
                    </a:blipFill>
                  </a:tcPr>
                </a:tc>
                <a:tc>
                  <a:txBody>
                    <a:bodyPr/>
                    <a:lstStyle/>
                    <a:p>
                      <a:pPr algn="ctr"/>
                      <a:r>
                        <a:rPr lang="en-US" sz="1600" dirty="0" smtClean="0"/>
                        <a:t>2</a:t>
                      </a:r>
                      <a:endParaRPr lang="en-US" sz="1600" dirty="0"/>
                    </a:p>
                  </a:txBody>
                  <a:tcPr>
                    <a:blipFill>
                      <a:blip r:embed="rId2"/>
                      <a:tile tx="0" ty="0" sx="100000" sy="100000" flip="none" algn="tl"/>
                    </a:blipFill>
                  </a:tcPr>
                </a:tc>
                <a:tc>
                  <a:txBody>
                    <a:bodyPr/>
                    <a:lstStyle/>
                    <a:p>
                      <a:pPr algn="ctr"/>
                      <a:r>
                        <a:rPr lang="en-US" sz="1600" dirty="0" smtClean="0"/>
                        <a:t>0.708</a:t>
                      </a:r>
                      <a:endParaRPr lang="en-US" sz="1600" dirty="0"/>
                    </a:p>
                  </a:txBody>
                  <a:tcPr>
                    <a:blipFill>
                      <a:blip r:embed="rId2"/>
                      <a:tile tx="0" ty="0" sx="100000" sy="100000" flip="none" algn="tl"/>
                    </a:blipFill>
                  </a:tcPr>
                </a:tc>
                <a:tc>
                  <a:txBody>
                    <a:bodyPr/>
                    <a:lstStyle/>
                    <a:p>
                      <a:pPr algn="ctr"/>
                      <a:r>
                        <a:rPr lang="en-US" sz="1600" dirty="0" smtClean="0"/>
                        <a:t>1.437</a:t>
                      </a:r>
                      <a:endParaRPr lang="en-US" sz="1600" dirty="0"/>
                    </a:p>
                  </a:txBody>
                  <a:tcPr>
                    <a:blipFill>
                      <a:blip r:embed="rId2"/>
                      <a:tile tx="0" ty="0" sx="100000" sy="100000" flip="none" algn="tl"/>
                    </a:blipFill>
                  </a:tcPr>
                </a:tc>
              </a:tr>
            </a:tbl>
          </a:graphicData>
        </a:graphic>
      </p:graphicFrame>
      <p:sp>
        <p:nvSpPr>
          <p:cNvPr id="5" name="TextBox 4"/>
          <p:cNvSpPr txBox="1"/>
          <p:nvPr/>
        </p:nvSpPr>
        <p:spPr>
          <a:xfrm>
            <a:off x="152400" y="5523188"/>
            <a:ext cx="8971128" cy="1015663"/>
          </a:xfrm>
          <a:prstGeom prst="rect">
            <a:avLst/>
          </a:prstGeom>
        </p:spPr>
        <p:style>
          <a:lnRef idx="0">
            <a:scrgbClr r="0" g="0" b="0"/>
          </a:lnRef>
          <a:fillRef idx="1001">
            <a:schemeClr val="lt1"/>
          </a:fillRef>
          <a:effectRef idx="0">
            <a:scrgbClr r="0" g="0" b="0"/>
          </a:effectRef>
          <a:fontRef idx="major"/>
        </p:style>
        <p:txBody>
          <a:bodyPr wrap="square" rtlCol="0">
            <a:spAutoFit/>
          </a:bodyPr>
          <a:lstStyle/>
          <a:p>
            <a:pPr algn="ctr">
              <a:buNone/>
            </a:pPr>
            <a:r>
              <a:rPr lang="en-US" sz="1400" dirty="0" smtClean="0"/>
              <a:t>Chi-squared test   for homogeneous and  non homogeneous  Poisson distribution</a:t>
            </a:r>
          </a:p>
          <a:p>
            <a:pPr>
              <a:buNone/>
            </a:pPr>
            <a:r>
              <a:rPr lang="en-US" sz="1400" b="1" dirty="0" smtClean="0"/>
              <a:t>                                                                       X^2               </a:t>
            </a:r>
            <a:r>
              <a:rPr lang="en-US" sz="1400" b="1" dirty="0" err="1" smtClean="0"/>
              <a:t>d.f</a:t>
            </a:r>
            <a:r>
              <a:rPr lang="en-US" sz="1400" b="1" dirty="0" smtClean="0"/>
              <a:t>              p-value</a:t>
            </a:r>
          </a:p>
          <a:p>
            <a:pPr>
              <a:buNone/>
            </a:pPr>
            <a:r>
              <a:rPr lang="en-US" sz="1600" dirty="0" smtClean="0"/>
              <a:t>Homogeneous Poisson                   8.0034              9              0.5338</a:t>
            </a:r>
          </a:p>
          <a:p>
            <a:pPr>
              <a:buNone/>
            </a:pPr>
            <a:r>
              <a:rPr lang="en-US" sz="1600" dirty="0" smtClean="0"/>
              <a:t>Non homogeneous Poisson          11.996                 9              0.216</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a:bodyPr>
          <a:lstStyle/>
          <a:p>
            <a:r>
              <a:rPr lang="en-US" sz="4000" dirty="0" smtClean="0">
                <a:solidFill>
                  <a:srgbClr val="000099"/>
                </a:solidFill>
                <a:latin typeface="Berlin Sans FB" pitchFamily="34" charset="0"/>
              </a:rPr>
              <a:t>Comparison Plot</a:t>
            </a:r>
            <a:endParaRPr lang="en-US" sz="4000" dirty="0">
              <a:solidFill>
                <a:srgbClr val="000099"/>
              </a:solidFill>
              <a:latin typeface="Berlin Sans FB" pitchFamily="34" charset="0"/>
            </a:endParaRPr>
          </a:p>
        </p:txBody>
      </p:sp>
      <p:pic>
        <p:nvPicPr>
          <p:cNvPr id="1026" name="Picture 2" descr="C:\Users\Aakash Chowdhury\Desktop\plot1.jpe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76200" y="1295400"/>
            <a:ext cx="8915400" cy="5181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80312" y="1448421"/>
            <a:ext cx="8839200" cy="5257800"/>
          </a:xfrm>
        </p:spPr>
        <p:style>
          <a:lnRef idx="1">
            <a:schemeClr val="accent4"/>
          </a:lnRef>
          <a:fillRef idx="2">
            <a:schemeClr val="accent4"/>
          </a:fillRef>
          <a:effectRef idx="1">
            <a:schemeClr val="accent4"/>
          </a:effectRef>
          <a:fontRef idx="minor">
            <a:schemeClr val="dk1"/>
          </a:fontRef>
        </p:style>
        <p:txBody>
          <a:bodyPr>
            <a:normAutofit fontScale="85000" lnSpcReduction="10000"/>
          </a:bodyPr>
          <a:lstStyle/>
          <a:p>
            <a:pPr>
              <a:buFont typeface="Wingdings" pitchFamily="2" charset="2"/>
              <a:buChar char="v"/>
            </a:pPr>
            <a:r>
              <a:rPr lang="en-US" dirty="0" smtClean="0"/>
              <a:t>Poisson regression with log link</a:t>
            </a:r>
          </a:p>
          <a:p>
            <a:pPr marL="0" indent="0">
              <a:buNone/>
            </a:pPr>
            <a:r>
              <a:rPr lang="en-US" dirty="0" smtClean="0"/>
              <a:t>			E(</a:t>
            </a:r>
            <a:r>
              <a:rPr lang="en-US" b="1" dirty="0" smtClean="0"/>
              <a:t>Y|X</a:t>
            </a:r>
            <a:r>
              <a:rPr lang="en-US" b="1" dirty="0"/>
              <a:t>)=</a:t>
            </a:r>
            <a:r>
              <a:rPr lang="en-US" dirty="0"/>
              <a:t> </a:t>
            </a:r>
            <a:r>
              <a:rPr lang="en-US" dirty="0" smtClean="0"/>
              <a:t>exp(</a:t>
            </a:r>
            <a:r>
              <a:rPr lang="en-US" dirty="0" err="1" smtClean="0"/>
              <a:t>Xß</a:t>
            </a:r>
            <a:r>
              <a:rPr lang="en-US" dirty="0"/>
              <a:t>)</a:t>
            </a:r>
          </a:p>
          <a:p>
            <a:pPr>
              <a:buNone/>
            </a:pPr>
            <a:r>
              <a:rPr lang="en-US" dirty="0" smtClean="0"/>
              <a:t>                                  	V(</a:t>
            </a:r>
            <a:r>
              <a:rPr lang="en-US" b="1" dirty="0" smtClean="0"/>
              <a:t>Y|X</a:t>
            </a:r>
            <a:r>
              <a:rPr lang="en-US" b="1" dirty="0"/>
              <a:t>)=</a:t>
            </a:r>
            <a:r>
              <a:rPr lang="en-US" dirty="0"/>
              <a:t> exp(</a:t>
            </a:r>
            <a:r>
              <a:rPr lang="en-US" dirty="0" err="1"/>
              <a:t>Xß</a:t>
            </a:r>
            <a:r>
              <a:rPr lang="en-US" dirty="0"/>
              <a:t>) </a:t>
            </a:r>
            <a:endParaRPr lang="en-US" dirty="0" smtClean="0"/>
          </a:p>
          <a:p>
            <a:endParaRPr lang="en-US" sz="2000" b="1" dirty="0" smtClean="0"/>
          </a:p>
          <a:p>
            <a:pPr>
              <a:buFont typeface="Wingdings" pitchFamily="2" charset="2"/>
              <a:buChar char="v"/>
            </a:pPr>
            <a:r>
              <a:rPr lang="en-US" sz="2000" b="1" dirty="0" smtClean="0"/>
              <a:t>Y'</a:t>
            </a:r>
            <a:r>
              <a:rPr lang="en-US" sz="2000" dirty="0" smtClean="0"/>
              <a:t>=(i1 y¹ j1 , j1 y¹ i1, i2 y² j2,……………….., i380 y³⁸º j380 ,j380 y³⁸º i380)</a:t>
            </a:r>
          </a:p>
          <a:p>
            <a:pPr>
              <a:buNone/>
            </a:pPr>
            <a:r>
              <a:rPr lang="en-US" dirty="0" smtClean="0"/>
              <a:t>   where </a:t>
            </a:r>
            <a:r>
              <a:rPr lang="en-US" sz="1600" dirty="0" smtClean="0"/>
              <a:t>a</a:t>
            </a:r>
            <a:r>
              <a:rPr lang="en-US" dirty="0" smtClean="0"/>
              <a:t>yⁿ</a:t>
            </a:r>
            <a:r>
              <a:rPr lang="en-US" sz="1800" dirty="0" smtClean="0"/>
              <a:t>b</a:t>
            </a:r>
            <a:r>
              <a:rPr lang="en-US" dirty="0" smtClean="0"/>
              <a:t> = no. of goals scored by team </a:t>
            </a:r>
            <a:r>
              <a:rPr lang="en-US" b="1" dirty="0" smtClean="0"/>
              <a:t>a</a:t>
            </a:r>
            <a:r>
              <a:rPr lang="en-US" dirty="0" smtClean="0"/>
              <a:t> versus team </a:t>
            </a:r>
            <a:r>
              <a:rPr lang="en-US" b="1" dirty="0" smtClean="0"/>
              <a:t>b</a:t>
            </a:r>
            <a:r>
              <a:rPr lang="en-US" dirty="0" smtClean="0"/>
              <a:t> in game </a:t>
            </a:r>
            <a:r>
              <a:rPr lang="en-US" b="1" dirty="0" smtClean="0"/>
              <a:t>n</a:t>
            </a:r>
            <a:r>
              <a:rPr lang="en-US" dirty="0" smtClean="0"/>
              <a:t>. </a:t>
            </a:r>
          </a:p>
          <a:p>
            <a:pPr>
              <a:buNone/>
            </a:pPr>
            <a:r>
              <a:rPr lang="en-US" dirty="0" smtClean="0">
                <a:solidFill>
                  <a:srgbClr val="000066"/>
                </a:solidFill>
              </a:rPr>
              <a:t>Predictors:</a:t>
            </a:r>
          </a:p>
          <a:p>
            <a:pPr>
              <a:buNone/>
            </a:pPr>
            <a:r>
              <a:rPr lang="en-US" dirty="0"/>
              <a:t>X1j=total no. of shots by a team per game</a:t>
            </a:r>
          </a:p>
          <a:p>
            <a:pPr>
              <a:buNone/>
            </a:pPr>
            <a:r>
              <a:rPr lang="en-US" dirty="0"/>
              <a:t>X2j=total no. of shots on target by a team per game</a:t>
            </a:r>
          </a:p>
          <a:p>
            <a:pPr>
              <a:buNone/>
            </a:pPr>
            <a:r>
              <a:rPr lang="en-US" dirty="0"/>
              <a:t>X3j=Fouls Committed by a team per game</a:t>
            </a:r>
          </a:p>
          <a:p>
            <a:pPr>
              <a:buNone/>
            </a:pPr>
            <a:r>
              <a:rPr lang="en-US" dirty="0"/>
              <a:t>X4j=Corners taken by a team per </a:t>
            </a:r>
            <a:r>
              <a:rPr lang="en-US" dirty="0" smtClean="0"/>
              <a:t>game            </a:t>
            </a:r>
            <a:r>
              <a:rPr lang="en-US" dirty="0"/>
              <a:t>j=1  </a:t>
            </a:r>
            <a:r>
              <a:rPr lang="en-US" dirty="0" smtClean="0"/>
              <a:t> </a:t>
            </a:r>
            <a:r>
              <a:rPr lang="en-US" dirty="0"/>
              <a:t>for  </a:t>
            </a:r>
            <a:r>
              <a:rPr lang="en-US" dirty="0" smtClean="0"/>
              <a:t>Home Team </a:t>
            </a:r>
            <a:endParaRPr lang="en-US" dirty="0"/>
          </a:p>
          <a:p>
            <a:pPr>
              <a:buNone/>
            </a:pPr>
            <a:r>
              <a:rPr lang="en-US" dirty="0"/>
              <a:t>X5j=getting yellow </a:t>
            </a:r>
            <a:r>
              <a:rPr lang="en-US" dirty="0" smtClean="0"/>
              <a:t>cards                                       =</a:t>
            </a:r>
            <a:r>
              <a:rPr lang="en-US" dirty="0"/>
              <a:t>2   for  Away </a:t>
            </a:r>
            <a:r>
              <a:rPr lang="en-US" dirty="0" smtClean="0"/>
              <a:t>Team</a:t>
            </a:r>
            <a:endParaRPr lang="en-US" dirty="0"/>
          </a:p>
          <a:p>
            <a:pPr>
              <a:buNone/>
            </a:pPr>
            <a:r>
              <a:rPr lang="en-US" dirty="0"/>
              <a:t>X6j=getting red cards</a:t>
            </a:r>
          </a:p>
          <a:p>
            <a:pPr>
              <a:buNone/>
            </a:pPr>
            <a:endParaRPr lang="en-US" dirty="0"/>
          </a:p>
          <a:p>
            <a:pPr>
              <a:buNone/>
            </a:pPr>
            <a:endParaRPr lang="en-US" dirty="0" smtClean="0"/>
          </a:p>
        </p:txBody>
      </p:sp>
      <p:sp>
        <p:nvSpPr>
          <p:cNvPr id="4" name="TextBox 3"/>
          <p:cNvSpPr txBox="1"/>
          <p:nvPr/>
        </p:nvSpPr>
        <p:spPr>
          <a:xfrm>
            <a:off x="228600" y="228600"/>
            <a:ext cx="8686800" cy="70788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4000" dirty="0" smtClean="0">
                <a:solidFill>
                  <a:srgbClr val="152569"/>
                </a:solidFill>
                <a:latin typeface="Berlin Sans FB" pitchFamily="34" charset="0"/>
              </a:rPr>
              <a:t>Poisson Regression Model</a:t>
            </a:r>
            <a:endParaRPr lang="en-US" sz="4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93960" y="1489365"/>
            <a:ext cx="8839200" cy="5257800"/>
          </a:xfrm>
        </p:spPr>
        <p:style>
          <a:lnRef idx="1">
            <a:schemeClr val="accent4"/>
          </a:lnRef>
          <a:fillRef idx="2">
            <a:schemeClr val="accent4"/>
          </a:fillRef>
          <a:effectRef idx="1">
            <a:schemeClr val="accent4"/>
          </a:effectRef>
          <a:fontRef idx="minor">
            <a:schemeClr val="dk1"/>
          </a:fontRef>
        </p:style>
        <p:txBody>
          <a:bodyPr>
            <a:normAutofit/>
          </a:bodyPr>
          <a:lstStyle/>
          <a:p>
            <a:pPr>
              <a:buFont typeface="Wingdings" pitchFamily="2" charset="2"/>
              <a:buChar char="v"/>
            </a:pPr>
            <a:r>
              <a:rPr lang="en-US" dirty="0" smtClean="0"/>
              <a:t>Quasi Poisson regression with log link</a:t>
            </a:r>
          </a:p>
          <a:p>
            <a:pPr marL="0" indent="0">
              <a:buNone/>
            </a:pPr>
            <a:r>
              <a:rPr lang="en-US" dirty="0" smtClean="0"/>
              <a:t>			E(</a:t>
            </a:r>
            <a:r>
              <a:rPr lang="en-US" b="1" dirty="0" smtClean="0"/>
              <a:t>Y|X</a:t>
            </a:r>
            <a:r>
              <a:rPr lang="en-US" b="1" dirty="0"/>
              <a:t>)=</a:t>
            </a:r>
            <a:r>
              <a:rPr lang="en-US" dirty="0"/>
              <a:t> </a:t>
            </a:r>
            <a:r>
              <a:rPr lang="en-US" dirty="0" err="1"/>
              <a:t>exp</a:t>
            </a:r>
            <a:r>
              <a:rPr lang="en-US" dirty="0"/>
              <a:t>(</a:t>
            </a:r>
            <a:r>
              <a:rPr lang="en-US" dirty="0" err="1"/>
              <a:t>Xß</a:t>
            </a:r>
            <a:r>
              <a:rPr lang="en-US" dirty="0"/>
              <a:t>)</a:t>
            </a:r>
          </a:p>
          <a:p>
            <a:pPr>
              <a:buNone/>
            </a:pPr>
            <a:r>
              <a:rPr lang="en-US" dirty="0" smtClean="0"/>
              <a:t>                          	V(</a:t>
            </a:r>
            <a:r>
              <a:rPr lang="en-US" b="1" dirty="0" smtClean="0"/>
              <a:t>Y|X</a:t>
            </a:r>
            <a:r>
              <a:rPr lang="en-US" b="1" dirty="0"/>
              <a:t>)=</a:t>
            </a:r>
            <a:r>
              <a:rPr lang="en-US" dirty="0"/>
              <a:t> </a:t>
            </a:r>
            <a:r>
              <a:rPr lang="el-GR" dirty="0" smtClean="0"/>
              <a:t>φ</a:t>
            </a:r>
            <a:r>
              <a:rPr lang="en-US" dirty="0" smtClean="0"/>
              <a:t> exp(</a:t>
            </a:r>
            <a:r>
              <a:rPr lang="en-US" dirty="0" err="1" smtClean="0"/>
              <a:t>Xß</a:t>
            </a:r>
            <a:r>
              <a:rPr lang="en-US" dirty="0"/>
              <a:t>) </a:t>
            </a:r>
            <a:endParaRPr lang="en-US" dirty="0" smtClean="0"/>
          </a:p>
          <a:p>
            <a:endParaRPr lang="en-US" sz="2000" b="1" dirty="0" smtClean="0"/>
          </a:p>
          <a:p>
            <a:pPr>
              <a:buFont typeface="Wingdings" pitchFamily="2" charset="2"/>
              <a:buChar char="v"/>
            </a:pPr>
            <a:r>
              <a:rPr lang="en-US" dirty="0" smtClean="0"/>
              <a:t>where </a:t>
            </a:r>
            <a:r>
              <a:rPr lang="el-GR" dirty="0" smtClean="0"/>
              <a:t>φ</a:t>
            </a:r>
            <a:r>
              <a:rPr lang="en-US" dirty="0" smtClean="0"/>
              <a:t> = dispersion parameter to be estimated from the data</a:t>
            </a:r>
          </a:p>
          <a:p>
            <a:pPr>
              <a:buFont typeface="Wingdings" pitchFamily="2" charset="2"/>
              <a:buChar char="v"/>
            </a:pPr>
            <a:r>
              <a:rPr lang="el-GR" dirty="0" smtClean="0"/>
              <a:t>Φ</a:t>
            </a:r>
            <a:r>
              <a:rPr lang="en-US" dirty="0" smtClean="0"/>
              <a:t> &gt; 1 =&gt; Over dispersion</a:t>
            </a:r>
          </a:p>
          <a:p>
            <a:pPr>
              <a:buFont typeface="Wingdings" pitchFamily="2" charset="2"/>
              <a:buChar char="v"/>
            </a:pPr>
            <a:r>
              <a:rPr lang="el-GR" dirty="0" smtClean="0"/>
              <a:t>Φ</a:t>
            </a:r>
            <a:r>
              <a:rPr lang="en-US" dirty="0" smtClean="0"/>
              <a:t>&lt;1 =&gt; Under dispersion</a:t>
            </a:r>
          </a:p>
          <a:p>
            <a:pPr>
              <a:buFont typeface="Wingdings" pitchFamily="2" charset="2"/>
              <a:buChar char="v"/>
            </a:pPr>
            <a:endParaRPr lang="en-US" dirty="0" smtClean="0"/>
          </a:p>
        </p:txBody>
      </p:sp>
      <p:sp>
        <p:nvSpPr>
          <p:cNvPr id="4" name="TextBox 3"/>
          <p:cNvSpPr txBox="1"/>
          <p:nvPr/>
        </p:nvSpPr>
        <p:spPr>
          <a:xfrm>
            <a:off x="228600" y="228600"/>
            <a:ext cx="8686800" cy="70788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4000" dirty="0" smtClean="0">
                <a:solidFill>
                  <a:srgbClr val="152569"/>
                </a:solidFill>
                <a:latin typeface="Berlin Sans FB" pitchFamily="34" charset="0"/>
              </a:rPr>
              <a:t>Quasi Poisson Regression Model</a:t>
            </a:r>
            <a:endParaRPr lang="en-US" sz="4000" dirty="0"/>
          </a:p>
        </p:txBody>
      </p:sp>
    </p:spTree>
    <p:extLst>
      <p:ext uri="{BB962C8B-B14F-4D97-AF65-F5344CB8AC3E}">
        <p14:creationId xmlns:p14="http://schemas.microsoft.com/office/powerpoint/2010/main" val="42107109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a:bodyPr>
          <a:lstStyle/>
          <a:p>
            <a:r>
              <a:rPr lang="en-US" sz="4000" dirty="0" smtClean="0">
                <a:solidFill>
                  <a:srgbClr val="003399"/>
                </a:solidFill>
                <a:latin typeface="Berlin Sans FB" pitchFamily="34" charset="0"/>
              </a:rPr>
              <a:t>Estimating the regression coefficients</a:t>
            </a:r>
            <a:endParaRPr lang="en-US" sz="4000"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618653766"/>
              </p:ext>
            </p:extLst>
          </p:nvPr>
        </p:nvGraphicFramePr>
        <p:xfrm>
          <a:off x="533400" y="1121392"/>
          <a:ext cx="7658673" cy="5112860"/>
        </p:xfrm>
        <a:graphic>
          <a:graphicData uri="http://schemas.openxmlformats.org/drawingml/2006/table">
            <a:tbl>
              <a:tblPr firstRow="1" bandRow="1">
                <a:tableStyleId>{F5AB1C69-6EDB-4FF4-983F-18BD219EF322}</a:tableStyleId>
              </a:tblPr>
              <a:tblGrid>
                <a:gridCol w="2552891"/>
                <a:gridCol w="2552891"/>
                <a:gridCol w="2552891"/>
              </a:tblGrid>
              <a:tr h="627542">
                <a:tc>
                  <a:txBody>
                    <a:bodyPr/>
                    <a:lstStyle/>
                    <a:p>
                      <a:pPr algn="ctr"/>
                      <a:r>
                        <a:rPr lang="en-US" sz="1800" b="1" i="1" dirty="0" smtClean="0">
                          <a:solidFill>
                            <a:srgbClr val="000066"/>
                          </a:solidFill>
                        </a:rPr>
                        <a:t>Covariate </a:t>
                      </a:r>
                      <a:endParaRPr lang="en-US" dirty="0">
                        <a:solidFill>
                          <a:srgbClr val="000066"/>
                        </a:solidFill>
                      </a:endParaRPr>
                    </a:p>
                  </a:txBody>
                  <a:tcPr>
                    <a:cell3D prstMaterial="dkEdge">
                      <a:bevel h="50800" prst="divot"/>
                      <a:lightRig rig="flood" dir="t"/>
                    </a:cell3D>
                  </a:tcPr>
                </a:tc>
                <a:tc>
                  <a:txBody>
                    <a:bodyPr/>
                    <a:lstStyle/>
                    <a:p>
                      <a:pPr algn="ctr"/>
                      <a:r>
                        <a:rPr lang="en-US" sz="1800" b="1" i="1" dirty="0" smtClean="0">
                          <a:solidFill>
                            <a:srgbClr val="000066"/>
                          </a:solidFill>
                        </a:rPr>
                        <a:t>P-value (Poisson)</a:t>
                      </a:r>
                      <a:r>
                        <a:rPr lang="en-US" sz="1800" b="1" i="1" dirty="0" smtClean="0">
                          <a:solidFill>
                            <a:srgbClr val="003399"/>
                          </a:solidFill>
                        </a:rPr>
                        <a:t> </a:t>
                      </a:r>
                      <a:endParaRPr lang="en-US" dirty="0"/>
                    </a:p>
                  </a:txBody>
                  <a:tcPr>
                    <a:cell3D prstMaterial="dkEdge">
                      <a:bevel h="50800" prst="divot"/>
                      <a:lightRig rig="flood" dir="t"/>
                    </a:cell3D>
                  </a:tcPr>
                </a:tc>
                <a:tc>
                  <a:txBody>
                    <a:bodyPr/>
                    <a:lstStyle/>
                    <a:p>
                      <a:pPr algn="ctr"/>
                      <a:r>
                        <a:rPr lang="en-US" sz="1800" b="1" i="1" dirty="0" smtClean="0">
                          <a:solidFill>
                            <a:srgbClr val="000066"/>
                          </a:solidFill>
                        </a:rPr>
                        <a:t>P-value</a:t>
                      </a:r>
                    </a:p>
                    <a:p>
                      <a:pPr algn="ctr"/>
                      <a:r>
                        <a:rPr lang="en-US" sz="1800" b="1" i="1" dirty="0" smtClean="0">
                          <a:solidFill>
                            <a:srgbClr val="000066"/>
                          </a:solidFill>
                        </a:rPr>
                        <a:t>(Quasi Poisson)</a:t>
                      </a:r>
                      <a:endParaRPr lang="en-US" dirty="0">
                        <a:solidFill>
                          <a:srgbClr val="000066"/>
                        </a:solidFill>
                      </a:endParaRPr>
                    </a:p>
                  </a:txBody>
                  <a:tcPr>
                    <a:cell3D prstMaterial="dkEdge">
                      <a:bevel h="50800" prst="divot"/>
                      <a:lightRig rig="flood" dir="t"/>
                    </a:cell3D>
                  </a:tcPr>
                </a:tc>
              </a:tr>
              <a:tr h="344060">
                <a:tc>
                  <a:txBody>
                    <a:bodyPr/>
                    <a:lstStyle/>
                    <a:p>
                      <a:pPr algn="ctr"/>
                      <a:r>
                        <a:rPr lang="en-US" sz="1200" i="1" dirty="0" smtClean="0"/>
                        <a:t>(Intercept) </a:t>
                      </a:r>
                      <a:endParaRPr lang="en-US" sz="1200" i="1" dirty="0"/>
                    </a:p>
                  </a:txBody>
                  <a:tcPr>
                    <a:cell3D prstMaterial="dkEdge">
                      <a:bevel h="50800" prst="divot"/>
                      <a:lightRig rig="flood" dir="t"/>
                    </a:cell3D>
                  </a:tcPr>
                </a:tc>
                <a:tc>
                  <a:txBody>
                    <a:bodyPr/>
                    <a:lstStyle/>
                    <a:p>
                      <a:pPr algn="ctr"/>
                      <a:r>
                        <a:rPr lang="en-US" sz="1200" b="1" dirty="0" smtClean="0"/>
                        <a:t>0.1099</a:t>
                      </a:r>
                      <a:endParaRPr lang="en-US" sz="1200" b="1" dirty="0"/>
                    </a:p>
                  </a:txBody>
                  <a:tcPr>
                    <a:cell3D prstMaterial="dkEdge">
                      <a:bevel h="50800" prst="divot"/>
                      <a:lightRig rig="flood" dir="t"/>
                    </a:cell3D>
                  </a:tcPr>
                </a:tc>
                <a:tc>
                  <a:txBody>
                    <a:bodyPr/>
                    <a:lstStyle/>
                    <a:p>
                      <a:pPr algn="ctr"/>
                      <a:r>
                        <a:rPr lang="en-US" sz="1200" b="1" dirty="0" smtClean="0"/>
                        <a:t>0.0712</a:t>
                      </a:r>
                      <a:endParaRPr lang="en-US" sz="1200" b="1" dirty="0"/>
                    </a:p>
                  </a:txBody>
                  <a:tcPr>
                    <a:cell3D prstMaterial="dkEdge">
                      <a:bevel h="50800" prst="divot"/>
                      <a:lightRig rig="flood" dir="t"/>
                    </a:cell3D>
                  </a:tcPr>
                </a:tc>
              </a:tr>
              <a:tr h="344060">
                <a:tc>
                  <a:txBody>
                    <a:bodyPr/>
                    <a:lstStyle/>
                    <a:p>
                      <a:pPr algn="ctr"/>
                      <a:r>
                        <a:rPr lang="en-US" sz="1200" i="1" dirty="0" smtClean="0"/>
                        <a:t>Shots(h) </a:t>
                      </a:r>
                      <a:endParaRPr lang="en-US" sz="1200" i="1" dirty="0"/>
                    </a:p>
                  </a:txBody>
                  <a:tcPr>
                    <a:cell3D prstMaterial="dkEdge">
                      <a:bevel h="50800" prst="divot"/>
                      <a:lightRig rig="flood" dir="t"/>
                    </a:cell3D>
                  </a:tcPr>
                </a:tc>
                <a:tc>
                  <a:txBody>
                    <a:bodyPr/>
                    <a:lstStyle/>
                    <a:p>
                      <a:pPr algn="ctr"/>
                      <a:r>
                        <a:rPr lang="en-US" sz="1200" b="1" dirty="0" smtClean="0"/>
                        <a:t>0.9729</a:t>
                      </a:r>
                      <a:endParaRPr lang="en-US" sz="1200" b="1" dirty="0"/>
                    </a:p>
                  </a:txBody>
                  <a:tcPr>
                    <a:cell3D prstMaterial="dkEdge">
                      <a:bevel h="50800" prst="divot"/>
                      <a:lightRig rig="flood" dir="t"/>
                    </a:cell3D>
                  </a:tcPr>
                </a:tc>
                <a:tc>
                  <a:txBody>
                    <a:bodyPr/>
                    <a:lstStyle/>
                    <a:p>
                      <a:pPr algn="ctr"/>
                      <a:r>
                        <a:rPr lang="en-US" sz="1200" b="1" dirty="0" smtClean="0"/>
                        <a:t>0.9694</a:t>
                      </a:r>
                      <a:endParaRPr lang="en-US" sz="1200" b="1" dirty="0"/>
                    </a:p>
                  </a:txBody>
                  <a:tcPr>
                    <a:cell3D prstMaterial="dkEdge">
                      <a:bevel h="50800" prst="divot"/>
                      <a:lightRig rig="flood" dir="t"/>
                    </a:cell3D>
                  </a:tcPr>
                </a:tc>
              </a:tr>
              <a:tr h="344060">
                <a:tc>
                  <a:txBody>
                    <a:bodyPr/>
                    <a:lstStyle/>
                    <a:p>
                      <a:pPr algn="ctr"/>
                      <a:r>
                        <a:rPr lang="en-US" sz="1200" i="1" dirty="0" smtClean="0"/>
                        <a:t>Shots(a)</a:t>
                      </a:r>
                      <a:endParaRPr lang="en-US" sz="1200" i="1" dirty="0"/>
                    </a:p>
                  </a:txBody>
                  <a:tcPr>
                    <a:cell3D prstMaterial="dkEdge">
                      <a:bevel h="50800" prst="divot"/>
                      <a:lightRig rig="flood" dir="t"/>
                    </a:cell3D>
                  </a:tcPr>
                </a:tc>
                <a:tc>
                  <a:txBody>
                    <a:bodyPr/>
                    <a:lstStyle/>
                    <a:p>
                      <a:pPr algn="ctr"/>
                      <a:r>
                        <a:rPr lang="en-US" sz="1200" b="1" dirty="0" smtClean="0"/>
                        <a:t>0.4574</a:t>
                      </a:r>
                      <a:endParaRPr lang="en-US" sz="1200" b="1" dirty="0"/>
                    </a:p>
                  </a:txBody>
                  <a:tcPr>
                    <a:cell3D prstMaterial="dkEdge">
                      <a:bevel h="50800" prst="divot"/>
                      <a:lightRig rig="flood" dir="t"/>
                    </a:cell3D>
                  </a:tcPr>
                </a:tc>
                <a:tc>
                  <a:txBody>
                    <a:bodyPr/>
                    <a:lstStyle/>
                    <a:p>
                      <a:pPr algn="ctr"/>
                      <a:r>
                        <a:rPr lang="en-US" sz="1200" b="1" dirty="0" smtClean="0"/>
                        <a:t>0.4013</a:t>
                      </a:r>
                      <a:endParaRPr lang="en-US" sz="1200" b="1" dirty="0"/>
                    </a:p>
                  </a:txBody>
                  <a:tcPr>
                    <a:cell3D prstMaterial="dkEdge">
                      <a:bevel h="50800" prst="divot"/>
                      <a:lightRig rig="flood" dir="t"/>
                    </a:cell3D>
                  </a:tcPr>
                </a:tc>
              </a:tr>
              <a:tr h="344060">
                <a:tc>
                  <a:txBody>
                    <a:bodyPr/>
                    <a:lstStyle/>
                    <a:p>
                      <a:pPr algn="ctr"/>
                      <a:r>
                        <a:rPr lang="en-US" sz="1200" i="1" dirty="0" smtClean="0"/>
                        <a:t>Shots on target(h)</a:t>
                      </a:r>
                      <a:endParaRPr lang="en-US" sz="1200" i="1" dirty="0"/>
                    </a:p>
                  </a:txBody>
                  <a:tcPr>
                    <a:cell3D prstMaterial="dkEdge">
                      <a:bevel h="50800" prst="divot"/>
                      <a:lightRig rig="flood" dir="t"/>
                    </a:cell3D>
                  </a:tcPr>
                </a:tc>
                <a:tc>
                  <a:txBody>
                    <a:bodyPr/>
                    <a:lstStyle/>
                    <a:p>
                      <a:pPr algn="ctr"/>
                      <a:r>
                        <a:rPr lang="en-US" sz="1200" b="1" dirty="0" smtClean="0">
                          <a:solidFill>
                            <a:srgbClr val="FF0000"/>
                          </a:solidFill>
                        </a:rPr>
                        <a:t>&lt;&lt;0.001</a:t>
                      </a:r>
                      <a:endParaRPr lang="en-US" sz="1200" b="1" dirty="0">
                        <a:solidFill>
                          <a:srgbClr val="FF0000"/>
                        </a:solidFill>
                      </a:endParaRPr>
                    </a:p>
                  </a:txBody>
                  <a:tcPr>
                    <a:cell3D prstMaterial="dkEdge">
                      <a:bevel h="50800" prst="divot"/>
                      <a:lightRig rig="flood" dir="t"/>
                    </a:cell3D>
                  </a:tcPr>
                </a:tc>
                <a:tc>
                  <a:txBody>
                    <a:bodyPr/>
                    <a:lstStyle/>
                    <a:p>
                      <a:pPr algn="ctr"/>
                      <a:r>
                        <a:rPr lang="en-US" sz="1200" b="1" dirty="0" smtClean="0">
                          <a:solidFill>
                            <a:srgbClr val="FF0000"/>
                          </a:solidFill>
                        </a:rPr>
                        <a:t>&lt;&lt;0.001</a:t>
                      </a:r>
                      <a:endParaRPr lang="en-US" sz="1200" b="1" dirty="0">
                        <a:solidFill>
                          <a:srgbClr val="FF0000"/>
                        </a:solidFill>
                      </a:endParaRPr>
                    </a:p>
                  </a:txBody>
                  <a:tcPr>
                    <a:cell3D prstMaterial="dkEdge">
                      <a:bevel h="50800" prst="divot"/>
                      <a:lightRig rig="flood" dir="t"/>
                    </a:cell3D>
                  </a:tcPr>
                </a:tc>
              </a:tr>
              <a:tr h="344060">
                <a:tc>
                  <a:txBody>
                    <a:bodyPr/>
                    <a:lstStyle/>
                    <a:p>
                      <a:pPr algn="ctr"/>
                      <a:r>
                        <a:rPr lang="en-US" sz="1200" i="1" dirty="0" smtClean="0"/>
                        <a:t>Shots on target(a) </a:t>
                      </a:r>
                      <a:endParaRPr lang="en-US" sz="1200" i="1" dirty="0"/>
                    </a:p>
                  </a:txBody>
                  <a:tcPr>
                    <a:cell3D prstMaterial="dkEdge">
                      <a:bevel h="50800" prst="divot"/>
                      <a:lightRig rig="flood" dir="t"/>
                    </a:cell3D>
                  </a:tcPr>
                </a:tc>
                <a:tc>
                  <a:txBody>
                    <a:bodyPr/>
                    <a:lstStyle/>
                    <a:p>
                      <a:pPr algn="ctr"/>
                      <a:r>
                        <a:rPr lang="en-US" sz="1200" b="1" dirty="0" smtClean="0">
                          <a:solidFill>
                            <a:srgbClr val="FF0000"/>
                          </a:solidFill>
                        </a:rPr>
                        <a:t>&lt;&lt;0.001</a:t>
                      </a:r>
                      <a:endParaRPr lang="en-US" sz="1200" b="1" dirty="0">
                        <a:solidFill>
                          <a:srgbClr val="FF0000"/>
                        </a:solidFill>
                      </a:endParaRPr>
                    </a:p>
                  </a:txBody>
                  <a:tcPr>
                    <a:cell3D prstMaterial="dkEdge">
                      <a:bevel h="50800" prst="divot"/>
                      <a:lightRig rig="flood" dir="t"/>
                    </a:cell3D>
                  </a:tcPr>
                </a:tc>
                <a:tc>
                  <a:txBody>
                    <a:bodyPr/>
                    <a:lstStyle/>
                    <a:p>
                      <a:pPr algn="ctr"/>
                      <a:r>
                        <a:rPr lang="en-US" sz="1200" b="1" dirty="0" smtClean="0">
                          <a:solidFill>
                            <a:srgbClr val="FF0000"/>
                          </a:solidFill>
                        </a:rPr>
                        <a:t>&lt;&lt;0.001</a:t>
                      </a:r>
                      <a:endParaRPr lang="en-US" sz="1200" b="1" dirty="0">
                        <a:solidFill>
                          <a:srgbClr val="FF0000"/>
                        </a:solidFill>
                      </a:endParaRPr>
                    </a:p>
                  </a:txBody>
                  <a:tcPr>
                    <a:cell3D prstMaterial="dkEdge">
                      <a:bevel h="50800" prst="divot"/>
                      <a:lightRig rig="flood" dir="t"/>
                    </a:cell3D>
                  </a:tcPr>
                </a:tc>
              </a:tr>
              <a:tr h="344060">
                <a:tc>
                  <a:txBody>
                    <a:bodyPr/>
                    <a:lstStyle/>
                    <a:p>
                      <a:pPr algn="ctr"/>
                      <a:r>
                        <a:rPr lang="en-US" sz="1200" i="1" dirty="0" smtClean="0"/>
                        <a:t>Fouls(h) </a:t>
                      </a:r>
                      <a:endParaRPr lang="en-US" sz="1200" i="1" dirty="0"/>
                    </a:p>
                  </a:txBody>
                  <a:tcPr>
                    <a:cell3D prstMaterial="dkEdge">
                      <a:bevel h="50800" prst="divot"/>
                      <a:lightRig rig="flood" dir="t"/>
                    </a:cell3D>
                  </a:tcPr>
                </a:tc>
                <a:tc>
                  <a:txBody>
                    <a:bodyPr/>
                    <a:lstStyle/>
                    <a:p>
                      <a:pPr algn="ctr"/>
                      <a:r>
                        <a:rPr lang="en-US" sz="1200" b="1" dirty="0" smtClean="0"/>
                        <a:t>0.9589</a:t>
                      </a:r>
                      <a:endParaRPr lang="en-US" sz="1200" b="1" dirty="0"/>
                    </a:p>
                  </a:txBody>
                  <a:tcPr>
                    <a:cell3D prstMaterial="dkEdge">
                      <a:bevel h="50800" prst="divot"/>
                      <a:lightRig rig="flood" dir="t"/>
                    </a:cell3D>
                  </a:tcPr>
                </a:tc>
                <a:tc>
                  <a:txBody>
                    <a:bodyPr/>
                    <a:lstStyle/>
                    <a:p>
                      <a:pPr algn="ctr"/>
                      <a:r>
                        <a:rPr lang="en-US" sz="1200" b="1" dirty="0" smtClean="0"/>
                        <a:t>0.9536</a:t>
                      </a:r>
                      <a:endParaRPr lang="en-US" sz="1200" b="1" dirty="0"/>
                    </a:p>
                  </a:txBody>
                  <a:tcPr>
                    <a:cell3D prstMaterial="dkEdge">
                      <a:bevel h="50800" prst="divot"/>
                      <a:lightRig rig="flood" dir="t"/>
                    </a:cell3D>
                  </a:tcPr>
                </a:tc>
              </a:tr>
              <a:tr h="344060">
                <a:tc>
                  <a:txBody>
                    <a:bodyPr/>
                    <a:lstStyle/>
                    <a:p>
                      <a:pPr algn="ctr"/>
                      <a:r>
                        <a:rPr lang="en-US" sz="1200" i="1" dirty="0" smtClean="0"/>
                        <a:t>Fouls(a)</a:t>
                      </a:r>
                      <a:endParaRPr lang="en-US" sz="1200" i="1" dirty="0"/>
                    </a:p>
                  </a:txBody>
                  <a:tcPr>
                    <a:cell3D prstMaterial="dkEdge">
                      <a:bevel h="50800" prst="divot"/>
                      <a:lightRig rig="flood" dir="t"/>
                    </a:cell3D>
                  </a:tcPr>
                </a:tc>
                <a:tc>
                  <a:txBody>
                    <a:bodyPr/>
                    <a:lstStyle/>
                    <a:p>
                      <a:pPr algn="ctr"/>
                      <a:r>
                        <a:rPr lang="en-US" sz="1200" b="1" dirty="0" smtClean="0"/>
                        <a:t>0.2670</a:t>
                      </a:r>
                      <a:endParaRPr lang="en-US" sz="1200" b="1" dirty="0"/>
                    </a:p>
                  </a:txBody>
                  <a:tcPr>
                    <a:cell3D prstMaterial="dkEdge">
                      <a:bevel h="50800" prst="divot"/>
                      <a:lightRig rig="flood" dir="t"/>
                    </a:cell3D>
                  </a:tcPr>
                </a:tc>
                <a:tc>
                  <a:txBody>
                    <a:bodyPr/>
                    <a:lstStyle/>
                    <a:p>
                      <a:pPr algn="ctr"/>
                      <a:r>
                        <a:rPr lang="en-US" sz="1200" b="1" dirty="0" smtClean="0"/>
                        <a:t>0.2100</a:t>
                      </a:r>
                      <a:endParaRPr lang="en-US" sz="1200" b="1" dirty="0"/>
                    </a:p>
                  </a:txBody>
                  <a:tcPr>
                    <a:cell3D prstMaterial="dkEdge">
                      <a:bevel h="50800" prst="divot"/>
                      <a:lightRig rig="flood" dir="t"/>
                    </a:cell3D>
                  </a:tcPr>
                </a:tc>
              </a:tr>
              <a:tr h="344060">
                <a:tc>
                  <a:txBody>
                    <a:bodyPr/>
                    <a:lstStyle/>
                    <a:p>
                      <a:pPr algn="ctr"/>
                      <a:r>
                        <a:rPr lang="en-US" sz="1200" i="1" dirty="0" smtClean="0"/>
                        <a:t>Corners(h)</a:t>
                      </a:r>
                      <a:endParaRPr lang="en-US" sz="1200" i="1" dirty="0"/>
                    </a:p>
                  </a:txBody>
                  <a:tcPr>
                    <a:cell3D prstMaterial="dkEdge">
                      <a:bevel h="50800" prst="divot"/>
                      <a:lightRig rig="flood" dir="t"/>
                    </a:cell3D>
                  </a:tcPr>
                </a:tc>
                <a:tc>
                  <a:txBody>
                    <a:bodyPr/>
                    <a:lstStyle/>
                    <a:p>
                      <a:pPr algn="ctr"/>
                      <a:r>
                        <a:rPr lang="en-US" sz="1200" b="1" dirty="0" smtClean="0"/>
                        <a:t>0.0745</a:t>
                      </a:r>
                      <a:endParaRPr lang="en-US" sz="1200" b="1" dirty="0"/>
                    </a:p>
                  </a:txBody>
                  <a:tcPr>
                    <a:cell3D prstMaterial="dkEdge">
                      <a:bevel h="50800" prst="divot"/>
                      <a:lightRig rig="flood" dir="t"/>
                    </a:cell3D>
                  </a:tcPr>
                </a:tc>
                <a:tc>
                  <a:txBody>
                    <a:bodyPr/>
                    <a:lstStyle/>
                    <a:p>
                      <a:pPr algn="ctr"/>
                      <a:r>
                        <a:rPr lang="en-US" sz="1200" b="1" dirty="0" smtClean="0">
                          <a:solidFill>
                            <a:srgbClr val="FF0000"/>
                          </a:solidFill>
                        </a:rPr>
                        <a:t>0.0442</a:t>
                      </a:r>
                      <a:endParaRPr lang="en-US" sz="1200" b="1" dirty="0">
                        <a:solidFill>
                          <a:srgbClr val="FF0000"/>
                        </a:solidFill>
                      </a:endParaRPr>
                    </a:p>
                  </a:txBody>
                  <a:tcPr>
                    <a:cell3D prstMaterial="dkEdge">
                      <a:bevel h="50800" prst="divot"/>
                      <a:lightRig rig="flood" dir="t"/>
                    </a:cell3D>
                  </a:tcPr>
                </a:tc>
              </a:tr>
              <a:tr h="344060">
                <a:tc>
                  <a:txBody>
                    <a:bodyPr/>
                    <a:lstStyle/>
                    <a:p>
                      <a:pPr algn="ctr"/>
                      <a:r>
                        <a:rPr lang="en-US" sz="1200" i="1" dirty="0" smtClean="0"/>
                        <a:t>Corners(a) </a:t>
                      </a:r>
                      <a:endParaRPr lang="en-US" sz="1200" i="1" dirty="0"/>
                    </a:p>
                  </a:txBody>
                  <a:tcPr>
                    <a:cell3D prstMaterial="dkEdge">
                      <a:bevel h="50800" prst="divot"/>
                      <a:lightRig rig="flood" dir="t"/>
                    </a:cell3D>
                  </a:tcPr>
                </a:tc>
                <a:tc>
                  <a:txBody>
                    <a:bodyPr/>
                    <a:lstStyle/>
                    <a:p>
                      <a:pPr algn="ctr"/>
                      <a:r>
                        <a:rPr lang="en-US" sz="1200" b="1" dirty="0" smtClean="0"/>
                        <a:t>0.0757</a:t>
                      </a:r>
                      <a:endParaRPr lang="en-US" sz="1200" b="1" dirty="0"/>
                    </a:p>
                  </a:txBody>
                  <a:tcPr>
                    <a:cell3D prstMaterial="dkEdge">
                      <a:bevel h="50800" prst="divot"/>
                      <a:lightRig rig="flood" dir="t"/>
                    </a:cell3D>
                  </a:tcPr>
                </a:tc>
                <a:tc>
                  <a:txBody>
                    <a:bodyPr/>
                    <a:lstStyle/>
                    <a:p>
                      <a:pPr algn="ctr"/>
                      <a:r>
                        <a:rPr lang="en-US" sz="1200" b="1" dirty="0" smtClean="0">
                          <a:solidFill>
                            <a:srgbClr val="FF0000"/>
                          </a:solidFill>
                        </a:rPr>
                        <a:t>0.0451</a:t>
                      </a:r>
                      <a:endParaRPr lang="en-US" sz="1200" b="1" dirty="0">
                        <a:solidFill>
                          <a:srgbClr val="FF0000"/>
                        </a:solidFill>
                      </a:endParaRPr>
                    </a:p>
                  </a:txBody>
                  <a:tcPr>
                    <a:cell3D prstMaterial="dkEdge">
                      <a:bevel h="50800" prst="divot"/>
                      <a:lightRig rig="flood" dir="t"/>
                    </a:cell3D>
                  </a:tcPr>
                </a:tc>
              </a:tr>
              <a:tr h="344060">
                <a:tc>
                  <a:txBody>
                    <a:bodyPr/>
                    <a:lstStyle/>
                    <a:p>
                      <a:pPr algn="ctr"/>
                      <a:r>
                        <a:rPr lang="en-US" sz="1200" i="1" dirty="0" err="1" smtClean="0"/>
                        <a:t>Y.card</a:t>
                      </a:r>
                      <a:r>
                        <a:rPr lang="en-US" sz="1200" i="1" dirty="0" smtClean="0"/>
                        <a:t>(h)</a:t>
                      </a:r>
                      <a:endParaRPr lang="en-US" sz="1200" i="1" dirty="0"/>
                    </a:p>
                  </a:txBody>
                  <a:tcPr>
                    <a:cell3D prstMaterial="dkEdge">
                      <a:bevel h="50800" prst="divot"/>
                      <a:lightRig rig="flood" dir="t"/>
                    </a:cell3D>
                  </a:tcPr>
                </a:tc>
                <a:tc>
                  <a:txBody>
                    <a:bodyPr/>
                    <a:lstStyle/>
                    <a:p>
                      <a:pPr algn="ctr"/>
                      <a:r>
                        <a:rPr lang="en-US" sz="1200" b="1" dirty="0" smtClean="0"/>
                        <a:t>0.5284</a:t>
                      </a:r>
                      <a:endParaRPr lang="en-US" sz="1200" b="1" dirty="0"/>
                    </a:p>
                  </a:txBody>
                  <a:tcPr>
                    <a:cell3D prstMaterial="dkEdge">
                      <a:bevel h="50800" prst="divot"/>
                      <a:lightRig rig="flood" dir="t"/>
                    </a:cell3D>
                  </a:tcPr>
                </a:tc>
                <a:tc>
                  <a:txBody>
                    <a:bodyPr/>
                    <a:lstStyle/>
                    <a:p>
                      <a:pPr algn="ctr"/>
                      <a:r>
                        <a:rPr lang="en-US" sz="1200" b="1" dirty="0" smtClean="0"/>
                        <a:t>0.4764</a:t>
                      </a:r>
                      <a:endParaRPr lang="en-US" sz="1200" b="1" dirty="0"/>
                    </a:p>
                  </a:txBody>
                  <a:tcPr>
                    <a:cell3D prstMaterial="dkEdge">
                      <a:bevel h="50800" prst="divot"/>
                      <a:lightRig rig="flood" dir="t"/>
                    </a:cell3D>
                  </a:tcPr>
                </a:tc>
              </a:tr>
              <a:tr h="344060">
                <a:tc>
                  <a:txBody>
                    <a:bodyPr/>
                    <a:lstStyle/>
                    <a:p>
                      <a:pPr algn="ctr"/>
                      <a:r>
                        <a:rPr lang="en-US" sz="1200" i="1" dirty="0" err="1" smtClean="0"/>
                        <a:t>Y.card</a:t>
                      </a:r>
                      <a:r>
                        <a:rPr lang="en-US" sz="1200" i="1" dirty="0" smtClean="0"/>
                        <a:t>(a) </a:t>
                      </a:r>
                      <a:endParaRPr lang="en-US" sz="1200" i="1" dirty="0"/>
                    </a:p>
                  </a:txBody>
                  <a:tcPr>
                    <a:cell3D prstMaterial="dkEdge">
                      <a:bevel h="50800" prst="divot"/>
                      <a:lightRig rig="flood" dir="t"/>
                    </a:cell3D>
                  </a:tcPr>
                </a:tc>
                <a:tc>
                  <a:txBody>
                    <a:bodyPr/>
                    <a:lstStyle/>
                    <a:p>
                      <a:pPr algn="ctr"/>
                      <a:r>
                        <a:rPr lang="en-US" sz="1200" b="1" dirty="0" smtClean="0"/>
                        <a:t>0.8866</a:t>
                      </a:r>
                      <a:endParaRPr lang="en-US" sz="1200" b="1" dirty="0"/>
                    </a:p>
                  </a:txBody>
                  <a:tcPr>
                    <a:cell3D prstMaterial="dkEdge">
                      <a:bevel h="50800" prst="divot"/>
                      <a:lightRig rig="flood" dir="t"/>
                    </a:cell3D>
                  </a:tcPr>
                </a:tc>
                <a:tc>
                  <a:txBody>
                    <a:bodyPr/>
                    <a:lstStyle/>
                    <a:p>
                      <a:pPr algn="ctr"/>
                      <a:r>
                        <a:rPr lang="en-US" sz="1200" b="1" dirty="0" smtClean="0"/>
                        <a:t>0.8720</a:t>
                      </a:r>
                      <a:endParaRPr lang="en-US" sz="1200" b="1" dirty="0"/>
                    </a:p>
                  </a:txBody>
                  <a:tcPr>
                    <a:cell3D prstMaterial="dkEdge">
                      <a:bevel h="50800" prst="divot"/>
                      <a:lightRig rig="flood" dir="t"/>
                    </a:cell3D>
                  </a:tcPr>
                </a:tc>
              </a:tr>
              <a:tr h="344060">
                <a:tc>
                  <a:txBody>
                    <a:bodyPr/>
                    <a:lstStyle/>
                    <a:p>
                      <a:pPr algn="ctr"/>
                      <a:r>
                        <a:rPr lang="en-US" sz="1200" i="1" dirty="0" err="1" smtClean="0"/>
                        <a:t>R.card</a:t>
                      </a:r>
                      <a:r>
                        <a:rPr lang="en-US" sz="1200" i="1" dirty="0" smtClean="0"/>
                        <a:t>(h) </a:t>
                      </a:r>
                      <a:endParaRPr lang="en-US" sz="1200" i="1" dirty="0"/>
                    </a:p>
                  </a:txBody>
                  <a:tcPr>
                    <a:cell3D prstMaterial="dkEdge">
                      <a:bevel h="50800" prst="divot"/>
                      <a:lightRig rig="flood" dir="t"/>
                    </a:cell3D>
                  </a:tcPr>
                </a:tc>
                <a:tc>
                  <a:txBody>
                    <a:bodyPr/>
                    <a:lstStyle/>
                    <a:p>
                      <a:pPr algn="ctr"/>
                      <a:r>
                        <a:rPr lang="en-US" sz="1200" b="1" dirty="0" smtClean="0"/>
                        <a:t>0.9800</a:t>
                      </a:r>
                      <a:endParaRPr lang="en-US" sz="1200" b="1" dirty="0"/>
                    </a:p>
                  </a:txBody>
                  <a:tcPr>
                    <a:cell3D prstMaterial="dkEdge">
                      <a:bevel h="50800" prst="divot"/>
                      <a:lightRig rig="flood" dir="t"/>
                    </a:cell3D>
                  </a:tcPr>
                </a:tc>
                <a:tc>
                  <a:txBody>
                    <a:bodyPr/>
                    <a:lstStyle/>
                    <a:p>
                      <a:pPr algn="ctr"/>
                      <a:r>
                        <a:rPr lang="en-US" sz="1200" b="1" dirty="0" smtClean="0"/>
                        <a:t>0.9774</a:t>
                      </a:r>
                      <a:endParaRPr lang="en-US" sz="1200" b="1" dirty="0"/>
                    </a:p>
                  </a:txBody>
                  <a:tcPr>
                    <a:cell3D prstMaterial="dkEdge">
                      <a:bevel h="50800" prst="divot"/>
                      <a:lightRig rig="flood" dir="t"/>
                    </a:cell3D>
                  </a:tcPr>
                </a:tc>
              </a:tr>
              <a:tr h="344060">
                <a:tc>
                  <a:txBody>
                    <a:bodyPr/>
                    <a:lstStyle/>
                    <a:p>
                      <a:pPr algn="ctr"/>
                      <a:r>
                        <a:rPr lang="en-US" sz="1200" i="1" dirty="0" err="1" smtClean="0"/>
                        <a:t>R.card</a:t>
                      </a:r>
                      <a:r>
                        <a:rPr lang="en-US" sz="1200" i="1" dirty="0" smtClean="0"/>
                        <a:t>(a)</a:t>
                      </a:r>
                      <a:endParaRPr lang="en-US" sz="1200" i="1" dirty="0"/>
                    </a:p>
                  </a:txBody>
                  <a:tcPr>
                    <a:cell3D prstMaterial="dkEdge">
                      <a:bevel h="50800" prst="divot"/>
                      <a:lightRig rig="flood" dir="t"/>
                    </a:cell3D>
                  </a:tcPr>
                </a:tc>
                <a:tc>
                  <a:txBody>
                    <a:bodyPr/>
                    <a:lstStyle/>
                    <a:p>
                      <a:pPr algn="ctr"/>
                      <a:r>
                        <a:rPr lang="en-US" sz="1200" b="1" dirty="0" smtClean="0"/>
                        <a:t>0.7945</a:t>
                      </a:r>
                      <a:endParaRPr lang="en-US" sz="1200" b="1" dirty="0"/>
                    </a:p>
                  </a:txBody>
                  <a:tcPr>
                    <a:cell3D prstMaterial="dkEdge">
                      <a:bevel h="50800" prst="divot"/>
                      <a:lightRig rig="flood" dir="t"/>
                    </a:cell3D>
                  </a:tcPr>
                </a:tc>
                <a:tc>
                  <a:txBody>
                    <a:bodyPr/>
                    <a:lstStyle/>
                    <a:p>
                      <a:pPr algn="ctr"/>
                      <a:r>
                        <a:rPr lang="en-US" sz="1200" b="1" dirty="0" smtClean="0"/>
                        <a:t>0.7685</a:t>
                      </a:r>
                      <a:endParaRPr lang="en-US" sz="1200" b="1" dirty="0"/>
                    </a:p>
                  </a:txBody>
                  <a:tcPr>
                    <a:cell3D prstMaterial="dkEdge">
                      <a:bevel h="50800" prst="divot"/>
                      <a:lightRig rig="flood" dir="t"/>
                    </a:cell3D>
                  </a:tcPr>
                </a:tc>
              </a:tr>
            </a:tbl>
          </a:graphicData>
        </a:graphic>
      </p:graphicFrame>
      <p:sp>
        <p:nvSpPr>
          <p:cNvPr id="5" name="TextBox 4"/>
          <p:cNvSpPr txBox="1"/>
          <p:nvPr/>
        </p:nvSpPr>
        <p:spPr>
          <a:xfrm>
            <a:off x="0" y="6248400"/>
            <a:ext cx="89916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i="1" dirty="0" smtClean="0">
                <a:solidFill>
                  <a:srgbClr val="000099"/>
                </a:solidFill>
              </a:rPr>
              <a:t>      </a:t>
            </a:r>
            <a:r>
              <a:rPr lang="en-US" dirty="0" err="1">
                <a:solidFill>
                  <a:srgbClr val="3333CC"/>
                </a:solidFill>
              </a:rPr>
              <a:t>Cragg</a:t>
            </a:r>
            <a:r>
              <a:rPr lang="en-US" dirty="0">
                <a:solidFill>
                  <a:srgbClr val="3333CC"/>
                </a:solidFill>
              </a:rPr>
              <a:t> and </a:t>
            </a:r>
            <a:r>
              <a:rPr lang="en-US" dirty="0" err="1">
                <a:solidFill>
                  <a:srgbClr val="3333CC"/>
                </a:solidFill>
              </a:rPr>
              <a:t>Uhler's</a:t>
            </a:r>
            <a:r>
              <a:rPr lang="en-US" dirty="0">
                <a:solidFill>
                  <a:srgbClr val="3333CC"/>
                </a:solidFill>
              </a:rPr>
              <a:t> pseudo </a:t>
            </a:r>
            <a:r>
              <a:rPr lang="en-US" dirty="0" smtClean="0">
                <a:solidFill>
                  <a:srgbClr val="3333CC"/>
                </a:solidFill>
              </a:rPr>
              <a:t>r-squared:</a:t>
            </a:r>
            <a:r>
              <a:rPr lang="en-US" i="1" dirty="0" smtClean="0">
                <a:solidFill>
                  <a:srgbClr val="3333CC"/>
                </a:solidFill>
              </a:rPr>
              <a:t>   </a:t>
            </a:r>
            <a:r>
              <a:rPr lang="en-US" dirty="0" smtClean="0"/>
              <a:t>0.3359</a:t>
            </a:r>
            <a:endParaRPr lang="en-US" dirty="0"/>
          </a:p>
          <a:p>
            <a:r>
              <a:rPr lang="en-US" dirty="0"/>
              <a:t> </a:t>
            </a:r>
            <a:r>
              <a:rPr lang="en-US" dirty="0" smtClean="0"/>
              <a:t>     </a:t>
            </a:r>
            <a:r>
              <a:rPr lang="en-US" dirty="0" smtClean="0">
                <a:solidFill>
                  <a:srgbClr val="3333CC"/>
                </a:solidFill>
              </a:rPr>
              <a:t>Dispersion parameter of Quasi Poisson family:  </a:t>
            </a:r>
            <a:r>
              <a:rPr lang="en-US" dirty="0" smtClean="0">
                <a:solidFill>
                  <a:schemeClr val="tx1"/>
                </a:solidFill>
              </a:rPr>
              <a:t>0.7829353</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763000" cy="758952"/>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sz="2800" dirty="0" smtClean="0">
                <a:solidFill>
                  <a:srgbClr val="003399"/>
                </a:solidFill>
                <a:latin typeface="Berlin Sans FB" pitchFamily="34" charset="0"/>
              </a:rPr>
              <a:t>Simulating FUTURE Games &amp; </a:t>
            </a:r>
            <a:br>
              <a:rPr lang="en-US" sz="2800" dirty="0" smtClean="0">
                <a:solidFill>
                  <a:srgbClr val="003399"/>
                </a:solidFill>
                <a:latin typeface="Berlin Sans FB" pitchFamily="34" charset="0"/>
              </a:rPr>
            </a:br>
            <a:r>
              <a:rPr lang="en-US" sz="2800" dirty="0">
                <a:solidFill>
                  <a:srgbClr val="003399"/>
                </a:solidFill>
                <a:latin typeface="Berlin Sans FB" pitchFamily="34" charset="0"/>
              </a:rPr>
              <a:t>L</a:t>
            </a:r>
            <a:r>
              <a:rPr lang="en-US" sz="2800" dirty="0" smtClean="0">
                <a:solidFill>
                  <a:srgbClr val="003399"/>
                </a:solidFill>
                <a:latin typeface="Berlin Sans FB" pitchFamily="34" charset="0"/>
              </a:rPr>
              <a:t>eague table generation</a:t>
            </a:r>
            <a:endParaRPr lang="en-US" sz="2800" dirty="0">
              <a:solidFill>
                <a:srgbClr val="003399"/>
              </a:solidFill>
              <a:latin typeface="Berlin Sans FB" pitchFamily="34" charset="0"/>
            </a:endParaRPr>
          </a:p>
        </p:txBody>
      </p:sp>
      <p:sp>
        <p:nvSpPr>
          <p:cNvPr id="3" name="Content Placeholder 2"/>
          <p:cNvSpPr>
            <a:spLocks noGrp="1"/>
          </p:cNvSpPr>
          <p:nvPr>
            <p:ph sz="quarter" idx="1"/>
          </p:nvPr>
        </p:nvSpPr>
        <p:spPr/>
        <p:style>
          <a:lnRef idx="1">
            <a:schemeClr val="accent3"/>
          </a:lnRef>
          <a:fillRef idx="2">
            <a:schemeClr val="accent3"/>
          </a:fillRef>
          <a:effectRef idx="1">
            <a:schemeClr val="accent3"/>
          </a:effectRef>
          <a:fontRef idx="minor">
            <a:schemeClr val="dk1"/>
          </a:fontRef>
        </p:style>
        <p:txBody>
          <a:bodyPr>
            <a:normAutofit/>
          </a:bodyPr>
          <a:lstStyle/>
          <a:p>
            <a:pPr>
              <a:buFont typeface="Wingdings" pitchFamily="2" charset="2"/>
              <a:buChar char="v"/>
            </a:pPr>
            <a:r>
              <a:rPr lang="en-US" i="1" dirty="0" smtClean="0">
                <a:solidFill>
                  <a:srgbClr val="002060"/>
                </a:solidFill>
              </a:rPr>
              <a:t>Simulating One Game From the Parameters:</a:t>
            </a:r>
          </a:p>
          <a:p>
            <a:pPr>
              <a:buNone/>
            </a:pPr>
            <a:r>
              <a:rPr lang="en-US" sz="2800" dirty="0" smtClean="0"/>
              <a:t>       Y is simulated from Poisson(</a:t>
            </a:r>
            <a:r>
              <a:rPr lang="en-US" sz="2800" dirty="0" err="1" smtClean="0"/>
              <a:t>exp</a:t>
            </a:r>
            <a:r>
              <a:rPr lang="en-US" sz="2800" dirty="0" smtClean="0"/>
              <a:t>(</a:t>
            </a:r>
            <a:r>
              <a:rPr lang="en-US" sz="2800" dirty="0" err="1" smtClean="0"/>
              <a:t>Xß</a:t>
            </a:r>
            <a:r>
              <a:rPr lang="en-US" sz="1200" dirty="0" err="1" smtClean="0"/>
              <a:t>HAT</a:t>
            </a:r>
            <a:r>
              <a:rPr lang="en-US" sz="2800" dirty="0" smtClean="0"/>
              <a:t>))</a:t>
            </a:r>
          </a:p>
          <a:p>
            <a:pPr>
              <a:buFont typeface="Wingdings" pitchFamily="2" charset="2"/>
              <a:buChar char="v"/>
            </a:pPr>
            <a:r>
              <a:rPr lang="en-US" sz="2800" i="1" dirty="0" smtClean="0">
                <a:solidFill>
                  <a:srgbClr val="000066"/>
                </a:solidFill>
              </a:rPr>
              <a:t>Simulation scheme:</a:t>
            </a:r>
          </a:p>
          <a:p>
            <a:pPr>
              <a:buNone/>
            </a:pPr>
            <a:r>
              <a:rPr lang="en-US" sz="2800" i="1" dirty="0" smtClean="0">
                <a:solidFill>
                  <a:schemeClr val="tx1"/>
                </a:solidFill>
              </a:rPr>
              <a:t>    </a:t>
            </a:r>
            <a:r>
              <a:rPr lang="en-US" sz="2800" dirty="0" smtClean="0">
                <a:solidFill>
                  <a:schemeClr val="tx1"/>
                </a:solidFill>
              </a:rPr>
              <a:t>To achieve Under dispersion we simulate Yi , by taking median of m sample observations , which are generated from Poisson(exp(x</a:t>
            </a:r>
            <a:r>
              <a:rPr lang="en-US" sz="1800" dirty="0" smtClean="0">
                <a:solidFill>
                  <a:schemeClr val="tx1"/>
                </a:solidFill>
              </a:rPr>
              <a:t>i'</a:t>
            </a:r>
            <a:r>
              <a:rPr lang="el-GR" sz="2400" dirty="0" smtClean="0">
                <a:solidFill>
                  <a:schemeClr val="tx1"/>
                </a:solidFill>
                <a:latin typeface="Georgia"/>
              </a:rPr>
              <a:t>β</a:t>
            </a:r>
            <a:r>
              <a:rPr lang="en-US" sz="1200" dirty="0" smtClean="0"/>
              <a:t>HAT</a:t>
            </a:r>
            <a:r>
              <a:rPr lang="en-US" sz="2800" dirty="0" smtClean="0">
                <a:solidFill>
                  <a:schemeClr val="tx1"/>
                </a:solidFill>
              </a:rPr>
              <a:t>))  instead of taking directly  from Poisson(exp(x</a:t>
            </a:r>
            <a:r>
              <a:rPr lang="en-US" sz="1800" dirty="0" smtClean="0">
                <a:solidFill>
                  <a:schemeClr val="tx1"/>
                </a:solidFill>
              </a:rPr>
              <a:t>i'</a:t>
            </a:r>
            <a:r>
              <a:rPr lang="el-GR" sz="2400" dirty="0" smtClean="0">
                <a:solidFill>
                  <a:schemeClr val="tx1"/>
                </a:solidFill>
              </a:rPr>
              <a:t>β</a:t>
            </a:r>
            <a:r>
              <a:rPr lang="en-US" sz="1200" dirty="0" smtClean="0"/>
              <a:t>HAT</a:t>
            </a:r>
            <a:r>
              <a:rPr lang="en-US" sz="2800" dirty="0" smtClean="0">
                <a:solidFill>
                  <a:schemeClr val="tx1"/>
                </a:solidFill>
              </a:rPr>
              <a:t>)) .</a:t>
            </a:r>
            <a:endParaRPr lang="en-US" sz="2800" dirty="0" smtClean="0"/>
          </a:p>
          <a:p>
            <a:pPr>
              <a:buFont typeface="Wingdings" pitchFamily="2" charset="2"/>
              <a:buChar char="v"/>
            </a:pPr>
            <a:r>
              <a:rPr lang="en-US" sz="2800" dirty="0" smtClean="0"/>
              <a:t> </a:t>
            </a:r>
            <a:r>
              <a:rPr lang="en-US" sz="2800" dirty="0"/>
              <a:t>After simulation , league table can be generated  by using this simulated goal scores per match data.</a:t>
            </a:r>
          </a:p>
          <a:p>
            <a:pPr>
              <a:buNone/>
            </a:pPr>
            <a:endParaRPr lang="en-US" sz="2800" dirty="0" smtClean="0"/>
          </a:p>
          <a:p>
            <a:pPr>
              <a:buNone/>
            </a:pPr>
            <a:endParaRPr lang="en-US" sz="2800" dirty="0" smtClean="0"/>
          </a:p>
          <a:p>
            <a:pPr>
              <a:buNone/>
            </a:pPr>
            <a:endParaRPr lang="en-US" sz="2800" dirty="0" smtClean="0"/>
          </a:p>
          <a:p>
            <a:pPr marL="0" indent="0">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Autofit/>
          </a:bodyPr>
          <a:lstStyle/>
          <a:p>
            <a:r>
              <a:rPr lang="en-US" sz="4400" dirty="0" smtClean="0">
                <a:solidFill>
                  <a:srgbClr val="003399"/>
                </a:solidFill>
                <a:latin typeface="Berlin Sans FB" pitchFamily="34" charset="0"/>
              </a:rPr>
              <a:t>Simulation of k-seasons</a:t>
            </a:r>
            <a:endParaRPr lang="en-US" sz="4400" dirty="0">
              <a:solidFill>
                <a:srgbClr val="003399"/>
              </a:solidFill>
              <a:latin typeface="Berlin Sans FB" pitchFamily="34" charset="0"/>
            </a:endParaRPr>
          </a:p>
        </p:txBody>
      </p:sp>
      <p:sp>
        <p:nvSpPr>
          <p:cNvPr id="3" name="Content Placeholder 2"/>
          <p:cNvSpPr>
            <a:spLocks noGrp="1"/>
          </p:cNvSpPr>
          <p:nvPr>
            <p:ph sz="quarter" idx="1"/>
          </p:nvPr>
        </p:nvSpPr>
        <p:spPr/>
        <p:txBody>
          <a:bodyPr/>
          <a:lstStyle/>
          <a:p>
            <a:r>
              <a:rPr lang="en-US" dirty="0" smtClean="0"/>
              <a:t>Here we simulate Y from </a:t>
            </a:r>
            <a:r>
              <a:rPr lang="en-US" sz="2400" dirty="0" smtClean="0"/>
              <a:t>Poisson(exp(</a:t>
            </a:r>
            <a:r>
              <a:rPr lang="en-US" sz="2400" dirty="0" err="1" smtClean="0"/>
              <a:t>Xß</a:t>
            </a:r>
            <a:r>
              <a:rPr lang="en-US" sz="1100" dirty="0" err="1" smtClean="0"/>
              <a:t>HAT</a:t>
            </a:r>
            <a:r>
              <a:rPr lang="en-US" sz="2400" dirty="0" smtClean="0"/>
              <a:t>))  k(=1000)</a:t>
            </a:r>
          </a:p>
          <a:p>
            <a:pPr>
              <a:buNone/>
            </a:pPr>
            <a:r>
              <a:rPr lang="en-US" dirty="0" smtClean="0"/>
              <a:t>   times , which should cancel out any extreme randomness that occurs.</a:t>
            </a:r>
          </a:p>
          <a:p>
            <a:pPr>
              <a:buNone/>
            </a:pPr>
            <a:endParaRPr lang="en-US" dirty="0" smtClean="0"/>
          </a:p>
          <a:p>
            <a:r>
              <a:rPr lang="en-US" dirty="0" smtClean="0"/>
              <a:t>Now we take mode of those goal scores which are obtained by 1000 simulations.</a:t>
            </a:r>
          </a:p>
          <a:p>
            <a:endParaRPr lang="en-US" dirty="0" smtClean="0"/>
          </a:p>
          <a:p>
            <a:r>
              <a:rPr lang="en-US" dirty="0" smtClean="0"/>
              <a:t>Then based on that modal value of scores league table can be formed as in the earlier case.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a:bodyPr>
          <a:lstStyle/>
          <a:p>
            <a:r>
              <a:rPr lang="en-US" sz="4000" dirty="0" smtClean="0">
                <a:solidFill>
                  <a:srgbClr val="003399"/>
                </a:solidFill>
                <a:latin typeface="Berlin Sans FB" pitchFamily="34" charset="0"/>
              </a:rPr>
              <a:t>Final predicted league table </a:t>
            </a:r>
            <a:endParaRPr lang="en-US" sz="4000" dirty="0">
              <a:solidFill>
                <a:srgbClr val="003399"/>
              </a:solidFill>
              <a:latin typeface="Berlin Sans FB" pitchFamily="34" charset="0"/>
            </a:endParaRPr>
          </a:p>
        </p:txBody>
      </p:sp>
      <p:pic>
        <p:nvPicPr>
          <p:cNvPr id="2050" name="Picture 2" descr="C:\Users\Aakash Chowdhury\Desktop\Untitled.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93344" y="1289712"/>
            <a:ext cx="8763000" cy="538859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152400" y="28194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52400" y="2819400"/>
            <a:ext cx="8839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52400" y="6096000"/>
            <a:ext cx="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52400" y="5867400"/>
            <a:ext cx="88392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1752600"/>
            <a:ext cx="6477000" cy="369332"/>
          </a:xfrm>
          <a:prstGeom prst="rect">
            <a:avLst/>
          </a:prstGeom>
          <a:noFill/>
        </p:spPr>
        <p:txBody>
          <a:bodyPr wrap="square" rtlCol="0">
            <a:spAutoFit/>
          </a:bodyPr>
          <a:lstStyle/>
          <a:p>
            <a:r>
              <a:rPr lang="en-US" dirty="0" smtClean="0"/>
              <a:t>League table</a:t>
            </a:r>
            <a:endParaRPr lang="en-US" dirty="0"/>
          </a:p>
        </p:txBody>
      </p:sp>
      <p:sp>
        <p:nvSpPr>
          <p:cNvPr id="3" name="Title 2"/>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US" dirty="0" smtClean="0">
                <a:solidFill>
                  <a:srgbClr val="000066"/>
                </a:solidFill>
                <a:latin typeface="Berlin Sans FB" pitchFamily="34" charset="0"/>
              </a:rPr>
              <a:t>2017-18 EPL league table </a:t>
            </a:r>
            <a:endParaRPr lang="en-US" dirty="0">
              <a:solidFill>
                <a:srgbClr val="000066"/>
              </a:solidFill>
              <a:latin typeface="Berlin Sans FB" pitchFamily="34" charset="0"/>
            </a:endParaRPr>
          </a:p>
        </p:txBody>
      </p:sp>
      <p:sp>
        <p:nvSpPr>
          <p:cNvPr id="11" name="Rectangle 10"/>
          <p:cNvSpPr/>
          <p:nvPr/>
        </p:nvSpPr>
        <p:spPr>
          <a:xfrm>
            <a:off x="2286000" y="2514600"/>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304800" y="2895600"/>
            <a:ext cx="8382000" cy="158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304800" y="5638800"/>
            <a:ext cx="8305800" cy="1588"/>
          </a:xfrm>
          <a:prstGeom prst="line">
            <a:avLst/>
          </a:prstGeom>
        </p:spPr>
        <p:style>
          <a:lnRef idx="1">
            <a:schemeClr val="dk1"/>
          </a:lnRef>
          <a:fillRef idx="0">
            <a:schemeClr val="dk1"/>
          </a:fillRef>
          <a:effectRef idx="0">
            <a:schemeClr val="dk1"/>
          </a:effectRef>
          <a:fontRef idx="minor">
            <a:schemeClr val="tx1"/>
          </a:fontRef>
        </p:style>
      </p:cxnSp>
      <p:pic>
        <p:nvPicPr>
          <p:cNvPr id="3074" name="Picture 2" descr="C:\Users\Aakash Chowdhury\Desktop\Untitled.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93344" y="1396862"/>
            <a:ext cx="8770960" cy="5308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146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66"/>
                </a:solidFill>
              </a:rPr>
              <a:t>Exponential Smoothing </a:t>
            </a:r>
            <a:endParaRPr lang="en-US" dirty="0">
              <a:solidFill>
                <a:srgbClr val="000066"/>
              </a:solidFill>
            </a:endParaRPr>
          </a:p>
        </p:txBody>
      </p:sp>
      <p:sp>
        <p:nvSpPr>
          <p:cNvPr id="3" name="Content Placeholder 2"/>
          <p:cNvSpPr>
            <a:spLocks noGrp="1"/>
          </p:cNvSpPr>
          <p:nvPr>
            <p:ph sz="quarter" idx="1"/>
          </p:nvPr>
        </p:nvSpPr>
        <p:spPr>
          <a:xfrm>
            <a:off x="301752" y="1527048"/>
            <a:ext cx="8503920" cy="4949952"/>
          </a:xfrm>
        </p:spPr>
        <p:txBody>
          <a:bodyPr>
            <a:normAutofit fontScale="92500"/>
          </a:bodyPr>
          <a:lstStyle/>
          <a:p>
            <a:r>
              <a:rPr lang="en-US" sz="2400" dirty="0" smtClean="0"/>
              <a:t>Generalization can be done by using the single Exponential smoothing of the Predictor variables only. Where smoothing is applied on the last ten </a:t>
            </a:r>
            <a:r>
              <a:rPr lang="en-US" sz="2400" dirty="0" smtClean="0"/>
              <a:t>years </a:t>
            </a:r>
            <a:r>
              <a:rPr lang="en-US" sz="2400" dirty="0" smtClean="0"/>
              <a:t>data(2007-08 to </a:t>
            </a:r>
            <a:r>
              <a:rPr lang="en-US" sz="2400" dirty="0" smtClean="0"/>
              <a:t>2016-17).</a:t>
            </a:r>
            <a:endParaRPr lang="en-US" sz="2400" dirty="0" smtClean="0"/>
          </a:p>
          <a:p>
            <a:r>
              <a:rPr lang="en-US" sz="2400" dirty="0" smtClean="0"/>
              <a:t>Exponential smoothing formula is given by…….</a:t>
            </a:r>
          </a:p>
          <a:p>
            <a:pPr marL="0" indent="0">
              <a:buNone/>
            </a:pPr>
            <a:r>
              <a:rPr lang="en-US" sz="2400" dirty="0"/>
              <a:t> </a:t>
            </a:r>
            <a:r>
              <a:rPr lang="en-US" sz="2400" dirty="0" smtClean="0"/>
              <a:t>    </a:t>
            </a:r>
            <a:r>
              <a:rPr lang="en-US" sz="2400" dirty="0" err="1" smtClean="0"/>
              <a:t>S</a:t>
            </a:r>
            <a:r>
              <a:rPr lang="en-US" sz="1400" dirty="0" err="1" smtClean="0"/>
              <a:t>ij</a:t>
            </a:r>
            <a:r>
              <a:rPr lang="en-US" sz="1200" dirty="0" err="1" smtClean="0"/>
              <a:t>t</a:t>
            </a:r>
            <a:r>
              <a:rPr lang="en-US" sz="1800" dirty="0" smtClean="0"/>
              <a:t> = </a:t>
            </a:r>
            <a:r>
              <a:rPr lang="el-GR" sz="2400" dirty="0" smtClean="0"/>
              <a:t>α</a:t>
            </a:r>
            <a:r>
              <a:rPr lang="en-US" sz="2400" dirty="0" smtClean="0"/>
              <a:t> </a:t>
            </a:r>
            <a:r>
              <a:rPr lang="en-US" sz="1800" dirty="0" err="1" smtClean="0"/>
              <a:t>X</a:t>
            </a:r>
            <a:r>
              <a:rPr lang="en-US" sz="1400" dirty="0" err="1" smtClean="0"/>
              <a:t>ij</a:t>
            </a:r>
            <a:r>
              <a:rPr lang="en-US" sz="1200" dirty="0" err="1" smtClean="0"/>
              <a:t>t</a:t>
            </a:r>
            <a:r>
              <a:rPr lang="en-US" sz="1400" dirty="0" smtClean="0"/>
              <a:t>  </a:t>
            </a:r>
            <a:r>
              <a:rPr lang="en-US" sz="1800" dirty="0" smtClean="0"/>
              <a:t>+ </a:t>
            </a:r>
            <a:r>
              <a:rPr lang="en-US" sz="2400" dirty="0" smtClean="0"/>
              <a:t>(1 - </a:t>
            </a:r>
            <a:r>
              <a:rPr lang="el-GR" sz="2400" dirty="0" smtClean="0"/>
              <a:t>α</a:t>
            </a:r>
            <a:r>
              <a:rPr lang="en-US" sz="2400" dirty="0" smtClean="0"/>
              <a:t>) </a:t>
            </a:r>
            <a:r>
              <a:rPr lang="en-US" sz="2000" dirty="0" err="1" smtClean="0"/>
              <a:t>S</a:t>
            </a:r>
            <a:r>
              <a:rPr lang="en-US" sz="1200" dirty="0" err="1" smtClean="0"/>
              <a:t>ij</a:t>
            </a:r>
            <a:r>
              <a:rPr lang="en-US" sz="1200" dirty="0" smtClean="0"/>
              <a:t>(t-1)              ,</a:t>
            </a:r>
            <a:r>
              <a:rPr lang="en-US" sz="2400" dirty="0" smtClean="0"/>
              <a:t> i=1,…,6 ,j= 1,2 and t=2,…..10</a:t>
            </a:r>
          </a:p>
          <a:p>
            <a:pPr marL="0" indent="0">
              <a:buNone/>
            </a:pPr>
            <a:r>
              <a:rPr lang="en-US" sz="2400" dirty="0"/>
              <a:t> </a:t>
            </a:r>
            <a:r>
              <a:rPr lang="en-US" sz="2400" dirty="0" smtClean="0"/>
              <a:t>    where, S</a:t>
            </a:r>
            <a:r>
              <a:rPr lang="en-US" sz="1600" dirty="0" smtClean="0"/>
              <a:t>ij1= X</a:t>
            </a:r>
            <a:r>
              <a:rPr lang="en-US" sz="1400" dirty="0" smtClean="0"/>
              <a:t>ij1.</a:t>
            </a:r>
          </a:p>
          <a:p>
            <a:pPr marL="0" indent="0">
              <a:lnSpc>
                <a:spcPct val="110000"/>
              </a:lnSpc>
              <a:buNone/>
            </a:pPr>
            <a:r>
              <a:rPr lang="en-US" sz="1400" dirty="0">
                <a:effectLst>
                  <a:outerShdw blurRad="38100" dist="38100" dir="2700000" algn="tl">
                    <a:srgbClr val="000000">
                      <a:alpha val="43137"/>
                    </a:srgbClr>
                  </a:outerShdw>
                </a:effectLst>
              </a:rPr>
              <a:t> </a:t>
            </a:r>
            <a:r>
              <a:rPr lang="en-US" sz="2400" dirty="0" smtClean="0"/>
              <a:t>The</a:t>
            </a:r>
            <a:r>
              <a:rPr lang="en-US" sz="2400" dirty="0"/>
              <a:t> </a:t>
            </a:r>
            <a:r>
              <a:rPr lang="en-US" sz="2400" dirty="0">
                <a:hlinkClick r:id="rId2" tooltip="Least squares"/>
              </a:rPr>
              <a:t>method of least squares</a:t>
            </a:r>
            <a:r>
              <a:rPr lang="en-US" sz="2400" dirty="0"/>
              <a:t> </a:t>
            </a:r>
            <a:r>
              <a:rPr lang="en-US" sz="2400" dirty="0" smtClean="0"/>
              <a:t>is used </a:t>
            </a:r>
            <a:r>
              <a:rPr lang="en-US" sz="2400" dirty="0"/>
              <a:t>to determine the value of α </a:t>
            </a:r>
            <a:r>
              <a:rPr lang="en-US" sz="2400" dirty="0" smtClean="0"/>
              <a:t>for which </a:t>
            </a:r>
            <a:r>
              <a:rPr lang="en-US" sz="2400" dirty="0"/>
              <a:t>the sum of </a:t>
            </a:r>
            <a:r>
              <a:rPr lang="en-US" sz="2400" dirty="0" smtClean="0"/>
              <a:t>square of the quantities (</a:t>
            </a:r>
            <a:r>
              <a:rPr lang="en-US" sz="2400" dirty="0"/>
              <a:t> </a:t>
            </a:r>
            <a:r>
              <a:rPr lang="en-US" dirty="0" err="1" smtClean="0"/>
              <a:t>X</a:t>
            </a:r>
            <a:r>
              <a:rPr lang="en-US" sz="1200" dirty="0" err="1" smtClean="0"/>
              <a:t>ij</a:t>
            </a:r>
            <a:r>
              <a:rPr lang="en-US" sz="1200" dirty="0" err="1"/>
              <a:t>t</a:t>
            </a:r>
            <a:r>
              <a:rPr lang="en-US" sz="2400" dirty="0" smtClean="0"/>
              <a:t>-</a:t>
            </a:r>
            <a:r>
              <a:rPr lang="en-US" sz="4400" dirty="0" smtClean="0"/>
              <a:t> </a:t>
            </a:r>
            <a:r>
              <a:rPr lang="en-US" dirty="0" err="1" smtClean="0"/>
              <a:t>S</a:t>
            </a:r>
            <a:r>
              <a:rPr lang="en-US" sz="1200" dirty="0" err="1" smtClean="0"/>
              <a:t>ij</a:t>
            </a:r>
            <a:r>
              <a:rPr lang="en-US" sz="1200" dirty="0" smtClean="0"/>
              <a:t>(t-1)</a:t>
            </a:r>
            <a:r>
              <a:rPr lang="en-US" sz="2400" dirty="0" smtClean="0"/>
              <a:t>) is minimized.</a:t>
            </a:r>
            <a:r>
              <a:rPr lang="en-US" sz="4400" dirty="0"/>
              <a:t> </a:t>
            </a:r>
            <a:endParaRPr lang="en-US" sz="2400" dirty="0" smtClean="0"/>
          </a:p>
          <a:p>
            <a:r>
              <a:rPr lang="en-US" sz="2400" dirty="0" smtClean="0"/>
              <a:t>Finally after getting predictor variables </a:t>
            </a:r>
            <a:r>
              <a:rPr lang="en-US" sz="2400" dirty="0" smtClean="0"/>
              <a:t>S</a:t>
            </a:r>
            <a:r>
              <a:rPr lang="en-US" sz="1400" dirty="0" smtClean="0"/>
              <a:t>ij10 </a:t>
            </a:r>
            <a:r>
              <a:rPr lang="en-US" sz="1400" dirty="0" smtClean="0"/>
              <a:t>,  </a:t>
            </a:r>
            <a:r>
              <a:rPr lang="en-US" sz="2400" dirty="0" smtClean="0"/>
              <a:t>i=1</a:t>
            </a:r>
            <a:r>
              <a:rPr lang="en-US" sz="2400" dirty="0"/>
              <a:t>,…..,6 </a:t>
            </a:r>
            <a:r>
              <a:rPr lang="en-US" sz="2400" dirty="0" smtClean="0"/>
              <a:t>j=1,2 ,same regression modeling and simulation is done for the prediction of the league table.</a:t>
            </a:r>
          </a:p>
          <a:p>
            <a:pPr marL="0" indent="0">
              <a:buNone/>
            </a:pPr>
            <a:r>
              <a:rPr lang="en-US" sz="2400" dirty="0"/>
              <a:t> </a:t>
            </a:r>
            <a:r>
              <a:rPr lang="en-US" sz="2400" dirty="0" smtClean="0"/>
              <a:t>                                                                                           </a:t>
            </a:r>
            <a:endParaRPr lang="en-US" sz="2400" dirty="0"/>
          </a:p>
        </p:txBody>
      </p:sp>
    </p:spTree>
    <p:extLst>
      <p:ext uri="{BB962C8B-B14F-4D97-AF65-F5344CB8AC3E}">
        <p14:creationId xmlns:p14="http://schemas.microsoft.com/office/powerpoint/2010/main" val="20588422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758952"/>
          </a:xfrm>
        </p:spPr>
        <p:style>
          <a:lnRef idx="1">
            <a:schemeClr val="accent3"/>
          </a:lnRef>
          <a:fillRef idx="2">
            <a:schemeClr val="accent3"/>
          </a:fillRef>
          <a:effectRef idx="1">
            <a:schemeClr val="accent3"/>
          </a:effectRef>
          <a:fontRef idx="minor">
            <a:schemeClr val="dk1"/>
          </a:fontRef>
        </p:style>
        <p:txBody>
          <a:bodyPr>
            <a:noAutofit/>
          </a:bodyPr>
          <a:lstStyle/>
          <a:p>
            <a:r>
              <a:rPr lang="en-US" sz="4800" dirty="0" smtClean="0">
                <a:solidFill>
                  <a:srgbClr val="00359E"/>
                </a:solidFill>
                <a:latin typeface="Berlin Sans FB" pitchFamily="34" charset="0"/>
              </a:rPr>
              <a:t/>
            </a:r>
            <a:br>
              <a:rPr lang="en-US" sz="4800" dirty="0" smtClean="0">
                <a:solidFill>
                  <a:srgbClr val="00359E"/>
                </a:solidFill>
                <a:latin typeface="Berlin Sans FB" pitchFamily="34" charset="0"/>
              </a:rPr>
            </a:br>
            <a:r>
              <a:rPr lang="en-US" sz="4800" dirty="0" smtClean="0">
                <a:solidFill>
                  <a:srgbClr val="00359E"/>
                </a:solidFill>
                <a:latin typeface="Berlin Sans FB" pitchFamily="34" charset="0"/>
              </a:rPr>
              <a:t>Abstract</a:t>
            </a:r>
            <a:endParaRPr lang="en-US" sz="4800" dirty="0">
              <a:solidFill>
                <a:srgbClr val="152569"/>
              </a:solidFill>
              <a:latin typeface="Berlin Sans FB" pitchFamily="34" charset="0"/>
            </a:endParaRPr>
          </a:p>
        </p:txBody>
      </p:sp>
      <p:sp>
        <p:nvSpPr>
          <p:cNvPr id="3" name="Content Placeholder 2"/>
          <p:cNvSpPr>
            <a:spLocks noGrp="1"/>
          </p:cNvSpPr>
          <p:nvPr>
            <p:ph sz="quarter" idx="1"/>
          </p:nvPr>
        </p:nvSpPr>
        <p:spPr/>
        <p:style>
          <a:lnRef idx="1">
            <a:schemeClr val="accent3"/>
          </a:lnRef>
          <a:fillRef idx="2">
            <a:schemeClr val="accent3"/>
          </a:fillRef>
          <a:effectRef idx="1">
            <a:schemeClr val="accent3"/>
          </a:effectRef>
          <a:fontRef idx="minor">
            <a:schemeClr val="dk1"/>
          </a:fontRef>
        </p:style>
        <p:txBody>
          <a:bodyPr>
            <a:normAutofit/>
          </a:bodyPr>
          <a:lstStyle/>
          <a:p>
            <a:pPr>
              <a:buFont typeface="Wingdings" pitchFamily="2" charset="2"/>
              <a:buChar char="v"/>
            </a:pPr>
            <a:r>
              <a:rPr lang="en-US" sz="3600" dirty="0" smtClean="0"/>
              <a:t> </a:t>
            </a:r>
            <a:r>
              <a:rPr lang="en-US" sz="3600" dirty="0" smtClean="0">
                <a:solidFill>
                  <a:srgbClr val="000099"/>
                </a:solidFill>
                <a:latin typeface="Berlin Sans FB" pitchFamily="34" charset="0"/>
              </a:rPr>
              <a:t>Tournament:   </a:t>
            </a:r>
            <a:endParaRPr lang="en-US" sz="3600" dirty="0" smtClean="0">
              <a:solidFill>
                <a:srgbClr val="000099"/>
              </a:solidFill>
            </a:endParaRPr>
          </a:p>
          <a:p>
            <a:pPr>
              <a:buNone/>
            </a:pPr>
            <a:r>
              <a:rPr lang="en-US" sz="3600" i="1" dirty="0" smtClean="0"/>
              <a:t>   </a:t>
            </a:r>
            <a:r>
              <a:rPr lang="en-US" sz="3600" dirty="0" smtClean="0"/>
              <a:t>English premier league</a:t>
            </a:r>
          </a:p>
          <a:p>
            <a:pPr>
              <a:buFont typeface="Wingdings" pitchFamily="2" charset="2"/>
              <a:buChar char="v"/>
            </a:pPr>
            <a:endParaRPr lang="en-US" sz="3600" dirty="0" smtClean="0">
              <a:solidFill>
                <a:srgbClr val="000099"/>
              </a:solidFill>
              <a:latin typeface="Berlin Sans FB" pitchFamily="34" charset="0"/>
            </a:endParaRPr>
          </a:p>
          <a:p>
            <a:pPr>
              <a:buFont typeface="Wingdings" pitchFamily="2" charset="2"/>
              <a:buChar char="v"/>
            </a:pPr>
            <a:r>
              <a:rPr lang="en-US" sz="3600" dirty="0" smtClean="0">
                <a:solidFill>
                  <a:srgbClr val="000099"/>
                </a:solidFill>
                <a:latin typeface="Berlin Sans FB" pitchFamily="34" charset="0"/>
              </a:rPr>
              <a:t>Objective:</a:t>
            </a:r>
          </a:p>
          <a:p>
            <a:pPr>
              <a:buNone/>
            </a:pPr>
            <a:r>
              <a:rPr lang="en-US" sz="2500" dirty="0" smtClean="0"/>
              <a:t>  1. To predict 2017-18 Premiership league table using the result of 2016-17 league season.</a:t>
            </a:r>
          </a:p>
          <a:p>
            <a:pPr>
              <a:buNone/>
            </a:pPr>
            <a:r>
              <a:rPr lang="en-US" sz="2500" dirty="0" smtClean="0"/>
              <a:t> 2. To predict 2017-18 EPL table based on the last ten league seasons data (2007- 2017).</a:t>
            </a:r>
          </a:p>
          <a:p>
            <a:pPr marL="0" indent="0">
              <a:buNone/>
            </a:pPr>
            <a:endParaRPr lang="en-US" sz="2800" dirty="0" smtClean="0">
              <a:solidFill>
                <a:srgbClr val="000099"/>
              </a:solidFill>
              <a:latin typeface="Berlin Sans FB" pitchFamily="34" charset="0"/>
            </a:endParaRPr>
          </a:p>
          <a:p>
            <a:pPr marL="0" indent="0">
              <a:buNone/>
            </a:pPr>
            <a:endParaRPr lang="en-US" sz="2800" dirty="0">
              <a:solidFill>
                <a:srgbClr val="000099"/>
              </a:solidFill>
              <a:latin typeface="Berlin Sans FB" pitchFamily="34" charset="0"/>
            </a:endParaRPr>
          </a:p>
        </p:txBody>
      </p:sp>
      <p:pic>
        <p:nvPicPr>
          <p:cNvPr id="1028" name="Picture 4" descr="C:\Users\Aakash Chowdhury\Desktop\premier-league-300x16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447800"/>
            <a:ext cx="2857500" cy="1562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758952"/>
          </a:xfrm>
        </p:spPr>
        <p:txBody>
          <a:bodyPr>
            <a:noAutofit/>
          </a:bodyPr>
          <a:lstStyle/>
          <a:p>
            <a:r>
              <a:rPr lang="en-US" sz="2800" dirty="0" smtClean="0">
                <a:solidFill>
                  <a:srgbClr val="000066"/>
                </a:solidFill>
              </a:rPr>
              <a:t>Results of Exponential Smoothing and Regression P-values </a:t>
            </a:r>
            <a:endParaRPr lang="en-US" sz="2800" dirty="0">
              <a:solidFill>
                <a:srgbClr val="000066"/>
              </a:solidFill>
            </a:endParaRP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716790502"/>
              </p:ext>
            </p:extLst>
          </p:nvPr>
        </p:nvGraphicFramePr>
        <p:xfrm>
          <a:off x="260681" y="1349751"/>
          <a:ext cx="8689976" cy="5090160"/>
        </p:xfrm>
        <a:graphic>
          <a:graphicData uri="http://schemas.openxmlformats.org/drawingml/2006/table">
            <a:tbl>
              <a:tblPr firstRow="1" bandRow="1">
                <a:tableStyleId>{5C22544A-7EE6-4342-B048-85BDC9FD1C3A}</a:tableStyleId>
              </a:tblPr>
              <a:tblGrid>
                <a:gridCol w="2172494"/>
                <a:gridCol w="2172494"/>
                <a:gridCol w="2172494"/>
                <a:gridCol w="2172494"/>
              </a:tblGrid>
              <a:tr h="370840">
                <a:tc>
                  <a:txBody>
                    <a:bodyPr/>
                    <a:lstStyle/>
                    <a:p>
                      <a:pPr algn="ctr"/>
                      <a:r>
                        <a:rPr lang="en-US" sz="1800" b="1" i="1" dirty="0" smtClean="0">
                          <a:solidFill>
                            <a:srgbClr val="000066"/>
                          </a:solidFill>
                        </a:rPr>
                        <a:t>Covariate </a:t>
                      </a:r>
                      <a:endParaRPr lang="en-US" dirty="0">
                        <a:solidFill>
                          <a:srgbClr val="000066"/>
                        </a:solidFill>
                      </a:endParaRPr>
                    </a:p>
                  </a:txBody>
                  <a:tcPr/>
                </a:tc>
                <a:tc>
                  <a:txBody>
                    <a:bodyPr/>
                    <a:lstStyle/>
                    <a:p>
                      <a:pPr algn="ctr"/>
                      <a:r>
                        <a:rPr lang="en-US" sz="1800" b="1" i="1" dirty="0" smtClean="0">
                          <a:solidFill>
                            <a:srgbClr val="000066"/>
                          </a:solidFill>
                        </a:rPr>
                        <a:t>Optimum </a:t>
                      </a:r>
                      <a:r>
                        <a:rPr lang="el-GR" sz="1800" b="1" i="1" dirty="0" smtClean="0">
                          <a:solidFill>
                            <a:srgbClr val="000066"/>
                          </a:solidFill>
                        </a:rPr>
                        <a:t>α</a:t>
                      </a:r>
                      <a:r>
                        <a:rPr lang="en-US" sz="1800" b="1" i="1" dirty="0" smtClean="0">
                          <a:solidFill>
                            <a:srgbClr val="000066"/>
                          </a:solidFill>
                        </a:rPr>
                        <a:t> </a:t>
                      </a:r>
                      <a:endParaRPr lang="en-US" dirty="0"/>
                    </a:p>
                  </a:txBody>
                  <a:tcPr/>
                </a:tc>
                <a:tc>
                  <a:txBody>
                    <a:bodyPr/>
                    <a:lstStyle/>
                    <a:p>
                      <a:pPr algn="ctr"/>
                      <a:r>
                        <a:rPr lang="en-US" sz="1800" b="1" i="1" dirty="0" smtClean="0">
                          <a:solidFill>
                            <a:srgbClr val="000066"/>
                          </a:solidFill>
                        </a:rPr>
                        <a:t>P-value</a:t>
                      </a:r>
                    </a:p>
                    <a:p>
                      <a:pPr algn="ctr"/>
                      <a:r>
                        <a:rPr lang="en-US" sz="1800" b="1" i="1" dirty="0" smtClean="0">
                          <a:solidFill>
                            <a:srgbClr val="000066"/>
                          </a:solidFill>
                        </a:rPr>
                        <a:t>( Poisson)</a:t>
                      </a:r>
                      <a:endParaRPr lang="en-US" dirty="0" smtClean="0">
                        <a:solidFill>
                          <a:srgbClr val="000066"/>
                        </a:solidFill>
                      </a:endParaRPr>
                    </a:p>
                  </a:txBody>
                  <a:tcPr/>
                </a:tc>
                <a:tc>
                  <a:txBody>
                    <a:bodyPr/>
                    <a:lstStyle/>
                    <a:p>
                      <a:pPr algn="ctr"/>
                      <a:r>
                        <a:rPr lang="en-US" sz="1800" b="1" i="1" dirty="0" smtClean="0">
                          <a:solidFill>
                            <a:srgbClr val="000066"/>
                          </a:solidFill>
                        </a:rPr>
                        <a:t>P-value</a:t>
                      </a:r>
                    </a:p>
                    <a:p>
                      <a:pPr algn="ctr"/>
                      <a:r>
                        <a:rPr lang="en-US" sz="1800" b="1" i="1" dirty="0" smtClean="0">
                          <a:solidFill>
                            <a:srgbClr val="000066"/>
                          </a:solidFill>
                        </a:rPr>
                        <a:t>(Quasi Poisson)</a:t>
                      </a:r>
                      <a:endParaRPr lang="en-US" dirty="0">
                        <a:solidFill>
                          <a:srgbClr val="000066"/>
                        </a:solidFill>
                      </a:endParaRPr>
                    </a:p>
                  </a:txBody>
                  <a:tcPr/>
                </a:tc>
              </a:tr>
              <a:tr h="370840">
                <a:tc>
                  <a:txBody>
                    <a:bodyPr/>
                    <a:lstStyle/>
                    <a:p>
                      <a:pPr algn="ctr"/>
                      <a:r>
                        <a:rPr lang="en-US" sz="1200" i="1" dirty="0" smtClean="0"/>
                        <a:t>Shots(h) </a:t>
                      </a:r>
                      <a:endParaRPr lang="en-US" sz="1200" i="1" dirty="0"/>
                    </a:p>
                  </a:txBody>
                  <a:tcPr/>
                </a:tc>
                <a:tc>
                  <a:txBody>
                    <a:bodyPr/>
                    <a:lstStyle/>
                    <a:p>
                      <a:pPr algn="ctr"/>
                      <a:r>
                        <a:rPr lang="en-US" sz="1200" b="1" dirty="0" smtClean="0"/>
                        <a:t>0.6848</a:t>
                      </a:r>
                      <a:endParaRPr lang="en-US" sz="1200" b="1" dirty="0"/>
                    </a:p>
                  </a:txBody>
                  <a:tcPr/>
                </a:tc>
                <a:tc>
                  <a:txBody>
                    <a:bodyPr/>
                    <a:lstStyle/>
                    <a:p>
                      <a:pPr algn="ctr"/>
                      <a:r>
                        <a:rPr lang="en-US" sz="1200" b="1" dirty="0" smtClean="0"/>
                        <a:t>0.59221</a:t>
                      </a:r>
                      <a:endParaRPr lang="en-US" sz="1200" b="1" dirty="0"/>
                    </a:p>
                  </a:txBody>
                  <a:tcPr/>
                </a:tc>
                <a:tc>
                  <a:txBody>
                    <a:bodyPr/>
                    <a:lstStyle/>
                    <a:p>
                      <a:pPr algn="ctr"/>
                      <a:r>
                        <a:rPr lang="en-US" sz="1200" b="1" dirty="0" smtClean="0"/>
                        <a:t>0.47875</a:t>
                      </a:r>
                      <a:endParaRPr lang="en-US" sz="1200" b="1" dirty="0"/>
                    </a:p>
                  </a:txBody>
                  <a:tcPr/>
                </a:tc>
              </a:tr>
              <a:tr h="370840">
                <a:tc>
                  <a:txBody>
                    <a:bodyPr/>
                    <a:lstStyle/>
                    <a:p>
                      <a:pPr algn="ctr"/>
                      <a:r>
                        <a:rPr lang="en-US" sz="1200" i="1" dirty="0" smtClean="0"/>
                        <a:t>Shots(a)</a:t>
                      </a:r>
                      <a:endParaRPr lang="en-US" sz="1200" i="1" dirty="0"/>
                    </a:p>
                  </a:txBody>
                  <a:tcPr/>
                </a:tc>
                <a:tc>
                  <a:txBody>
                    <a:bodyPr/>
                    <a:lstStyle/>
                    <a:p>
                      <a:pPr algn="ctr"/>
                      <a:r>
                        <a:rPr lang="en-US" sz="1200" b="1" dirty="0" smtClean="0"/>
                        <a:t>0.588</a:t>
                      </a:r>
                      <a:endParaRPr lang="en-US" sz="1200" b="1" dirty="0"/>
                    </a:p>
                  </a:txBody>
                  <a:tcPr/>
                </a:tc>
                <a:tc>
                  <a:txBody>
                    <a:bodyPr/>
                    <a:lstStyle/>
                    <a:p>
                      <a:pPr algn="ctr"/>
                      <a:r>
                        <a:rPr lang="en-US" sz="1200" b="1" dirty="0" smtClean="0">
                          <a:solidFill>
                            <a:srgbClr val="FF0000"/>
                          </a:solidFill>
                        </a:rPr>
                        <a:t>0.000495</a:t>
                      </a:r>
                      <a:endParaRPr lang="en-US" sz="1200" b="1" dirty="0">
                        <a:solidFill>
                          <a:srgbClr val="FF0000"/>
                        </a:solidFill>
                      </a:endParaRPr>
                    </a:p>
                  </a:txBody>
                  <a:tcPr/>
                </a:tc>
                <a:tc>
                  <a:txBody>
                    <a:bodyPr/>
                    <a:lstStyle/>
                    <a:p>
                      <a:pPr algn="ctr"/>
                      <a:r>
                        <a:rPr lang="en-US" sz="1200" b="1" dirty="0" smtClean="0">
                          <a:solidFill>
                            <a:srgbClr val="FF0000"/>
                          </a:solidFill>
                        </a:rPr>
                        <a:t>&lt;&lt;0.001</a:t>
                      </a:r>
                      <a:endParaRPr lang="en-US" sz="1200" b="1" dirty="0">
                        <a:solidFill>
                          <a:srgbClr val="FF0000"/>
                        </a:solidFill>
                      </a:endParaRPr>
                    </a:p>
                  </a:txBody>
                  <a:tcPr/>
                </a:tc>
              </a:tr>
              <a:tr h="370840">
                <a:tc>
                  <a:txBody>
                    <a:bodyPr/>
                    <a:lstStyle/>
                    <a:p>
                      <a:pPr algn="ctr"/>
                      <a:r>
                        <a:rPr lang="en-US" sz="1200" i="1" dirty="0" smtClean="0"/>
                        <a:t>Shots on target(h)</a:t>
                      </a:r>
                      <a:endParaRPr lang="en-US" sz="1200" i="1" dirty="0"/>
                    </a:p>
                  </a:txBody>
                  <a:tcPr/>
                </a:tc>
                <a:tc>
                  <a:txBody>
                    <a:bodyPr/>
                    <a:lstStyle/>
                    <a:p>
                      <a:pPr algn="ctr"/>
                      <a:r>
                        <a:rPr lang="en-US" sz="1200" b="1" dirty="0" smtClean="0">
                          <a:solidFill>
                            <a:schemeClr val="tx1"/>
                          </a:solidFill>
                        </a:rPr>
                        <a:t>0.7126</a:t>
                      </a:r>
                      <a:endParaRPr lang="en-US" sz="1200" b="1" dirty="0">
                        <a:solidFill>
                          <a:schemeClr val="tx1"/>
                        </a:solidFill>
                      </a:endParaRPr>
                    </a:p>
                  </a:txBody>
                  <a:tcPr/>
                </a:tc>
                <a:tc>
                  <a:txBody>
                    <a:bodyPr/>
                    <a:lstStyle/>
                    <a:p>
                      <a:pPr algn="ctr"/>
                      <a:r>
                        <a:rPr lang="en-US" sz="1200" b="1" dirty="0" smtClean="0">
                          <a:solidFill>
                            <a:srgbClr val="FF0000"/>
                          </a:solidFill>
                        </a:rPr>
                        <a:t>&lt;&lt;0.001</a:t>
                      </a:r>
                      <a:endParaRPr lang="en-US" sz="1200" b="1" dirty="0">
                        <a:solidFill>
                          <a:srgbClr val="FF0000"/>
                        </a:solidFill>
                      </a:endParaRPr>
                    </a:p>
                  </a:txBody>
                  <a:tcPr/>
                </a:tc>
                <a:tc>
                  <a:txBody>
                    <a:bodyPr/>
                    <a:lstStyle/>
                    <a:p>
                      <a:pPr algn="ctr"/>
                      <a:r>
                        <a:rPr lang="en-US" sz="1200" b="1" dirty="0" smtClean="0">
                          <a:solidFill>
                            <a:srgbClr val="FF0000"/>
                          </a:solidFill>
                        </a:rPr>
                        <a:t>&lt;&lt;0.001</a:t>
                      </a:r>
                      <a:endParaRPr lang="en-US" sz="1200" b="1" dirty="0">
                        <a:solidFill>
                          <a:srgbClr val="FF0000"/>
                        </a:solidFill>
                      </a:endParaRPr>
                    </a:p>
                  </a:txBody>
                  <a:tcPr/>
                </a:tc>
              </a:tr>
              <a:tr h="370840">
                <a:tc>
                  <a:txBody>
                    <a:bodyPr/>
                    <a:lstStyle/>
                    <a:p>
                      <a:pPr algn="ctr"/>
                      <a:r>
                        <a:rPr lang="en-US" sz="1200" i="1" dirty="0" smtClean="0"/>
                        <a:t>Shots on target(a) </a:t>
                      </a:r>
                      <a:endParaRPr lang="en-US" sz="1200" i="1" dirty="0"/>
                    </a:p>
                  </a:txBody>
                  <a:tcPr/>
                </a:tc>
                <a:tc>
                  <a:txBody>
                    <a:bodyPr/>
                    <a:lstStyle/>
                    <a:p>
                      <a:pPr algn="ctr"/>
                      <a:r>
                        <a:rPr lang="en-US" sz="1200" b="1" dirty="0" smtClean="0">
                          <a:solidFill>
                            <a:schemeClr val="tx1"/>
                          </a:solidFill>
                        </a:rPr>
                        <a:t>0.5673</a:t>
                      </a:r>
                      <a:endParaRPr lang="en-US" sz="1200" b="1" dirty="0">
                        <a:solidFill>
                          <a:schemeClr val="tx1"/>
                        </a:solidFill>
                      </a:endParaRPr>
                    </a:p>
                  </a:txBody>
                  <a:tcPr/>
                </a:tc>
                <a:tc>
                  <a:txBody>
                    <a:bodyPr/>
                    <a:lstStyle/>
                    <a:p>
                      <a:pPr algn="ctr"/>
                      <a:r>
                        <a:rPr lang="en-US" sz="1200" b="1" dirty="0" smtClean="0">
                          <a:solidFill>
                            <a:srgbClr val="FF0000"/>
                          </a:solidFill>
                        </a:rPr>
                        <a:t>&lt;&lt;0.001</a:t>
                      </a:r>
                      <a:endParaRPr lang="en-US" sz="1200" b="1" dirty="0">
                        <a:solidFill>
                          <a:srgbClr val="FF0000"/>
                        </a:solidFill>
                      </a:endParaRPr>
                    </a:p>
                  </a:txBody>
                  <a:tcPr/>
                </a:tc>
                <a:tc>
                  <a:txBody>
                    <a:bodyPr/>
                    <a:lstStyle/>
                    <a:p>
                      <a:pPr algn="ctr"/>
                      <a:r>
                        <a:rPr lang="en-US" sz="1200" b="1" dirty="0" smtClean="0">
                          <a:solidFill>
                            <a:srgbClr val="FF0000"/>
                          </a:solidFill>
                        </a:rPr>
                        <a:t>&lt;&lt;0.001</a:t>
                      </a:r>
                      <a:endParaRPr lang="en-US" sz="1200" b="1" dirty="0">
                        <a:solidFill>
                          <a:srgbClr val="FF0000"/>
                        </a:solidFill>
                      </a:endParaRPr>
                    </a:p>
                  </a:txBody>
                  <a:tcPr/>
                </a:tc>
              </a:tr>
              <a:tr h="370840">
                <a:tc>
                  <a:txBody>
                    <a:bodyPr/>
                    <a:lstStyle/>
                    <a:p>
                      <a:pPr algn="ctr"/>
                      <a:r>
                        <a:rPr lang="en-US" sz="1200" i="1" dirty="0" smtClean="0"/>
                        <a:t>Fouls(h) </a:t>
                      </a:r>
                      <a:endParaRPr lang="en-US" sz="1200" i="1" dirty="0"/>
                    </a:p>
                  </a:txBody>
                  <a:tcPr/>
                </a:tc>
                <a:tc>
                  <a:txBody>
                    <a:bodyPr/>
                    <a:lstStyle/>
                    <a:p>
                      <a:pPr algn="ctr"/>
                      <a:r>
                        <a:rPr lang="en-US" sz="1200" b="1" dirty="0" smtClean="0"/>
                        <a:t>0.6769</a:t>
                      </a:r>
                      <a:endParaRPr lang="en-US" sz="1200" b="1" dirty="0"/>
                    </a:p>
                  </a:txBody>
                  <a:tcPr/>
                </a:tc>
                <a:tc>
                  <a:txBody>
                    <a:bodyPr/>
                    <a:lstStyle/>
                    <a:p>
                      <a:pPr algn="ctr"/>
                      <a:r>
                        <a:rPr lang="en-US" sz="1200" b="1" dirty="0" smtClean="0"/>
                        <a:t>0.21479</a:t>
                      </a:r>
                      <a:endParaRPr lang="en-US" sz="1200" b="1" dirty="0"/>
                    </a:p>
                  </a:txBody>
                  <a:tcPr/>
                </a:tc>
                <a:tc>
                  <a:txBody>
                    <a:bodyPr/>
                    <a:lstStyle/>
                    <a:p>
                      <a:pPr algn="ctr"/>
                      <a:r>
                        <a:rPr lang="en-US" sz="1200" b="1" dirty="0" smtClean="0"/>
                        <a:t>0.10118</a:t>
                      </a:r>
                      <a:endParaRPr lang="en-US" sz="1200" b="1" dirty="0"/>
                    </a:p>
                  </a:txBody>
                  <a:tcPr/>
                </a:tc>
              </a:tr>
              <a:tr h="370840">
                <a:tc>
                  <a:txBody>
                    <a:bodyPr/>
                    <a:lstStyle/>
                    <a:p>
                      <a:pPr algn="ctr"/>
                      <a:r>
                        <a:rPr lang="en-US" sz="1200" i="1" dirty="0" smtClean="0"/>
                        <a:t>Fouls(a)</a:t>
                      </a:r>
                      <a:endParaRPr lang="en-US" sz="1200" i="1" dirty="0"/>
                    </a:p>
                  </a:txBody>
                  <a:tcPr/>
                </a:tc>
                <a:tc>
                  <a:txBody>
                    <a:bodyPr/>
                    <a:lstStyle/>
                    <a:p>
                      <a:pPr algn="ctr"/>
                      <a:r>
                        <a:rPr lang="en-US" sz="1200" b="1" dirty="0" smtClean="0"/>
                        <a:t>0.6414</a:t>
                      </a:r>
                      <a:endParaRPr lang="en-US" sz="1200" b="1" dirty="0"/>
                    </a:p>
                  </a:txBody>
                  <a:tcPr/>
                </a:tc>
                <a:tc>
                  <a:txBody>
                    <a:bodyPr/>
                    <a:lstStyle/>
                    <a:p>
                      <a:pPr algn="ctr"/>
                      <a:r>
                        <a:rPr lang="en-US" sz="1200" b="1" dirty="0" smtClean="0"/>
                        <a:t>0.980301</a:t>
                      </a:r>
                      <a:endParaRPr lang="en-US" sz="1200" b="1" dirty="0"/>
                    </a:p>
                  </a:txBody>
                  <a:tcPr/>
                </a:tc>
                <a:tc>
                  <a:txBody>
                    <a:bodyPr/>
                    <a:lstStyle/>
                    <a:p>
                      <a:pPr algn="ctr"/>
                      <a:r>
                        <a:rPr lang="en-US" sz="1200" b="1" dirty="0" smtClean="0"/>
                        <a:t>0.9739</a:t>
                      </a:r>
                      <a:endParaRPr lang="en-US" sz="1200" b="1" dirty="0"/>
                    </a:p>
                  </a:txBody>
                  <a:tcPr/>
                </a:tc>
              </a:tr>
              <a:tr h="370840">
                <a:tc>
                  <a:txBody>
                    <a:bodyPr/>
                    <a:lstStyle/>
                    <a:p>
                      <a:pPr algn="ctr"/>
                      <a:r>
                        <a:rPr lang="en-US" sz="1200" i="1" dirty="0" smtClean="0"/>
                        <a:t>Corners(h)</a:t>
                      </a:r>
                      <a:endParaRPr lang="en-US" sz="1200" i="1" dirty="0"/>
                    </a:p>
                  </a:txBody>
                  <a:tcPr/>
                </a:tc>
                <a:tc>
                  <a:txBody>
                    <a:bodyPr/>
                    <a:lstStyle/>
                    <a:p>
                      <a:pPr algn="ctr"/>
                      <a:r>
                        <a:rPr lang="en-US" sz="1200" b="1" dirty="0" smtClean="0"/>
                        <a:t>0.4785</a:t>
                      </a:r>
                      <a:endParaRPr lang="en-US" sz="1200" b="1" dirty="0"/>
                    </a:p>
                  </a:txBody>
                  <a:tcPr/>
                </a:tc>
                <a:tc>
                  <a:txBody>
                    <a:bodyPr/>
                    <a:lstStyle/>
                    <a:p>
                      <a:pPr algn="ctr"/>
                      <a:r>
                        <a:rPr lang="en-US" sz="1200" b="1" dirty="0" smtClean="0">
                          <a:solidFill>
                            <a:srgbClr val="FF0000"/>
                          </a:solidFill>
                        </a:rPr>
                        <a:t>0.0231</a:t>
                      </a:r>
                      <a:endParaRPr lang="en-US" sz="1200" b="1" dirty="0">
                        <a:solidFill>
                          <a:srgbClr val="FF0000"/>
                        </a:solidFill>
                      </a:endParaRPr>
                    </a:p>
                  </a:txBody>
                  <a:tcPr/>
                </a:tc>
                <a:tc>
                  <a:txBody>
                    <a:bodyPr/>
                    <a:lstStyle/>
                    <a:p>
                      <a:pPr algn="ctr"/>
                      <a:r>
                        <a:rPr lang="en-US" sz="1200" b="1" dirty="0" smtClean="0">
                          <a:solidFill>
                            <a:srgbClr val="FF0000"/>
                          </a:solidFill>
                        </a:rPr>
                        <a:t>0.00279</a:t>
                      </a:r>
                      <a:endParaRPr lang="en-US" sz="1200" b="1" dirty="0">
                        <a:solidFill>
                          <a:srgbClr val="FF0000"/>
                        </a:solidFill>
                      </a:endParaRPr>
                    </a:p>
                  </a:txBody>
                  <a:tcPr/>
                </a:tc>
              </a:tr>
              <a:tr h="370840">
                <a:tc>
                  <a:txBody>
                    <a:bodyPr/>
                    <a:lstStyle/>
                    <a:p>
                      <a:pPr algn="ctr"/>
                      <a:r>
                        <a:rPr lang="en-US" sz="1200" i="1" dirty="0" smtClean="0"/>
                        <a:t>Corners(a) </a:t>
                      </a:r>
                      <a:endParaRPr lang="en-US" sz="1200" i="1" dirty="0"/>
                    </a:p>
                  </a:txBody>
                  <a:tcPr/>
                </a:tc>
                <a:tc>
                  <a:txBody>
                    <a:bodyPr/>
                    <a:lstStyle/>
                    <a:p>
                      <a:pPr algn="ctr"/>
                      <a:r>
                        <a:rPr lang="en-US" sz="1200" b="1" dirty="0" smtClean="0"/>
                        <a:t>0.4832</a:t>
                      </a:r>
                      <a:endParaRPr lang="en-US" sz="1200" b="1" dirty="0"/>
                    </a:p>
                  </a:txBody>
                  <a:tcPr/>
                </a:tc>
                <a:tc>
                  <a:txBody>
                    <a:bodyPr/>
                    <a:lstStyle/>
                    <a:p>
                      <a:pPr algn="ctr"/>
                      <a:r>
                        <a:rPr lang="en-US" sz="1200" b="1" dirty="0" smtClean="0"/>
                        <a:t>0.92803</a:t>
                      </a:r>
                      <a:endParaRPr lang="en-US" sz="1200" b="1" dirty="0"/>
                    </a:p>
                  </a:txBody>
                  <a:tcPr/>
                </a:tc>
                <a:tc>
                  <a:txBody>
                    <a:bodyPr/>
                    <a:lstStyle/>
                    <a:p>
                      <a:pPr algn="ctr"/>
                      <a:r>
                        <a:rPr lang="en-US" sz="1200" b="1" dirty="0" smtClean="0">
                          <a:solidFill>
                            <a:schemeClr val="tx1"/>
                          </a:solidFill>
                        </a:rPr>
                        <a:t>0.9049</a:t>
                      </a:r>
                      <a:endParaRPr lang="en-US" sz="1200" b="1" dirty="0">
                        <a:solidFill>
                          <a:schemeClr val="tx1"/>
                        </a:solidFill>
                      </a:endParaRPr>
                    </a:p>
                  </a:txBody>
                  <a:tcPr/>
                </a:tc>
              </a:tr>
              <a:tr h="370840">
                <a:tc>
                  <a:txBody>
                    <a:bodyPr/>
                    <a:lstStyle/>
                    <a:p>
                      <a:pPr algn="ctr"/>
                      <a:r>
                        <a:rPr lang="en-US" sz="1200" i="1" dirty="0" err="1" smtClean="0"/>
                        <a:t>Y.card</a:t>
                      </a:r>
                      <a:r>
                        <a:rPr lang="en-US" sz="1200" i="1" dirty="0" smtClean="0"/>
                        <a:t>(h)</a:t>
                      </a:r>
                      <a:endParaRPr lang="en-US" sz="1200" i="1" dirty="0"/>
                    </a:p>
                  </a:txBody>
                  <a:tcPr/>
                </a:tc>
                <a:tc>
                  <a:txBody>
                    <a:bodyPr/>
                    <a:lstStyle/>
                    <a:p>
                      <a:pPr algn="ctr"/>
                      <a:r>
                        <a:rPr lang="en-US" sz="1200" b="1" dirty="0" smtClean="0"/>
                        <a:t>0.32436</a:t>
                      </a:r>
                      <a:endParaRPr lang="en-US" sz="1200" b="1" dirty="0"/>
                    </a:p>
                  </a:txBody>
                  <a:tcPr/>
                </a:tc>
                <a:tc>
                  <a:txBody>
                    <a:bodyPr/>
                    <a:lstStyle/>
                    <a:p>
                      <a:pPr algn="ctr"/>
                      <a:r>
                        <a:rPr lang="en-US" sz="1200" b="1" dirty="0" smtClean="0"/>
                        <a:t>0.7437</a:t>
                      </a:r>
                      <a:endParaRPr lang="en-US" sz="1200" b="1" dirty="0"/>
                    </a:p>
                  </a:txBody>
                  <a:tcPr/>
                </a:tc>
                <a:tc>
                  <a:txBody>
                    <a:bodyPr/>
                    <a:lstStyle/>
                    <a:p>
                      <a:pPr algn="ctr"/>
                      <a:r>
                        <a:rPr lang="en-US" sz="1200" b="1" dirty="0" smtClean="0"/>
                        <a:t>0.66545</a:t>
                      </a:r>
                      <a:endParaRPr lang="en-US" sz="1200" b="1" dirty="0"/>
                    </a:p>
                  </a:txBody>
                  <a:tcPr/>
                </a:tc>
              </a:tr>
              <a:tr h="370840">
                <a:tc>
                  <a:txBody>
                    <a:bodyPr/>
                    <a:lstStyle/>
                    <a:p>
                      <a:pPr algn="ctr"/>
                      <a:r>
                        <a:rPr lang="en-US" sz="1200" i="1" dirty="0" err="1" smtClean="0"/>
                        <a:t>Y.card</a:t>
                      </a:r>
                      <a:r>
                        <a:rPr lang="en-US" sz="1200" i="1" dirty="0" smtClean="0"/>
                        <a:t>(a) </a:t>
                      </a:r>
                      <a:endParaRPr lang="en-US" sz="1200" i="1" dirty="0"/>
                    </a:p>
                  </a:txBody>
                  <a:tcPr/>
                </a:tc>
                <a:tc>
                  <a:txBody>
                    <a:bodyPr/>
                    <a:lstStyle/>
                    <a:p>
                      <a:pPr algn="ctr"/>
                      <a:r>
                        <a:rPr lang="en-US" sz="1200" b="1" dirty="0" smtClean="0"/>
                        <a:t>0.1336</a:t>
                      </a:r>
                      <a:endParaRPr lang="en-US" sz="1200" b="1" dirty="0"/>
                    </a:p>
                  </a:txBody>
                  <a:tcPr/>
                </a:tc>
                <a:tc>
                  <a:txBody>
                    <a:bodyPr/>
                    <a:lstStyle/>
                    <a:p>
                      <a:pPr algn="ctr"/>
                      <a:r>
                        <a:rPr lang="en-US" sz="1200" b="1" dirty="0" smtClean="0">
                          <a:solidFill>
                            <a:srgbClr val="FF0000"/>
                          </a:solidFill>
                        </a:rPr>
                        <a:t>0.00178</a:t>
                      </a:r>
                      <a:endParaRPr lang="en-US" sz="1200" b="1" dirty="0">
                        <a:solidFill>
                          <a:srgbClr val="FF0000"/>
                        </a:solidFill>
                      </a:endParaRPr>
                    </a:p>
                  </a:txBody>
                  <a:tcPr/>
                </a:tc>
                <a:tc>
                  <a:txBody>
                    <a:bodyPr/>
                    <a:lstStyle/>
                    <a:p>
                      <a:pPr algn="ctr"/>
                      <a:r>
                        <a:rPr lang="en-US" sz="1200" b="1" dirty="0" smtClean="0">
                          <a:solidFill>
                            <a:srgbClr val="FF0000"/>
                          </a:solidFill>
                        </a:rPr>
                        <a:t>&lt;&lt;0.001</a:t>
                      </a:r>
                      <a:endParaRPr lang="en-US" sz="1200" b="1" dirty="0">
                        <a:solidFill>
                          <a:srgbClr val="FF0000"/>
                        </a:solidFill>
                      </a:endParaRPr>
                    </a:p>
                  </a:txBody>
                  <a:tcPr/>
                </a:tc>
              </a:tr>
              <a:tr h="370840">
                <a:tc>
                  <a:txBody>
                    <a:bodyPr/>
                    <a:lstStyle/>
                    <a:p>
                      <a:pPr algn="ctr"/>
                      <a:r>
                        <a:rPr lang="en-US" sz="1200" i="1" dirty="0" err="1" smtClean="0"/>
                        <a:t>R.card</a:t>
                      </a:r>
                      <a:r>
                        <a:rPr lang="en-US" sz="1200" i="1" dirty="0" smtClean="0"/>
                        <a:t>(h) </a:t>
                      </a:r>
                      <a:endParaRPr lang="en-US" sz="1200" i="1" dirty="0"/>
                    </a:p>
                  </a:txBody>
                  <a:tcPr/>
                </a:tc>
                <a:tc>
                  <a:txBody>
                    <a:bodyPr/>
                    <a:lstStyle/>
                    <a:p>
                      <a:pPr algn="ctr"/>
                      <a:r>
                        <a:rPr lang="en-US" sz="1200" b="1" dirty="0" smtClean="0"/>
                        <a:t>0.2128</a:t>
                      </a:r>
                      <a:endParaRPr lang="en-US" sz="1200" b="1" dirty="0"/>
                    </a:p>
                  </a:txBody>
                  <a:tcPr/>
                </a:tc>
                <a:tc>
                  <a:txBody>
                    <a:bodyPr/>
                    <a:lstStyle/>
                    <a:p>
                      <a:pPr algn="ctr"/>
                      <a:r>
                        <a:rPr lang="en-US" sz="1200" b="1" dirty="0" smtClean="0"/>
                        <a:t>0.58196</a:t>
                      </a:r>
                      <a:endParaRPr lang="en-US" sz="1200" b="1" dirty="0"/>
                    </a:p>
                  </a:txBody>
                  <a:tcPr/>
                </a:tc>
                <a:tc>
                  <a:txBody>
                    <a:bodyPr/>
                    <a:lstStyle/>
                    <a:p>
                      <a:pPr algn="ctr"/>
                      <a:r>
                        <a:rPr lang="en-US" sz="1200" b="1" dirty="0" smtClean="0"/>
                        <a:t>0.4661</a:t>
                      </a:r>
                      <a:endParaRPr lang="en-US" sz="1200" b="1" dirty="0"/>
                    </a:p>
                  </a:txBody>
                  <a:tcPr/>
                </a:tc>
              </a:tr>
              <a:tr h="370840">
                <a:tc>
                  <a:txBody>
                    <a:bodyPr/>
                    <a:lstStyle/>
                    <a:p>
                      <a:pPr algn="ctr"/>
                      <a:r>
                        <a:rPr lang="en-US" sz="1200" i="1" dirty="0" err="1" smtClean="0"/>
                        <a:t>R.card</a:t>
                      </a:r>
                      <a:r>
                        <a:rPr lang="en-US" sz="1200" i="1" dirty="0" smtClean="0"/>
                        <a:t>(a)</a:t>
                      </a:r>
                      <a:endParaRPr lang="en-US" sz="1200" i="1" dirty="0"/>
                    </a:p>
                  </a:txBody>
                  <a:tcPr/>
                </a:tc>
                <a:tc>
                  <a:txBody>
                    <a:bodyPr/>
                    <a:lstStyle/>
                    <a:p>
                      <a:pPr algn="ctr"/>
                      <a:r>
                        <a:rPr lang="en-US" sz="1200" b="1" dirty="0" smtClean="0"/>
                        <a:t>0.1774</a:t>
                      </a:r>
                      <a:endParaRPr lang="en-US" sz="1200" b="1" dirty="0"/>
                    </a:p>
                  </a:txBody>
                  <a:tcPr/>
                </a:tc>
                <a:tc>
                  <a:txBody>
                    <a:bodyPr/>
                    <a:lstStyle/>
                    <a:p>
                      <a:pPr algn="ctr"/>
                      <a:r>
                        <a:rPr lang="en-US" sz="1200" b="1" dirty="0" smtClean="0"/>
                        <a:t>0.11465</a:t>
                      </a:r>
                      <a:endParaRPr lang="en-US" sz="1200" b="1" dirty="0"/>
                    </a:p>
                  </a:txBody>
                  <a:tcPr/>
                </a:tc>
                <a:tc>
                  <a:txBody>
                    <a:bodyPr/>
                    <a:lstStyle/>
                    <a:p>
                      <a:pPr algn="ctr"/>
                      <a:r>
                        <a:rPr lang="en-US" sz="1200" b="1" dirty="0" smtClean="0">
                          <a:solidFill>
                            <a:srgbClr val="FF0000"/>
                          </a:solidFill>
                        </a:rPr>
                        <a:t>0.03737</a:t>
                      </a:r>
                      <a:endParaRPr lang="en-US" sz="1200" b="1" dirty="0">
                        <a:solidFill>
                          <a:srgbClr val="FF0000"/>
                        </a:solidFill>
                      </a:endParaRPr>
                    </a:p>
                  </a:txBody>
                  <a:tcPr/>
                </a:tc>
              </a:tr>
            </a:tbl>
          </a:graphicData>
        </a:graphic>
      </p:graphicFrame>
    </p:spTree>
    <p:extLst>
      <p:ext uri="{BB962C8B-B14F-4D97-AF65-F5344CB8AC3E}">
        <p14:creationId xmlns:p14="http://schemas.microsoft.com/office/powerpoint/2010/main" val="3266790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3399"/>
                </a:solidFill>
              </a:rPr>
              <a:t>Result of the final prediction</a:t>
            </a:r>
            <a:endParaRPr lang="en-US" dirty="0">
              <a:solidFill>
                <a:srgbClr val="003399"/>
              </a:solidFill>
            </a:endParaRPr>
          </a:p>
        </p:txBody>
      </p:sp>
      <p:pic>
        <p:nvPicPr>
          <p:cNvPr id="1026" name="Picture 2" descr="C:\Users\Aakash Chowdhury\Desktop\Untitled.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52400" y="3944361"/>
            <a:ext cx="8839200" cy="274190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8600" y="1447800"/>
            <a:ext cx="8686800" cy="2123658"/>
          </a:xfrm>
          <a:prstGeom prst="rect">
            <a:avLst/>
          </a:prstGeom>
          <a:noFill/>
        </p:spPr>
        <p:txBody>
          <a:bodyPr wrap="square" rtlCol="0">
            <a:spAutoFit/>
          </a:bodyPr>
          <a:lstStyle/>
          <a:p>
            <a:pPr marL="285750" indent="-285750">
              <a:buFont typeface="Arial" pitchFamily="34" charset="0"/>
              <a:buChar char="•"/>
            </a:pPr>
            <a:r>
              <a:rPr lang="en-US" sz="2200" dirty="0"/>
              <a:t>I</a:t>
            </a:r>
            <a:r>
              <a:rPr lang="en-US" sz="2200" dirty="0" smtClean="0"/>
              <a:t>n the last 10 years only 7 teams are consistently played in EPL. That’s why the concept of exponential smoothing is  attempt to predict the result of those 7 teams only. </a:t>
            </a:r>
          </a:p>
          <a:p>
            <a:pPr marL="285750" indent="-285750">
              <a:buFont typeface="Arial" pitchFamily="34" charset="0"/>
              <a:buChar char="•"/>
            </a:pPr>
            <a:r>
              <a:rPr lang="en-US" sz="2200" dirty="0" smtClean="0"/>
              <a:t>So we consider all the home and away matches of these 7 teams.</a:t>
            </a:r>
          </a:p>
          <a:p>
            <a:pPr marL="285750" indent="-285750">
              <a:buFont typeface="Arial" pitchFamily="34" charset="0"/>
              <a:buChar char="•"/>
            </a:pPr>
            <a:r>
              <a:rPr lang="en-US" sz="2200" dirty="0" smtClean="0"/>
              <a:t>i.e.  Total home matches + Total away matches</a:t>
            </a:r>
          </a:p>
          <a:p>
            <a:r>
              <a:rPr lang="en-US" sz="2200" dirty="0" smtClean="0"/>
              <a:t>        =[(19 x 7)- 7C2] + [(</a:t>
            </a:r>
            <a:r>
              <a:rPr lang="en-US" sz="2200" dirty="0"/>
              <a:t>19 x 7)- 7C2] </a:t>
            </a:r>
            <a:r>
              <a:rPr lang="en-US" sz="2200" dirty="0" smtClean="0"/>
              <a:t>= 224</a:t>
            </a:r>
            <a:endParaRPr lang="en-US" sz="2200" dirty="0"/>
          </a:p>
        </p:txBody>
      </p:sp>
    </p:spTree>
    <p:extLst>
      <p:ext uri="{BB962C8B-B14F-4D97-AF65-F5344CB8AC3E}">
        <p14:creationId xmlns:p14="http://schemas.microsoft.com/office/powerpoint/2010/main" val="4154776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Autofit/>
          </a:bodyPr>
          <a:lstStyle/>
          <a:p>
            <a:r>
              <a:rPr lang="en-US" sz="4400" dirty="0" smtClean="0">
                <a:solidFill>
                  <a:srgbClr val="000099"/>
                </a:solidFill>
                <a:latin typeface="Berlin Sans FB" pitchFamily="34" charset="0"/>
              </a:rPr>
              <a:t>Model validation</a:t>
            </a:r>
            <a:endParaRPr lang="en-US" sz="4400" dirty="0">
              <a:solidFill>
                <a:srgbClr val="000099"/>
              </a:solidFill>
              <a:latin typeface="Berlin Sans FB" pitchFamily="34" charset="0"/>
            </a:endParaRPr>
          </a:p>
        </p:txBody>
      </p:sp>
      <p:sp>
        <p:nvSpPr>
          <p:cNvPr id="3" name="Content Placeholder 2"/>
          <p:cNvSpPr>
            <a:spLocks noGrp="1"/>
          </p:cNvSpPr>
          <p:nvPr>
            <p:ph sz="quarter" idx="1"/>
          </p:nvPr>
        </p:nvSpPr>
        <p:spPr/>
        <p:txBody>
          <a:bodyPr/>
          <a:lstStyle/>
          <a:p>
            <a:r>
              <a:rPr lang="en-US" dirty="0" smtClean="0"/>
              <a:t>Compare the predicted league table and the actual league table according to the mode of interest viz.     team position , points column etc.</a:t>
            </a:r>
          </a:p>
          <a:p>
            <a:pPr>
              <a:buNone/>
            </a:pPr>
            <a:endParaRPr lang="en-US" dirty="0" smtClean="0"/>
          </a:p>
          <a:p>
            <a:r>
              <a:rPr lang="en-US" dirty="0" smtClean="0"/>
              <a:t>Correlation between observed and predicted goal scores can also be taken as a measure of model validation.</a:t>
            </a:r>
          </a:p>
          <a:p>
            <a:pPr lvl="1"/>
            <a:r>
              <a:rPr lang="en-US" b="1" dirty="0" smtClean="0">
                <a:solidFill>
                  <a:schemeClr val="tx1"/>
                </a:solidFill>
              </a:rPr>
              <a:t>0.5421628 (Normal Poisson regression)</a:t>
            </a:r>
          </a:p>
          <a:p>
            <a:pPr lvl="1"/>
            <a:r>
              <a:rPr lang="en-US" b="1" dirty="0" smtClean="0">
                <a:solidFill>
                  <a:schemeClr val="tx1"/>
                </a:solidFill>
              </a:rPr>
              <a:t>0.6636259 (After application of exponential               smoothing)</a:t>
            </a:r>
            <a:endParaRPr lang="en-US" b="1" dirty="0">
              <a:solidFill>
                <a:schemeClr val="tx1"/>
              </a:solidFill>
            </a:endParaRPr>
          </a:p>
          <a:p>
            <a:pPr lvl="1"/>
            <a:endParaRPr lang="en-US" b="1" dirty="0" smtClean="0">
              <a:solidFill>
                <a:schemeClr val="tx1"/>
              </a:solidFill>
            </a:endParaRPr>
          </a:p>
        </p:txBody>
      </p:sp>
    </p:spTree>
    <p:extLst>
      <p:ext uri="{BB962C8B-B14F-4D97-AF65-F5344CB8AC3E}">
        <p14:creationId xmlns:p14="http://schemas.microsoft.com/office/powerpoint/2010/main" val="28786024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Autofit/>
          </a:bodyPr>
          <a:lstStyle/>
          <a:p>
            <a:r>
              <a:rPr lang="en-US" sz="4400" dirty="0" smtClean="0">
                <a:solidFill>
                  <a:srgbClr val="003399"/>
                </a:solidFill>
                <a:latin typeface="Berlin Sans FB" pitchFamily="34" charset="0"/>
              </a:rPr>
              <a:t>Conclusion</a:t>
            </a:r>
            <a:endParaRPr lang="en-US" sz="4400" dirty="0">
              <a:solidFill>
                <a:srgbClr val="003399"/>
              </a:solidFill>
              <a:latin typeface="Berlin Sans FB" pitchFamily="34" charset="0"/>
            </a:endParaRPr>
          </a:p>
        </p:txBody>
      </p:sp>
      <p:sp>
        <p:nvSpPr>
          <p:cNvPr id="3" name="Content Placeholder 2"/>
          <p:cNvSpPr>
            <a:spLocks noGrp="1"/>
          </p:cNvSpPr>
          <p:nvPr>
            <p:ph sz="quarter" idx="1"/>
          </p:nvPr>
        </p:nvSpPr>
        <p:spPr>
          <a:xfrm>
            <a:off x="304800" y="1600200"/>
            <a:ext cx="8503920" cy="4572000"/>
          </a:xfrm>
        </p:spPr>
        <p:txBody>
          <a:bodyPr>
            <a:normAutofit fontScale="92500"/>
          </a:bodyPr>
          <a:lstStyle/>
          <a:p>
            <a:r>
              <a:rPr lang="en-US" dirty="0" smtClean="0"/>
              <a:t>Initial method of regression can </a:t>
            </a:r>
            <a:r>
              <a:rPr lang="en-US" dirty="0" smtClean="0"/>
              <a:t>be extended </a:t>
            </a:r>
            <a:r>
              <a:rPr lang="en-US" dirty="0" smtClean="0"/>
              <a:t>by </a:t>
            </a:r>
            <a:r>
              <a:rPr lang="en-US" dirty="0" smtClean="0"/>
              <a:t>considering </a:t>
            </a:r>
            <a:r>
              <a:rPr lang="en-US" dirty="0" smtClean="0"/>
              <a:t>some important factors like player </a:t>
            </a:r>
            <a:r>
              <a:rPr lang="en-US" dirty="0" smtClean="0"/>
              <a:t>transfer, </a:t>
            </a:r>
            <a:r>
              <a:rPr lang="en-US" dirty="0" smtClean="0"/>
              <a:t>change of manager , player injuries within season </a:t>
            </a:r>
            <a:r>
              <a:rPr lang="en-US" dirty="0" err="1" smtClean="0"/>
              <a:t>etc</a:t>
            </a:r>
            <a:r>
              <a:rPr lang="en-US" dirty="0" smtClean="0"/>
              <a:t> </a:t>
            </a:r>
            <a:r>
              <a:rPr lang="en-US" dirty="0" smtClean="0"/>
              <a:t>.</a:t>
            </a:r>
            <a:endParaRPr lang="en-US" dirty="0" smtClean="0"/>
          </a:p>
          <a:p>
            <a:r>
              <a:rPr lang="en-US" dirty="0" smtClean="0"/>
              <a:t>This can be done by updating the model dynamically</a:t>
            </a:r>
            <a:r>
              <a:rPr lang="en-US" dirty="0" smtClean="0"/>
              <a:t>.</a:t>
            </a:r>
            <a:endParaRPr lang="en-US" dirty="0" smtClean="0"/>
          </a:p>
          <a:p>
            <a:r>
              <a:rPr lang="en-US" dirty="0" smtClean="0"/>
              <a:t>Non homogeneous Poisson regression model can be expected to lead to better prediction but has more demanding data requirements</a:t>
            </a:r>
            <a:r>
              <a:rPr lang="en-US" dirty="0" smtClean="0"/>
              <a:t>.</a:t>
            </a:r>
          </a:p>
          <a:p>
            <a:r>
              <a:rPr lang="en-US" dirty="0" smtClean="0"/>
              <a:t>In the exponential smoothing part, it is assumed that all the other 13 teams are playing in similar way, So that relaxation can be improved by collecting last 10 year data of the rest of the 13 teams.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84160" y="1293128"/>
            <a:ext cx="8991600" cy="5486400"/>
          </a:xfrm>
        </p:spPr>
        <p:style>
          <a:lnRef idx="1">
            <a:schemeClr val="accent3"/>
          </a:lnRef>
          <a:fillRef idx="2">
            <a:schemeClr val="accent3"/>
          </a:fillRef>
          <a:effectRef idx="1">
            <a:schemeClr val="accent3"/>
          </a:effectRef>
          <a:fontRef idx="minor">
            <a:schemeClr val="dk1"/>
          </a:fontRef>
        </p:style>
        <p:txBody>
          <a:bodyPr/>
          <a:lstStyle/>
          <a:p>
            <a:pPr>
              <a:buFont typeface="Wingdings" pitchFamily="2" charset="2"/>
              <a:buChar char="q"/>
            </a:pPr>
            <a:r>
              <a:rPr lang="en-US" sz="2400" u="sng" dirty="0" smtClean="0">
                <a:latin typeface="Berlin Sans FB" pitchFamily="34" charset="0"/>
              </a:rPr>
              <a:t>Data Source</a:t>
            </a:r>
            <a:r>
              <a:rPr lang="en-US" sz="2400" dirty="0" smtClean="0">
                <a:latin typeface="Berlin Sans FB" pitchFamily="34" charset="0"/>
              </a:rPr>
              <a:t>-</a:t>
            </a:r>
          </a:p>
          <a:p>
            <a:pPr>
              <a:buNone/>
            </a:pPr>
            <a:r>
              <a:rPr lang="en-US" sz="2400" dirty="0" smtClean="0"/>
              <a:t>  The data used throughout the report is taken from the website </a:t>
            </a:r>
            <a:r>
              <a:rPr lang="en-US" sz="2400" dirty="0" smtClean="0">
                <a:solidFill>
                  <a:srgbClr val="002060"/>
                </a:solidFill>
                <a:hlinkClick r:id="rId2"/>
              </a:rPr>
              <a:t>http://www.football-data.co.uk/</a:t>
            </a:r>
            <a:r>
              <a:rPr lang="en-US" sz="2400" dirty="0" smtClean="0">
                <a:solidFill>
                  <a:srgbClr val="002060"/>
                </a:solidFill>
              </a:rPr>
              <a:t>  </a:t>
            </a:r>
            <a:r>
              <a:rPr lang="en-US" sz="2400" dirty="0" smtClean="0"/>
              <a:t>&amp; </a:t>
            </a:r>
            <a:r>
              <a:rPr lang="en-US" sz="2400" u="sng" dirty="0" smtClean="0">
                <a:hlinkClick r:id="rId3"/>
              </a:rPr>
              <a:t>http://www.soccerstats.com/timing.asp?league=england</a:t>
            </a:r>
          </a:p>
          <a:p>
            <a:pPr>
              <a:buFont typeface="Wingdings" pitchFamily="2" charset="2"/>
              <a:buChar char="v"/>
            </a:pPr>
            <a:r>
              <a:rPr lang="en-US" sz="2400" u="sng" dirty="0" smtClean="0">
                <a:latin typeface="Berlin Sans FB" pitchFamily="34" charset="0"/>
                <a:cs typeface="Aharoni" pitchFamily="2" charset="-79"/>
              </a:rPr>
              <a:t>Form of data table-</a:t>
            </a:r>
          </a:p>
          <a:p>
            <a:pPr>
              <a:buFont typeface="Wingdings" pitchFamily="2" charset="2"/>
              <a:buChar char="v"/>
            </a:pPr>
            <a:endParaRPr lang="en-US" sz="2400" u="sng" dirty="0" smtClean="0">
              <a:latin typeface="Berlin Sans FB" pitchFamily="34" charset="0"/>
              <a:cs typeface="Aharoni" pitchFamily="2" charset="-79"/>
            </a:endParaRPr>
          </a:p>
          <a:p>
            <a:pPr>
              <a:buFont typeface="Wingdings" pitchFamily="2" charset="2"/>
              <a:buChar char="v"/>
            </a:pPr>
            <a:endParaRPr lang="en-US" sz="2400" u="sng" dirty="0" smtClean="0">
              <a:latin typeface="Berlin Sans FB" pitchFamily="34" charset="0"/>
              <a:cs typeface="Aharoni" pitchFamily="2" charset="-79"/>
            </a:endParaRPr>
          </a:p>
          <a:p>
            <a:pPr>
              <a:buFont typeface="Wingdings" pitchFamily="2" charset="2"/>
              <a:buChar char="v"/>
            </a:pPr>
            <a:endParaRPr lang="en-US" sz="2400" u="sng" dirty="0" smtClean="0">
              <a:latin typeface="Berlin Sans FB" pitchFamily="34" charset="0"/>
              <a:cs typeface="Aharoni" pitchFamily="2" charset="-79"/>
            </a:endParaRPr>
          </a:p>
          <a:p>
            <a:pPr>
              <a:buNone/>
            </a:pPr>
            <a:r>
              <a:rPr lang="en-US" sz="2400" dirty="0" smtClean="0">
                <a:latin typeface="Berlin Sans FB" pitchFamily="34" charset="0"/>
                <a:cs typeface="Aharoni" pitchFamily="2" charset="-79"/>
              </a:rPr>
              <a:t>  </a:t>
            </a:r>
          </a:p>
          <a:p>
            <a:pPr>
              <a:buNone/>
            </a:pPr>
            <a:r>
              <a:rPr lang="en-US" sz="1600" dirty="0" smtClean="0">
                <a:latin typeface="Berlin Sans FB" pitchFamily="34" charset="0"/>
                <a:cs typeface="Aharoni" pitchFamily="2" charset="-79"/>
              </a:rPr>
              <a:t>                .                     .                           .                           .                         .                      .                   .</a:t>
            </a:r>
          </a:p>
          <a:p>
            <a:pPr>
              <a:buNone/>
            </a:pPr>
            <a:r>
              <a:rPr lang="en-US" sz="1600" dirty="0" smtClean="0">
                <a:latin typeface="Berlin Sans FB" pitchFamily="34" charset="0"/>
                <a:cs typeface="Aharoni" pitchFamily="2" charset="-79"/>
              </a:rPr>
              <a:t>                .                     .                           .                           .                         .                      .                   .</a:t>
            </a:r>
          </a:p>
          <a:p>
            <a:pPr>
              <a:buNone/>
            </a:pPr>
            <a:r>
              <a:rPr lang="en-US" sz="1600" dirty="0" smtClean="0">
                <a:latin typeface="Berlin Sans FB" pitchFamily="34" charset="0"/>
                <a:cs typeface="Aharoni" pitchFamily="2" charset="-79"/>
              </a:rPr>
              <a:t>                .                     .                           .                           .                         .                      .                   .</a:t>
            </a:r>
            <a:endParaRPr lang="en-US" sz="1600" u="sng" dirty="0" smtClean="0">
              <a:latin typeface="Berlin Sans FB" pitchFamily="34" charset="0"/>
              <a:cs typeface="Aharoni" pitchFamily="2" charset="-79"/>
            </a:endParaRPr>
          </a:p>
        </p:txBody>
      </p:sp>
      <p:sp>
        <p:nvSpPr>
          <p:cNvPr id="4" name="TextBox 3"/>
          <p:cNvSpPr txBox="1"/>
          <p:nvPr/>
        </p:nvSpPr>
        <p:spPr>
          <a:xfrm>
            <a:off x="138550" y="152400"/>
            <a:ext cx="8839200" cy="76944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4400" dirty="0" smtClean="0">
                <a:solidFill>
                  <a:srgbClr val="152569"/>
                </a:solidFill>
                <a:latin typeface="Berlin Sans FB" pitchFamily="34" charset="0"/>
              </a:rPr>
              <a:t>       Data Source and its form</a:t>
            </a:r>
            <a:endParaRPr lang="en-US" sz="4400" dirty="0">
              <a:solidFill>
                <a:srgbClr val="152569"/>
              </a:solidFill>
              <a:latin typeface="Berlin Sans FB" pitchFamily="34" charset="0"/>
            </a:endParaRPr>
          </a:p>
        </p:txBody>
      </p:sp>
      <p:graphicFrame>
        <p:nvGraphicFramePr>
          <p:cNvPr id="5" name="Table 4"/>
          <p:cNvGraphicFramePr>
            <a:graphicFrameLocks noGrp="1"/>
          </p:cNvGraphicFramePr>
          <p:nvPr/>
        </p:nvGraphicFramePr>
        <p:xfrm>
          <a:off x="457199" y="3505200"/>
          <a:ext cx="8534400" cy="1594485"/>
        </p:xfrm>
        <a:graphic>
          <a:graphicData uri="http://schemas.openxmlformats.org/drawingml/2006/table">
            <a:tbl>
              <a:tblPr firstRow="1" bandRow="1">
                <a:tableStyleId>{5C22544A-7EE6-4342-B048-85BDC9FD1C3A}</a:tableStyleId>
              </a:tblPr>
              <a:tblGrid>
                <a:gridCol w="1066801"/>
                <a:gridCol w="1219200"/>
                <a:gridCol w="1600200"/>
                <a:gridCol w="1371600"/>
                <a:gridCol w="1219200"/>
                <a:gridCol w="1066800"/>
                <a:gridCol w="990599"/>
              </a:tblGrid>
              <a:tr h="609600">
                <a:tc>
                  <a:txBody>
                    <a:bodyPr/>
                    <a:lstStyle/>
                    <a:p>
                      <a:pPr algn="ctr" fontAlgn="b"/>
                      <a:r>
                        <a:rPr lang="en-US" sz="3200" b="0" i="0" u="none" strike="noStrike" dirty="0" smtClean="0">
                          <a:solidFill>
                            <a:srgbClr val="000000"/>
                          </a:solidFill>
                          <a:latin typeface="Calibri"/>
                        </a:rPr>
                        <a:t>Div</a:t>
                      </a:r>
                      <a:endParaRPr lang="en-US" sz="3200" b="0" i="0" u="none" strike="noStrike" dirty="0">
                        <a:solidFill>
                          <a:srgbClr val="000000"/>
                        </a:solidFill>
                        <a:latin typeface="Calibri"/>
                      </a:endParaRPr>
                    </a:p>
                  </a:txBody>
                  <a:tcPr marL="9525" marR="9525" marT="9525" marB="0" anchor="b">
                    <a:solidFill>
                      <a:schemeClr val="accent3">
                        <a:lumMod val="60000"/>
                        <a:lumOff val="40000"/>
                      </a:schemeClr>
                    </a:solidFill>
                  </a:tcPr>
                </a:tc>
                <a:tc>
                  <a:txBody>
                    <a:bodyPr/>
                    <a:lstStyle/>
                    <a:p>
                      <a:pPr algn="ctr" fontAlgn="b"/>
                      <a:r>
                        <a:rPr lang="en-US" sz="3200" b="0" i="0" u="none" strike="noStrike" dirty="0">
                          <a:solidFill>
                            <a:srgbClr val="000000"/>
                          </a:solidFill>
                          <a:latin typeface="Calibri"/>
                        </a:rPr>
                        <a:t>Date</a:t>
                      </a:r>
                    </a:p>
                  </a:txBody>
                  <a:tcPr marL="9525" marR="9525" marT="9525" marB="0" anchor="b">
                    <a:solidFill>
                      <a:schemeClr val="accent3">
                        <a:lumMod val="60000"/>
                        <a:lumOff val="40000"/>
                      </a:schemeClr>
                    </a:solidFill>
                  </a:tcPr>
                </a:tc>
                <a:tc>
                  <a:txBody>
                    <a:bodyPr/>
                    <a:lstStyle/>
                    <a:p>
                      <a:pPr algn="ctr" fontAlgn="b"/>
                      <a:r>
                        <a:rPr lang="en-US" sz="3200" b="0" i="0" u="none" strike="noStrike" dirty="0" smtClean="0">
                          <a:solidFill>
                            <a:srgbClr val="000000"/>
                          </a:solidFill>
                          <a:latin typeface="Calibri"/>
                        </a:rPr>
                        <a:t>Home</a:t>
                      </a:r>
                    </a:p>
                    <a:p>
                      <a:pPr algn="ctr" fontAlgn="b"/>
                      <a:r>
                        <a:rPr lang="en-US" sz="3200" b="0" i="0" u="none" strike="noStrike" dirty="0" smtClean="0">
                          <a:solidFill>
                            <a:srgbClr val="000000"/>
                          </a:solidFill>
                          <a:latin typeface="Calibri"/>
                        </a:rPr>
                        <a:t>Team</a:t>
                      </a:r>
                      <a:endParaRPr lang="en-US" sz="3200" b="0" i="0" u="none" strike="noStrike" dirty="0">
                        <a:solidFill>
                          <a:srgbClr val="000000"/>
                        </a:solidFill>
                        <a:latin typeface="Calibri"/>
                      </a:endParaRPr>
                    </a:p>
                  </a:txBody>
                  <a:tcPr marL="9525" marR="9525" marT="9525" marB="0" anchor="b">
                    <a:solidFill>
                      <a:schemeClr val="accent3">
                        <a:lumMod val="60000"/>
                        <a:lumOff val="40000"/>
                      </a:schemeClr>
                    </a:solidFill>
                  </a:tcPr>
                </a:tc>
                <a:tc>
                  <a:txBody>
                    <a:bodyPr/>
                    <a:lstStyle/>
                    <a:p>
                      <a:pPr algn="ctr" fontAlgn="b"/>
                      <a:r>
                        <a:rPr lang="en-US" sz="3200" b="0" i="0" u="none" strike="noStrike" dirty="0" smtClean="0">
                          <a:solidFill>
                            <a:srgbClr val="000000"/>
                          </a:solidFill>
                          <a:latin typeface="Calibri"/>
                        </a:rPr>
                        <a:t>Away</a:t>
                      </a:r>
                    </a:p>
                    <a:p>
                      <a:pPr algn="ctr" fontAlgn="b"/>
                      <a:r>
                        <a:rPr lang="en-US" sz="3200" b="0" i="0" u="none" strike="noStrike" dirty="0" smtClean="0">
                          <a:solidFill>
                            <a:srgbClr val="000000"/>
                          </a:solidFill>
                          <a:latin typeface="Calibri"/>
                        </a:rPr>
                        <a:t>Team</a:t>
                      </a:r>
                      <a:endParaRPr lang="en-US" sz="3200" b="0" i="0" u="none" strike="noStrike" dirty="0">
                        <a:solidFill>
                          <a:srgbClr val="000000"/>
                        </a:solidFill>
                        <a:latin typeface="Calibri"/>
                      </a:endParaRPr>
                    </a:p>
                  </a:txBody>
                  <a:tcPr marL="9525" marR="9525" marT="9525" marB="0" anchor="b">
                    <a:solidFill>
                      <a:schemeClr val="accent3">
                        <a:lumMod val="60000"/>
                        <a:lumOff val="40000"/>
                      </a:schemeClr>
                    </a:solidFill>
                  </a:tcPr>
                </a:tc>
                <a:tc>
                  <a:txBody>
                    <a:bodyPr/>
                    <a:lstStyle/>
                    <a:p>
                      <a:pPr algn="ctr" fontAlgn="b"/>
                      <a:r>
                        <a:rPr lang="en-US" sz="2800" b="0" i="0" u="none" strike="noStrike" dirty="0">
                          <a:solidFill>
                            <a:srgbClr val="000000"/>
                          </a:solidFill>
                          <a:latin typeface="Calibri"/>
                        </a:rPr>
                        <a:t>FTHG</a:t>
                      </a:r>
                    </a:p>
                  </a:txBody>
                  <a:tcPr marL="9525" marR="9525" marT="9525" marB="0" anchor="b">
                    <a:solidFill>
                      <a:schemeClr val="accent3">
                        <a:lumMod val="60000"/>
                        <a:lumOff val="40000"/>
                      </a:schemeClr>
                    </a:solidFill>
                  </a:tcPr>
                </a:tc>
                <a:tc>
                  <a:txBody>
                    <a:bodyPr/>
                    <a:lstStyle/>
                    <a:p>
                      <a:pPr algn="ctr" fontAlgn="b"/>
                      <a:r>
                        <a:rPr lang="en-US" sz="2800" b="0" i="0" u="none" strike="noStrike" dirty="0">
                          <a:solidFill>
                            <a:srgbClr val="000000"/>
                          </a:solidFill>
                          <a:latin typeface="Calibri"/>
                        </a:rPr>
                        <a:t>FTAG</a:t>
                      </a:r>
                    </a:p>
                  </a:txBody>
                  <a:tcPr marL="9525" marR="9525" marT="9525" marB="0" anchor="b">
                    <a:solidFill>
                      <a:schemeClr val="accent3">
                        <a:lumMod val="60000"/>
                        <a:lumOff val="40000"/>
                      </a:schemeClr>
                    </a:solidFill>
                  </a:tcPr>
                </a:tc>
                <a:tc>
                  <a:txBody>
                    <a:bodyPr/>
                    <a:lstStyle/>
                    <a:p>
                      <a:pPr algn="ctr" fontAlgn="b"/>
                      <a:r>
                        <a:rPr lang="en-US" sz="2800" b="0" i="0" u="none" strike="noStrike" dirty="0">
                          <a:solidFill>
                            <a:srgbClr val="000000"/>
                          </a:solidFill>
                          <a:latin typeface="Calibri"/>
                        </a:rPr>
                        <a:t>FTR</a:t>
                      </a:r>
                    </a:p>
                  </a:txBody>
                  <a:tcPr marL="9525" marR="9525" marT="9525" marB="0" anchor="b">
                    <a:solidFill>
                      <a:schemeClr val="accent3">
                        <a:lumMod val="60000"/>
                        <a:lumOff val="40000"/>
                      </a:schemeClr>
                    </a:solidFill>
                  </a:tcPr>
                </a:tc>
              </a:tr>
              <a:tr h="609600">
                <a:tc>
                  <a:txBody>
                    <a:bodyPr/>
                    <a:lstStyle/>
                    <a:p>
                      <a:pPr algn="ctr"/>
                      <a:r>
                        <a:rPr lang="en-US" sz="2800" dirty="0" smtClean="0"/>
                        <a:t>EO</a:t>
                      </a:r>
                      <a:endParaRPr lang="en-US" sz="2800" dirty="0"/>
                    </a:p>
                  </a:txBody>
                  <a:tcPr/>
                </a:tc>
                <a:tc>
                  <a:txBody>
                    <a:bodyPr/>
                    <a:lstStyle/>
                    <a:p>
                      <a:pPr algn="r" fontAlgn="b"/>
                      <a:r>
                        <a:rPr lang="en-US" sz="2400" b="0" i="0" u="none" strike="noStrike" dirty="0">
                          <a:solidFill>
                            <a:srgbClr val="000000"/>
                          </a:solidFill>
                          <a:latin typeface="Calibri"/>
                        </a:rPr>
                        <a:t>8/8/2015</a:t>
                      </a:r>
                    </a:p>
                  </a:txBody>
                  <a:tcPr marL="9525" marR="9525" marT="9525" marB="0" anchor="b"/>
                </a:tc>
                <a:tc>
                  <a:txBody>
                    <a:bodyPr/>
                    <a:lstStyle/>
                    <a:p>
                      <a:pPr algn="ctr" fontAlgn="b"/>
                      <a:r>
                        <a:rPr lang="en-US" sz="2000" b="0" i="0" u="none" strike="noStrike" dirty="0">
                          <a:solidFill>
                            <a:srgbClr val="000000"/>
                          </a:solidFill>
                          <a:latin typeface="Calibri"/>
                        </a:rPr>
                        <a:t>Bournemouth</a:t>
                      </a:r>
                    </a:p>
                  </a:txBody>
                  <a:tcPr marL="9525" marR="9525" marT="9525" marB="0" anchor="b"/>
                </a:tc>
                <a:tc>
                  <a:txBody>
                    <a:bodyPr/>
                    <a:lstStyle/>
                    <a:p>
                      <a:pPr algn="ctr" fontAlgn="b"/>
                      <a:r>
                        <a:rPr lang="en-US" sz="2000" b="0" i="0" u="none" strike="noStrike" dirty="0">
                          <a:solidFill>
                            <a:srgbClr val="000000"/>
                          </a:solidFill>
                          <a:latin typeface="Calibri"/>
                        </a:rPr>
                        <a:t>Aston Villa</a:t>
                      </a:r>
                    </a:p>
                  </a:txBody>
                  <a:tcPr marL="9525" marR="9525" marT="9525" marB="0" anchor="b"/>
                </a:tc>
                <a:tc>
                  <a:txBody>
                    <a:bodyPr/>
                    <a:lstStyle/>
                    <a:p>
                      <a:pPr algn="ctr"/>
                      <a:r>
                        <a:rPr lang="en-US" sz="3200" dirty="0" smtClean="0"/>
                        <a:t>0</a:t>
                      </a:r>
                      <a:endParaRPr lang="en-US" sz="3200" dirty="0"/>
                    </a:p>
                  </a:txBody>
                  <a:tcPr/>
                </a:tc>
                <a:tc>
                  <a:txBody>
                    <a:bodyPr/>
                    <a:lstStyle/>
                    <a:p>
                      <a:pPr algn="ctr"/>
                      <a:r>
                        <a:rPr lang="en-US" sz="3200" dirty="0" smtClean="0"/>
                        <a:t>1</a:t>
                      </a:r>
                      <a:endParaRPr lang="en-US" sz="3200" dirty="0"/>
                    </a:p>
                  </a:txBody>
                  <a:tcPr/>
                </a:tc>
                <a:tc>
                  <a:txBody>
                    <a:bodyPr/>
                    <a:lstStyle/>
                    <a:p>
                      <a:pPr algn="ctr"/>
                      <a:r>
                        <a:rPr lang="en-US" sz="2800" dirty="0" smtClean="0"/>
                        <a:t>A</a:t>
                      </a:r>
                      <a:endParaRPr lang="en-US" sz="2800" dirty="0"/>
                    </a:p>
                  </a:txBody>
                  <a:tcPr/>
                </a:tc>
              </a:tr>
            </a:tbl>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Autofit/>
          </a:bodyPr>
          <a:lstStyle/>
          <a:p>
            <a:r>
              <a:rPr lang="en-US" sz="4400" dirty="0" smtClean="0">
                <a:solidFill>
                  <a:srgbClr val="003296"/>
                </a:solidFill>
                <a:latin typeface="Berlin Sans FB" pitchFamily="34" charset="0"/>
              </a:rPr>
              <a:t>Steps taken in the project</a:t>
            </a:r>
            <a:endParaRPr lang="en-US" sz="4400" dirty="0">
              <a:solidFill>
                <a:srgbClr val="003296"/>
              </a:solidFill>
              <a:latin typeface="Berlin Sans FB" pitchFamily="34" charset="0"/>
            </a:endParaRP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23612797"/>
              </p:ext>
            </p:extLst>
          </p:nvPr>
        </p:nvGraphicFramePr>
        <p:xfrm>
          <a:off x="381000" y="1447800"/>
          <a:ext cx="8428038"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411706" y="5728648"/>
            <a:ext cx="8372901" cy="420806"/>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Simple Exponential smoothing of all the factor variables(by considering last 10 years data) and then  repeat  the  above  3 steps to predict  the  league  table    </a:t>
            </a:r>
            <a:endParaRPr lang="en-US" sz="1400" b="1" dirty="0">
              <a:solidFill>
                <a:srgbClr val="000066"/>
              </a:solidFill>
            </a:endParaRPr>
          </a:p>
        </p:txBody>
      </p:sp>
      <p:sp>
        <p:nvSpPr>
          <p:cNvPr id="5" name="TextBox 4"/>
          <p:cNvSpPr txBox="1"/>
          <p:nvPr/>
        </p:nvSpPr>
        <p:spPr>
          <a:xfrm>
            <a:off x="3733800" y="5334000"/>
            <a:ext cx="1524000" cy="338554"/>
          </a:xfrm>
          <a:prstGeom prst="rect">
            <a:avLst/>
          </a:prstGeom>
          <a:noFill/>
        </p:spPr>
        <p:txBody>
          <a:bodyPr wrap="square" rtlCol="0">
            <a:spAutoFit/>
          </a:bodyPr>
          <a:lstStyle/>
          <a:p>
            <a:pPr algn="ctr"/>
            <a:r>
              <a:rPr lang="en-US" sz="1600" b="1" dirty="0" smtClean="0">
                <a:solidFill>
                  <a:srgbClr val="000066"/>
                </a:solidFill>
              </a:rPr>
              <a:t>4</a:t>
            </a:r>
            <a:r>
              <a:rPr lang="en-US" sz="1600" b="1" baseline="30000" dirty="0" smtClean="0">
                <a:solidFill>
                  <a:srgbClr val="000066"/>
                </a:solidFill>
              </a:rPr>
              <a:t>th</a:t>
            </a:r>
            <a:r>
              <a:rPr lang="en-US" sz="1600" b="1" dirty="0" smtClean="0">
                <a:solidFill>
                  <a:srgbClr val="000066"/>
                </a:solidFill>
              </a:rPr>
              <a:t> Step</a:t>
            </a:r>
            <a:endParaRPr lang="en-US" sz="1600" b="1"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1475D874-CF8A-49AF-BD0B-FBC1C6D851AA}"/>
                                            </p:graphicEl>
                                          </p:spTgt>
                                        </p:tgtEl>
                                        <p:attrNameLst>
                                          <p:attrName>style.visibility</p:attrName>
                                        </p:attrNameLst>
                                      </p:cBhvr>
                                      <p:to>
                                        <p:strVal val="visible"/>
                                      </p:to>
                                    </p:set>
                                    <p:anim calcmode="lin" valueType="num">
                                      <p:cBhvr additive="base">
                                        <p:cTn id="7" dur="500" fill="hold"/>
                                        <p:tgtEl>
                                          <p:spTgt spid="4">
                                            <p:graphicEl>
                                              <a:dgm id="{1475D874-CF8A-49AF-BD0B-FBC1C6D851AA}"/>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1475D874-CF8A-49AF-BD0B-FBC1C6D851AA}"/>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320C335D-DC93-4256-A843-DE7D2BBB69FB}"/>
                                            </p:graphicEl>
                                          </p:spTgt>
                                        </p:tgtEl>
                                        <p:attrNameLst>
                                          <p:attrName>style.visibility</p:attrName>
                                        </p:attrNameLst>
                                      </p:cBhvr>
                                      <p:to>
                                        <p:strVal val="visible"/>
                                      </p:to>
                                    </p:set>
                                    <p:anim calcmode="lin" valueType="num">
                                      <p:cBhvr additive="base">
                                        <p:cTn id="13" dur="500" fill="hold"/>
                                        <p:tgtEl>
                                          <p:spTgt spid="4">
                                            <p:graphicEl>
                                              <a:dgm id="{320C335D-DC93-4256-A843-DE7D2BBB69FB}"/>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320C335D-DC93-4256-A843-DE7D2BBB69FB}"/>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288BD969-9527-41C7-9E9B-797406838CDB}"/>
                                            </p:graphicEl>
                                          </p:spTgt>
                                        </p:tgtEl>
                                        <p:attrNameLst>
                                          <p:attrName>style.visibility</p:attrName>
                                        </p:attrNameLst>
                                      </p:cBhvr>
                                      <p:to>
                                        <p:strVal val="visible"/>
                                      </p:to>
                                    </p:set>
                                    <p:anim calcmode="lin" valueType="num">
                                      <p:cBhvr additive="base">
                                        <p:cTn id="19" dur="500" fill="hold"/>
                                        <p:tgtEl>
                                          <p:spTgt spid="4">
                                            <p:graphicEl>
                                              <a:dgm id="{288BD969-9527-41C7-9E9B-797406838CDB}"/>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288BD969-9527-41C7-9E9B-797406838CDB}"/>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graphicEl>
                                              <a:dgm id="{E39AFCD5-CE6D-499C-8429-A00FEC7E1E48}"/>
                                            </p:graphicEl>
                                          </p:spTgt>
                                        </p:tgtEl>
                                        <p:attrNameLst>
                                          <p:attrName>style.visibility</p:attrName>
                                        </p:attrNameLst>
                                      </p:cBhvr>
                                      <p:to>
                                        <p:strVal val="visible"/>
                                      </p:to>
                                    </p:set>
                                    <p:anim calcmode="lin" valueType="num">
                                      <p:cBhvr additive="base">
                                        <p:cTn id="25" dur="500" fill="hold"/>
                                        <p:tgtEl>
                                          <p:spTgt spid="4">
                                            <p:graphicEl>
                                              <a:dgm id="{E39AFCD5-CE6D-499C-8429-A00FEC7E1E48}"/>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E39AFCD5-CE6D-499C-8429-A00FEC7E1E48}"/>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graphicEl>
                                              <a:dgm id="{E281462C-5C77-41D8-AB30-24BA3E3C8DBB}"/>
                                            </p:graphicEl>
                                          </p:spTgt>
                                        </p:tgtEl>
                                        <p:attrNameLst>
                                          <p:attrName>style.visibility</p:attrName>
                                        </p:attrNameLst>
                                      </p:cBhvr>
                                      <p:to>
                                        <p:strVal val="visible"/>
                                      </p:to>
                                    </p:set>
                                    <p:anim calcmode="lin" valueType="num">
                                      <p:cBhvr additive="base">
                                        <p:cTn id="31" dur="500" fill="hold"/>
                                        <p:tgtEl>
                                          <p:spTgt spid="4">
                                            <p:graphicEl>
                                              <a:dgm id="{E281462C-5C77-41D8-AB30-24BA3E3C8DBB}"/>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graphicEl>
                                              <a:dgm id="{E281462C-5C77-41D8-AB30-24BA3E3C8DBB}"/>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graphicEl>
                                              <a:dgm id="{D33748F4-6271-4F4D-A007-8A5434437363}"/>
                                            </p:graphicEl>
                                          </p:spTgt>
                                        </p:tgtEl>
                                        <p:attrNameLst>
                                          <p:attrName>style.visibility</p:attrName>
                                        </p:attrNameLst>
                                      </p:cBhvr>
                                      <p:to>
                                        <p:strVal val="visible"/>
                                      </p:to>
                                    </p:set>
                                    <p:anim calcmode="lin" valueType="num">
                                      <p:cBhvr additive="base">
                                        <p:cTn id="37" dur="500" fill="hold"/>
                                        <p:tgtEl>
                                          <p:spTgt spid="4">
                                            <p:graphicEl>
                                              <a:dgm id="{D33748F4-6271-4F4D-A007-8A5434437363}"/>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D33748F4-6271-4F4D-A007-8A5434437363}"/>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graphicEl>
                                              <a:dgm id="{45DF904B-FBF6-49ED-85E4-5A02EE31B9FD}"/>
                                            </p:graphicEl>
                                          </p:spTgt>
                                        </p:tgtEl>
                                        <p:attrNameLst>
                                          <p:attrName>style.visibility</p:attrName>
                                        </p:attrNameLst>
                                      </p:cBhvr>
                                      <p:to>
                                        <p:strVal val="visible"/>
                                      </p:to>
                                    </p:set>
                                    <p:anim calcmode="lin" valueType="num">
                                      <p:cBhvr additive="base">
                                        <p:cTn id="43" dur="500" fill="hold"/>
                                        <p:tgtEl>
                                          <p:spTgt spid="4">
                                            <p:graphicEl>
                                              <a:dgm id="{45DF904B-FBF6-49ED-85E4-5A02EE31B9FD}"/>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graphicEl>
                                              <a:dgm id="{45DF904B-FBF6-49ED-85E4-5A02EE31B9FD}"/>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graphicEl>
                                              <a:dgm id="{F64992AD-3A7E-4539-88D3-AF4985D86E63}"/>
                                            </p:graphicEl>
                                          </p:spTgt>
                                        </p:tgtEl>
                                        <p:attrNameLst>
                                          <p:attrName>style.visibility</p:attrName>
                                        </p:attrNameLst>
                                      </p:cBhvr>
                                      <p:to>
                                        <p:strVal val="visible"/>
                                      </p:to>
                                    </p:set>
                                    <p:anim calcmode="lin" valueType="num">
                                      <p:cBhvr additive="base">
                                        <p:cTn id="49" dur="500" fill="hold"/>
                                        <p:tgtEl>
                                          <p:spTgt spid="4">
                                            <p:graphicEl>
                                              <a:dgm id="{F64992AD-3A7E-4539-88D3-AF4985D86E63}"/>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graphicEl>
                                              <a:dgm id="{F64992AD-3A7E-4539-88D3-AF4985D86E63}"/>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Autofit/>
          </a:bodyPr>
          <a:lstStyle/>
          <a:p>
            <a:r>
              <a:rPr lang="en-US" sz="4400" dirty="0" smtClean="0">
                <a:solidFill>
                  <a:srgbClr val="152569"/>
                </a:solidFill>
                <a:latin typeface="Berlin Sans FB Demi" pitchFamily="34" charset="0"/>
              </a:rPr>
              <a:t>Observations</a:t>
            </a:r>
            <a:endParaRPr lang="en-US" sz="4400" dirty="0">
              <a:solidFill>
                <a:srgbClr val="152569"/>
              </a:solidFill>
              <a:latin typeface="Berlin Sans FB Demi" pitchFamily="34" charset="0"/>
            </a:endParaRPr>
          </a:p>
        </p:txBody>
      </p:sp>
      <p:sp>
        <p:nvSpPr>
          <p:cNvPr id="3" name="Content Placeholder 2"/>
          <p:cNvSpPr>
            <a:spLocks noGrp="1"/>
          </p:cNvSpPr>
          <p:nvPr>
            <p:ph sz="quarter" idx="1"/>
          </p:nvPr>
        </p:nvSpPr>
        <p:spPr/>
        <p:style>
          <a:lnRef idx="1">
            <a:schemeClr val="accent3"/>
          </a:lnRef>
          <a:fillRef idx="2">
            <a:schemeClr val="accent3"/>
          </a:fillRef>
          <a:effectRef idx="1">
            <a:schemeClr val="accent3"/>
          </a:effectRef>
          <a:fontRef idx="minor">
            <a:schemeClr val="dk1"/>
          </a:fontRef>
        </p:style>
        <p:txBody>
          <a:bodyPr>
            <a:normAutofit/>
          </a:bodyPr>
          <a:lstStyle/>
          <a:p>
            <a:pPr>
              <a:buFont typeface="Wingdings" pitchFamily="2" charset="2"/>
              <a:buChar char="v"/>
            </a:pPr>
            <a:r>
              <a:rPr lang="en-US" dirty="0" smtClean="0"/>
              <a:t>Total no of matches in 2015-16 Premiership football season=380</a:t>
            </a:r>
          </a:p>
          <a:p>
            <a:pPr>
              <a:buNone/>
            </a:pPr>
            <a:endParaRPr lang="en-US" dirty="0" smtClean="0"/>
          </a:p>
          <a:p>
            <a:pPr>
              <a:buFont typeface="Wingdings" pitchFamily="2" charset="2"/>
              <a:buChar char="v"/>
            </a:pPr>
            <a:r>
              <a:rPr lang="en-US" dirty="0" smtClean="0"/>
              <a:t>Total no of goals scored in the season=1064</a:t>
            </a:r>
          </a:p>
          <a:p>
            <a:pPr>
              <a:buFont typeface="Wingdings" pitchFamily="2" charset="2"/>
              <a:buChar char="v"/>
            </a:pPr>
            <a:endParaRPr lang="en-US" dirty="0" smtClean="0"/>
          </a:p>
          <a:p>
            <a:pPr>
              <a:buFont typeface="Wingdings" pitchFamily="2" charset="2"/>
              <a:buChar char="v"/>
            </a:pPr>
            <a:r>
              <a:rPr lang="en-US" dirty="0" smtClean="0"/>
              <a:t> Average no of goals per game=</a:t>
            </a:r>
            <a:r>
              <a:rPr lang="en-US" sz="2400" dirty="0" smtClean="0"/>
              <a:t> 1064/380 = 2.8 </a:t>
            </a:r>
          </a:p>
          <a:p>
            <a:pPr>
              <a:buNone/>
            </a:pPr>
            <a:endParaRPr lang="en-US" sz="2400" dirty="0" smtClean="0"/>
          </a:p>
          <a:p>
            <a:pPr>
              <a:buFont typeface="Wingdings" pitchFamily="2" charset="2"/>
              <a:buChar char="v"/>
            </a:pPr>
            <a:r>
              <a:rPr lang="en-US" dirty="0" smtClean="0"/>
              <a:t>X= total number of goals per game in all 380</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Autofit/>
          </a:bodyPr>
          <a:lstStyle/>
          <a:p>
            <a:r>
              <a:rPr lang="en-US" sz="4400" dirty="0">
                <a:solidFill>
                  <a:srgbClr val="152569"/>
                </a:solidFill>
                <a:latin typeface="Berlin Sans FB" pitchFamily="34" charset="0"/>
              </a:rPr>
              <a:t>Modeling a Poisson process</a:t>
            </a:r>
            <a:endParaRPr lang="en-US" sz="4400" dirty="0">
              <a:solidFill>
                <a:srgbClr val="00359E"/>
              </a:solidFill>
              <a:latin typeface="Berlin Sans FB" pitchFamily="34" charset="0"/>
            </a:endParaRPr>
          </a:p>
        </p:txBody>
      </p:sp>
      <p:sp>
        <p:nvSpPr>
          <p:cNvPr id="3" name="Content Placeholder 2"/>
          <p:cNvSpPr>
            <a:spLocks noGrp="1"/>
          </p:cNvSpPr>
          <p:nvPr>
            <p:ph sz="quarter" idx="1"/>
          </p:nvPr>
        </p:nvSpPr>
        <p:spPr>
          <a:xfrm>
            <a:off x="141596" y="1537648"/>
            <a:ext cx="8877300" cy="5181600"/>
          </a:xfrm>
        </p:spPr>
        <p:style>
          <a:lnRef idx="1">
            <a:schemeClr val="accent3"/>
          </a:lnRef>
          <a:fillRef idx="2">
            <a:schemeClr val="accent3"/>
          </a:fillRef>
          <a:effectRef idx="1">
            <a:schemeClr val="accent3"/>
          </a:effectRef>
          <a:fontRef idx="minor">
            <a:schemeClr val="dk1"/>
          </a:fontRef>
        </p:style>
        <p:txBody>
          <a:bodyPr>
            <a:noAutofit/>
          </a:bodyPr>
          <a:lstStyle/>
          <a:p>
            <a:pPr>
              <a:buFont typeface="Wingdings" pitchFamily="2" charset="2"/>
              <a:buChar char="v"/>
            </a:pPr>
            <a:r>
              <a:rPr lang="en-US" sz="2400" dirty="0"/>
              <a:t> </a:t>
            </a:r>
            <a:r>
              <a:rPr lang="en-US" sz="2400" dirty="0" smtClean="0"/>
              <a:t>Let, N(t)= no. </a:t>
            </a:r>
            <a:r>
              <a:rPr lang="en-US" sz="2400" dirty="0"/>
              <a:t>of times a specified ‘event’ occurs by </a:t>
            </a:r>
            <a:r>
              <a:rPr lang="en-US" sz="2400" dirty="0" smtClean="0"/>
              <a:t>time t</a:t>
            </a:r>
            <a:endParaRPr lang="en-US" sz="2400" dirty="0"/>
          </a:p>
          <a:p>
            <a:pPr>
              <a:buFont typeface="Wingdings" pitchFamily="2" charset="2"/>
              <a:buChar char="v"/>
            </a:pPr>
            <a:r>
              <a:rPr lang="en-US" sz="2400" dirty="0"/>
              <a:t>N(0) = 0 </a:t>
            </a:r>
            <a:endParaRPr lang="en-US" sz="2400" dirty="0" smtClean="0"/>
          </a:p>
          <a:p>
            <a:r>
              <a:rPr lang="en-US" sz="2400" dirty="0"/>
              <a:t>E.g.    finishing score =3-2 =&gt;N(90) = 5.</a:t>
            </a:r>
          </a:p>
          <a:p>
            <a:endParaRPr lang="en-US" sz="1400" dirty="0" smtClean="0"/>
          </a:p>
          <a:p>
            <a:endParaRPr lang="en-US" sz="1400" dirty="0" smtClean="0"/>
          </a:p>
          <a:p>
            <a:endParaRPr lang="en-US" sz="1400" dirty="0" smtClean="0"/>
          </a:p>
          <a:p>
            <a:endParaRPr lang="en-US" sz="1400" dirty="0" smtClean="0"/>
          </a:p>
          <a:p>
            <a:pPr>
              <a:buNone/>
            </a:pPr>
            <a:endParaRPr lang="en-US" sz="1800" dirty="0" smtClean="0"/>
          </a:p>
          <a:p>
            <a:pPr>
              <a:buNone/>
            </a:pPr>
            <a:endParaRPr lang="en-US" sz="1800" dirty="0"/>
          </a:p>
          <a:p>
            <a:pPr>
              <a:buNone/>
            </a:pPr>
            <a:endParaRPr lang="en-US" sz="1800" dirty="0" smtClean="0"/>
          </a:p>
          <a:p>
            <a:pPr>
              <a:buNone/>
            </a:pPr>
            <a:endParaRPr lang="en-US" sz="1800" dirty="0"/>
          </a:p>
          <a:p>
            <a:pPr>
              <a:buFont typeface="Wingdings" pitchFamily="2" charset="2"/>
              <a:buChar char="v"/>
            </a:pPr>
            <a:r>
              <a:rPr lang="en-US" sz="2400" dirty="0"/>
              <a:t>N(t)-N(s) = number of ‘successes’ in (s; t] for </a:t>
            </a:r>
            <a:r>
              <a:rPr lang="en-US" sz="2400" dirty="0" smtClean="0"/>
              <a:t>  0&lt;= s &lt; t &lt;</a:t>
            </a:r>
            <a:r>
              <a:rPr lang="en-US" sz="2400" dirty="0"/>
              <a:t>1</a:t>
            </a:r>
          </a:p>
          <a:p>
            <a:pPr>
              <a:buNone/>
            </a:pPr>
            <a:r>
              <a:rPr lang="en-US" sz="2400" dirty="0"/>
              <a:t>=&gt;  Different time intervals between 0 and t can be viewed as a Poisson process.</a:t>
            </a:r>
          </a:p>
          <a:p>
            <a:pPr>
              <a:buNone/>
            </a:pPr>
            <a:endParaRPr lang="en-US" sz="1800" dirty="0" smtClean="0"/>
          </a:p>
        </p:txBody>
      </p:sp>
      <p:sp>
        <p:nvSpPr>
          <p:cNvPr id="4" name="Rectangle 3"/>
          <p:cNvSpPr/>
          <p:nvPr/>
        </p:nvSpPr>
        <p:spPr>
          <a:xfrm>
            <a:off x="685800" y="3581400"/>
            <a:ext cx="7620000" cy="1524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cxnSp>
        <p:nvCxnSpPr>
          <p:cNvPr id="6" name="Straight Connector 5"/>
          <p:cNvCxnSpPr/>
          <p:nvPr/>
        </p:nvCxnSpPr>
        <p:spPr>
          <a:xfrm>
            <a:off x="1524000" y="4267200"/>
            <a:ext cx="5867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524000" y="4572000"/>
            <a:ext cx="5867400" cy="369332"/>
          </a:xfrm>
          <a:prstGeom prst="rect">
            <a:avLst/>
          </a:prstGeom>
          <a:noFill/>
        </p:spPr>
        <p:txBody>
          <a:bodyPr wrap="square" rtlCol="0">
            <a:spAutoFit/>
          </a:bodyPr>
          <a:lstStyle/>
          <a:p>
            <a:r>
              <a:rPr lang="en-US" dirty="0" smtClean="0"/>
              <a:t>0      10      20      30      40      50      60      70      80      90</a:t>
            </a:r>
            <a:endParaRPr lang="en-US" dirty="0"/>
          </a:p>
        </p:txBody>
      </p:sp>
      <p:sp>
        <p:nvSpPr>
          <p:cNvPr id="10" name="5-Point Star 9"/>
          <p:cNvSpPr/>
          <p:nvPr/>
        </p:nvSpPr>
        <p:spPr>
          <a:xfrm>
            <a:off x="1915886" y="4192588"/>
            <a:ext cx="304800" cy="152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5-Point Star 10"/>
          <p:cNvSpPr/>
          <p:nvPr/>
        </p:nvSpPr>
        <p:spPr>
          <a:xfrm>
            <a:off x="3276600" y="4192588"/>
            <a:ext cx="304800" cy="152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5-Point Star 11"/>
          <p:cNvSpPr/>
          <p:nvPr/>
        </p:nvSpPr>
        <p:spPr>
          <a:xfrm>
            <a:off x="3657600" y="4192588"/>
            <a:ext cx="228600" cy="152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5-Point Star 12"/>
          <p:cNvSpPr/>
          <p:nvPr/>
        </p:nvSpPr>
        <p:spPr>
          <a:xfrm>
            <a:off x="5181600" y="4203474"/>
            <a:ext cx="304800" cy="152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5-Point Star 13"/>
          <p:cNvSpPr/>
          <p:nvPr/>
        </p:nvSpPr>
        <p:spPr>
          <a:xfrm>
            <a:off x="6400800" y="4214360"/>
            <a:ext cx="228600" cy="152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US" sz="3600" dirty="0" smtClean="0">
                <a:solidFill>
                  <a:srgbClr val="152569"/>
                </a:solidFill>
                <a:latin typeface="Berlin Sans FB" pitchFamily="34" charset="0"/>
              </a:rPr>
              <a:t>Modeling a Non homogeneous Poisson process</a:t>
            </a:r>
            <a:endParaRPr lang="en-US" dirty="0"/>
          </a:p>
        </p:txBody>
      </p:sp>
      <p:sp>
        <p:nvSpPr>
          <p:cNvPr id="3" name="Content Placeholder 2"/>
          <p:cNvSpPr>
            <a:spLocks noGrp="1"/>
          </p:cNvSpPr>
          <p:nvPr>
            <p:ph sz="quarter" idx="1"/>
          </p:nvPr>
        </p:nvSpPr>
        <p:spPr/>
        <p:txBody>
          <a:bodyPr>
            <a:noAutofit/>
          </a:bodyPr>
          <a:lstStyle/>
          <a:p>
            <a:r>
              <a:rPr lang="en-US" sz="2800" dirty="0" smtClean="0"/>
              <a:t>Divide the  90 minutes match into subintervals each of equal length i.e.10 minutes.</a:t>
            </a:r>
          </a:p>
          <a:p>
            <a:endParaRPr lang="en-US" sz="2800" dirty="0" smtClean="0"/>
          </a:p>
          <a:p>
            <a:r>
              <a:rPr lang="en-US" sz="2800" dirty="0" smtClean="0"/>
              <a:t> Total no. of goals per match for the interval </a:t>
            </a:r>
            <a:r>
              <a:rPr lang="en-US" sz="2800" dirty="0" err="1" smtClean="0"/>
              <a:t>ti</a:t>
            </a:r>
            <a:endParaRPr lang="en-US" sz="2800" dirty="0" smtClean="0"/>
          </a:p>
          <a:p>
            <a:pPr>
              <a:buNone/>
            </a:pPr>
            <a:r>
              <a:rPr lang="en-US" sz="2800" dirty="0" smtClean="0"/>
              <a:t>     =  x(</a:t>
            </a:r>
            <a:r>
              <a:rPr lang="en-US" sz="2800" dirty="0" err="1" smtClean="0"/>
              <a:t>ti</a:t>
            </a:r>
            <a:r>
              <a:rPr lang="en-US" sz="2800" dirty="0" smtClean="0"/>
              <a:t>) ~ </a:t>
            </a:r>
            <a:r>
              <a:rPr lang="en-US" sz="2800" dirty="0"/>
              <a:t>P</a:t>
            </a:r>
            <a:r>
              <a:rPr lang="en-US" sz="2800" dirty="0" smtClean="0"/>
              <a:t>oisson(</a:t>
            </a:r>
            <a:r>
              <a:rPr lang="el-GR" sz="2800" dirty="0" smtClean="0"/>
              <a:t>λ</a:t>
            </a:r>
            <a:r>
              <a:rPr lang="en-US" sz="2800" dirty="0" smtClean="0">
                <a:latin typeface="Aharoni" pitchFamily="2" charset="-79"/>
                <a:cs typeface="Aharoni" pitchFamily="2" charset="-79"/>
              </a:rPr>
              <a:t>(</a:t>
            </a:r>
            <a:r>
              <a:rPr lang="en-US" sz="2800" dirty="0" err="1" smtClean="0">
                <a:cs typeface="Aharoni" pitchFamily="2" charset="-79"/>
              </a:rPr>
              <a:t>ti</a:t>
            </a:r>
            <a:r>
              <a:rPr lang="en-US" sz="2800" dirty="0" smtClean="0">
                <a:latin typeface="Aharoni" pitchFamily="2" charset="-79"/>
                <a:cs typeface="Aharoni" pitchFamily="2" charset="-79"/>
              </a:rPr>
              <a:t>) </a:t>
            </a:r>
            <a:r>
              <a:rPr lang="en-US" sz="2800" dirty="0" smtClean="0"/>
              <a:t>),          for </a:t>
            </a:r>
            <a:r>
              <a:rPr lang="en-US" sz="2800" dirty="0" err="1" smtClean="0"/>
              <a:t>i</a:t>
            </a:r>
            <a:r>
              <a:rPr lang="en-US" sz="2800" dirty="0" smtClean="0"/>
              <a:t>=1,2,…,9.</a:t>
            </a:r>
          </a:p>
          <a:p>
            <a:r>
              <a:rPr lang="el-GR" sz="2800" dirty="0" smtClean="0"/>
              <a:t>λ</a:t>
            </a:r>
            <a:r>
              <a:rPr lang="en-US" sz="2800" dirty="0" smtClean="0">
                <a:latin typeface="Aharoni" pitchFamily="2" charset="-79"/>
                <a:cs typeface="Aharoni" pitchFamily="2" charset="-79"/>
              </a:rPr>
              <a:t>(</a:t>
            </a:r>
            <a:r>
              <a:rPr lang="en-US" sz="2800" dirty="0" err="1" smtClean="0">
                <a:cs typeface="Aharoni" pitchFamily="2" charset="-79"/>
              </a:rPr>
              <a:t>ti</a:t>
            </a:r>
            <a:r>
              <a:rPr lang="en-US" sz="2800" dirty="0" smtClean="0">
                <a:latin typeface="Aharoni" pitchFamily="2" charset="-79"/>
                <a:cs typeface="Aharoni" pitchFamily="2" charset="-79"/>
              </a:rPr>
              <a:t>) </a:t>
            </a:r>
            <a:r>
              <a:rPr lang="en-US" sz="2800" dirty="0" smtClean="0"/>
              <a:t>=average goals scored in   the interval  </a:t>
            </a:r>
            <a:r>
              <a:rPr lang="en-US" sz="2800" dirty="0" err="1" smtClean="0"/>
              <a:t>ti</a:t>
            </a:r>
            <a:r>
              <a:rPr lang="en-US" sz="28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lstStyle/>
          <a:p>
            <a:r>
              <a:rPr lang="en-US" dirty="0" smtClean="0">
                <a:solidFill>
                  <a:srgbClr val="152569"/>
                </a:solidFill>
                <a:latin typeface="Berlin Sans FB" pitchFamily="34" charset="0"/>
              </a:rPr>
              <a:t>Comparison between the two types of fitting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a:bodyPr>
              <a:lstStyle/>
              <a:p>
                <a:pPr>
                  <a:buFont typeface="Wingdings" pitchFamily="2" charset="2"/>
                  <a:buChar char="v"/>
                </a:pPr>
                <a:r>
                  <a:rPr lang="en-US" dirty="0" smtClean="0"/>
                  <a:t>x(</a:t>
                </a:r>
                <a:r>
                  <a:rPr lang="en-US" dirty="0" err="1" smtClean="0"/>
                  <a:t>ti</a:t>
                </a:r>
                <a:r>
                  <a:rPr lang="en-US" dirty="0" smtClean="0"/>
                  <a:t>) ~ Poisson( </a:t>
                </a:r>
                <a:r>
                  <a:rPr lang="el-GR" b="1" dirty="0" smtClean="0">
                    <a:cs typeface="Aharoni" pitchFamily="2" charset="-79"/>
                  </a:rPr>
                  <a:t>λ</a:t>
                </a:r>
                <a:r>
                  <a:rPr lang="en-US" b="1" dirty="0" smtClean="0">
                    <a:cs typeface="Aharoni" pitchFamily="2" charset="-79"/>
                  </a:rPr>
                  <a:t>(</a:t>
                </a:r>
                <a:r>
                  <a:rPr lang="en-US" b="1" dirty="0" err="1" smtClean="0">
                    <a:cs typeface="Aharoni" pitchFamily="2" charset="-79"/>
                  </a:rPr>
                  <a:t>ti</a:t>
                </a:r>
                <a:r>
                  <a:rPr lang="en-US" b="1" dirty="0" smtClean="0">
                    <a:cs typeface="Aharoni" pitchFamily="2" charset="-79"/>
                  </a:rPr>
                  <a:t>)</a:t>
                </a:r>
                <a:r>
                  <a:rPr lang="en-US" b="1" dirty="0" smtClean="0">
                    <a:latin typeface="Aharoni" pitchFamily="2" charset="-79"/>
                    <a:cs typeface="Aharoni" pitchFamily="2" charset="-79"/>
                  </a:rPr>
                  <a:t> </a:t>
                </a:r>
                <a:r>
                  <a:rPr lang="en-US" dirty="0" smtClean="0"/>
                  <a:t>), for </a:t>
                </a:r>
                <a:r>
                  <a:rPr lang="en-US" dirty="0" err="1" smtClean="0"/>
                  <a:t>i</a:t>
                </a:r>
                <a:r>
                  <a:rPr lang="en-US" dirty="0" smtClean="0"/>
                  <a:t>=1,2,…,9  independently </a:t>
                </a:r>
              </a:p>
              <a:p>
                <a:pPr>
                  <a:buNone/>
                </a:pPr>
                <a:r>
                  <a:rPr lang="en-US" dirty="0" smtClean="0"/>
                  <a:t>    =&gt;  N(90)=∑x(</a:t>
                </a:r>
                <a:r>
                  <a:rPr lang="en-US" dirty="0" err="1" smtClean="0"/>
                  <a:t>ti</a:t>
                </a:r>
                <a:r>
                  <a:rPr lang="en-US" dirty="0" smtClean="0"/>
                  <a:t>)  ~  Poisson(∑</a:t>
                </a:r>
                <a:r>
                  <a:rPr lang="en-US" dirty="0" smtClean="0">
                    <a:latin typeface="Aharoni" pitchFamily="2" charset="-79"/>
                    <a:cs typeface="Aharoni" pitchFamily="2" charset="-79"/>
                  </a:rPr>
                  <a:t> </a:t>
                </a:r>
                <a:r>
                  <a:rPr lang="el-GR" b="1" dirty="0" smtClean="0">
                    <a:cs typeface="Aharoni" pitchFamily="2" charset="-79"/>
                  </a:rPr>
                  <a:t>λ</a:t>
                </a:r>
                <a:r>
                  <a:rPr lang="en-US" b="1" dirty="0" smtClean="0">
                    <a:cs typeface="Aharoni" pitchFamily="2" charset="-79"/>
                  </a:rPr>
                  <a:t>(</a:t>
                </a:r>
                <a:r>
                  <a:rPr lang="en-US" b="1" dirty="0" err="1" smtClean="0">
                    <a:cs typeface="Aharoni" pitchFamily="2" charset="-79"/>
                  </a:rPr>
                  <a:t>ti</a:t>
                </a:r>
                <a:r>
                  <a:rPr lang="en-US" b="1" dirty="0" smtClean="0">
                    <a:cs typeface="Aharoni" pitchFamily="2" charset="-79"/>
                  </a:rPr>
                  <a:t>) </a:t>
                </a:r>
                <a:r>
                  <a:rPr lang="en-US" dirty="0" smtClean="0">
                    <a:cs typeface="Aharoni" pitchFamily="2" charset="-79"/>
                  </a:rPr>
                  <a:t>=2.8)</a:t>
                </a:r>
                <a:endParaRPr lang="en-US" dirty="0" smtClean="0"/>
              </a:p>
              <a:p>
                <a:pPr>
                  <a:buNone/>
                </a:pPr>
                <a:r>
                  <a:rPr lang="en-US" dirty="0" smtClean="0"/>
                  <a:t>    =&gt; Homogeneous Poisson model.</a:t>
                </a:r>
              </a:p>
              <a:p>
                <a:pPr>
                  <a:buFont typeface="Wingdings" pitchFamily="2" charset="2"/>
                  <a:buChar char="v"/>
                </a:pPr>
                <a:endParaRPr lang="en-US" dirty="0" smtClean="0"/>
              </a:p>
              <a:p>
                <a:pPr>
                  <a:buFont typeface="Wingdings" pitchFamily="2" charset="2"/>
                  <a:buChar char="v"/>
                </a:pPr>
                <a:r>
                  <a:rPr lang="en-US" dirty="0" smtClean="0"/>
                  <a:t> Considering  time non-homogeneity </a:t>
                </a:r>
              </a:p>
              <a:p>
                <a:pPr>
                  <a:buNone/>
                </a:pPr>
                <a:r>
                  <a:rPr lang="en-US" dirty="0" smtClean="0"/>
                  <a:t>     N(90) ~ Poisson(∑</a:t>
                </a:r>
                <a:r>
                  <a:rPr lang="en-US" dirty="0" smtClean="0">
                    <a:latin typeface="Aharoni" pitchFamily="2" charset="-79"/>
                    <a:cs typeface="Aharoni" pitchFamily="2" charset="-79"/>
                  </a:rPr>
                  <a:t> </a:t>
                </a:r>
                <a:r>
                  <a:rPr lang="en-US" dirty="0" err="1" smtClean="0">
                    <a:latin typeface="Aharoni" pitchFamily="2" charset="-79"/>
                    <a:cs typeface="Aharoni" pitchFamily="2" charset="-79"/>
                  </a:rPr>
                  <a:t>wi</a:t>
                </a:r>
                <a:r>
                  <a:rPr lang="en-US" dirty="0" smtClean="0">
                    <a:latin typeface="Aharoni" pitchFamily="2" charset="-79"/>
                    <a:cs typeface="Aharoni" pitchFamily="2" charset="-79"/>
                  </a:rPr>
                  <a:t> ×</a:t>
                </a:r>
                <a:r>
                  <a:rPr lang="el-GR" b="1" dirty="0" smtClean="0">
                    <a:cs typeface="Aharoni" pitchFamily="2" charset="-79"/>
                  </a:rPr>
                  <a:t>λ</a:t>
                </a:r>
                <a:r>
                  <a:rPr lang="en-US" dirty="0" smtClean="0">
                    <a:latin typeface="Aharoni" pitchFamily="2" charset="-79"/>
                    <a:cs typeface="Aharoni" pitchFamily="2" charset="-79"/>
                  </a:rPr>
                  <a:t>(</a:t>
                </a:r>
                <a:r>
                  <a:rPr lang="en-US" dirty="0" err="1" smtClean="0">
                    <a:latin typeface="Aharoni" pitchFamily="2" charset="-79"/>
                    <a:cs typeface="Aharoni" pitchFamily="2" charset="-79"/>
                  </a:rPr>
                  <a:t>ti</a:t>
                </a:r>
                <a:r>
                  <a:rPr lang="en-US" dirty="0" smtClean="0">
                    <a:cs typeface="Aharoni" pitchFamily="2" charset="-79"/>
                  </a:rPr>
                  <a:t>) =</a:t>
                </a:r>
                <a:r>
                  <a:rPr lang="en-US" sz="2800" dirty="0" smtClean="0">
                    <a:cs typeface="Aharoni" pitchFamily="2" charset="-79"/>
                  </a:rPr>
                  <a:t> 2.99743</a:t>
                </a:r>
                <a:r>
                  <a:rPr lang="en-US" dirty="0" smtClean="0"/>
                  <a:t>),</a:t>
                </a:r>
              </a:p>
              <a:p>
                <a:pPr>
                  <a:buNone/>
                </a:pPr>
                <a:r>
                  <a:rPr lang="en-US" dirty="0" smtClean="0"/>
                  <a:t>    where ∑</a:t>
                </a:r>
                <a:r>
                  <a:rPr lang="en-US" dirty="0" smtClean="0">
                    <a:latin typeface="Aharoni" pitchFamily="2" charset="-79"/>
                    <a:cs typeface="Aharoni" pitchFamily="2" charset="-79"/>
                  </a:rPr>
                  <a:t> </a:t>
                </a:r>
                <a:r>
                  <a:rPr lang="en-US" dirty="0" err="1" smtClean="0">
                    <a:latin typeface="Aharoni" pitchFamily="2" charset="-79"/>
                    <a:cs typeface="Aharoni" pitchFamily="2" charset="-79"/>
                  </a:rPr>
                  <a:t>wi</a:t>
                </a:r>
                <a:r>
                  <a:rPr lang="en-US" dirty="0" smtClean="0">
                    <a:latin typeface="Aharoni" pitchFamily="2" charset="-79"/>
                    <a:cs typeface="Aharoni" pitchFamily="2" charset="-79"/>
                  </a:rPr>
                  <a:t> =</a:t>
                </a:r>
                <a:r>
                  <a:rPr lang="en-US" dirty="0" smtClean="0">
                    <a:cs typeface="Aharoni" pitchFamily="2" charset="-79"/>
                  </a:rPr>
                  <a:t>9 , </a:t>
                </a:r>
              </a:p>
              <a:p>
                <a:pPr>
                  <a:buNone/>
                </a:pPr>
                <a:r>
                  <a:rPr lang="en-US" dirty="0" smtClean="0">
                    <a:cs typeface="Aharoni" pitchFamily="2" charset="-79"/>
                  </a:rPr>
                  <a:t>   </a:t>
                </a:r>
                <a:r>
                  <a:rPr lang="en-US" sz="2400" b="1" dirty="0" err="1" smtClean="0">
                    <a:cs typeface="Aharoni" pitchFamily="2" charset="-79"/>
                  </a:rPr>
                  <a:t>wi</a:t>
                </a:r>
                <a:r>
                  <a:rPr lang="en-US" dirty="0" smtClean="0">
                    <a:cs typeface="Aharoni" pitchFamily="2" charset="-79"/>
                  </a:rPr>
                  <a:t>= (9*no. of goals in </a:t>
                </a:r>
                <a14:m>
                  <m:oMath xmlns:m="http://schemas.openxmlformats.org/officeDocument/2006/math">
                    <m:sSup>
                      <m:sSupPr>
                        <m:ctrlPr>
                          <a:rPr lang="en-US" i="1" smtClean="0">
                            <a:latin typeface="Cambria Math"/>
                            <a:cs typeface="Aharoni" pitchFamily="2" charset="-79"/>
                          </a:rPr>
                        </m:ctrlPr>
                      </m:sSupPr>
                      <m:e>
                        <m:r>
                          <a:rPr lang="en-US" b="0" i="1" smtClean="0">
                            <a:latin typeface="Cambria Math"/>
                            <a:cs typeface="Aharoni" pitchFamily="2" charset="-79"/>
                          </a:rPr>
                          <m:t>𝑖</m:t>
                        </m:r>
                      </m:e>
                      <m:sup>
                        <m:r>
                          <a:rPr lang="en-US" b="0" i="1" smtClean="0">
                            <a:latin typeface="Cambria Math"/>
                            <a:cs typeface="Aharoni" pitchFamily="2" charset="-79"/>
                          </a:rPr>
                          <m:t>𝑡h</m:t>
                        </m:r>
                      </m:sup>
                    </m:sSup>
                  </m:oMath>
                </a14:m>
                <a:r>
                  <a:rPr lang="en-US" dirty="0" smtClean="0">
                    <a:cs typeface="Aharoni" pitchFamily="2" charset="-79"/>
                  </a:rPr>
                  <a:t> interval)/1064</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1362" t="-1600" r="-860" b="-1333"/>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152400"/>
            <a:ext cx="8839200" cy="83099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smtClean="0">
                <a:solidFill>
                  <a:srgbClr val="003296"/>
                </a:solidFill>
                <a:latin typeface="Berlin Sans FB" pitchFamily="34" charset="0"/>
              </a:rPr>
              <a:t>Bar plots of Poisson random variables for different subintervals in a  game </a:t>
            </a:r>
            <a:endParaRPr lang="en-US" sz="2400" dirty="0">
              <a:solidFill>
                <a:srgbClr val="003296"/>
              </a:solidFill>
              <a:latin typeface="Berlin Sans FB" pitchFamily="34" charset="0"/>
            </a:endParaRPr>
          </a:p>
        </p:txBody>
      </p:sp>
      <p:graphicFrame>
        <p:nvGraphicFramePr>
          <p:cNvPr id="4" name="Chart 3"/>
          <p:cNvGraphicFramePr/>
          <p:nvPr>
            <p:extLst>
              <p:ext uri="{D42A27DB-BD31-4B8C-83A1-F6EECF244321}">
                <p14:modId xmlns:p14="http://schemas.microsoft.com/office/powerpoint/2010/main" val="1137937225"/>
              </p:ext>
            </p:extLst>
          </p:nvPr>
        </p:nvGraphicFramePr>
        <p:xfrm>
          <a:off x="152400" y="1397000"/>
          <a:ext cx="8839200" cy="5308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6613</TotalTime>
  <Words>1333</Words>
  <Application>Microsoft Office PowerPoint</Application>
  <PresentationFormat>On-screen Show (4:3)</PresentationFormat>
  <Paragraphs>302</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Civic</vt:lpstr>
      <vt:lpstr>Background</vt:lpstr>
      <vt:lpstr> Abstract</vt:lpstr>
      <vt:lpstr>PowerPoint Presentation</vt:lpstr>
      <vt:lpstr>Steps taken in the project</vt:lpstr>
      <vt:lpstr>Observations</vt:lpstr>
      <vt:lpstr>Modeling a Poisson process</vt:lpstr>
      <vt:lpstr>Modeling a Non homogeneous Poisson process</vt:lpstr>
      <vt:lpstr>Comparison between the two types of fitting</vt:lpstr>
      <vt:lpstr>PowerPoint Presentation</vt:lpstr>
      <vt:lpstr>Goodness of fit </vt:lpstr>
      <vt:lpstr>Comparison Plot</vt:lpstr>
      <vt:lpstr>PowerPoint Presentation</vt:lpstr>
      <vt:lpstr>PowerPoint Presentation</vt:lpstr>
      <vt:lpstr>Estimating the regression coefficients</vt:lpstr>
      <vt:lpstr>Simulating FUTURE Games &amp;  League table generation</vt:lpstr>
      <vt:lpstr>Simulation of k-seasons</vt:lpstr>
      <vt:lpstr>Final predicted league table </vt:lpstr>
      <vt:lpstr>2017-18 EPL league table </vt:lpstr>
      <vt:lpstr>Exponential Smoothing </vt:lpstr>
      <vt:lpstr>Results of Exponential Smoothing and Regression P-values </vt:lpstr>
      <vt:lpstr>Result of the final prediction</vt:lpstr>
      <vt:lpstr>Model validation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And Simulating Football Results For Prediction Of A Soccer Tournament</dc:title>
  <dc:creator>Aakash</dc:creator>
  <cp:lastModifiedBy>Aakash Chowdhury</cp:lastModifiedBy>
  <cp:revision>505</cp:revision>
  <dcterms:created xsi:type="dcterms:W3CDTF">2017-02-11T18:32:12Z</dcterms:created>
  <dcterms:modified xsi:type="dcterms:W3CDTF">2018-12-12T13:17:59Z</dcterms:modified>
</cp:coreProperties>
</file>