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62" r:id="rId2"/>
  </p:sldMasterIdLst>
  <p:notesMasterIdLst>
    <p:notesMasterId r:id="rId20"/>
  </p:notesMasterIdLst>
  <p:handoutMasterIdLst>
    <p:handoutMasterId r:id="rId21"/>
  </p:handoutMasterIdLst>
  <p:sldIdLst>
    <p:sldId id="277" r:id="rId3"/>
    <p:sldId id="260" r:id="rId4"/>
    <p:sldId id="276" r:id="rId5"/>
    <p:sldId id="271" r:id="rId6"/>
    <p:sldId id="272" r:id="rId7"/>
    <p:sldId id="278" r:id="rId8"/>
    <p:sldId id="279" r:id="rId9"/>
    <p:sldId id="265" r:id="rId10"/>
    <p:sldId id="280" r:id="rId11"/>
    <p:sldId id="281" r:id="rId12"/>
    <p:sldId id="282" r:id="rId13"/>
    <p:sldId id="283" r:id="rId14"/>
    <p:sldId id="275" r:id="rId15"/>
    <p:sldId id="286" r:id="rId16"/>
    <p:sldId id="284" r:id="rId17"/>
    <p:sldId id="28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8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>
      <p:cViewPr varScale="1">
        <p:scale>
          <a:sx n="86" d="100"/>
          <a:sy n="86" d="100"/>
        </p:scale>
        <p:origin x="422" y="7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40"/>
        <p:guide pos="191"/>
        <p:guide pos="7488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9/21/2018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9/21/2018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089" y="459676"/>
            <a:ext cx="11627555" cy="153934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088" y="2305087"/>
            <a:ext cx="11627555" cy="383346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2">
                    <a:lumMod val="9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BIOGRAPHY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64C3-956C-4289-8A1C-E57BA58F3FA4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16089" y="2130777"/>
            <a:ext cx="116275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AF358BB-FB53-41D5-B8C3-F9E138FF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784" y="5394960"/>
            <a:ext cx="2381582" cy="13717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FC2F16-787D-4F55-8BA4-E49F09E185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89785"/>
            <a:ext cx="308187" cy="3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71" y="6459785"/>
            <a:ext cx="2472271" cy="365125"/>
          </a:xfrm>
        </p:spPr>
        <p:txBody>
          <a:bodyPr/>
          <a:lstStyle/>
          <a:p>
            <a:fld id="{70B9D41B-26DA-432B-B1BF-260E136DC81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13561" y="6459785"/>
            <a:ext cx="4822804" cy="365125"/>
          </a:xfrm>
        </p:spPr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11743" y="6459785"/>
            <a:ext cx="1312025" cy="365125"/>
          </a:xfrm>
        </p:spPr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7750-F2A1-445F-B7FF-E9BDD50A1A0A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0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53453" y="6459785"/>
            <a:ext cx="2472271" cy="365125"/>
          </a:xfrm>
        </p:spPr>
        <p:txBody>
          <a:bodyPr/>
          <a:lstStyle/>
          <a:p>
            <a:fld id="{12423497-E411-4828-B9AB-7C64BF500A3C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8495" y="6459785"/>
            <a:ext cx="4822804" cy="365125"/>
          </a:xfrm>
        </p:spPr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4540" y="6459785"/>
            <a:ext cx="1312025" cy="365125"/>
          </a:xfrm>
        </p:spPr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3DA8C5-E33B-4118-B9E9-C6415DD4F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5394960"/>
            <a:ext cx="2381582" cy="13717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015294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11125200" cy="49784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1125200" cy="6096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5359400" cy="4978401"/>
          </a:xfrm>
        </p:spPr>
        <p:txBody>
          <a:bodyPr>
            <a:normAutofit/>
          </a:bodyPr>
          <a:lstStyle>
            <a:lvl1pPr>
              <a:defRPr sz="2401" baseline="0">
                <a:solidFill>
                  <a:schemeClr val="bg1"/>
                </a:solidFill>
              </a:defRPr>
            </a:lvl1pPr>
            <a:lvl2pPr>
              <a:defRPr sz="2001" baseline="0">
                <a:solidFill>
                  <a:schemeClr val="bg1"/>
                </a:solidFill>
              </a:defRPr>
            </a:lvl2pPr>
            <a:lvl3pPr>
              <a:defRPr sz="1801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  <a:lvl6pPr>
              <a:defRPr sz="1400"/>
            </a:lvl6pPr>
            <a:lvl7pPr marL="2670382">
              <a:defRPr sz="1400"/>
            </a:lvl7pPr>
            <a:lvl8pPr marL="2670382">
              <a:defRPr sz="1400"/>
            </a:lvl8pPr>
            <a:lvl9pPr marL="2670382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295400"/>
            <a:ext cx="5435600" cy="4978401"/>
          </a:xfrm>
        </p:spPr>
        <p:txBody>
          <a:bodyPr>
            <a:normAutofit/>
          </a:bodyPr>
          <a:lstStyle>
            <a:lvl1pPr>
              <a:defRPr sz="2401" baseline="0">
                <a:solidFill>
                  <a:schemeClr val="bg1"/>
                </a:solidFill>
              </a:defRPr>
            </a:lvl1pPr>
            <a:lvl2pPr>
              <a:defRPr sz="2001" baseline="0">
                <a:solidFill>
                  <a:schemeClr val="bg1"/>
                </a:solidFill>
              </a:defRPr>
            </a:lvl2pPr>
            <a:lvl3pPr>
              <a:defRPr sz="1801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  <a:lvl6pPr marL="2670382">
              <a:defRPr sz="1400" baseline="0"/>
            </a:lvl6pPr>
            <a:lvl7pPr marL="2670382">
              <a:defRPr sz="1400" baseline="0"/>
            </a:lvl7pPr>
            <a:lvl8pPr marL="2670382">
              <a:defRPr sz="1400" baseline="0"/>
            </a:lvl8pPr>
            <a:lvl9pPr marL="2670382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1125200" cy="7620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5359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1" b="0" baseline="0">
                <a:solidFill>
                  <a:schemeClr val="bg1"/>
                </a:solidFill>
              </a:defRPr>
            </a:lvl1pPr>
            <a:lvl2pPr marL="609676" indent="0">
              <a:buNone/>
              <a:defRPr sz="2701" b="1"/>
            </a:lvl2pPr>
            <a:lvl3pPr marL="1219353" indent="0">
              <a:buNone/>
              <a:defRPr sz="2401" b="1"/>
            </a:lvl3pPr>
            <a:lvl4pPr marL="1829029" indent="0">
              <a:buNone/>
              <a:defRPr sz="2101" b="1"/>
            </a:lvl4pPr>
            <a:lvl5pPr marL="2438703" indent="0">
              <a:buNone/>
              <a:defRPr sz="2101" b="1"/>
            </a:lvl5pPr>
            <a:lvl6pPr marL="3048380" indent="0">
              <a:buNone/>
              <a:defRPr sz="2101" b="1"/>
            </a:lvl6pPr>
            <a:lvl7pPr marL="3658057" indent="0">
              <a:buNone/>
              <a:defRPr sz="2101" b="1"/>
            </a:lvl7pPr>
            <a:lvl8pPr marL="4267733" indent="0">
              <a:buNone/>
              <a:defRPr sz="2101" b="1"/>
            </a:lvl8pPr>
            <a:lvl9pPr marL="4877410" indent="0">
              <a:buNone/>
              <a:defRPr sz="21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209800"/>
            <a:ext cx="5359400" cy="4038600"/>
          </a:xfrm>
        </p:spPr>
        <p:txBody>
          <a:bodyPr>
            <a:normAutofit/>
          </a:bodyPr>
          <a:lstStyle>
            <a:lvl1pPr>
              <a:defRPr sz="2401" baseline="0">
                <a:solidFill>
                  <a:schemeClr val="bg1"/>
                </a:solidFill>
              </a:defRPr>
            </a:lvl1pPr>
            <a:lvl2pPr>
              <a:defRPr sz="2001" baseline="0">
                <a:solidFill>
                  <a:schemeClr val="bg1"/>
                </a:solidFill>
              </a:defRPr>
            </a:lvl2pPr>
            <a:lvl3pPr>
              <a:defRPr sz="1801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  <a:lvl6pPr marL="2670382">
              <a:defRPr sz="1400"/>
            </a:lvl6pPr>
            <a:lvl7pPr marL="2670382">
              <a:defRPr sz="1400"/>
            </a:lvl7pPr>
            <a:lvl8pPr marL="2670382">
              <a:defRPr sz="1400"/>
            </a:lvl8pPr>
            <a:lvl9pPr marL="2670382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200" y="1295400"/>
            <a:ext cx="5359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1" b="0" baseline="0">
                <a:solidFill>
                  <a:schemeClr val="bg1"/>
                </a:solidFill>
              </a:defRPr>
            </a:lvl1pPr>
            <a:lvl2pPr marL="609676" indent="0">
              <a:buNone/>
              <a:defRPr sz="2701" b="1"/>
            </a:lvl2pPr>
            <a:lvl3pPr marL="1219353" indent="0">
              <a:buNone/>
              <a:defRPr sz="2401" b="1"/>
            </a:lvl3pPr>
            <a:lvl4pPr marL="1829029" indent="0">
              <a:buNone/>
              <a:defRPr sz="2101" b="1"/>
            </a:lvl4pPr>
            <a:lvl5pPr marL="2438703" indent="0">
              <a:buNone/>
              <a:defRPr sz="2101" b="1"/>
            </a:lvl5pPr>
            <a:lvl6pPr marL="3048380" indent="0">
              <a:buNone/>
              <a:defRPr sz="2101" b="1"/>
            </a:lvl6pPr>
            <a:lvl7pPr marL="3658057" indent="0">
              <a:buNone/>
              <a:defRPr sz="2101" b="1"/>
            </a:lvl7pPr>
            <a:lvl8pPr marL="4267733" indent="0">
              <a:buNone/>
              <a:defRPr sz="2101" b="1"/>
            </a:lvl8pPr>
            <a:lvl9pPr marL="4877410" indent="0">
              <a:buNone/>
              <a:defRPr sz="21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5359400" cy="4038600"/>
          </a:xfrm>
        </p:spPr>
        <p:txBody>
          <a:bodyPr>
            <a:normAutofit/>
          </a:bodyPr>
          <a:lstStyle>
            <a:lvl1pPr>
              <a:defRPr sz="2401" baseline="0">
                <a:solidFill>
                  <a:schemeClr val="bg1"/>
                </a:solidFill>
              </a:defRPr>
            </a:lvl1pPr>
            <a:lvl2pPr>
              <a:defRPr sz="2001" baseline="0">
                <a:solidFill>
                  <a:schemeClr val="bg1"/>
                </a:solidFill>
              </a:defRPr>
            </a:lvl2pPr>
            <a:lvl3pPr>
              <a:defRPr sz="1801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  <a:lvl6pPr marL="2670382">
              <a:defRPr sz="1400"/>
            </a:lvl6pPr>
            <a:lvl7pPr marL="2670382">
              <a:defRPr sz="1400"/>
            </a:lvl7pPr>
            <a:lvl8pPr marL="2670382">
              <a:defRPr sz="1400" baseline="0"/>
            </a:lvl8pPr>
            <a:lvl9pPr marL="2670382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1125200" cy="7620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1125200" cy="7620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763588"/>
            <a:ext cx="10058400" cy="1450757"/>
          </a:xfrm>
          <a:prstGeom prst="rect">
            <a:avLst/>
          </a:prstGeom>
        </p:spPr>
        <p:txBody>
          <a:bodyPr anchor="ctr"/>
          <a:lstStyle>
            <a:lvl1pPr marL="0"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992" y="6459785"/>
            <a:ext cx="247227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87D6DE-D8D9-4754-A68C-26B81D209B53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9/21/2018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1608" y="6459785"/>
            <a:ext cx="482280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#MWSUG2018 #SSxx</a:t>
            </a:r>
            <a:endParaRPr kumimoji="0" lang="en-US" sz="1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57232" y="6459785"/>
            <a:ext cx="131202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1D1B7-DEB0-410E-A23C-5CD438961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269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8CB77A9-5016-40C1-886D-7E661CC0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8992" y="6459785"/>
            <a:ext cx="247227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37FF1-7336-4DA9-B2A5-CF1006FE3463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9/21/2018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3049966-E919-4CF9-A0CB-4056F1C8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1608" y="6459785"/>
            <a:ext cx="482280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#MWSUG2018 #SSxx</a:t>
            </a:r>
            <a:endParaRPr kumimoji="0" lang="en-US" sz="1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584A7B-C2B6-434F-A92D-07861D40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7232" y="6459785"/>
            <a:ext cx="131202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1D1B7-DEB0-410E-A23C-5CD438961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E5B890-C2FC-4F09-B8EF-FC6E7A6C5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3428999"/>
            <a:ext cx="10058400" cy="27573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668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3429000"/>
            <a:ext cx="4937760" cy="244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3428999"/>
            <a:ext cx="4937760" cy="24400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1F92DAA-2066-45D0-97A2-866E6827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8992" y="6459785"/>
            <a:ext cx="247227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BFFD61-6580-48D3-9B1E-98F0C78B6532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9/21/2018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1F8AA99-F966-4B47-B4B7-158204F9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1608" y="6459785"/>
            <a:ext cx="482280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#MWSUG2018 #SSxx</a:t>
            </a:r>
            <a:endParaRPr kumimoji="0" lang="en-US" sz="1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38BA88-6954-420F-83DE-D83A5966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7232" y="6459785"/>
            <a:ext cx="131202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1D1B7-DEB0-410E-A23C-5CD438961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9880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D841-0F98-4820-B4B4-F497044D69E7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8CB77A9-5016-40C1-886D-7E661CC0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8992" y="6459785"/>
            <a:ext cx="247227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7FA4C1-0F97-4FF4-8DC4-6085A71C2781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9/21/2018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3049966-E919-4CF9-A0CB-4056F1C8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1608" y="6459785"/>
            <a:ext cx="482280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#MWSUG2018 #SSxx</a:t>
            </a:r>
            <a:endParaRPr kumimoji="0" lang="en-US" sz="1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584A7B-C2B6-434F-A92D-07861D40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7232" y="6459785"/>
            <a:ext cx="131202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1D1B7-DEB0-410E-A23C-5CD438961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BE96-793A-4D76-B708-7944F5CBBE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7" y="3428998"/>
            <a:ext cx="3567113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C5BD99D-90A9-4F5B-8A4F-460EA2D0A6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34481" y="3428998"/>
            <a:ext cx="3567113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AFC1D11-E6C8-4F61-9A6B-A5ED2E564C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3675" y="3428998"/>
            <a:ext cx="3567113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7504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8CB77A9-5016-40C1-886D-7E661CC0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8992" y="6459785"/>
            <a:ext cx="247227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CABBA-E313-437A-90A3-E0D0B28E9DA4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9/21/2018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3049966-E919-4CF9-A0CB-4056F1C8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1608" y="6459785"/>
            <a:ext cx="482280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#MWSUG2018 #SSxx</a:t>
            </a:r>
            <a:endParaRPr kumimoji="0" lang="en-US" sz="1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584A7B-C2B6-434F-A92D-07861D40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7232" y="6459785"/>
            <a:ext cx="131202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1D1B7-DEB0-410E-A23C-5CD438961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BE96-793A-4D76-B708-7944F5CBBE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7" y="3428997"/>
            <a:ext cx="2607557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4EE7C9-2591-4F99-8F0D-25213B407F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83360" y="3428997"/>
            <a:ext cx="2607557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210230B-3E4D-48AF-A05F-EF8E67F7B3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433" y="3428997"/>
            <a:ext cx="2607557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AC49C92-78A6-4828-AF6E-C45C6F2219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59507" y="3428997"/>
            <a:ext cx="2607557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304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A5A5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3302-F921-44D7-AEC6-C44D3E5708D0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C4F227-0F97-46B7-A501-36010F91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759" y="3487985"/>
            <a:ext cx="10543997" cy="1408489"/>
          </a:xfrm>
        </p:spPr>
        <p:txBody>
          <a:bodyPr anchor="t">
            <a:normAutofit/>
          </a:bodyPr>
          <a:lstStyle>
            <a:lvl1pPr algn="l">
              <a:defRPr sz="4400" b="0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95E627F-63AF-48BD-84E0-404D3773A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759" y="2203846"/>
            <a:ext cx="6135687" cy="1225154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AA8AE-3DA8-46A7-AD13-8F5F5C75A503}"/>
              </a:ext>
            </a:extLst>
          </p:cNvPr>
          <p:cNvSpPr/>
          <p:nvPr/>
        </p:nvSpPr>
        <p:spPr>
          <a:xfrm>
            <a:off x="-2470" y="5639"/>
            <a:ext cx="12188825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2B027-D0A2-4944-B58B-9929D06B30EF}"/>
              </a:ext>
            </a:extLst>
          </p:cNvPr>
          <p:cNvSpPr/>
          <p:nvPr/>
        </p:nvSpPr>
        <p:spPr>
          <a:xfrm>
            <a:off x="-5630" y="458443"/>
            <a:ext cx="12188825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02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6EFC-A1BD-4EA0-AF1E-E18284568A84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0C2-718A-4038-B379-2BB3BEEB703C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0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40D7-9EFB-4DFB-AB2E-919C01CC2F5D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755"/>
            <a:ext cx="12188825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1" y="479898"/>
            <a:ext cx="12188825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696" y="6459785"/>
            <a:ext cx="2472271" cy="365125"/>
          </a:xfrm>
        </p:spPr>
        <p:txBody>
          <a:bodyPr/>
          <a:lstStyle/>
          <a:p>
            <a:fld id="{48DC0467-C89A-4480-BFAC-B3F236AB886D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0050" y="6459785"/>
            <a:ext cx="4822804" cy="365125"/>
          </a:xfrm>
        </p:spPr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55293" y="6459785"/>
            <a:ext cx="1312025" cy="365125"/>
          </a:xfrm>
        </p:spPr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8C78E1-84AA-4679-BAF0-5821EF49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968328"/>
            <a:ext cx="10058399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ED1C67F-4F05-4597-9463-4F3A71B9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418670"/>
            <a:ext cx="10058399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828923-2350-44A2-A7B7-EED8F5EB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05556"/>
            <a:ext cx="1005840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233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4AA1C67-DC4E-4192-AF75-F78D5E9D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4696" y="6459785"/>
            <a:ext cx="2472271" cy="365125"/>
          </a:xfrm>
        </p:spPr>
        <p:txBody>
          <a:bodyPr/>
          <a:lstStyle/>
          <a:p>
            <a:fld id="{6F7CAC47-C6D4-410E-A5F6-4E10EB30062E}" type="datetime1">
              <a:rPr lang="en-US" smtClean="0"/>
              <a:t>9/21/2018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C5BC4A9-B86F-4990-9077-2BD6436D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0050" y="6459785"/>
            <a:ext cx="4822804" cy="365125"/>
          </a:xfrm>
        </p:spPr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5CA2AB0-3990-4F8D-B257-4498714B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93" y="6459785"/>
            <a:ext cx="1312025" cy="365125"/>
          </a:xfrm>
        </p:spPr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0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2286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81164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08F6E6-A66D-43DB-9F6E-58974C6704A5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53496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010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2989D5-604C-4AD9-8660-245E8D680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20" y="5303424"/>
            <a:ext cx="2381582" cy="13717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876507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027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CBFFE02A-63BB-4E9D-AB35-76C07E355075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3069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114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8C1D1B7-DEB0-410E-A23C-5CD438961BC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CC4630F-2FEA-4086-97CD-31F0AA5479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27" y="5395897"/>
            <a:ext cx="2381582" cy="13717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3299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37" r:id="rId13"/>
    <p:sldLayoutId id="2147483739" r:id="rId14"/>
    <p:sldLayoutId id="2147483740" r:id="rId15"/>
    <p:sldLayoutId id="214748374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SzPct val="99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Calibri" panose="020F0502020204030204" pitchFamily="34" charset="0"/>
        <a:buChar char="˃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Calibri" panose="020F0502020204030204" pitchFamily="34" charset="0"/>
        <a:buChar char="˃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Calibri" panose="020F0502020204030204" pitchFamily="34" charset="0"/>
        <a:buChar char="˃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8992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1E7727-DC9A-4602-A756-3788A9370CA5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9/21/2018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1608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#MWSUG2018 #SSxx</a:t>
            </a:r>
            <a:endParaRPr kumimoji="0" lang="en-US" sz="1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7232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1D1B7-DEB0-410E-A23C-5CD438961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420ED0-FFA4-4E05-A982-25A71299E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961" y="436089"/>
            <a:ext cx="4763165" cy="275310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4102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SzPct val="99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Calibri" panose="020F0502020204030204" pitchFamily="34" charset="0"/>
        <a:buChar char="˃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Calibri" panose="020F0502020204030204" pitchFamily="34" charset="0"/>
        <a:buChar char="˃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Calibri" panose="020F0502020204030204" pitchFamily="34" charset="0"/>
        <a:buChar char="˃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0706.106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jkeighle@kumc.edu" TargetMode="External"/><Relationship Id="rId2" Type="http://schemas.openxmlformats.org/officeDocument/2006/relationships/hyperlink" Target="mailto:psharma4@kumc.ed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A926-CE41-42D2-B3DA-A9A7D2ADE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Application of heavy-tailed distribution using PROC IML, NLMIXED, and SEVERITY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DF7A7-ED84-432B-8653-28CF2E447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Palash Sharma M.S.</a:t>
            </a:r>
          </a:p>
          <a:p>
            <a:r>
              <a:rPr lang="en-US" dirty="0"/>
              <a:t>   Doctoral Student, Department of Biostatistics</a:t>
            </a:r>
          </a:p>
          <a:p>
            <a:r>
              <a:rPr lang="en-US" dirty="0"/>
              <a:t>   The University of Kansas Medical Center </a:t>
            </a:r>
          </a:p>
          <a:p>
            <a:r>
              <a:rPr lang="en-US" dirty="0"/>
              <a:t>   M.S. in Statistics</a:t>
            </a:r>
          </a:p>
          <a:p>
            <a:r>
              <a:rPr lang="en-US" dirty="0"/>
              <a:t>   University of Nevada, Reno</a:t>
            </a:r>
          </a:p>
          <a:p>
            <a:r>
              <a:rPr lang="en-US" dirty="0"/>
              <a:t>   Passion: applied health data analytics and biostatistics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John </a:t>
            </a:r>
            <a:r>
              <a:rPr lang="en-US" dirty="0" err="1"/>
              <a:t>keighley</a:t>
            </a:r>
            <a:r>
              <a:rPr lang="en-US" dirty="0"/>
              <a:t>, Ph.D. </a:t>
            </a:r>
          </a:p>
          <a:p>
            <a:r>
              <a:rPr lang="en-US" dirty="0"/>
              <a:t>   Assistant Professor, Department of Biostatistics</a:t>
            </a:r>
          </a:p>
          <a:p>
            <a:r>
              <a:rPr lang="en-US" dirty="0"/>
              <a:t>   University of Kansas Medical Center</a:t>
            </a:r>
          </a:p>
          <a:p>
            <a:r>
              <a:rPr lang="en-US" dirty="0"/>
              <a:t>   University of Kansas Cancer Research Center, Kansas Cancer Registry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FCC48-1D4D-4302-AC27-41743D3D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</p:spTree>
    <p:extLst>
      <p:ext uri="{BB962C8B-B14F-4D97-AF65-F5344CB8AC3E}">
        <p14:creationId xmlns:p14="http://schemas.microsoft.com/office/powerpoint/2010/main" val="11983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4468-3CB1-48D5-A3EB-F80CEDB6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8600"/>
            <a:ext cx="10058400" cy="740145"/>
          </a:xfrm>
        </p:spPr>
        <p:txBody>
          <a:bodyPr>
            <a:normAutofit/>
          </a:bodyPr>
          <a:lstStyle/>
          <a:p>
            <a:r>
              <a:rPr lang="en-US" sz="4000" b="1" dirty="0"/>
              <a:t>Model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F33D1-6A07-4AF9-AB72-0B5C29CD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4D014-FA2F-4CC9-92AE-12428097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 descr="CDF Comparison Plot">
            <a:extLst>
              <a:ext uri="{FF2B5EF4-FFF2-40B4-BE49-F238E27FC236}">
                <a16:creationId xmlns:a16="http://schemas.microsoft.com/office/drawing/2014/main" id="{CD972A7C-655A-4480-9B86-5E1DB8D331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68746"/>
            <a:ext cx="5343617" cy="4441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DF Comparison Plot">
            <a:extLst>
              <a:ext uri="{FF2B5EF4-FFF2-40B4-BE49-F238E27FC236}">
                <a16:creationId xmlns:a16="http://schemas.microsoft.com/office/drawing/2014/main" id="{531CBE7E-A412-4180-8750-E4F86E61EA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20" y="968745"/>
            <a:ext cx="5564980" cy="4441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5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615A-C954-40DC-8C56-503F4919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1"/>
            <a:ext cx="11125200" cy="836611"/>
          </a:xfrm>
        </p:spPr>
        <p:txBody>
          <a:bodyPr>
            <a:normAutofit/>
          </a:bodyPr>
          <a:lstStyle/>
          <a:p>
            <a:r>
              <a:rPr lang="en-US" sz="4000" b="1" dirty="0"/>
              <a:t>USA Blackout Data : Model Fit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14D29-91C7-4673-BD9C-15E3C4E0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8C7F8-3F3A-4750-896D-F18D4475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E8594C-7E8B-4523-B254-6FBEA7A9E3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89012"/>
            <a:ext cx="11125200" cy="48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2527-FD8F-46C7-9D54-D36C6798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0774680" cy="838199"/>
          </a:xfrm>
        </p:spPr>
        <p:txBody>
          <a:bodyPr>
            <a:normAutofit/>
          </a:bodyPr>
          <a:lstStyle/>
          <a:p>
            <a:r>
              <a:rPr lang="en-US" sz="4000" b="1" dirty="0"/>
              <a:t>Model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B036C-A3D7-4459-8E48-1C3D1B68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4C5F5-BE8A-4BEA-ABF6-8A0B7BC0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 descr="CDF Comparison Plot">
            <a:extLst>
              <a:ext uri="{FF2B5EF4-FFF2-40B4-BE49-F238E27FC236}">
                <a16:creationId xmlns:a16="http://schemas.microsoft.com/office/drawing/2014/main" id="{2BD7E34D-594B-48E0-B183-A8336533B4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1"/>
            <a:ext cx="5539085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DF Comparison Plot">
            <a:extLst>
              <a:ext uri="{FF2B5EF4-FFF2-40B4-BE49-F238E27FC236}">
                <a16:creationId xmlns:a16="http://schemas.microsoft.com/office/drawing/2014/main" id="{F3BF3735-3742-4587-83AD-CFDDDFD06A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4" y="1219201"/>
            <a:ext cx="5470716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76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Pareto and generalized version of Pareto distribution.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method of maximum likelihood is suggested using PROC NLMIXED.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PROC SEVERITY is used for model fitting and model assessment.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Generalized Pareto distribution provides significantly better fit than the other distributions.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6EF42-C20F-4FB4-B680-3C48A3E2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>
                <a:alpha val="76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F1E6-2ED2-4DFF-BB42-F4489954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D013-FC0D-462C-A3AD-1FDBADD5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 new probability distribution theory.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 their statistical property.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Real life Application with the new univariate distribution.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Apply various datasets and distributions to compare the best fit.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583C7-4B02-4B89-A358-038E0F67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A6E03-8340-4F14-B611-A44C4921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D310-BEC3-4BD3-B4BF-1DD19584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8600"/>
            <a:ext cx="10058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54FE-925E-4D49-8490-92276729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647" y="762000"/>
            <a:ext cx="10058400" cy="495469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SAS/IML</a:t>
            </a:r>
            <a:r>
              <a:rPr lang="en-US" baseline="30000" dirty="0"/>
              <a:t>®</a:t>
            </a:r>
            <a:r>
              <a:rPr lang="en-US" dirty="0"/>
              <a:t> software 14.2. SAS® Institute Inc. 2016, Cary, NC.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SAS/STAT</a:t>
            </a:r>
            <a:r>
              <a:rPr lang="en-US" baseline="30000" dirty="0"/>
              <a:t>®</a:t>
            </a:r>
            <a:r>
              <a:rPr lang="en-US" dirty="0"/>
              <a:t> software 14.2. SAS® Institute Inc. 2016, Cary, NC.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Aban</a:t>
            </a:r>
            <a:r>
              <a:rPr lang="en-US" dirty="0"/>
              <a:t>, I.B., </a:t>
            </a:r>
            <a:r>
              <a:rPr lang="en-US" dirty="0" err="1"/>
              <a:t>Meerschaert</a:t>
            </a:r>
            <a:r>
              <a:rPr lang="en-US" dirty="0"/>
              <a:t>, M.M. and </a:t>
            </a:r>
            <a:r>
              <a:rPr lang="en-US" dirty="0" err="1"/>
              <a:t>Panorska</a:t>
            </a:r>
            <a:r>
              <a:rPr lang="en-US" dirty="0"/>
              <a:t>, A.K. 2006. “Parameter estimation for the truncated Pareto distribution”, </a:t>
            </a:r>
            <a:r>
              <a:rPr lang="en-US" i="1" dirty="0"/>
              <a:t>J. Am. Statist. Assoc.</a:t>
            </a:r>
            <a:r>
              <a:rPr lang="en-US" dirty="0"/>
              <a:t> 101(473) pp. 270–277.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Akinsete</a:t>
            </a:r>
            <a:r>
              <a:rPr lang="en-US" dirty="0"/>
              <a:t>, A., </a:t>
            </a:r>
            <a:r>
              <a:rPr lang="en-US" dirty="0" err="1"/>
              <a:t>Famoye</a:t>
            </a:r>
            <a:r>
              <a:rPr lang="en-US" dirty="0"/>
              <a:t>, F.  and Lee, C. 2008. ‘’The beta-Pareto distribution.’’ </a:t>
            </a:r>
            <a:r>
              <a:rPr lang="en-US" i="1" dirty="0"/>
              <a:t>Statistics</a:t>
            </a:r>
            <a:r>
              <a:rPr lang="en-US" dirty="0"/>
              <a:t>, </a:t>
            </a:r>
            <a:r>
              <a:rPr lang="en-US" i="1" dirty="0"/>
              <a:t>42</a:t>
            </a:r>
            <a:r>
              <a:rPr lang="en-US" dirty="0"/>
              <a:t>(6), 547-563.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Chen, J., Thorp, J. S. and Parashar</a:t>
            </a:r>
            <a:r>
              <a:rPr lang="en-US" i="1" dirty="0"/>
              <a:t>, </a:t>
            </a:r>
            <a:r>
              <a:rPr lang="en-US" dirty="0"/>
              <a:t>M. 2001, Analysis of electric power disturbance data. </a:t>
            </a:r>
            <a:r>
              <a:rPr lang="en-US" i="1" dirty="0"/>
              <a:t>In 34th Hawaii International Conference on System Sciences, IEEE Computer Society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Clauset</a:t>
            </a:r>
            <a:r>
              <a:rPr lang="en-US" dirty="0"/>
              <a:t>, A, </a:t>
            </a:r>
            <a:r>
              <a:rPr lang="en-US" dirty="0" err="1"/>
              <a:t>Shalizi</a:t>
            </a:r>
            <a:r>
              <a:rPr lang="en-US" dirty="0"/>
              <a:t>, C.R. and Newman, M.E.J.2009. "</a:t>
            </a: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Power-law distributions in empirical data</a:t>
            </a:r>
            <a:r>
              <a:rPr lang="en-US" dirty="0">
                <a:solidFill>
                  <a:schemeClr val="tx2"/>
                </a:solidFill>
              </a:rPr>
              <a:t>" </a:t>
            </a:r>
            <a:r>
              <a:rPr lang="en-US" i="1" dirty="0">
                <a:solidFill>
                  <a:schemeClr val="tx2"/>
                </a:solidFill>
              </a:rPr>
              <a:t>SIAM Review</a:t>
            </a:r>
            <a:r>
              <a:rPr lang="en-US" dirty="0">
                <a:solidFill>
                  <a:schemeClr val="tx2"/>
                </a:solidFill>
              </a:rPr>
              <a:t> 51(4), 661-703. (</a:t>
            </a:r>
            <a:r>
              <a:rPr lang="en-US" u="sng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arXiv:0706.1062</a:t>
            </a:r>
            <a:r>
              <a:rPr lang="en-US" dirty="0">
                <a:solidFill>
                  <a:schemeClr val="tx2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Eugene, N., Lee, C.  and </a:t>
            </a:r>
            <a:r>
              <a:rPr lang="en-US" dirty="0" err="1"/>
              <a:t>Famoye</a:t>
            </a:r>
            <a:r>
              <a:rPr lang="en-US" dirty="0"/>
              <a:t>, F. 2002. ‘’The beta-normal distribution and its applications,’’ </a:t>
            </a:r>
            <a:r>
              <a:rPr lang="en-US" i="1" dirty="0" err="1"/>
              <a:t>Commun</a:t>
            </a:r>
            <a:r>
              <a:rPr lang="en-US" i="1" dirty="0"/>
              <a:t>. Statist. Theory Meth.</a:t>
            </a:r>
            <a:r>
              <a:rPr lang="en-US" dirty="0"/>
              <a:t>, pp. 497–512.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Levy, M.  and Levy, H. 2003. ‘’Investment talent and the Pareto wealth distribution: Theoretical and experimental analysis,’’ </a:t>
            </a:r>
            <a:r>
              <a:rPr lang="en-US" i="1" dirty="0"/>
              <a:t>Rev. Econ. Statist</a:t>
            </a:r>
            <a:r>
              <a:rPr lang="en-US" dirty="0"/>
              <a:t>. 85(3), pp. 709–725.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Lee, E. T. and Wang, J. 2003. ‘’Statistical methods for survival data analysis’’. </a:t>
            </a:r>
            <a:r>
              <a:rPr lang="en-US" i="1" dirty="0"/>
              <a:t>volume 476. John Wiley &amp; Sons.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Mahmoudi</a:t>
            </a:r>
            <a:r>
              <a:rPr lang="en-US" dirty="0"/>
              <a:t>, E. 2011. “The beta generalized Pareto distribution with application to lifetime data.’’ </a:t>
            </a:r>
            <a:r>
              <a:rPr lang="en-US" i="1" dirty="0"/>
              <a:t>Mathematics and Computers in Simulation</a:t>
            </a:r>
            <a:r>
              <a:rPr lang="en-US" dirty="0"/>
              <a:t>, 81, 11, 2414–2430.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Newman, M.E.J. 2005. Power laws, Pareto distributions and </a:t>
            </a:r>
            <a:r>
              <a:rPr lang="en-US" dirty="0" err="1"/>
              <a:t>Zipf’s</a:t>
            </a:r>
            <a:r>
              <a:rPr lang="en-US" dirty="0"/>
              <a:t> law, </a:t>
            </a:r>
            <a:r>
              <a:rPr lang="en-US" i="1" dirty="0"/>
              <a:t>Contemp. Phys.</a:t>
            </a:r>
            <a:r>
              <a:rPr lang="en-US" dirty="0"/>
              <a:t> 46(5), pp. 323–351.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F174E-7E72-4CAD-BB1D-B069AB70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D517D-CD45-4484-B0EE-EA46031B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8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C65C-86E6-44C5-B4B5-191F9D4D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6A0B-4BA0-4607-AEEC-D8A420B3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Palash Sharma, M.S</a:t>
            </a:r>
          </a:p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psharma4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@kumc.edu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John </a:t>
            </a:r>
            <a:r>
              <a:rPr lang="en-US" dirty="0" err="1"/>
              <a:t>Keighley</a:t>
            </a:r>
            <a:r>
              <a:rPr lang="en-US" dirty="0"/>
              <a:t>, Ph.D.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jkeighle@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kumc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.edu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55DBA-9D50-42C8-93B0-E072C1E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5A893-CA24-4E6F-812C-341C95A9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Presenter: 	Palash Sharma</a:t>
            </a:r>
          </a:p>
          <a:p>
            <a:r>
              <a:rPr lang="en-US" dirty="0">
                <a:solidFill>
                  <a:schemeClr val="tx1"/>
                </a:solidFill>
              </a:rPr>
              <a:t>Institution:	The University of Kansas Medical Center</a:t>
            </a:r>
          </a:p>
          <a:p>
            <a:r>
              <a:rPr lang="en-US" dirty="0">
                <a:solidFill>
                  <a:schemeClr val="tx1"/>
                </a:solidFill>
              </a:rPr>
              <a:t>Address:	3901 Rainbow Blvd, Kansas City, KS 66160</a:t>
            </a:r>
          </a:p>
          <a:p>
            <a:r>
              <a:rPr lang="en-US" dirty="0">
                <a:solidFill>
                  <a:schemeClr val="tx1"/>
                </a:solidFill>
              </a:rPr>
              <a:t>Phone:		775-203-7920</a:t>
            </a:r>
          </a:p>
          <a:p>
            <a:r>
              <a:rPr lang="en-US" dirty="0">
                <a:solidFill>
                  <a:schemeClr val="tx1"/>
                </a:solidFill>
              </a:rPr>
              <a:t>Email:		psharma4@kumc.edu</a:t>
            </a:r>
          </a:p>
          <a:p>
            <a:r>
              <a:rPr lang="en-US" dirty="0">
                <a:solidFill>
                  <a:schemeClr val="tx1"/>
                </a:solidFill>
              </a:rPr>
              <a:t>Web: 		https:// palash63@github.io</a:t>
            </a:r>
          </a:p>
        </p:txBody>
      </p:sp>
    </p:spTree>
    <p:extLst>
      <p:ext uri="{BB962C8B-B14F-4D97-AF65-F5344CB8AC3E}">
        <p14:creationId xmlns:p14="http://schemas.microsoft.com/office/powerpoint/2010/main" val="11924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478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Univariate Heavy tailed distribution</a:t>
            </a:r>
          </a:p>
          <a:p>
            <a:pPr marL="395478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Generalized Pareto distribution</a:t>
            </a:r>
          </a:p>
          <a:p>
            <a:pPr marL="395478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Simulation technique</a:t>
            </a:r>
          </a:p>
          <a:p>
            <a:pPr marL="395478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Numerical optimization using PROC NLMIXED</a:t>
            </a:r>
          </a:p>
          <a:p>
            <a:pPr marL="395478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Application using PROC SEVERITY</a:t>
            </a:r>
          </a:p>
          <a:p>
            <a:pPr marL="761238" lvl="3" indent="-285750">
              <a:buFont typeface="Wingdings" panose="05000000000000000000" pitchFamily="2" charset="2"/>
              <a:buChar char="v"/>
            </a:pPr>
            <a:r>
              <a:rPr lang="en-US" sz="2400" dirty="0"/>
              <a:t>Cancer patient Data</a:t>
            </a:r>
          </a:p>
          <a:p>
            <a:pPr marL="761238" lvl="3" indent="-285750">
              <a:buFont typeface="Wingdings" panose="05000000000000000000" pitchFamily="2" charset="2"/>
              <a:buChar char="v"/>
            </a:pPr>
            <a:r>
              <a:rPr lang="en-US" sz="2400" dirty="0"/>
              <a:t>USA Blackout Data.</a:t>
            </a:r>
          </a:p>
          <a:p>
            <a:pPr marL="761238" lvl="3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92608" lvl="1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10ABC6-CEA9-4EF3-9C62-090E53E2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Univariate Heavy tailed Distribution:</a:t>
            </a:r>
          </a:p>
        </p:txBody>
      </p:sp>
    </p:spTree>
    <p:extLst>
      <p:ext uri="{BB962C8B-B14F-4D97-AF65-F5344CB8AC3E}">
        <p14:creationId xmlns:p14="http://schemas.microsoft.com/office/powerpoint/2010/main" val="2223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Generalized Pareto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B48B84-F2A4-4232-B5D8-D04D9DC02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The probability density function of the three parameter Generalized Pareto distribution is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Two parameter GPD model is,</a:t>
                </a:r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          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 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The cumulative distribution function of the GPD can be written as,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B48B84-F2A4-4232-B5D8-D04D9DC02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C58D6-8BB4-462B-B0AC-3428DD6D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Generalized Pareto distribution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D9E5F-52A0-4B22-86D1-D431EE12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 descr="The SGPlot Procedure">
            <a:extLst>
              <a:ext uri="{FF2B5EF4-FFF2-40B4-BE49-F238E27FC236}">
                <a16:creationId xmlns:a16="http://schemas.microsoft.com/office/drawing/2014/main" id="{9B7EC03A-E602-42F9-9F74-C62DE238F00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52156"/>
            <a:ext cx="4938712" cy="411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The SGPlot Procedure">
            <a:extLst>
              <a:ext uri="{FF2B5EF4-FFF2-40B4-BE49-F238E27FC236}">
                <a16:creationId xmlns:a16="http://schemas.microsoft.com/office/drawing/2014/main" id="{9B3643A1-8AA0-4394-B2FC-3207D90719B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523" y="1752156"/>
            <a:ext cx="4937125" cy="411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86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1367-8EB1-4F63-AD1B-1378F3A6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Simulation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42628-3CCF-4A1B-A333-5BE86E09F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Using the probability integral transform theorem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The following closed form expression for generating random variable arising from GPD model.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[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U ~Uni (0,1),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42628-3CCF-4A1B-A333-5BE86E09F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20675-F1E2-4714-8D53-82FC9C22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6CD97-F632-482F-9B63-9FEE1019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EDD326-5335-4AE7-BD0C-C21F67F906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br>
                  <a:rPr lang="en-US" b="1" cap="all" dirty="0"/>
                </a:br>
                <a:br>
                  <a:rPr lang="en-US" b="1" cap="all" dirty="0"/>
                </a:br>
                <a:br>
                  <a:rPr lang="en-US" b="1" cap="all" dirty="0"/>
                </a:br>
                <a:r>
                  <a:rPr lang="en-US" sz="4000" b="1" cap="all" dirty="0"/>
                  <a:t>numerical OPTIMIZATION USING PROC NLMIXED</a:t>
                </a:r>
                <a:br>
                  <a:rPr lang="en-US" b="1" cap="all" dirty="0"/>
                </a:br>
                <a:r>
                  <a:rPr lang="en-US" sz="2000" b="1" dirty="0"/>
                  <a:t>Table1: Standard error and estimated parameter when is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EDD326-5335-4AE7-BD0C-C21F67F90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18" t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4B3F9-C5D5-4ADD-A067-14A76949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C72A7-1C65-468B-8D0A-56AF5155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18F25198-3409-4610-9F3D-01C3FE8DF3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3203669"/>
                  </p:ext>
                </p:extLst>
              </p:nvPr>
            </p:nvGraphicFramePr>
            <p:xfrm>
              <a:off x="1096963" y="1371600"/>
              <a:ext cx="10058400" cy="3962403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2011680">
                      <a:extLst>
                        <a:ext uri="{9D8B030D-6E8A-4147-A177-3AD203B41FA5}">
                          <a16:colId xmlns:a16="http://schemas.microsoft.com/office/drawing/2014/main" val="2364693987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9615202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1648127626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373219951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021530714"/>
                        </a:ext>
                      </a:extLst>
                    </a:gridCol>
                  </a:tblGrid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S.E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95% C.I.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6488452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0.01133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1.9840 – 2.0284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03638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2.9898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0.007977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2.9742 – 3.0054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894695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2.0052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0.003587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1.9982 – 2.0123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444174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2.9984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0.002529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2.9935 – 3.0034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457089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0.002833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1.9972 – 2.0083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967191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2.9958 – 3.0036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0580428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0.002532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1.9960 – 2.0059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709484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3.0004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0.001789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2.9969 – 3.0039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7048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18F25198-3409-4610-9F3D-01C3FE8DF3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3203669"/>
                  </p:ext>
                </p:extLst>
              </p:nvPr>
            </p:nvGraphicFramePr>
            <p:xfrm>
              <a:off x="1096963" y="1371600"/>
              <a:ext cx="10058400" cy="3962403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2011680">
                      <a:extLst>
                        <a:ext uri="{9D8B030D-6E8A-4147-A177-3AD203B41FA5}">
                          <a16:colId xmlns:a16="http://schemas.microsoft.com/office/drawing/2014/main" val="2364693987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9615202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1648127626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373219951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021530714"/>
                        </a:ext>
                      </a:extLst>
                    </a:gridCol>
                  </a:tblGrid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S.E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95% C.I.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6488452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5479" r="-300303" b="-6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0.01133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1.9840 – 2.0284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03638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8333" r="-300303" b="-6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2.9898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0.007977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2.9742 – 3.0054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894695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8333" r="-300303" b="-5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2.0052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0.003587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1.9982 – 2.0123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444174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2740" r="-30030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2.9984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0.002529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2.9935 – 3.0034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457089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09722" r="-300303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0.002833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1.9972 – 2.0083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967191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09722" r="-30030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2.9958 – 3.0036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0580428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00000" r="-300303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0.002532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1.9960 – 2.0059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709484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11111" r="-300303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3.0004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0.001789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2.9969 – 3.0039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70483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6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OF GPD MODEL USING PROC SEVERITY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Application:</a:t>
            </a:r>
          </a:p>
        </p:txBody>
      </p:sp>
    </p:spTree>
    <p:extLst>
      <p:ext uri="{BB962C8B-B14F-4D97-AF65-F5344CB8AC3E}">
        <p14:creationId xmlns:p14="http://schemas.microsoft.com/office/powerpoint/2010/main" val="99021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E82E-A98D-4132-A412-E044FE0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152400"/>
            <a:ext cx="10058397" cy="685800"/>
          </a:xfrm>
        </p:spPr>
        <p:txBody>
          <a:bodyPr>
            <a:normAutofit/>
          </a:bodyPr>
          <a:lstStyle/>
          <a:p>
            <a:r>
              <a:rPr lang="en-US" sz="4000" b="1" dirty="0"/>
              <a:t>Cancer Patient Data: Model Fit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50C1303-372A-4BA1-A970-16C507BEB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571488"/>
              </p:ext>
            </p:extLst>
          </p:nvPr>
        </p:nvGraphicFramePr>
        <p:xfrm>
          <a:off x="914402" y="990600"/>
          <a:ext cx="10363195" cy="443160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70651">
                  <a:extLst>
                    <a:ext uri="{9D8B030D-6E8A-4147-A177-3AD203B41FA5}">
                      <a16:colId xmlns:a16="http://schemas.microsoft.com/office/drawing/2014/main" val="2775622103"/>
                    </a:ext>
                  </a:extLst>
                </a:gridCol>
                <a:gridCol w="1030888">
                  <a:extLst>
                    <a:ext uri="{9D8B030D-6E8A-4147-A177-3AD203B41FA5}">
                      <a16:colId xmlns:a16="http://schemas.microsoft.com/office/drawing/2014/main" val="3603050215"/>
                    </a:ext>
                  </a:extLst>
                </a:gridCol>
                <a:gridCol w="587694">
                  <a:extLst>
                    <a:ext uri="{9D8B030D-6E8A-4147-A177-3AD203B41FA5}">
                      <a16:colId xmlns:a16="http://schemas.microsoft.com/office/drawing/2014/main" val="4177798260"/>
                    </a:ext>
                  </a:extLst>
                </a:gridCol>
                <a:gridCol w="1030888">
                  <a:extLst>
                    <a:ext uri="{9D8B030D-6E8A-4147-A177-3AD203B41FA5}">
                      <a16:colId xmlns:a16="http://schemas.microsoft.com/office/drawing/2014/main" val="4265368704"/>
                    </a:ext>
                  </a:extLst>
                </a:gridCol>
                <a:gridCol w="587694">
                  <a:extLst>
                    <a:ext uri="{9D8B030D-6E8A-4147-A177-3AD203B41FA5}">
                      <a16:colId xmlns:a16="http://schemas.microsoft.com/office/drawing/2014/main" val="1958756204"/>
                    </a:ext>
                  </a:extLst>
                </a:gridCol>
                <a:gridCol w="1030888">
                  <a:extLst>
                    <a:ext uri="{9D8B030D-6E8A-4147-A177-3AD203B41FA5}">
                      <a16:colId xmlns:a16="http://schemas.microsoft.com/office/drawing/2014/main" val="1243109770"/>
                    </a:ext>
                  </a:extLst>
                </a:gridCol>
                <a:gridCol w="587694">
                  <a:extLst>
                    <a:ext uri="{9D8B030D-6E8A-4147-A177-3AD203B41FA5}">
                      <a16:colId xmlns:a16="http://schemas.microsoft.com/office/drawing/2014/main" val="3170860275"/>
                    </a:ext>
                  </a:extLst>
                </a:gridCol>
                <a:gridCol w="1030888">
                  <a:extLst>
                    <a:ext uri="{9D8B030D-6E8A-4147-A177-3AD203B41FA5}">
                      <a16:colId xmlns:a16="http://schemas.microsoft.com/office/drawing/2014/main" val="1426201894"/>
                    </a:ext>
                  </a:extLst>
                </a:gridCol>
                <a:gridCol w="587694">
                  <a:extLst>
                    <a:ext uri="{9D8B030D-6E8A-4147-A177-3AD203B41FA5}">
                      <a16:colId xmlns:a16="http://schemas.microsoft.com/office/drawing/2014/main" val="1387322951"/>
                    </a:ext>
                  </a:extLst>
                </a:gridCol>
                <a:gridCol w="821414">
                  <a:extLst>
                    <a:ext uri="{9D8B030D-6E8A-4147-A177-3AD203B41FA5}">
                      <a16:colId xmlns:a16="http://schemas.microsoft.com/office/drawing/2014/main" val="101055324"/>
                    </a:ext>
                  </a:extLst>
                </a:gridCol>
                <a:gridCol w="587694">
                  <a:extLst>
                    <a:ext uri="{9D8B030D-6E8A-4147-A177-3AD203B41FA5}">
                      <a16:colId xmlns:a16="http://schemas.microsoft.com/office/drawing/2014/main" val="792425242"/>
                    </a:ext>
                  </a:extLst>
                </a:gridCol>
                <a:gridCol w="1164307">
                  <a:extLst>
                    <a:ext uri="{9D8B030D-6E8A-4147-A177-3AD203B41FA5}">
                      <a16:colId xmlns:a16="http://schemas.microsoft.com/office/drawing/2014/main" val="1040848204"/>
                    </a:ext>
                  </a:extLst>
                </a:gridCol>
                <a:gridCol w="244801">
                  <a:extLst>
                    <a:ext uri="{9D8B030D-6E8A-4147-A177-3AD203B41FA5}">
                      <a16:colId xmlns:a16="http://schemas.microsoft.com/office/drawing/2014/main" val="3106281366"/>
                    </a:ext>
                  </a:extLst>
                </a:gridCol>
              </a:tblGrid>
              <a:tr h="381000">
                <a:tc gridSpan="13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All Fit Statistics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194826"/>
                  </a:ext>
                </a:extLst>
              </a:tr>
              <a:tr h="525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Distribution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-2 Log</a:t>
                      </a:r>
                      <a:br>
                        <a:rPr lang="en-US" sz="950" dirty="0">
                          <a:effectLst/>
                        </a:rPr>
                      </a:br>
                      <a:r>
                        <a:rPr lang="en-US" sz="950" dirty="0">
                          <a:effectLst/>
                        </a:rPr>
                        <a:t>Likelihood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AIC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AICC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BIC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KS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AD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483493"/>
                  </a:ext>
                </a:extLst>
              </a:tr>
              <a:tr h="5454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Gpd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827.65117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831.65117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831.74717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837.35523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1.11074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1.42650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4096636646"/>
                  </a:ext>
                </a:extLst>
              </a:tr>
              <a:tr h="5454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Igauss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880.57157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884.57157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884.66757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890.27563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2.19822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7.86204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322032506"/>
                  </a:ext>
                </a:extLst>
              </a:tr>
              <a:tr h="5454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Logn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830.19194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834.19194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834.28794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839.89600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0.71672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0.86238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2477770511"/>
                  </a:ext>
                </a:extLst>
              </a:tr>
              <a:tr h="5454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Pareto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827.65117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831.65117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831.74717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837.35523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1.11076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1.42654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535840118"/>
                  </a:ext>
                </a:extLst>
              </a:tr>
              <a:tr h="7980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Weibull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828.16494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832.16494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832.26094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837.86900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0.80831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1.02110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3793032904"/>
                  </a:ext>
                </a:extLst>
              </a:tr>
              <a:tr h="545404">
                <a:tc gridSpan="13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Note: The asterisk (*) marks the best model according to each column's criterion.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976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DB2FA-D70C-441A-BB01-6286D841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F8DC-FBE1-429B-B27E-8C42D38D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WSUG 2018 Presentation Template.potx" id="{023AD0AD-342A-4FDE-89A3-5BFA112E198A}" vid="{B7AF3BFD-B6ED-47FF-AA01-6BC74297D32C}"/>
    </a:ext>
  </a:extLst>
</a:theme>
</file>

<file path=ppt/theme/theme2.xml><?xml version="1.0" encoding="utf-8"?>
<a:theme xmlns:a="http://schemas.openxmlformats.org/drawingml/2006/main" name="1_Retrospec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WSUG 2018 Presentation Template.potx" id="{023AD0AD-342A-4FDE-89A3-5BFA112E198A}" vid="{BC7B830A-40FA-4546-BF58-88BAB67F4DC7}"/>
    </a:ext>
  </a:extLst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MWSUG 2018 Presentation Template</Template>
  <TotalTime>407</TotalTime>
  <Words>509</Words>
  <Application>Microsoft Office PowerPoint</Application>
  <PresentationFormat>Widescreen</PresentationFormat>
  <Paragraphs>224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Retrospect</vt:lpstr>
      <vt:lpstr>1_Retrospect</vt:lpstr>
      <vt:lpstr>Application of heavy-tailed distribution using PROC IML, NLMIXED, and SEVERITY</vt:lpstr>
      <vt:lpstr>Outline</vt:lpstr>
      <vt:lpstr>Pareto distribution</vt:lpstr>
      <vt:lpstr>Generalized Pareto distribution</vt:lpstr>
      <vt:lpstr>Generalized Pareto distribution</vt:lpstr>
      <vt:lpstr>Simulation Technique</vt:lpstr>
      <vt:lpstr>   numerical OPTIMIZATION USING PROC NLMIXED Table1: Standard error and estimated parameter when is σ=2 and ξ=3 </vt:lpstr>
      <vt:lpstr>APPLICATION OF GPD MODEL USING PROC SEVERITY</vt:lpstr>
      <vt:lpstr>Cancer Patient Data: Model Fit</vt:lpstr>
      <vt:lpstr>Model Assessment</vt:lpstr>
      <vt:lpstr>USA Blackout Data : Model Fit</vt:lpstr>
      <vt:lpstr>Model Assessment</vt:lpstr>
      <vt:lpstr>Conclusion</vt:lpstr>
      <vt:lpstr>Future Research</vt:lpstr>
      <vt:lpstr>References</vt:lpstr>
      <vt:lpstr>QUESTIONS?</vt:lpstr>
      <vt:lpstr>PowerPoint Presentation</vt:lpstr>
    </vt:vector>
  </TitlesOfParts>
  <Company>DHS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 and Paper Number</dc:title>
  <dc:creator>Johnson, Misty A</dc:creator>
  <cp:lastModifiedBy>palash sharma</cp:lastModifiedBy>
  <cp:revision>43</cp:revision>
  <dcterms:created xsi:type="dcterms:W3CDTF">2017-03-22T12:18:02Z</dcterms:created>
  <dcterms:modified xsi:type="dcterms:W3CDTF">2018-09-22T00:48:41Z</dcterms:modified>
</cp:coreProperties>
</file>