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448" r:id="rId5"/>
    <p:sldId id="2472" r:id="rId6"/>
    <p:sldId id="2462" r:id="rId7"/>
    <p:sldId id="2463" r:id="rId8"/>
    <p:sldId id="2464" r:id="rId9"/>
    <p:sldId id="2465" r:id="rId10"/>
    <p:sldId id="2466" r:id="rId11"/>
    <p:sldId id="2467" r:id="rId12"/>
    <p:sldId id="2468" r:id="rId13"/>
    <p:sldId id="2469" r:id="rId14"/>
    <p:sldId id="2470" r:id="rId15"/>
    <p:sldId id="2471" r:id="rId16"/>
    <p:sldId id="2473" r:id="rId17"/>
    <p:sldId id="2474" r:id="rId18"/>
    <p:sldId id="2456" r:id="rId19"/>
    <p:sldId id="243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5033" autoAdjust="0"/>
  </p:normalViewPr>
  <p:slideViewPr>
    <p:cSldViewPr snapToGrid="0">
      <p:cViewPr varScale="1">
        <p:scale>
          <a:sx n="82" d="100"/>
          <a:sy n="82" d="100"/>
        </p:scale>
        <p:origin x="725" y="7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8/9/2023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8/9/2023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662812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microsoft.com/office/2007/relationships/hdphoto" Target="../media/hdphoto3.wdp"/></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BDAT 1004 – Data Programming</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FINAL PROJECT</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74D98A-BB2E-7E30-E24D-09E53DCFE56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nSpc>
                <a:spcPct val="90000"/>
              </a:lnSpc>
            </a:pPr>
            <a:r>
              <a:rPr lang="en-US" sz="3300" kern="1200">
                <a:solidFill>
                  <a:srgbClr val="FFFFFF"/>
                </a:solidFill>
                <a:latin typeface="+mj-lt"/>
                <a:ea typeface="+mj-ea"/>
                <a:cs typeface="+mj-cs"/>
              </a:rPr>
              <a:t>Top 5 artists with most Views </a:t>
            </a:r>
          </a:p>
        </p:txBody>
      </p:sp>
      <p:pic>
        <p:nvPicPr>
          <p:cNvPr id="5" name="Picture 4">
            <a:extLst>
              <a:ext uri="{FF2B5EF4-FFF2-40B4-BE49-F238E27FC236}">
                <a16:creationId xmlns:a16="http://schemas.microsoft.com/office/drawing/2014/main" id="{E4EE6460-EDDB-0B6C-48A4-664B7B162978}"/>
              </a:ext>
            </a:extLst>
          </p:cNvPr>
          <p:cNvPicPr>
            <a:picLocks noChangeAspect="1"/>
          </p:cNvPicPr>
          <p:nvPr/>
        </p:nvPicPr>
        <p:blipFill>
          <a:blip r:embed="rId2"/>
          <a:stretch>
            <a:fillRect/>
          </a:stretch>
        </p:blipFill>
        <p:spPr>
          <a:xfrm>
            <a:off x="4777316" y="732507"/>
            <a:ext cx="6780700" cy="5390656"/>
          </a:xfrm>
          <a:prstGeom prst="rect">
            <a:avLst/>
          </a:prstGeom>
        </p:spPr>
      </p:pic>
      <p:sp>
        <p:nvSpPr>
          <p:cNvPr id="3" name="Slide Number Placeholder 2">
            <a:extLst>
              <a:ext uri="{FF2B5EF4-FFF2-40B4-BE49-F238E27FC236}">
                <a16:creationId xmlns:a16="http://schemas.microsoft.com/office/drawing/2014/main" id="{D7692E77-AB8A-9C26-0405-3027536B92CF}"/>
              </a:ext>
            </a:extLst>
          </p:cNvPr>
          <p:cNvSpPr>
            <a:spLocks noGrp="1"/>
          </p:cNvSpPr>
          <p:nvPr>
            <p:ph type="sldNum" sz="quarter" idx="11"/>
          </p:nvPr>
        </p:nvSpPr>
        <p:spPr>
          <a:xfrm>
            <a:off x="11034184" y="6356350"/>
            <a:ext cx="514349" cy="365125"/>
          </a:xfrm>
        </p:spPr>
        <p:txBody>
          <a:bodyPr vert="horz" lIns="91440" tIns="45720" rIns="91440" bIns="45720" rtlCol="0" anchor="ctr">
            <a:normAutofit/>
          </a:bodyPr>
          <a:lstStyle/>
          <a:p>
            <a:pPr>
              <a:spcAft>
                <a:spcPts val="600"/>
              </a:spcAft>
            </a:pPr>
            <a:fld id="{8C2E478F-E849-4A8C-AF1F-CBCC78A7CBFA}" type="slidenum">
              <a:rPr lang="en-US">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4054941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74D98A-BB2E-7E30-E24D-09E53DCFE56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nSpc>
                <a:spcPct val="90000"/>
              </a:lnSpc>
            </a:pPr>
            <a:r>
              <a:rPr lang="en-US" sz="3300" kern="1200" dirty="0">
                <a:solidFill>
                  <a:srgbClr val="FFFFFF"/>
                </a:solidFill>
                <a:latin typeface="+mj-lt"/>
                <a:ea typeface="+mj-ea"/>
                <a:cs typeface="+mj-cs"/>
              </a:rPr>
              <a:t>Top 5 artists with most Likes </a:t>
            </a:r>
          </a:p>
        </p:txBody>
      </p:sp>
      <p:pic>
        <p:nvPicPr>
          <p:cNvPr id="6" name="Picture 5">
            <a:extLst>
              <a:ext uri="{FF2B5EF4-FFF2-40B4-BE49-F238E27FC236}">
                <a16:creationId xmlns:a16="http://schemas.microsoft.com/office/drawing/2014/main" id="{AF8DE2BB-A784-B5E6-08C3-3A8380A86DEA}"/>
              </a:ext>
            </a:extLst>
          </p:cNvPr>
          <p:cNvPicPr>
            <a:picLocks noChangeAspect="1"/>
          </p:cNvPicPr>
          <p:nvPr/>
        </p:nvPicPr>
        <p:blipFill>
          <a:blip r:embed="rId2"/>
          <a:stretch>
            <a:fillRect/>
          </a:stretch>
        </p:blipFill>
        <p:spPr>
          <a:xfrm>
            <a:off x="4777316" y="732507"/>
            <a:ext cx="6780700" cy="5390656"/>
          </a:xfrm>
          <a:prstGeom prst="rect">
            <a:avLst/>
          </a:prstGeom>
        </p:spPr>
      </p:pic>
      <p:sp>
        <p:nvSpPr>
          <p:cNvPr id="3" name="Slide Number Placeholder 2">
            <a:extLst>
              <a:ext uri="{FF2B5EF4-FFF2-40B4-BE49-F238E27FC236}">
                <a16:creationId xmlns:a16="http://schemas.microsoft.com/office/drawing/2014/main" id="{D7692E77-AB8A-9C26-0405-3027536B92CF}"/>
              </a:ext>
            </a:extLst>
          </p:cNvPr>
          <p:cNvSpPr>
            <a:spLocks noGrp="1"/>
          </p:cNvSpPr>
          <p:nvPr>
            <p:ph type="sldNum" sz="quarter" idx="11"/>
          </p:nvPr>
        </p:nvSpPr>
        <p:spPr>
          <a:xfrm>
            <a:off x="11034184" y="6356350"/>
            <a:ext cx="514349" cy="365125"/>
          </a:xfrm>
        </p:spPr>
        <p:txBody>
          <a:bodyPr vert="horz" lIns="91440" tIns="45720" rIns="91440" bIns="45720" rtlCol="0" anchor="ctr">
            <a:normAutofit/>
          </a:bodyPr>
          <a:lstStyle/>
          <a:p>
            <a:pPr>
              <a:spcAft>
                <a:spcPts val="600"/>
              </a:spcAft>
            </a:pPr>
            <a:fld id="{8C2E478F-E849-4A8C-AF1F-CBCC78A7CBFA}" type="slidenum">
              <a:rPr lang="en-US">
                <a:solidFill>
                  <a:schemeClr val="tx1">
                    <a:alpha val="80000"/>
                  </a:schemeClr>
                </a:solidFill>
              </a:rPr>
              <a:pPr>
                <a:spcAft>
                  <a:spcPts val="600"/>
                </a:spcAft>
              </a:pPr>
              <a:t>11</a:t>
            </a:fld>
            <a:endParaRPr lang="en-US">
              <a:solidFill>
                <a:schemeClr val="tx1">
                  <a:alpha val="80000"/>
                </a:schemeClr>
              </a:solidFill>
            </a:endParaRPr>
          </a:p>
        </p:txBody>
      </p:sp>
    </p:spTree>
    <p:extLst>
      <p:ext uri="{BB962C8B-B14F-4D97-AF65-F5344CB8AC3E}">
        <p14:creationId xmlns:p14="http://schemas.microsoft.com/office/powerpoint/2010/main" val="975064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74D98A-BB2E-7E30-E24D-09E53DCFE56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nSpc>
                <a:spcPct val="90000"/>
              </a:lnSpc>
            </a:pPr>
            <a:r>
              <a:rPr lang="en-US" sz="3300" kern="1200" dirty="0">
                <a:solidFill>
                  <a:srgbClr val="FFFFFF"/>
                </a:solidFill>
                <a:latin typeface="+mj-lt"/>
                <a:ea typeface="+mj-ea"/>
                <a:cs typeface="+mj-cs"/>
              </a:rPr>
              <a:t>Top 5 artists with most COMMENTS </a:t>
            </a:r>
          </a:p>
        </p:txBody>
      </p:sp>
      <p:pic>
        <p:nvPicPr>
          <p:cNvPr id="5" name="Picture 4">
            <a:extLst>
              <a:ext uri="{FF2B5EF4-FFF2-40B4-BE49-F238E27FC236}">
                <a16:creationId xmlns:a16="http://schemas.microsoft.com/office/drawing/2014/main" id="{94ED1A94-67C6-D4D5-A325-1B4CD265143F}"/>
              </a:ext>
            </a:extLst>
          </p:cNvPr>
          <p:cNvPicPr>
            <a:picLocks noChangeAspect="1"/>
          </p:cNvPicPr>
          <p:nvPr/>
        </p:nvPicPr>
        <p:blipFill>
          <a:blip r:embed="rId2"/>
          <a:stretch>
            <a:fillRect/>
          </a:stretch>
        </p:blipFill>
        <p:spPr>
          <a:xfrm>
            <a:off x="4777316" y="707080"/>
            <a:ext cx="6780700" cy="5441511"/>
          </a:xfrm>
          <a:prstGeom prst="rect">
            <a:avLst/>
          </a:prstGeom>
        </p:spPr>
      </p:pic>
      <p:sp>
        <p:nvSpPr>
          <p:cNvPr id="3" name="Slide Number Placeholder 2">
            <a:extLst>
              <a:ext uri="{FF2B5EF4-FFF2-40B4-BE49-F238E27FC236}">
                <a16:creationId xmlns:a16="http://schemas.microsoft.com/office/drawing/2014/main" id="{D7692E77-AB8A-9C26-0405-3027536B92CF}"/>
              </a:ext>
            </a:extLst>
          </p:cNvPr>
          <p:cNvSpPr>
            <a:spLocks noGrp="1"/>
          </p:cNvSpPr>
          <p:nvPr>
            <p:ph type="sldNum" sz="quarter" idx="11"/>
          </p:nvPr>
        </p:nvSpPr>
        <p:spPr>
          <a:xfrm>
            <a:off x="11034184" y="6356350"/>
            <a:ext cx="514349" cy="365125"/>
          </a:xfrm>
        </p:spPr>
        <p:txBody>
          <a:bodyPr vert="horz" lIns="91440" tIns="45720" rIns="91440" bIns="45720" rtlCol="0" anchor="ctr">
            <a:normAutofit/>
          </a:bodyPr>
          <a:lstStyle/>
          <a:p>
            <a:pPr>
              <a:spcAft>
                <a:spcPts val="600"/>
              </a:spcAft>
            </a:pPr>
            <a:fld id="{8C2E478F-E849-4A8C-AF1F-CBCC78A7CBFA}" type="slidenum">
              <a:rPr lang="en-US">
                <a:solidFill>
                  <a:schemeClr val="tx1">
                    <a:alpha val="80000"/>
                  </a:schemeClr>
                </a:solidFill>
              </a:rPr>
              <a:pPr>
                <a:spcAft>
                  <a:spcPts val="600"/>
                </a:spcAft>
              </a:pPr>
              <a:t>12</a:t>
            </a:fld>
            <a:endParaRPr lang="en-US">
              <a:solidFill>
                <a:schemeClr val="tx1">
                  <a:alpha val="80000"/>
                </a:schemeClr>
              </a:solidFill>
            </a:endParaRPr>
          </a:p>
        </p:txBody>
      </p:sp>
    </p:spTree>
    <p:extLst>
      <p:ext uri="{BB962C8B-B14F-4D97-AF65-F5344CB8AC3E}">
        <p14:creationId xmlns:p14="http://schemas.microsoft.com/office/powerpoint/2010/main" val="4209273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74D98A-BB2E-7E30-E24D-09E53DCFE566}"/>
              </a:ext>
            </a:extLst>
          </p:cNvPr>
          <p:cNvSpPr>
            <a:spLocks noGrp="1"/>
          </p:cNvSpPr>
          <p:nvPr>
            <p:ph type="title"/>
          </p:nvPr>
        </p:nvSpPr>
        <p:spPr>
          <a:xfrm>
            <a:off x="371476" y="404790"/>
            <a:ext cx="1657349" cy="2519386"/>
          </a:xfrm>
        </p:spPr>
        <p:txBody>
          <a:bodyPr vert="horz" lIns="91440" tIns="45720" rIns="91440" bIns="45720" rtlCol="0" anchor="ctr">
            <a:normAutofit/>
          </a:bodyPr>
          <a:lstStyle/>
          <a:p>
            <a:pPr algn="l">
              <a:lnSpc>
                <a:spcPct val="90000"/>
              </a:lnSpc>
            </a:pPr>
            <a:r>
              <a:rPr lang="en-US" sz="2800" kern="1200" dirty="0">
                <a:solidFill>
                  <a:schemeClr val="tx1"/>
                </a:solidFill>
                <a:latin typeface="+mj-lt"/>
                <a:ea typeface="+mj-ea"/>
                <a:cs typeface="+mj-cs"/>
              </a:rPr>
              <a:t>Top 5 artists with most Views </a:t>
            </a:r>
          </a:p>
        </p:txBody>
      </p:sp>
      <p:pic>
        <p:nvPicPr>
          <p:cNvPr id="6" name="Picture 5">
            <a:extLst>
              <a:ext uri="{FF2B5EF4-FFF2-40B4-BE49-F238E27FC236}">
                <a16:creationId xmlns:a16="http://schemas.microsoft.com/office/drawing/2014/main" id="{9EE5C905-EE5C-A10F-32B9-A1168180B63C}"/>
              </a:ext>
            </a:extLst>
          </p:cNvPr>
          <p:cNvPicPr>
            <a:picLocks noChangeAspect="1"/>
          </p:cNvPicPr>
          <p:nvPr/>
        </p:nvPicPr>
        <p:blipFill>
          <a:blip r:embed="rId2"/>
          <a:stretch>
            <a:fillRect/>
          </a:stretch>
        </p:blipFill>
        <p:spPr>
          <a:xfrm>
            <a:off x="2886075" y="136525"/>
            <a:ext cx="9124684" cy="6638207"/>
          </a:xfrm>
          <a:prstGeom prst="rect">
            <a:avLst/>
          </a:prstGeom>
        </p:spPr>
      </p:pic>
      <p:sp>
        <p:nvSpPr>
          <p:cNvPr id="3" name="Slide Number Placeholder 2">
            <a:extLst>
              <a:ext uri="{FF2B5EF4-FFF2-40B4-BE49-F238E27FC236}">
                <a16:creationId xmlns:a16="http://schemas.microsoft.com/office/drawing/2014/main" id="{D7692E77-AB8A-9C26-0405-3027536B92CF}"/>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a:pPr>
                <a:spcAft>
                  <a:spcPts val="600"/>
                </a:spcAft>
              </a:pPr>
              <a:t>13</a:t>
            </a:fld>
            <a:endParaRPr lang="en-US"/>
          </a:p>
        </p:txBody>
      </p:sp>
    </p:spTree>
    <p:extLst>
      <p:ext uri="{BB962C8B-B14F-4D97-AF65-F5344CB8AC3E}">
        <p14:creationId xmlns:p14="http://schemas.microsoft.com/office/powerpoint/2010/main" val="2681861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E6B3632-31A7-4B9A-9B3B-DAADD1D372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74D98A-BB2E-7E30-E24D-09E53DCFE566}"/>
              </a:ext>
            </a:extLst>
          </p:cNvPr>
          <p:cNvSpPr>
            <a:spLocks noGrp="1"/>
          </p:cNvSpPr>
          <p:nvPr>
            <p:ph type="title"/>
          </p:nvPr>
        </p:nvSpPr>
        <p:spPr>
          <a:xfrm>
            <a:off x="9182100" y="640081"/>
            <a:ext cx="2403768" cy="4827269"/>
          </a:xfrm>
        </p:spPr>
        <p:txBody>
          <a:bodyPr vert="horz" lIns="91440" tIns="45720" rIns="91440" bIns="45720" rtlCol="0" anchor="ctr">
            <a:normAutofit/>
          </a:bodyPr>
          <a:lstStyle/>
          <a:p>
            <a:pPr algn="l">
              <a:lnSpc>
                <a:spcPct val="90000"/>
              </a:lnSpc>
            </a:pPr>
            <a:r>
              <a:rPr lang="en-US" sz="2400" kern="1200" dirty="0">
                <a:solidFill>
                  <a:schemeClr val="tx1"/>
                </a:solidFill>
                <a:latin typeface="+mj-lt"/>
                <a:ea typeface="+mj-ea"/>
                <a:cs typeface="+mj-cs"/>
              </a:rPr>
              <a:t>Heatmap showing correlation between various parameters</a:t>
            </a:r>
          </a:p>
        </p:txBody>
      </p:sp>
      <p:pic>
        <p:nvPicPr>
          <p:cNvPr id="5" name="Picture 4">
            <a:extLst>
              <a:ext uri="{FF2B5EF4-FFF2-40B4-BE49-F238E27FC236}">
                <a16:creationId xmlns:a16="http://schemas.microsoft.com/office/drawing/2014/main" id="{81397ABE-957F-EFA1-E586-D5FAA1F2E77A}"/>
              </a:ext>
            </a:extLst>
          </p:cNvPr>
          <p:cNvPicPr>
            <a:picLocks noChangeAspect="1"/>
          </p:cNvPicPr>
          <p:nvPr/>
        </p:nvPicPr>
        <p:blipFill>
          <a:blip r:embed="rId2"/>
          <a:stretch>
            <a:fillRect/>
          </a:stretch>
        </p:blipFill>
        <p:spPr>
          <a:xfrm>
            <a:off x="300801" y="266699"/>
            <a:ext cx="8565648" cy="5953125"/>
          </a:xfrm>
          <a:prstGeom prst="rect">
            <a:avLst/>
          </a:prstGeom>
        </p:spPr>
      </p:pic>
      <p:sp>
        <p:nvSpPr>
          <p:cNvPr id="3" name="Slide Number Placeholder 2">
            <a:extLst>
              <a:ext uri="{FF2B5EF4-FFF2-40B4-BE49-F238E27FC236}">
                <a16:creationId xmlns:a16="http://schemas.microsoft.com/office/drawing/2014/main" id="{D7692E77-AB8A-9C26-0405-3027536B92CF}"/>
              </a:ext>
            </a:extLst>
          </p:cNvPr>
          <p:cNvSpPr>
            <a:spLocks noGrp="1"/>
          </p:cNvSpPr>
          <p:nvPr>
            <p:ph type="sldNum" sz="quarter" idx="11"/>
          </p:nvPr>
        </p:nvSpPr>
        <p:spPr>
          <a:xfrm>
            <a:off x="10617958" y="6356350"/>
            <a:ext cx="96791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14</a:t>
            </a:fld>
            <a:endParaRPr lang="en-US"/>
          </a:p>
        </p:txBody>
      </p:sp>
    </p:spTree>
    <p:extLst>
      <p:ext uri="{BB962C8B-B14F-4D97-AF65-F5344CB8AC3E}">
        <p14:creationId xmlns:p14="http://schemas.microsoft.com/office/powerpoint/2010/main" val="4028029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a:lstStyle/>
          <a:p>
            <a:r>
              <a:rPr lang="en-US" dirty="0"/>
              <a:t>SUMMARY</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5999" y="1651614"/>
            <a:ext cx="5669280" cy="4208346"/>
          </a:xfrm>
        </p:spPr>
        <p:txBody>
          <a:bodyPr>
            <a:normAutofit/>
          </a:bodyPr>
          <a:lstStyle/>
          <a:p>
            <a:r>
              <a:rPr lang="en-US" sz="2000" b="1" dirty="0"/>
              <a:t>From our analysis we can see that:</a:t>
            </a:r>
          </a:p>
          <a:p>
            <a:pPr marL="342900" indent="-342900">
              <a:buFont typeface="+mj-lt"/>
              <a:buAutoNum type="arabicPeriod"/>
            </a:pPr>
            <a:r>
              <a:rPr lang="en-US" sz="2000" b="1" dirty="0"/>
              <a:t>BTS band</a:t>
            </a:r>
            <a:r>
              <a:rPr lang="en-US" sz="2000" dirty="0"/>
              <a:t> is in the top 5 artists in both the lists: most likes and comments</a:t>
            </a:r>
          </a:p>
          <a:p>
            <a:pPr marL="342900" indent="-342900">
              <a:buFont typeface="+mj-lt"/>
              <a:buAutoNum type="arabicPeriod"/>
            </a:pPr>
            <a:r>
              <a:rPr lang="en-US" sz="2000" dirty="0"/>
              <a:t>From the correlation matrix we can see that the Likes and Views parameters are highly correlated</a:t>
            </a: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15</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38966" t="9091" r="20577" b="-3"/>
          <a:stretch/>
        </p:blipFill>
        <p:spPr>
          <a:xfrm rot="16200000">
            <a:off x="905256" y="-905256"/>
            <a:ext cx="6858000" cy="8668512"/>
          </a:xfrm>
          <a:prstGeom prst="rect">
            <a:avLst/>
          </a:prstGeom>
          <a:noFill/>
        </p:spPr>
      </p:pic>
      <p:sp>
        <p:nvSpPr>
          <p:cNvPr id="47" name="Rectangle 46">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848600" y="1122363"/>
            <a:ext cx="4023360" cy="3204134"/>
          </a:xfrm>
        </p:spPr>
        <p:txBody>
          <a:bodyPr vert="horz" lIns="91440" tIns="45720" rIns="91440" bIns="45720" rtlCol="0" anchor="b">
            <a:normAutofit/>
          </a:bodyPr>
          <a:lstStyle/>
          <a:p>
            <a:pPr algn="l">
              <a:lnSpc>
                <a:spcPct val="90000"/>
              </a:lnSpc>
            </a:pPr>
            <a:r>
              <a:rPr lang="en-US" sz="4800" spc="300"/>
              <a:t>THANK YOU</a:t>
            </a:r>
          </a:p>
        </p:txBody>
      </p:sp>
      <p:sp>
        <p:nvSpPr>
          <p:cNvPr id="49" name="Rectangle 4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 name="Rectangle 5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772757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a:xfrm>
            <a:off x="431923" y="308681"/>
            <a:ext cx="6284965" cy="573989"/>
          </a:xfrm>
        </p:spPr>
        <p:txBody>
          <a:bodyPr/>
          <a:lstStyle/>
          <a:p>
            <a:r>
              <a:rPr lang="en-US" dirty="0"/>
              <a:t>Meet the team (Group 1)</a:t>
            </a:r>
          </a:p>
        </p:txBody>
      </p:sp>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a:xfrm>
            <a:off x="431924" y="1241264"/>
            <a:ext cx="9728077" cy="4166114"/>
          </a:xfrm>
        </p:spPr>
        <p:txBody>
          <a:bodyPr>
            <a:normAutofit fontScale="92500" lnSpcReduction="20000"/>
          </a:bodyPr>
          <a:lstStyle/>
          <a:p>
            <a:pPr marL="0" indent="0">
              <a:buNone/>
            </a:pPr>
            <a:r>
              <a:rPr lang="en-US" sz="2400" spc="300" dirty="0"/>
              <a:t>Palash Pinakin Patel</a:t>
            </a:r>
          </a:p>
          <a:p>
            <a:pPr marL="0" indent="0">
              <a:lnSpc>
                <a:spcPct val="100000"/>
              </a:lnSpc>
              <a:buNone/>
            </a:pPr>
            <a:r>
              <a:rPr lang="en-US" sz="1800" dirty="0"/>
              <a:t>Developer</a:t>
            </a:r>
          </a:p>
          <a:p>
            <a:pPr marL="0" indent="0">
              <a:buNone/>
            </a:pPr>
            <a:r>
              <a:rPr lang="en-US" sz="2400" spc="300" dirty="0" err="1"/>
              <a:t>Abeesh</a:t>
            </a:r>
            <a:r>
              <a:rPr lang="en-US" sz="2400" spc="300" dirty="0"/>
              <a:t> </a:t>
            </a:r>
            <a:r>
              <a:rPr lang="en-US" sz="2400" spc="300" dirty="0" err="1"/>
              <a:t>Thampi</a:t>
            </a:r>
            <a:r>
              <a:rPr lang="en-US" sz="2400" spc="300" dirty="0"/>
              <a:t> </a:t>
            </a:r>
            <a:r>
              <a:rPr lang="en-US" sz="2400" spc="300" dirty="0" err="1"/>
              <a:t>Krishnapillai</a:t>
            </a:r>
            <a:r>
              <a:rPr lang="en-US" sz="2400" spc="300" dirty="0"/>
              <a:t> </a:t>
            </a:r>
            <a:r>
              <a:rPr lang="en-US" sz="2400" spc="300" dirty="0" err="1"/>
              <a:t>Janardhananpillai</a:t>
            </a:r>
            <a:endParaRPr lang="en-US" sz="2400" spc="300" dirty="0"/>
          </a:p>
          <a:p>
            <a:pPr marL="0" indent="0">
              <a:lnSpc>
                <a:spcPct val="100000"/>
              </a:lnSpc>
              <a:buNone/>
            </a:pPr>
            <a:r>
              <a:rPr lang="en-US" sz="1800" dirty="0"/>
              <a:t>Project Manager</a:t>
            </a:r>
          </a:p>
          <a:p>
            <a:pPr marL="0" indent="0">
              <a:buNone/>
            </a:pPr>
            <a:r>
              <a:rPr lang="en-US" sz="2400" spc="300" dirty="0"/>
              <a:t>Shivraj Suryakant Dhumal</a:t>
            </a:r>
          </a:p>
          <a:p>
            <a:pPr marL="0" indent="0">
              <a:lnSpc>
                <a:spcPct val="100000"/>
              </a:lnSpc>
              <a:buNone/>
            </a:pPr>
            <a:r>
              <a:rPr lang="en-US" sz="1800" dirty="0"/>
              <a:t>Business Analyst</a:t>
            </a:r>
          </a:p>
          <a:p>
            <a:pPr marL="0" indent="0">
              <a:buNone/>
            </a:pPr>
            <a:r>
              <a:rPr lang="en-US" sz="2400" spc="300" dirty="0"/>
              <a:t>Hardik Singh</a:t>
            </a:r>
            <a:r>
              <a:rPr lang="en-US" sz="2400" dirty="0"/>
              <a:t> </a:t>
            </a:r>
          </a:p>
          <a:p>
            <a:pPr marL="0" indent="0">
              <a:lnSpc>
                <a:spcPct val="100000"/>
              </a:lnSpc>
              <a:buNone/>
            </a:pPr>
            <a:r>
              <a:rPr lang="en-US" sz="1800" dirty="0"/>
              <a:t>Data Analyst</a:t>
            </a:r>
          </a:p>
          <a:p>
            <a:pPr marL="0" indent="0">
              <a:buNone/>
            </a:pPr>
            <a:r>
              <a:rPr lang="en-US" sz="2400" spc="300" dirty="0"/>
              <a:t>Shaun George </a:t>
            </a:r>
            <a:r>
              <a:rPr lang="en-US" sz="2400" spc="300" dirty="0" err="1"/>
              <a:t>Dcunha</a:t>
            </a:r>
            <a:r>
              <a:rPr lang="en-US" sz="2400" spc="300" dirty="0"/>
              <a:t> </a:t>
            </a:r>
          </a:p>
          <a:p>
            <a:pPr marL="0" indent="0">
              <a:lnSpc>
                <a:spcPct val="100000"/>
              </a:lnSpc>
              <a:buNone/>
            </a:pPr>
            <a:r>
              <a:rPr lang="en-US" sz="1800" dirty="0"/>
              <a:t>Data Analyst</a:t>
            </a:r>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2</a:t>
            </a:fld>
            <a:endParaRPr lang="en-US" dirty="0"/>
          </a:p>
        </p:txBody>
      </p:sp>
    </p:spTree>
    <p:extLst>
      <p:ext uri="{BB962C8B-B14F-4D97-AF65-F5344CB8AC3E}">
        <p14:creationId xmlns:p14="http://schemas.microsoft.com/office/powerpoint/2010/main" val="3421661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016977" y="2078874"/>
            <a:ext cx="5734755" cy="3712325"/>
          </a:xfrm>
        </p:spPr>
        <p:txBody>
          <a:bodyPr/>
          <a:lstStyle/>
          <a:p>
            <a:pPr marL="285750" indent="-285750">
              <a:buFont typeface="Arial" panose="020B0604020202020204" pitchFamily="34" charset="0"/>
              <a:buChar char="•"/>
            </a:pPr>
            <a:r>
              <a:rPr lang="en-US" dirty="0"/>
              <a:t>Project description</a:t>
            </a:r>
          </a:p>
          <a:p>
            <a:pPr marL="285750" indent="-285750">
              <a:buFont typeface="Arial" panose="020B0604020202020204" pitchFamily="34" charset="0"/>
              <a:buChar char="•"/>
            </a:pPr>
            <a:r>
              <a:rPr lang="en-US" dirty="0"/>
              <a:t>Data retrieval and storage</a:t>
            </a:r>
          </a:p>
          <a:p>
            <a:pPr marL="285750" indent="-285750">
              <a:buFont typeface="Arial" panose="020B0604020202020204" pitchFamily="34" charset="0"/>
              <a:buChar char="•"/>
            </a:pPr>
            <a:r>
              <a:rPr lang="en-US" dirty="0"/>
              <a:t>Data retrieval script execution</a:t>
            </a:r>
          </a:p>
          <a:p>
            <a:pPr marL="285750" indent="-285750">
              <a:buFont typeface="Arial" panose="020B0604020202020204" pitchFamily="34" charset="0"/>
              <a:buChar char="•"/>
            </a:pPr>
            <a:r>
              <a:rPr lang="en-US" dirty="0"/>
              <a:t>MongoDB Database Class File</a:t>
            </a:r>
          </a:p>
          <a:p>
            <a:pPr marL="285750" indent="-285750">
              <a:buFont typeface="Arial" panose="020B0604020202020204" pitchFamily="34" charset="0"/>
              <a:buChar char="•"/>
            </a:pPr>
            <a:r>
              <a:rPr lang="en-US" dirty="0"/>
              <a:t>Data Analysis </a:t>
            </a:r>
            <a:r>
              <a:rPr lang="en-US" dirty="0" err="1"/>
              <a:t>Jupyter</a:t>
            </a:r>
            <a:r>
              <a:rPr lang="en-US" dirty="0"/>
              <a:t> Notebook</a:t>
            </a:r>
          </a:p>
          <a:p>
            <a:pPr marL="285750" indent="-285750">
              <a:buFont typeface="Arial" panose="020B0604020202020204" pitchFamily="34" charset="0"/>
              <a:buChar char="•"/>
            </a:pPr>
            <a:r>
              <a:rPr lang="en-US" dirty="0"/>
              <a:t>Data Visualization to answer client questions</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BA633D4-B05D-EEBF-8EDB-0CB10D4F9424}"/>
              </a:ext>
            </a:extLst>
          </p:cNvPr>
          <p:cNvSpPr>
            <a:spLocks noGrp="1"/>
          </p:cNvSpPr>
          <p:nvPr>
            <p:ph type="title"/>
          </p:nvPr>
        </p:nvSpPr>
        <p:spPr/>
        <p:txBody>
          <a:bodyPr/>
          <a:lstStyle/>
          <a:p>
            <a:r>
              <a:rPr lang="en-US" dirty="0"/>
              <a:t>Project description</a:t>
            </a:r>
          </a:p>
        </p:txBody>
      </p:sp>
      <p:sp>
        <p:nvSpPr>
          <p:cNvPr id="4" name="Slide Number Placeholder 3">
            <a:extLst>
              <a:ext uri="{FF2B5EF4-FFF2-40B4-BE49-F238E27FC236}">
                <a16:creationId xmlns:a16="http://schemas.microsoft.com/office/drawing/2014/main" id="{C298AD44-C04D-218B-45E3-CE228E0681A4}"/>
              </a:ext>
            </a:extLst>
          </p:cNvPr>
          <p:cNvSpPr>
            <a:spLocks noGrp="1"/>
          </p:cNvSpPr>
          <p:nvPr>
            <p:ph type="sldNum" sz="quarter" idx="11"/>
          </p:nvPr>
        </p:nvSpPr>
        <p:spPr/>
        <p:txBody>
          <a:bodyPr/>
          <a:lstStyle/>
          <a:p>
            <a:fld id="{8C2E478F-E849-4A8C-AF1F-CBCC78A7CBFA}" type="slidenum">
              <a:rPr lang="en-US" smtClean="0"/>
              <a:t>4</a:t>
            </a:fld>
            <a:endParaRPr lang="en-US" dirty="0"/>
          </a:p>
        </p:txBody>
      </p:sp>
      <p:sp>
        <p:nvSpPr>
          <p:cNvPr id="7" name="TextBox 6">
            <a:extLst>
              <a:ext uri="{FF2B5EF4-FFF2-40B4-BE49-F238E27FC236}">
                <a16:creationId xmlns:a16="http://schemas.microsoft.com/office/drawing/2014/main" id="{50FD8EFA-D749-E4BB-21A6-4CD26ACBF605}"/>
              </a:ext>
            </a:extLst>
          </p:cNvPr>
          <p:cNvSpPr txBox="1"/>
          <p:nvPr/>
        </p:nvSpPr>
        <p:spPr>
          <a:xfrm>
            <a:off x="1202635" y="2305878"/>
            <a:ext cx="9623409" cy="3693319"/>
          </a:xfrm>
          <a:prstGeom prst="rect">
            <a:avLst/>
          </a:prstGeom>
          <a:noFill/>
        </p:spPr>
        <p:txBody>
          <a:bodyPr wrap="square" rtlCol="0">
            <a:spAutoFit/>
          </a:bodyPr>
          <a:lstStyle/>
          <a:p>
            <a:r>
              <a:rPr lang="en-US" dirty="0"/>
              <a:t>Given the </a:t>
            </a:r>
            <a:r>
              <a:rPr lang="en-US" dirty="0" err="1"/>
              <a:t>Youtube</a:t>
            </a:r>
            <a:r>
              <a:rPr lang="en-US" dirty="0"/>
              <a:t> and Spotify Dataset stored on a remote location in a CSV file, XYZ Corporation would like to know the top 5 artists with Most Views, Likes and Comments at any given point of time.</a:t>
            </a:r>
          </a:p>
          <a:p>
            <a:r>
              <a:rPr lang="en-US" dirty="0"/>
              <a:t>The client would also like to know what parameters are highly correlated with each other.</a:t>
            </a:r>
          </a:p>
          <a:p>
            <a:r>
              <a:rPr lang="en-US" dirty="0"/>
              <a:t>The remote CSV file can be updated to reflect the latest data by a third-party system.</a:t>
            </a:r>
          </a:p>
          <a:p>
            <a:endParaRPr lang="en-US" dirty="0"/>
          </a:p>
          <a:p>
            <a:r>
              <a:rPr lang="en-US" dirty="0"/>
              <a:t>To comply with the client requirements, we have developed the project with the following processes:</a:t>
            </a:r>
          </a:p>
          <a:p>
            <a:pPr marL="342900" indent="-342900">
              <a:buFont typeface="+mj-lt"/>
              <a:buAutoNum type="arabicPeriod"/>
            </a:pPr>
            <a:r>
              <a:rPr lang="en-US" dirty="0"/>
              <a:t>A python script to fetch data from a CSV file from a remote server and store the latest data into the MongoDB database</a:t>
            </a:r>
          </a:p>
          <a:p>
            <a:pPr marL="342900" indent="-342900">
              <a:buFont typeface="+mj-lt"/>
              <a:buAutoNum type="arabicPeriod"/>
            </a:pPr>
            <a:r>
              <a:rPr lang="en-US" dirty="0"/>
              <a:t>The script is set to run at regular intervals to be able to store the latest data so any changes in the remote CSV file will be reflected in the database</a:t>
            </a:r>
          </a:p>
          <a:p>
            <a:pPr marL="342900" indent="-342900">
              <a:buFont typeface="+mj-lt"/>
              <a:buAutoNum type="arabicPeriod"/>
            </a:pPr>
            <a:r>
              <a:rPr lang="en-US" dirty="0" err="1"/>
              <a:t>Jupyter</a:t>
            </a:r>
            <a:r>
              <a:rPr lang="en-US" dirty="0"/>
              <a:t> notebook can then be executed on demand to read and analyze the data from the MongoDB database and generate visualizations to answer the client’s questions.</a:t>
            </a:r>
          </a:p>
          <a:p>
            <a:pPr marL="342900" indent="-342900">
              <a:buAutoNum type="arabicPeriod"/>
            </a:pPr>
            <a:endParaRPr lang="en-US" dirty="0"/>
          </a:p>
        </p:txBody>
      </p:sp>
    </p:spTree>
    <p:extLst>
      <p:ext uri="{BB962C8B-B14F-4D97-AF65-F5344CB8AC3E}">
        <p14:creationId xmlns:p14="http://schemas.microsoft.com/office/powerpoint/2010/main" val="3973617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CE5221-3A67-0591-AB61-E02C446DD7E1}"/>
              </a:ext>
            </a:extLst>
          </p:cNvPr>
          <p:cNvSpPr>
            <a:spLocks noGrp="1"/>
          </p:cNvSpPr>
          <p:nvPr>
            <p:ph type="title"/>
          </p:nvPr>
        </p:nvSpPr>
        <p:spPr>
          <a:xfrm>
            <a:off x="838200" y="609600"/>
            <a:ext cx="3739341" cy="1330839"/>
          </a:xfrm>
        </p:spPr>
        <p:txBody>
          <a:bodyPr vert="horz" lIns="91440" tIns="45720" rIns="91440" bIns="45720" rtlCol="0" anchor="ctr">
            <a:normAutofit/>
          </a:bodyPr>
          <a:lstStyle/>
          <a:p>
            <a:pPr algn="l">
              <a:lnSpc>
                <a:spcPct val="90000"/>
              </a:lnSpc>
            </a:pPr>
            <a:r>
              <a:rPr lang="en-US" sz="3400" kern="1200" dirty="0">
                <a:solidFill>
                  <a:schemeClr val="tx1"/>
                </a:solidFill>
                <a:latin typeface="+mj-lt"/>
                <a:ea typeface="+mj-ea"/>
                <a:cs typeface="+mj-cs"/>
              </a:rPr>
              <a:t>Data retrieval and storage</a:t>
            </a:r>
          </a:p>
        </p:txBody>
      </p:sp>
      <p:sp>
        <p:nvSpPr>
          <p:cNvPr id="6" name="TextBox 5">
            <a:extLst>
              <a:ext uri="{FF2B5EF4-FFF2-40B4-BE49-F238E27FC236}">
                <a16:creationId xmlns:a16="http://schemas.microsoft.com/office/drawing/2014/main" id="{5DBE5613-D4F1-9693-CF11-0E8756E3B16F}"/>
              </a:ext>
            </a:extLst>
          </p:cNvPr>
          <p:cNvSpPr txBox="1"/>
          <p:nvPr/>
        </p:nvSpPr>
        <p:spPr>
          <a:xfrm>
            <a:off x="862366" y="2194102"/>
            <a:ext cx="3427001" cy="390858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A python script named ‘download.py’ which can be scheduled to run at specific intervals.</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The script reads data from the remote CSV, deletes the existing data from the MongoDB collection and inserts latest data in the collection</a:t>
            </a:r>
          </a:p>
        </p:txBody>
      </p:sp>
      <p:pic>
        <p:nvPicPr>
          <p:cNvPr id="5" name="Picture 4">
            <a:extLst>
              <a:ext uri="{FF2B5EF4-FFF2-40B4-BE49-F238E27FC236}">
                <a16:creationId xmlns:a16="http://schemas.microsoft.com/office/drawing/2014/main" id="{F8D1DBDF-885D-75B3-4DFF-0909F817B8DA}"/>
              </a:ext>
            </a:extLst>
          </p:cNvPr>
          <p:cNvPicPr>
            <a:picLocks noChangeAspect="1"/>
          </p:cNvPicPr>
          <p:nvPr/>
        </p:nvPicPr>
        <p:blipFill>
          <a:blip r:embed="rId2"/>
          <a:stretch>
            <a:fillRect/>
          </a:stretch>
        </p:blipFill>
        <p:spPr>
          <a:xfrm>
            <a:off x="5445457" y="894181"/>
            <a:ext cx="6155141" cy="5093378"/>
          </a:xfrm>
          <a:prstGeom prst="rect">
            <a:avLst/>
          </a:prstGeom>
        </p:spPr>
      </p:pic>
      <p:sp>
        <p:nvSpPr>
          <p:cNvPr id="3" name="Slide Number Placeholder 2">
            <a:extLst>
              <a:ext uri="{FF2B5EF4-FFF2-40B4-BE49-F238E27FC236}">
                <a16:creationId xmlns:a16="http://schemas.microsoft.com/office/drawing/2014/main" id="{91436326-DFBA-A177-BEEA-DDF6E415640B}"/>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z="1000">
                <a:solidFill>
                  <a:schemeClr val="tx1">
                    <a:lumMod val="50000"/>
                    <a:lumOff val="50000"/>
                  </a:schemeClr>
                </a:solidFill>
              </a:rPr>
              <a:pPr>
                <a:spcAft>
                  <a:spcPts val="600"/>
                </a:spcAft>
              </a:pPr>
              <a:t>5</a:t>
            </a:fld>
            <a:endParaRPr lang="en-US" sz="1000">
              <a:solidFill>
                <a:schemeClr val="tx1">
                  <a:lumMod val="50000"/>
                  <a:lumOff val="50000"/>
                </a:schemeClr>
              </a:solidFill>
            </a:endParaRPr>
          </a:p>
        </p:txBody>
      </p:sp>
    </p:spTree>
    <p:extLst>
      <p:ext uri="{BB962C8B-B14F-4D97-AF65-F5344CB8AC3E}">
        <p14:creationId xmlns:p14="http://schemas.microsoft.com/office/powerpoint/2010/main" val="208613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CE5221-3A67-0591-AB61-E02C446DD7E1}"/>
              </a:ext>
            </a:extLst>
          </p:cNvPr>
          <p:cNvSpPr>
            <a:spLocks noGrp="1"/>
          </p:cNvSpPr>
          <p:nvPr>
            <p:ph type="title"/>
          </p:nvPr>
        </p:nvSpPr>
        <p:spPr>
          <a:xfrm>
            <a:off x="630936" y="457200"/>
            <a:ext cx="4343400" cy="1929384"/>
          </a:xfrm>
        </p:spPr>
        <p:txBody>
          <a:bodyPr vert="horz" lIns="91440" tIns="45720" rIns="91440" bIns="45720" rtlCol="0" anchor="ctr">
            <a:normAutofit/>
          </a:bodyPr>
          <a:lstStyle/>
          <a:p>
            <a:pPr algn="l">
              <a:lnSpc>
                <a:spcPct val="90000"/>
              </a:lnSpc>
            </a:pPr>
            <a:r>
              <a:rPr lang="en-US" sz="4100" dirty="0"/>
              <a:t>Data retrieval script execution</a:t>
            </a:r>
          </a:p>
        </p:txBody>
      </p:sp>
      <p:sp>
        <p:nvSpPr>
          <p:cNvPr id="47"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DBE5613-D4F1-9693-CF11-0E8756E3B16F}"/>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dirty="0"/>
              <a:t>The ‘download.py’ script is executed through the ‘run.sh’ bash shell script at every 1 minute in the crontab.</a:t>
            </a:r>
          </a:p>
          <a:p>
            <a:pPr indent="-228600">
              <a:lnSpc>
                <a:spcPct val="90000"/>
              </a:lnSpc>
              <a:spcAft>
                <a:spcPts val="600"/>
              </a:spcAft>
              <a:buFont typeface="Arial" panose="020B0604020202020204" pitchFamily="34" charset="0"/>
              <a:buChar char="•"/>
            </a:pPr>
            <a:r>
              <a:rPr lang="en-US" sz="2200" dirty="0"/>
              <a:t>The frequency of the execution can be changed depending on the client’s need.</a:t>
            </a:r>
          </a:p>
        </p:txBody>
      </p:sp>
      <p:pic>
        <p:nvPicPr>
          <p:cNvPr id="7" name="Picture 6">
            <a:extLst>
              <a:ext uri="{FF2B5EF4-FFF2-40B4-BE49-F238E27FC236}">
                <a16:creationId xmlns:a16="http://schemas.microsoft.com/office/drawing/2014/main" id="{B7C4023D-69C9-1924-7CD3-BB27351AE237}"/>
              </a:ext>
            </a:extLst>
          </p:cNvPr>
          <p:cNvPicPr>
            <a:picLocks noChangeAspect="1"/>
          </p:cNvPicPr>
          <p:nvPr/>
        </p:nvPicPr>
        <p:blipFill>
          <a:blip r:embed="rId2"/>
          <a:stretch>
            <a:fillRect/>
          </a:stretch>
        </p:blipFill>
        <p:spPr>
          <a:xfrm>
            <a:off x="59828" y="4001407"/>
            <a:ext cx="8171548" cy="2839613"/>
          </a:xfrm>
          <a:prstGeom prst="rect">
            <a:avLst/>
          </a:prstGeom>
        </p:spPr>
      </p:pic>
      <p:pic>
        <p:nvPicPr>
          <p:cNvPr id="11" name="Picture 10">
            <a:extLst>
              <a:ext uri="{FF2B5EF4-FFF2-40B4-BE49-F238E27FC236}">
                <a16:creationId xmlns:a16="http://schemas.microsoft.com/office/drawing/2014/main" id="{FD3F2782-BCA3-DDA4-569B-561C9795E498}"/>
              </a:ext>
            </a:extLst>
          </p:cNvPr>
          <p:cNvPicPr>
            <a:picLocks noChangeAspect="1"/>
          </p:cNvPicPr>
          <p:nvPr/>
        </p:nvPicPr>
        <p:blipFill>
          <a:blip r:embed="rId3"/>
          <a:stretch>
            <a:fillRect/>
          </a:stretch>
        </p:blipFill>
        <p:spPr>
          <a:xfrm>
            <a:off x="6281981" y="2378222"/>
            <a:ext cx="5468112" cy="1503730"/>
          </a:xfrm>
          <a:prstGeom prst="rect">
            <a:avLst/>
          </a:prstGeom>
        </p:spPr>
      </p:pic>
      <p:sp>
        <p:nvSpPr>
          <p:cNvPr id="3" name="Slide Number Placeholder 2">
            <a:extLst>
              <a:ext uri="{FF2B5EF4-FFF2-40B4-BE49-F238E27FC236}">
                <a16:creationId xmlns:a16="http://schemas.microsoft.com/office/drawing/2014/main" id="{91436326-DFBA-A177-BEEA-DDF6E415640B}"/>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a:pPr>
                <a:spcAft>
                  <a:spcPts val="600"/>
                </a:spcAft>
              </a:pPr>
              <a:t>6</a:t>
            </a:fld>
            <a:endParaRPr lang="en-US"/>
          </a:p>
        </p:txBody>
      </p:sp>
    </p:spTree>
    <p:extLst>
      <p:ext uri="{BB962C8B-B14F-4D97-AF65-F5344CB8AC3E}">
        <p14:creationId xmlns:p14="http://schemas.microsoft.com/office/powerpoint/2010/main" val="2904227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CE5221-3A67-0591-AB61-E02C446DD7E1}"/>
              </a:ext>
            </a:extLst>
          </p:cNvPr>
          <p:cNvSpPr>
            <a:spLocks noGrp="1"/>
          </p:cNvSpPr>
          <p:nvPr>
            <p:ph type="title"/>
          </p:nvPr>
        </p:nvSpPr>
        <p:spPr>
          <a:xfrm>
            <a:off x="838200" y="609600"/>
            <a:ext cx="3739341" cy="1330839"/>
          </a:xfrm>
        </p:spPr>
        <p:txBody>
          <a:bodyPr vert="horz" lIns="91440" tIns="45720" rIns="91440" bIns="45720" rtlCol="0" anchor="ctr">
            <a:normAutofit fontScale="90000"/>
          </a:bodyPr>
          <a:lstStyle/>
          <a:p>
            <a:pPr algn="l">
              <a:lnSpc>
                <a:spcPct val="90000"/>
              </a:lnSpc>
            </a:pPr>
            <a:r>
              <a:rPr lang="en-US" sz="3400" kern="1200" dirty="0">
                <a:solidFill>
                  <a:schemeClr val="tx1"/>
                </a:solidFill>
                <a:latin typeface="+mj-lt"/>
                <a:ea typeface="+mj-ea"/>
                <a:cs typeface="+mj-cs"/>
              </a:rPr>
              <a:t>MONGODB DATABASE CLASS FILE</a:t>
            </a:r>
          </a:p>
        </p:txBody>
      </p:sp>
      <p:sp>
        <p:nvSpPr>
          <p:cNvPr id="6" name="TextBox 5">
            <a:extLst>
              <a:ext uri="{FF2B5EF4-FFF2-40B4-BE49-F238E27FC236}">
                <a16:creationId xmlns:a16="http://schemas.microsoft.com/office/drawing/2014/main" id="{5DBE5613-D4F1-9693-CF11-0E8756E3B16F}"/>
              </a:ext>
            </a:extLst>
          </p:cNvPr>
          <p:cNvSpPr txBox="1"/>
          <p:nvPr/>
        </p:nvSpPr>
        <p:spPr>
          <a:xfrm>
            <a:off x="862366" y="2194102"/>
            <a:ext cx="3427001" cy="4285720"/>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2000" dirty="0"/>
              <a:t>The database.py class file contains all the methods for reusing the MongoDB database CRUD operations</a:t>
            </a:r>
          </a:p>
          <a:p>
            <a:pPr indent="-228600">
              <a:lnSpc>
                <a:spcPct val="90000"/>
              </a:lnSpc>
              <a:spcAft>
                <a:spcPts val="600"/>
              </a:spcAft>
              <a:buFont typeface="Arial" panose="020B0604020202020204" pitchFamily="34" charset="0"/>
              <a:buChar char="•"/>
            </a:pPr>
            <a:r>
              <a:rPr lang="en-US" sz="2000" dirty="0"/>
              <a:t>The URI string in the class file can be updated depending on the database connection details.</a:t>
            </a:r>
          </a:p>
          <a:p>
            <a:pPr indent="-228600">
              <a:lnSpc>
                <a:spcPct val="90000"/>
              </a:lnSpc>
              <a:spcAft>
                <a:spcPts val="600"/>
              </a:spcAft>
              <a:buFont typeface="Arial" panose="020B0604020202020204" pitchFamily="34" charset="0"/>
              <a:buChar char="•"/>
            </a:pPr>
            <a:r>
              <a:rPr lang="en-US" sz="2000" dirty="0"/>
              <a:t>In the given example, the connection is on the localhost at port 27017.</a:t>
            </a:r>
          </a:p>
          <a:p>
            <a:pPr indent="-228600">
              <a:lnSpc>
                <a:spcPct val="90000"/>
              </a:lnSpc>
              <a:spcAft>
                <a:spcPts val="600"/>
              </a:spcAft>
              <a:buFont typeface="Arial" panose="020B0604020202020204" pitchFamily="34" charset="0"/>
              <a:buChar char="•"/>
            </a:pPr>
            <a:r>
              <a:rPr lang="en-US" sz="2000" dirty="0"/>
              <a:t>The database initialize method will need to be called before performing the CRUD operations on the MongoDB collection</a:t>
            </a:r>
          </a:p>
        </p:txBody>
      </p:sp>
      <p:sp>
        <p:nvSpPr>
          <p:cNvPr id="3" name="Slide Number Placeholder 2">
            <a:extLst>
              <a:ext uri="{FF2B5EF4-FFF2-40B4-BE49-F238E27FC236}">
                <a16:creationId xmlns:a16="http://schemas.microsoft.com/office/drawing/2014/main" id="{91436326-DFBA-A177-BEEA-DDF6E415640B}"/>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z="1000">
                <a:solidFill>
                  <a:schemeClr val="tx1">
                    <a:lumMod val="50000"/>
                    <a:lumOff val="50000"/>
                  </a:schemeClr>
                </a:solidFill>
              </a:rPr>
              <a:pPr>
                <a:spcAft>
                  <a:spcPts val="600"/>
                </a:spcAft>
              </a:pPr>
              <a:t>7</a:t>
            </a:fld>
            <a:endParaRPr lang="en-US" sz="1000">
              <a:solidFill>
                <a:schemeClr val="tx1">
                  <a:lumMod val="50000"/>
                  <a:lumOff val="50000"/>
                </a:schemeClr>
              </a:solidFill>
            </a:endParaRPr>
          </a:p>
        </p:txBody>
      </p:sp>
      <p:pic>
        <p:nvPicPr>
          <p:cNvPr id="7" name="Picture 6">
            <a:extLst>
              <a:ext uri="{FF2B5EF4-FFF2-40B4-BE49-F238E27FC236}">
                <a16:creationId xmlns:a16="http://schemas.microsoft.com/office/drawing/2014/main" id="{DE358329-9087-4652-5C61-1EB2F99FD194}"/>
              </a:ext>
            </a:extLst>
          </p:cNvPr>
          <p:cNvPicPr>
            <a:picLocks noChangeAspect="1"/>
          </p:cNvPicPr>
          <p:nvPr/>
        </p:nvPicPr>
        <p:blipFill>
          <a:blip r:embed="rId2"/>
          <a:stretch>
            <a:fillRect/>
          </a:stretch>
        </p:blipFill>
        <p:spPr>
          <a:xfrm>
            <a:off x="5019675" y="226306"/>
            <a:ext cx="7181850" cy="5095875"/>
          </a:xfrm>
          <a:prstGeom prst="rect">
            <a:avLst/>
          </a:prstGeom>
        </p:spPr>
      </p:pic>
    </p:spTree>
    <p:extLst>
      <p:ext uri="{BB962C8B-B14F-4D97-AF65-F5344CB8AC3E}">
        <p14:creationId xmlns:p14="http://schemas.microsoft.com/office/powerpoint/2010/main" val="29758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E5221-3A67-0591-AB61-E02C446DD7E1}"/>
              </a:ext>
            </a:extLst>
          </p:cNvPr>
          <p:cNvSpPr>
            <a:spLocks noGrp="1"/>
          </p:cNvSpPr>
          <p:nvPr>
            <p:ph type="title"/>
          </p:nvPr>
        </p:nvSpPr>
        <p:spPr>
          <a:xfrm>
            <a:off x="411480" y="991443"/>
            <a:ext cx="4443154" cy="1087819"/>
          </a:xfrm>
        </p:spPr>
        <p:txBody>
          <a:bodyPr vert="horz" lIns="91440" tIns="45720" rIns="91440" bIns="45720" rtlCol="0" anchor="b">
            <a:normAutofit/>
          </a:bodyPr>
          <a:lstStyle/>
          <a:p>
            <a:pPr algn="l">
              <a:lnSpc>
                <a:spcPct val="90000"/>
              </a:lnSpc>
            </a:pPr>
            <a:r>
              <a:rPr lang="en-US" sz="3400" kern="1200">
                <a:solidFill>
                  <a:schemeClr val="tx1"/>
                </a:solidFill>
                <a:latin typeface="+mj-lt"/>
                <a:ea typeface="+mj-ea"/>
                <a:cs typeface="+mj-cs"/>
              </a:rPr>
              <a:t>Data analysis jupyter notebook</a:t>
            </a:r>
          </a:p>
        </p:txBody>
      </p:sp>
      <p:sp>
        <p:nvSpPr>
          <p:cNvPr id="53" name="Rectangle 4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4" name="Rectangle 4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5DBE5613-D4F1-9693-CF11-0E8756E3B16F}"/>
              </a:ext>
            </a:extLst>
          </p:cNvPr>
          <p:cNvSpPr txBox="1"/>
          <p:nvPr/>
        </p:nvSpPr>
        <p:spPr>
          <a:xfrm>
            <a:off x="411480" y="2684095"/>
            <a:ext cx="4443154" cy="34928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t>The analyze.ipynb jupyter notebook file can be executed on demand.</a:t>
            </a:r>
          </a:p>
          <a:p>
            <a:pPr indent="-228600">
              <a:lnSpc>
                <a:spcPct val="90000"/>
              </a:lnSpc>
              <a:spcAft>
                <a:spcPts val="600"/>
              </a:spcAft>
              <a:buFont typeface="Arial" panose="020B0604020202020204" pitchFamily="34" charset="0"/>
              <a:buChar char="•"/>
            </a:pPr>
            <a:r>
              <a:rPr lang="en-US"/>
              <a:t>The notebook retrieves data from the mongodb database, and creates visualizations to answer the client’s answers.</a:t>
            </a:r>
          </a:p>
        </p:txBody>
      </p:sp>
      <p:pic>
        <p:nvPicPr>
          <p:cNvPr id="5" name="Picture 4">
            <a:extLst>
              <a:ext uri="{FF2B5EF4-FFF2-40B4-BE49-F238E27FC236}">
                <a16:creationId xmlns:a16="http://schemas.microsoft.com/office/drawing/2014/main" id="{9D57011B-44BC-B662-1761-B2B4A5F899D1}"/>
              </a:ext>
            </a:extLst>
          </p:cNvPr>
          <p:cNvPicPr>
            <a:picLocks noChangeAspect="1"/>
          </p:cNvPicPr>
          <p:nvPr/>
        </p:nvPicPr>
        <p:blipFill rotWithShape="1">
          <a:blip r:embed="rId2"/>
          <a:srcRect r="1567" b="-1"/>
          <a:stretch/>
        </p:blipFill>
        <p:spPr>
          <a:xfrm>
            <a:off x="4872067" y="485427"/>
            <a:ext cx="7266485" cy="5998066"/>
          </a:xfrm>
          <a:prstGeom prst="rect">
            <a:avLst/>
          </a:prstGeom>
        </p:spPr>
      </p:pic>
      <p:sp>
        <p:nvSpPr>
          <p:cNvPr id="3" name="Slide Number Placeholder 2">
            <a:extLst>
              <a:ext uri="{FF2B5EF4-FFF2-40B4-BE49-F238E27FC236}">
                <a16:creationId xmlns:a16="http://schemas.microsoft.com/office/drawing/2014/main" id="{91436326-DFBA-A177-BEEA-DDF6E415640B}"/>
              </a:ext>
            </a:extLst>
          </p:cNvPr>
          <p:cNvSpPr>
            <a:spLocks noGrp="1"/>
          </p:cNvSpPr>
          <p:nvPr>
            <p:ph type="sldNum" sz="quarter" idx="11"/>
          </p:nvPr>
        </p:nvSpPr>
        <p:spPr>
          <a:xfrm>
            <a:off x="9037321" y="6356350"/>
            <a:ext cx="2743200" cy="365125"/>
          </a:xfrm>
        </p:spPr>
        <p:txBody>
          <a:bodyPr vert="horz" lIns="91440" tIns="45720" rIns="91440" bIns="45720" rtlCol="0" anchor="ctr">
            <a:normAutofit/>
          </a:bodyPr>
          <a:lstStyle/>
          <a:p>
            <a:pPr>
              <a:spcAft>
                <a:spcPts val="600"/>
              </a:spcAft>
              <a:defRPr/>
            </a:pPr>
            <a:fld id="{8C2E478F-E849-4A8C-AF1F-CBCC78A7CBFA}" type="slidenum">
              <a:rPr lang="en-US">
                <a:solidFill>
                  <a:schemeClr val="tx1">
                    <a:lumMod val="50000"/>
                    <a:lumOff val="50000"/>
                  </a:schemeClr>
                </a:solidFill>
              </a:rPr>
              <a:pPr>
                <a:spcAft>
                  <a:spcPts val="600"/>
                </a:spcAft>
                <a:defRPr/>
              </a:pPr>
              <a:t>8</a:t>
            </a:fld>
            <a:endParaRPr lang="en-US">
              <a:solidFill>
                <a:schemeClr val="tx1">
                  <a:lumMod val="50000"/>
                  <a:lumOff val="50000"/>
                </a:schemeClr>
              </a:solidFill>
            </a:endParaRPr>
          </a:p>
        </p:txBody>
      </p:sp>
    </p:spTree>
    <p:extLst>
      <p:ext uri="{BB962C8B-B14F-4D97-AF65-F5344CB8AC3E}">
        <p14:creationId xmlns:p14="http://schemas.microsoft.com/office/powerpoint/2010/main" val="2133897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diagram and graph on a computer&#10;&#10;Description automatically generated with medium confidence">
            <a:extLst>
              <a:ext uri="{FF2B5EF4-FFF2-40B4-BE49-F238E27FC236}">
                <a16:creationId xmlns:a16="http://schemas.microsoft.com/office/drawing/2014/main" id="{1B81027C-58EE-23E4-1D2A-84585F5015DB}"/>
              </a:ext>
            </a:extLst>
          </p:cNvPr>
          <p:cNvPicPr>
            <a:picLocks noGrp="1" noChangeAspect="1"/>
          </p:cNvPicPr>
          <p:nvPr>
            <p:ph type="pic" sz="quarter" idx="13"/>
          </p:nvPr>
        </p:nvPicPr>
        <p:blipFill>
          <a:blip r:embed="rId2"/>
          <a:srcRect l="20494" r="20494"/>
          <a:stretch>
            <a:fillRect/>
          </a:stretch>
        </p:blipFill>
        <p:spPr/>
      </p:pic>
      <p:sp>
        <p:nvSpPr>
          <p:cNvPr id="3" name="Title 2">
            <a:extLst>
              <a:ext uri="{FF2B5EF4-FFF2-40B4-BE49-F238E27FC236}">
                <a16:creationId xmlns:a16="http://schemas.microsoft.com/office/drawing/2014/main" id="{9557739C-5F05-9FF0-7B32-81C1BC74BB0E}"/>
              </a:ext>
            </a:extLst>
          </p:cNvPr>
          <p:cNvSpPr>
            <a:spLocks noGrp="1"/>
          </p:cNvSpPr>
          <p:nvPr>
            <p:ph type="title"/>
          </p:nvPr>
        </p:nvSpPr>
        <p:spPr>
          <a:xfrm>
            <a:off x="6096000" y="1095023"/>
            <a:ext cx="5251450" cy="2829146"/>
          </a:xfrm>
        </p:spPr>
        <p:txBody>
          <a:bodyPr/>
          <a:lstStyle/>
          <a:p>
            <a:r>
              <a:rPr lang="en-US" dirty="0"/>
              <a:t>Answering the client’s questions</a:t>
            </a:r>
          </a:p>
        </p:txBody>
      </p:sp>
      <p:sp>
        <p:nvSpPr>
          <p:cNvPr id="5" name="Slide Number Placeholder 4">
            <a:extLst>
              <a:ext uri="{FF2B5EF4-FFF2-40B4-BE49-F238E27FC236}">
                <a16:creationId xmlns:a16="http://schemas.microsoft.com/office/drawing/2014/main" id="{7E60DC16-AD06-3933-4A33-8D1D51370D17}"/>
              </a:ext>
            </a:extLst>
          </p:cNvPr>
          <p:cNvSpPr>
            <a:spLocks noGrp="1"/>
          </p:cNvSpPr>
          <p:nvPr>
            <p:ph type="sldNum" sz="quarter" idx="12"/>
          </p:nvPr>
        </p:nvSpPr>
        <p:spPr/>
        <p:txBody>
          <a:bodyPr/>
          <a:lstStyle/>
          <a:p>
            <a:fld id="{8C2E478F-E849-4A8C-AF1F-CBCC78A7CBFA}" type="slidenum">
              <a:rPr lang="en-US" smtClean="0"/>
              <a:t>9</a:t>
            </a:fld>
            <a:endParaRPr lang="en-US" dirty="0"/>
          </a:p>
        </p:txBody>
      </p:sp>
    </p:spTree>
    <p:extLst>
      <p:ext uri="{BB962C8B-B14F-4D97-AF65-F5344CB8AC3E}">
        <p14:creationId xmlns:p14="http://schemas.microsoft.com/office/powerpoint/2010/main" val="2740540145"/>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122</TotalTime>
  <Words>528</Words>
  <Application>Microsoft Office PowerPoint</Application>
  <PresentationFormat>Widescreen</PresentationFormat>
  <Paragraphs>71</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BDAT 1004 – Data Programming</vt:lpstr>
      <vt:lpstr>Meet the team (Group 1)</vt:lpstr>
      <vt:lpstr>Agenda</vt:lpstr>
      <vt:lpstr>Project description</vt:lpstr>
      <vt:lpstr>Data retrieval and storage</vt:lpstr>
      <vt:lpstr>Data retrieval script execution</vt:lpstr>
      <vt:lpstr>MONGODB DATABASE CLASS FILE</vt:lpstr>
      <vt:lpstr>Data analysis jupyter notebook</vt:lpstr>
      <vt:lpstr>Answering the client’s questions</vt:lpstr>
      <vt:lpstr>Top 5 artists with most Views </vt:lpstr>
      <vt:lpstr>Top 5 artists with most Likes </vt:lpstr>
      <vt:lpstr>Top 5 artists with most COMMENTS </vt:lpstr>
      <vt:lpstr>Top 5 artists with most Views </vt:lpstr>
      <vt:lpstr>Heatmap showing correlation between various parameters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Shivraj Dhumal</dc:creator>
  <cp:lastModifiedBy>Shivraj Dhumal</cp:lastModifiedBy>
  <cp:revision>72</cp:revision>
  <dcterms:created xsi:type="dcterms:W3CDTF">2023-08-09T19:56:37Z</dcterms:created>
  <dcterms:modified xsi:type="dcterms:W3CDTF">2023-08-09T21:58:50Z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