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8"/>
  </p:notesMasterIdLst>
  <p:sldIdLst>
    <p:sldId id="256" r:id="rId5"/>
    <p:sldId id="2146847054" r:id="rId6"/>
    <p:sldId id="262" r:id="rId7"/>
    <p:sldId id="265" r:id="rId8"/>
    <p:sldId id="2146847056" r:id="rId9"/>
    <p:sldId id="2146847057" r:id="rId10"/>
    <p:sldId id="266" r:id="rId11"/>
    <p:sldId id="2146847058" r:id="rId12"/>
    <p:sldId id="2146847059" r:id="rId13"/>
    <p:sldId id="2146847060" r:id="rId14"/>
    <p:sldId id="2146847061" r:id="rId15"/>
    <p:sldId id="2146847062" r:id="rId16"/>
    <p:sldId id="2146847063" r:id="rId17"/>
    <p:sldId id="2146847064" r:id="rId18"/>
    <p:sldId id="2146847065" r:id="rId19"/>
    <p:sldId id="2146847068" r:id="rId20"/>
    <p:sldId id="267" r:id="rId21"/>
    <p:sldId id="2146847066" r:id="rId22"/>
    <p:sldId id="2146847067" r:id="rId23"/>
    <p:sldId id="268" r:id="rId24"/>
    <p:sldId id="2146847055" r:id="rId25"/>
    <p:sldId id="269" r:id="rId26"/>
    <p:sldId id="25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D9CC-52A4-7BB9-5926-A17EAD909109}" v="32" dt="2024-12-19T12:09:51.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90" d="100"/>
          <a:sy n="90" d="100"/>
        </p:scale>
        <p:origin x="394"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irjmets.com/uploadedfiles/paper/issue_2_february_2025/67421/final/fin_irjmets1739007588.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EMPLOYEE SALARY PREDICTION USING MACHINE LEARNING ALGORITHMS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 </a:t>
            </a:r>
          </a:p>
        </p:txBody>
      </p:sp>
      <p:sp>
        <p:nvSpPr>
          <p:cNvPr id="4" name="TextBox 3"/>
          <p:cNvSpPr txBox="1"/>
          <p:nvPr/>
        </p:nvSpPr>
        <p:spPr>
          <a:xfrm>
            <a:off x="973667" y="3429000"/>
            <a:ext cx="10524066"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pPr marL="457200" indent="-457200">
              <a:buAutoNum type="arabicPeriod"/>
            </a:pPr>
            <a:r>
              <a:rPr lang="en-US" sz="2000" b="1" dirty="0">
                <a:solidFill>
                  <a:schemeClr val="accent1">
                    <a:lumMod val="75000"/>
                  </a:schemeClr>
                </a:solidFill>
                <a:latin typeface="Arial"/>
                <a:cs typeface="Arial"/>
              </a:rPr>
              <a:t>Student Name- PALASH PATRA</a:t>
            </a:r>
          </a:p>
          <a:p>
            <a:pPr marL="457200" indent="-457200">
              <a:buAutoNum type="arabicPeriod"/>
            </a:pPr>
            <a:r>
              <a:rPr lang="en-US" sz="2000" b="1" dirty="0">
                <a:solidFill>
                  <a:schemeClr val="accent1">
                    <a:lumMod val="75000"/>
                  </a:schemeClr>
                </a:solidFill>
                <a:latin typeface="Arial"/>
                <a:cs typeface="Arial"/>
              </a:rPr>
              <a:t>College Name- INTERNATIONAL INSTITUTE OF PROFESSIONAL                                         		       STUDIES(IIPS),DAVV,INDORE</a:t>
            </a:r>
          </a:p>
          <a:p>
            <a:pPr marL="457200" indent="-457200">
              <a:buAutoNum type="arabicPeriod"/>
            </a:pPr>
            <a:r>
              <a:rPr lang="en-US" sz="2000" b="1" dirty="0">
                <a:solidFill>
                  <a:schemeClr val="accent1">
                    <a:lumMod val="75000"/>
                  </a:schemeClr>
                </a:solidFill>
                <a:latin typeface="Arial"/>
                <a:cs typeface="Arial"/>
              </a:rPr>
              <a:t>Department- INFORMATION TECHNOLOGY</a:t>
            </a:r>
          </a:p>
          <a:p>
            <a:pPr marL="457200" indent="-457200">
              <a:buAutoNum type="arabicPeriod"/>
            </a:pPr>
            <a:r>
              <a:rPr lang="en-US" sz="2000" b="1" dirty="0">
                <a:solidFill>
                  <a:schemeClr val="accent1">
                    <a:lumMod val="75000"/>
                  </a:schemeClr>
                </a:solidFill>
                <a:latin typeface="Arial"/>
                <a:cs typeface="Arial"/>
              </a:rPr>
              <a:t>AICTE INTERNSHIP STUDENT REGISTRATION ID : STU68341e1c9af751748246044</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378CBB-3E5F-A777-B573-F8DA505B722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BAEC46D-7632-42B6-6F54-775975DB75C9}"/>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015FF5B2-D801-22C0-71D1-9E36CC629884}"/>
              </a:ext>
            </a:extLst>
          </p:cNvPr>
          <p:cNvSpPr>
            <a:spLocks noGrp="1"/>
          </p:cNvSpPr>
          <p:nvPr>
            <p:ph idx="1"/>
          </p:nvPr>
        </p:nvSpPr>
        <p:spPr/>
        <p:txBody>
          <a:bodyPr>
            <a:normAutofit fontScale="92500" lnSpcReduction="10000"/>
          </a:bodyPr>
          <a:lstStyle/>
          <a:p>
            <a:pPr marL="0" indent="0">
              <a:buNone/>
            </a:pPr>
            <a:r>
              <a:rPr lang="en-US" sz="2800" b="1" dirty="0"/>
              <a:t>2.Feature Engineering &amp; Selection</a:t>
            </a:r>
          </a:p>
          <a:p>
            <a:pPr marL="0" indent="0">
              <a:buNone/>
            </a:pPr>
            <a:r>
              <a:rPr lang="en-US" sz="2800" b="1" dirty="0"/>
              <a:t>Removed redundant features (e.g., 'education' as 'educational-num' was more granular).Retained key features like age, work class, </a:t>
            </a:r>
            <a:r>
              <a:rPr lang="en-US" sz="2800" b="1" dirty="0" err="1"/>
              <a:t>fnlwgt</a:t>
            </a:r>
            <a:r>
              <a:rPr lang="en-US" sz="2800" b="1" dirty="0"/>
              <a:t>, educational-num, marital-status, occupation, relationship, race, gender, capital-gain, capital-loss, hours-per-week, native-country.</a:t>
            </a:r>
          </a:p>
          <a:p>
            <a:pPr marL="0" indent="0">
              <a:buNone/>
            </a:pPr>
            <a:r>
              <a:rPr lang="en-US" sz="2800" b="1" dirty="0"/>
              <a:t>Data Transformation (scikit-learn):Categorical Encoding: Applied </a:t>
            </a:r>
            <a:r>
              <a:rPr lang="en-US" sz="2800" b="1" dirty="0" err="1"/>
              <a:t>LabelEncoder</a:t>
            </a:r>
            <a:r>
              <a:rPr lang="en-US" sz="2800" b="1" dirty="0"/>
              <a:t> to convert string-based categorical features (e.g., work class, gender) into numerical representations. Numerical Scaling: Utilized </a:t>
            </a:r>
            <a:r>
              <a:rPr lang="en-US" sz="2800" b="1" dirty="0" err="1"/>
              <a:t>StandardScaler</a:t>
            </a:r>
            <a:r>
              <a:rPr lang="en-US" sz="2800" b="1" dirty="0"/>
              <a:t> to normalize numerical features, integrated into a Pipeline for consistent preprocessing.</a:t>
            </a:r>
          </a:p>
        </p:txBody>
      </p:sp>
    </p:spTree>
    <p:extLst>
      <p:ext uri="{BB962C8B-B14F-4D97-AF65-F5344CB8AC3E}">
        <p14:creationId xmlns:p14="http://schemas.microsoft.com/office/powerpoint/2010/main" val="3032242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1C711-4B18-948B-7ADF-C540FE4CEF8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B48B804-9D96-B697-E230-2872D025B4F6}"/>
              </a:ext>
            </a:extLst>
          </p:cNvPr>
          <p:cNvSpPr>
            <a:spLocks noGrp="1"/>
          </p:cNvSpPr>
          <p:nvPr>
            <p:ph type="title"/>
          </p:nvPr>
        </p:nvSpPr>
        <p:spPr/>
        <p:txBody>
          <a:bodyPr>
            <a:normAutofit/>
          </a:bodyPr>
          <a:lstStyle/>
          <a:p>
            <a:r>
              <a:rPr lang="en-US" dirty="0">
                <a:solidFill>
                  <a:schemeClr val="accent1"/>
                </a:solidFill>
              </a:rPr>
              <a:t>DATSET AFTER PREPROCESSING AND FEATURE SELECTION </a:t>
            </a:r>
          </a:p>
        </p:txBody>
      </p:sp>
      <p:pic>
        <p:nvPicPr>
          <p:cNvPr id="4" name="Content Placeholder 3">
            <a:extLst>
              <a:ext uri="{FF2B5EF4-FFF2-40B4-BE49-F238E27FC236}">
                <a16:creationId xmlns:a16="http://schemas.microsoft.com/office/drawing/2014/main" id="{42CDCA12-8EDE-2FF0-3975-CD405AB31C06}"/>
              </a:ext>
            </a:extLst>
          </p:cNvPr>
          <p:cNvPicPr>
            <a:picLocks noGrp="1" noChangeAspect="1"/>
          </p:cNvPicPr>
          <p:nvPr>
            <p:ph idx="1"/>
          </p:nvPr>
        </p:nvPicPr>
        <p:blipFill>
          <a:blip r:embed="rId2"/>
          <a:stretch>
            <a:fillRect/>
          </a:stretch>
        </p:blipFill>
        <p:spPr>
          <a:xfrm>
            <a:off x="581025" y="1456266"/>
            <a:ext cx="11029950" cy="4699577"/>
          </a:xfrm>
        </p:spPr>
      </p:pic>
    </p:spTree>
    <p:extLst>
      <p:ext uri="{BB962C8B-B14F-4D97-AF65-F5344CB8AC3E}">
        <p14:creationId xmlns:p14="http://schemas.microsoft.com/office/powerpoint/2010/main" val="3445508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8FC281-D23C-3087-AFC4-50B85585DF2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C1F63BF-980D-9ED0-DC4E-E7327D60D65D}"/>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DF520CB0-65A6-955C-10A4-8185A5FE842D}"/>
              </a:ext>
            </a:extLst>
          </p:cNvPr>
          <p:cNvSpPr>
            <a:spLocks noGrp="1"/>
          </p:cNvSpPr>
          <p:nvPr>
            <p:ph idx="1"/>
          </p:nvPr>
        </p:nvSpPr>
        <p:spPr/>
        <p:txBody>
          <a:bodyPr>
            <a:normAutofit fontScale="92500" lnSpcReduction="10000"/>
          </a:bodyPr>
          <a:lstStyle/>
          <a:p>
            <a:pPr marL="0" indent="0">
              <a:buNone/>
            </a:pPr>
            <a:endParaRPr lang="en-US" sz="2800" b="1" dirty="0"/>
          </a:p>
          <a:p>
            <a:pPr marL="0" indent="0">
              <a:buNone/>
            </a:pPr>
            <a:r>
              <a:rPr lang="en-US" sz="2800" b="1" dirty="0"/>
              <a:t>3.Machine Learning Algorithms:</a:t>
            </a:r>
          </a:p>
          <a:p>
            <a:pPr marL="0" indent="0">
              <a:buNone/>
            </a:pPr>
            <a:r>
              <a:rPr lang="en-US" sz="2800" b="1" dirty="0"/>
              <a:t>Logistic Regression: A foundational linear model for binary classification.</a:t>
            </a:r>
          </a:p>
          <a:p>
            <a:pPr marL="0" indent="0">
              <a:buNone/>
            </a:pPr>
            <a:r>
              <a:rPr lang="en-US" sz="2800" b="1" dirty="0"/>
              <a:t>Random Forest Classifier: An ensemble method using multiple decision trees for robustness.</a:t>
            </a:r>
          </a:p>
          <a:p>
            <a:pPr marL="0" indent="0">
              <a:buNone/>
            </a:pPr>
            <a:r>
              <a:rPr lang="en-US" sz="2800" b="1" dirty="0"/>
              <a:t>K-Nearest Neighbors (KNN): Classifies based on the majority class of its 'k' nearest neighbors.</a:t>
            </a:r>
          </a:p>
          <a:p>
            <a:pPr marL="0" indent="0">
              <a:buNone/>
            </a:pPr>
            <a:r>
              <a:rPr lang="en-US" sz="2800" b="1" dirty="0"/>
              <a:t>Data was split into Training and Testing part using </a:t>
            </a:r>
            <a:r>
              <a:rPr lang="en-US" sz="2800" b="1" dirty="0" err="1"/>
              <a:t>train_test_split</a:t>
            </a:r>
            <a:r>
              <a:rPr lang="en-US" sz="2800" b="1" dirty="0"/>
              <a:t> to evaluate generalization performance.</a:t>
            </a:r>
          </a:p>
          <a:p>
            <a:pPr marL="0" indent="0">
              <a:buNone/>
            </a:pPr>
            <a:endParaRPr lang="en-US" sz="2800" b="1" dirty="0"/>
          </a:p>
        </p:txBody>
      </p:sp>
    </p:spTree>
    <p:extLst>
      <p:ext uri="{BB962C8B-B14F-4D97-AF65-F5344CB8AC3E}">
        <p14:creationId xmlns:p14="http://schemas.microsoft.com/office/powerpoint/2010/main" val="3461997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33AD4-06B0-09E9-C1D0-8DC87E26811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AB94B81-287C-1D1F-AC93-5F7550772D53}"/>
              </a:ext>
            </a:extLst>
          </p:cNvPr>
          <p:cNvSpPr>
            <a:spLocks noGrp="1"/>
          </p:cNvSpPr>
          <p:nvPr>
            <p:ph type="title"/>
          </p:nvPr>
        </p:nvSpPr>
        <p:spPr/>
        <p:txBody>
          <a:bodyPr>
            <a:normAutofit fontScale="90000"/>
          </a:bodyPr>
          <a:lstStyle/>
          <a:p>
            <a:r>
              <a:rPr lang="en-US" dirty="0">
                <a:solidFill>
                  <a:schemeClr val="accent1"/>
                </a:solidFill>
              </a:rPr>
              <a:t>ACCURACY OF MACHINE LEARNING ALGORITHMS</a:t>
            </a:r>
          </a:p>
        </p:txBody>
      </p:sp>
      <p:pic>
        <p:nvPicPr>
          <p:cNvPr id="6" name="Content Placeholder 5">
            <a:extLst>
              <a:ext uri="{FF2B5EF4-FFF2-40B4-BE49-F238E27FC236}">
                <a16:creationId xmlns:a16="http://schemas.microsoft.com/office/drawing/2014/main" id="{DF117BEB-C3BA-D7D7-0BFF-0A8AF709EFBA}"/>
              </a:ext>
            </a:extLst>
          </p:cNvPr>
          <p:cNvPicPr>
            <a:picLocks noGrp="1" noChangeAspect="1"/>
          </p:cNvPicPr>
          <p:nvPr>
            <p:ph sz="half" idx="1"/>
          </p:nvPr>
        </p:nvPicPr>
        <p:blipFill>
          <a:blip r:embed="rId2"/>
          <a:stretch>
            <a:fillRect/>
          </a:stretch>
        </p:blipFill>
        <p:spPr>
          <a:xfrm>
            <a:off x="677334" y="1392238"/>
            <a:ext cx="4821900" cy="4468812"/>
          </a:xfrm>
        </p:spPr>
      </p:pic>
      <p:pic>
        <p:nvPicPr>
          <p:cNvPr id="8" name="Content Placeholder 7">
            <a:extLst>
              <a:ext uri="{FF2B5EF4-FFF2-40B4-BE49-F238E27FC236}">
                <a16:creationId xmlns:a16="http://schemas.microsoft.com/office/drawing/2014/main" id="{18253749-E861-FD18-0767-82C5A771F773}"/>
              </a:ext>
            </a:extLst>
          </p:cNvPr>
          <p:cNvPicPr>
            <a:picLocks noGrp="1" noChangeAspect="1"/>
          </p:cNvPicPr>
          <p:nvPr>
            <p:ph sz="half" idx="2"/>
          </p:nvPr>
        </p:nvPicPr>
        <p:blipFill>
          <a:blip r:embed="rId3"/>
          <a:stretch>
            <a:fillRect/>
          </a:stretch>
        </p:blipFill>
        <p:spPr>
          <a:xfrm>
            <a:off x="6011333" y="1392238"/>
            <a:ext cx="5438853" cy="4468812"/>
          </a:xfrm>
        </p:spPr>
      </p:pic>
    </p:spTree>
    <p:extLst>
      <p:ext uri="{BB962C8B-B14F-4D97-AF65-F5344CB8AC3E}">
        <p14:creationId xmlns:p14="http://schemas.microsoft.com/office/powerpoint/2010/main" val="2336127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4C628E-277E-D28F-6661-355279377D3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8B1094B-1507-6A2E-616D-A0AC9E25FE08}"/>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813891DD-D540-F0E2-D04F-CF4379E85433}"/>
              </a:ext>
            </a:extLst>
          </p:cNvPr>
          <p:cNvSpPr>
            <a:spLocks noGrp="1"/>
          </p:cNvSpPr>
          <p:nvPr>
            <p:ph idx="1"/>
          </p:nvPr>
        </p:nvSpPr>
        <p:spPr/>
        <p:txBody>
          <a:bodyPr>
            <a:normAutofit fontScale="85000" lnSpcReduction="20000"/>
          </a:bodyPr>
          <a:lstStyle/>
          <a:p>
            <a:pPr marL="0" indent="0">
              <a:buNone/>
            </a:pPr>
            <a:r>
              <a:rPr lang="en-US" sz="2800" b="1" dirty="0"/>
              <a:t>4.Model Deployment: </a:t>
            </a:r>
          </a:p>
          <a:p>
            <a:r>
              <a:rPr lang="en-US" sz="2800" b="1" dirty="0"/>
              <a:t>Step 1: Model Persistence (</a:t>
            </a:r>
            <a:r>
              <a:rPr lang="en-US" sz="2800" b="1" dirty="0" err="1"/>
              <a:t>joblib</a:t>
            </a:r>
            <a:r>
              <a:rPr lang="en-US" sz="2800" b="1" dirty="0"/>
              <a:t>):The entire machine learning pipeline (including </a:t>
            </a:r>
            <a:r>
              <a:rPr lang="en-US" sz="2800" b="1" dirty="0" err="1"/>
              <a:t>StandardScaler</a:t>
            </a:r>
            <a:r>
              <a:rPr lang="en-US" sz="2800" b="1" dirty="0"/>
              <a:t> and </a:t>
            </a:r>
            <a:r>
              <a:rPr lang="en-US" sz="2800" b="1" dirty="0" err="1"/>
              <a:t>GradientBoostingClassifier</a:t>
            </a:r>
            <a:r>
              <a:rPr lang="en-US" sz="2800" b="1" dirty="0"/>
              <a:t>) is saved to </a:t>
            </a:r>
            <a:r>
              <a:rPr lang="en-US" sz="2800" b="1" dirty="0" err="1"/>
              <a:t>best_model.pkl</a:t>
            </a:r>
            <a:r>
              <a:rPr lang="en-US" sz="2800" b="1" dirty="0"/>
              <a:t> using </a:t>
            </a:r>
            <a:r>
              <a:rPr lang="en-US" sz="2800" b="1" dirty="0" err="1"/>
              <a:t>joblib</a:t>
            </a:r>
            <a:r>
              <a:rPr lang="en-US" sz="2800" b="1" dirty="0"/>
              <a:t>. This ensures the exact state of the trained model and its preprocessing steps can be loaded efficiently.</a:t>
            </a:r>
          </a:p>
          <a:p>
            <a:r>
              <a:rPr lang="en-US" sz="2800" b="1" dirty="0"/>
              <a:t>Step 2: Web Application Development (</a:t>
            </a:r>
            <a:r>
              <a:rPr lang="en-US" sz="2800" b="1" dirty="0" err="1"/>
              <a:t>streamlit</a:t>
            </a:r>
            <a:r>
              <a:rPr lang="en-US" sz="2800" b="1" dirty="0"/>
              <a:t>):A user-friendly web interface (app.py) is developed using </a:t>
            </a:r>
            <a:r>
              <a:rPr lang="en-US" sz="2800" b="1" dirty="0" err="1"/>
              <a:t>streamlit</a:t>
            </a:r>
            <a:r>
              <a:rPr lang="en-US" sz="2800" b="1" dirty="0"/>
              <a:t>, a Python library for creating interactive web </a:t>
            </a:r>
            <a:r>
              <a:rPr lang="en-US" sz="2800" b="1" dirty="0" err="1"/>
              <a:t>apps.The</a:t>
            </a:r>
            <a:r>
              <a:rPr lang="en-US" sz="2800" b="1" dirty="0"/>
              <a:t> app.py loads the </a:t>
            </a:r>
            <a:r>
              <a:rPr lang="en-US" sz="2800" b="1" dirty="0" err="1"/>
              <a:t>best_model.pkl</a:t>
            </a:r>
            <a:r>
              <a:rPr lang="en-US" sz="2800" b="1" dirty="0"/>
              <a:t> file, making the trained model immediately available for predictions.</a:t>
            </a:r>
          </a:p>
          <a:p>
            <a:r>
              <a:rPr lang="en-US" sz="2800" b="1" dirty="0"/>
              <a:t>Step 3: Real-time Prediction </a:t>
            </a:r>
            <a:r>
              <a:rPr lang="en-US" sz="2800" b="1" dirty="0" err="1"/>
              <a:t>Interface:The</a:t>
            </a:r>
            <a:r>
              <a:rPr lang="en-US" sz="2800" b="1" dirty="0"/>
              <a:t> </a:t>
            </a:r>
            <a:r>
              <a:rPr lang="en-US" sz="2800" b="1" dirty="0" err="1"/>
              <a:t>Streamlit</a:t>
            </a:r>
            <a:r>
              <a:rPr lang="en-US" sz="2800" b="1" dirty="0"/>
              <a:t> app provides interactive input widgets (sliders, select boxes) for users (e.g., HR personnel) to enter individual employee details.</a:t>
            </a:r>
          </a:p>
        </p:txBody>
      </p:sp>
    </p:spTree>
    <p:extLst>
      <p:ext uri="{BB962C8B-B14F-4D97-AF65-F5344CB8AC3E}">
        <p14:creationId xmlns:p14="http://schemas.microsoft.com/office/powerpoint/2010/main" val="2093772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B313FC-782D-4BE9-5DAA-A8B9BF689A9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27EE029-3672-BBAA-EA68-169C17B9B685}"/>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063A6946-D216-B3C7-CAAE-3F06CD64F427}"/>
              </a:ext>
            </a:extLst>
          </p:cNvPr>
          <p:cNvSpPr>
            <a:spLocks noGrp="1"/>
          </p:cNvSpPr>
          <p:nvPr>
            <p:ph idx="1"/>
          </p:nvPr>
        </p:nvSpPr>
        <p:spPr/>
        <p:txBody>
          <a:bodyPr>
            <a:normAutofit fontScale="85000" lnSpcReduction="20000"/>
          </a:bodyPr>
          <a:lstStyle/>
          <a:p>
            <a:pPr marL="0" indent="0">
              <a:buNone/>
            </a:pPr>
            <a:r>
              <a:rPr lang="en-US" sz="2800" b="1" dirty="0"/>
              <a:t>4.Model Deployment: </a:t>
            </a:r>
          </a:p>
          <a:p>
            <a:r>
              <a:rPr lang="en-US" sz="2800" b="1" dirty="0"/>
              <a:t>Step 1: Model Persistence (</a:t>
            </a:r>
            <a:r>
              <a:rPr lang="en-US" sz="2800" b="1" dirty="0" err="1"/>
              <a:t>joblib</a:t>
            </a:r>
            <a:r>
              <a:rPr lang="en-US" sz="2800" b="1" dirty="0"/>
              <a:t>):The entire machine learning pipeline (including </a:t>
            </a:r>
            <a:r>
              <a:rPr lang="en-US" sz="2800" b="1" dirty="0" err="1"/>
              <a:t>StandardScaler</a:t>
            </a:r>
            <a:r>
              <a:rPr lang="en-US" sz="2800" b="1" dirty="0"/>
              <a:t> and </a:t>
            </a:r>
            <a:r>
              <a:rPr lang="en-US" sz="2800" b="1" dirty="0" err="1"/>
              <a:t>GradientBoostingClassifier</a:t>
            </a:r>
            <a:r>
              <a:rPr lang="en-US" sz="2800" b="1" dirty="0"/>
              <a:t>) is saved to </a:t>
            </a:r>
            <a:r>
              <a:rPr lang="en-US" sz="2800" b="1" dirty="0" err="1"/>
              <a:t>best_model.pkl</a:t>
            </a:r>
            <a:r>
              <a:rPr lang="en-US" sz="2800" b="1" dirty="0"/>
              <a:t> using </a:t>
            </a:r>
            <a:r>
              <a:rPr lang="en-US" sz="2800" b="1" dirty="0" err="1"/>
              <a:t>joblib</a:t>
            </a:r>
            <a:r>
              <a:rPr lang="en-US" sz="2800" b="1" dirty="0"/>
              <a:t>. This ensures the exact state of the trained model and its preprocessing steps can be loaded efficiently.</a:t>
            </a:r>
          </a:p>
          <a:p>
            <a:r>
              <a:rPr lang="en-US" sz="2800" b="1" dirty="0"/>
              <a:t>Step 2: Web Application Development (</a:t>
            </a:r>
            <a:r>
              <a:rPr lang="en-US" sz="2800" b="1" dirty="0" err="1"/>
              <a:t>streamlit</a:t>
            </a:r>
            <a:r>
              <a:rPr lang="en-US" sz="2800" b="1" dirty="0"/>
              <a:t>):A user-friendly web interface (app.py) is developed using </a:t>
            </a:r>
            <a:r>
              <a:rPr lang="en-US" sz="2800" b="1" dirty="0" err="1"/>
              <a:t>streamlit</a:t>
            </a:r>
            <a:r>
              <a:rPr lang="en-US" sz="2800" b="1" dirty="0"/>
              <a:t>, a Python library for creating interactive web </a:t>
            </a:r>
            <a:r>
              <a:rPr lang="en-US" sz="2800" b="1" dirty="0" err="1"/>
              <a:t>apps.The</a:t>
            </a:r>
            <a:r>
              <a:rPr lang="en-US" sz="2800" b="1" dirty="0"/>
              <a:t> app.py loads the </a:t>
            </a:r>
            <a:r>
              <a:rPr lang="en-US" sz="2800" b="1" dirty="0" err="1"/>
              <a:t>best_model.pkl</a:t>
            </a:r>
            <a:r>
              <a:rPr lang="en-US" sz="2800" b="1" dirty="0"/>
              <a:t> file, making the trained model immediately available for predictions.</a:t>
            </a:r>
          </a:p>
          <a:p>
            <a:r>
              <a:rPr lang="en-US" sz="2800" b="1" dirty="0"/>
              <a:t>Step 3: Real-time Prediction </a:t>
            </a:r>
            <a:r>
              <a:rPr lang="en-US" sz="2800" b="1" dirty="0" err="1"/>
              <a:t>Interface:The</a:t>
            </a:r>
            <a:r>
              <a:rPr lang="en-US" sz="2800" b="1" dirty="0"/>
              <a:t> </a:t>
            </a:r>
            <a:r>
              <a:rPr lang="en-US" sz="2800" b="1" dirty="0" err="1"/>
              <a:t>Streamlit</a:t>
            </a:r>
            <a:r>
              <a:rPr lang="en-US" sz="2800" b="1" dirty="0"/>
              <a:t> app provides interactive input widgets (sliders, select boxes) for users (e.g., HR personnel) to enter individual employee details.</a:t>
            </a:r>
          </a:p>
        </p:txBody>
      </p:sp>
    </p:spTree>
    <p:extLst>
      <p:ext uri="{BB962C8B-B14F-4D97-AF65-F5344CB8AC3E}">
        <p14:creationId xmlns:p14="http://schemas.microsoft.com/office/powerpoint/2010/main" val="2637213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0CCC7-3BD3-9776-2A62-502C97F01FE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85B1E84-9A63-7E50-9FF5-CDA24400B8A4}"/>
              </a:ext>
            </a:extLst>
          </p:cNvPr>
          <p:cNvSpPr>
            <a:spLocks noGrp="1"/>
          </p:cNvSpPr>
          <p:nvPr>
            <p:ph type="title"/>
          </p:nvPr>
        </p:nvSpPr>
        <p:spPr/>
        <p:txBody>
          <a:bodyPr>
            <a:normAutofit/>
          </a:bodyPr>
          <a:lstStyle/>
          <a:p>
            <a:r>
              <a:rPr lang="en-US" dirty="0">
                <a:solidFill>
                  <a:schemeClr val="accent1"/>
                </a:solidFill>
              </a:rPr>
              <a:t>RESULTS</a:t>
            </a:r>
          </a:p>
        </p:txBody>
      </p:sp>
      <p:sp>
        <p:nvSpPr>
          <p:cNvPr id="2" name="Content Placeholder 1">
            <a:extLst>
              <a:ext uri="{FF2B5EF4-FFF2-40B4-BE49-F238E27FC236}">
                <a16:creationId xmlns:a16="http://schemas.microsoft.com/office/drawing/2014/main" id="{9FC827CE-4F99-2810-4760-139F6DE339C9}"/>
              </a:ext>
            </a:extLst>
          </p:cNvPr>
          <p:cNvSpPr>
            <a:spLocks noGrp="1"/>
          </p:cNvSpPr>
          <p:nvPr>
            <p:ph idx="1"/>
          </p:nvPr>
        </p:nvSpPr>
        <p:spPr/>
        <p:txBody>
          <a:bodyPr>
            <a:normAutofit fontScale="62500" lnSpcReduction="20000"/>
          </a:bodyPr>
          <a:lstStyle/>
          <a:p>
            <a:pPr marL="0" indent="0">
              <a:buNone/>
            </a:pPr>
            <a:r>
              <a:rPr lang="en-US" sz="2800" dirty="0"/>
              <a:t>Model Performance Achieved:</a:t>
            </a:r>
          </a:p>
          <a:p>
            <a:pPr marL="305435" indent="-305435"/>
            <a:r>
              <a:rPr lang="en-US" sz="2800" dirty="0"/>
              <a:t>Best Model: Gradient Boosting Classifier Accuracy: 0.8571Demonstrated robust predictive capability across diverse employee profiles.</a:t>
            </a:r>
          </a:p>
          <a:p>
            <a:pPr marL="305435" indent="-305435"/>
            <a:r>
              <a:rPr lang="en-US" sz="2800" dirty="0"/>
              <a:t>Key Insights from Data Analysis: Identified and addressed outliers in crucial numerical features like age and educational attainment, leading to a cleaner, more reliable dataset. Successfully transformed various categorical attributes into a format suitable for machine learning, preserving their predictive power.</a:t>
            </a:r>
          </a:p>
          <a:p>
            <a:pPr marL="305435" indent="-305435"/>
            <a:r>
              <a:rPr lang="en-US" sz="2800" dirty="0"/>
              <a:t>Enhanced Fairness: Provides a data-driven basis for equitable salary decisions, working towards reducing pay gaps.</a:t>
            </a:r>
          </a:p>
          <a:p>
            <a:pPr marL="305435" indent="-305435"/>
            <a:r>
              <a:rPr lang="en-US" sz="2800" dirty="0"/>
              <a:t>Improved Talent Strategy: Supports proactive identification of underpaid high-performers for retention and facilitates competitive new-hire offers.</a:t>
            </a:r>
          </a:p>
          <a:p>
            <a:pPr marL="305435" indent="-305435"/>
            <a:r>
              <a:rPr lang="en-US" sz="2800" dirty="0"/>
              <a:t>Optimized Resource Allocation: Enables more accurate forecasting of future salary costs for better budget planning.</a:t>
            </a:r>
          </a:p>
          <a:p>
            <a:pPr marL="305435" indent="-305435"/>
            <a:r>
              <a:rPr lang="en-US" sz="2800" dirty="0"/>
              <a:t>Operational Efficiency: The </a:t>
            </a:r>
            <a:r>
              <a:rPr lang="en-US" sz="2800" dirty="0" err="1"/>
              <a:t>Streamlit</a:t>
            </a:r>
            <a:r>
              <a:rPr lang="en-US" sz="2800" dirty="0"/>
              <a:t> application streamlines the prediction process, making it accessible and efficient for HR and management.</a:t>
            </a:r>
            <a:endParaRPr lang="en-IN" sz="2800" dirty="0"/>
          </a:p>
        </p:txBody>
      </p:sp>
    </p:spTree>
    <p:extLst>
      <p:ext uri="{BB962C8B-B14F-4D97-AF65-F5344CB8AC3E}">
        <p14:creationId xmlns:p14="http://schemas.microsoft.com/office/powerpoint/2010/main" val="1658374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err="1">
                <a:solidFill>
                  <a:schemeClr val="accent1"/>
                </a:solidFill>
                <a:latin typeface="Arial"/>
                <a:ea typeface="+mj-lt"/>
                <a:cs typeface="Arial"/>
              </a:rPr>
              <a:t>ResultS</a:t>
            </a:r>
            <a:endParaRPr lang="en-US" dirty="0"/>
          </a:p>
        </p:txBody>
      </p:sp>
      <p:pic>
        <p:nvPicPr>
          <p:cNvPr id="4" name="Content Placeholder 3">
            <a:extLst>
              <a:ext uri="{FF2B5EF4-FFF2-40B4-BE49-F238E27FC236}">
                <a16:creationId xmlns:a16="http://schemas.microsoft.com/office/drawing/2014/main" id="{43A6F31E-31F4-EAEF-F249-D2A42AB153E0}"/>
              </a:ext>
            </a:extLst>
          </p:cNvPr>
          <p:cNvPicPr>
            <a:picLocks noGrp="1" noChangeAspect="1"/>
          </p:cNvPicPr>
          <p:nvPr>
            <p:ph idx="1"/>
          </p:nvPr>
        </p:nvPicPr>
        <p:blipFill>
          <a:blip r:embed="rId2"/>
          <a:stretch>
            <a:fillRect/>
          </a:stretch>
        </p:blipFill>
        <p:spPr>
          <a:xfrm>
            <a:off x="753533" y="1301750"/>
            <a:ext cx="10718800" cy="5048250"/>
          </a:xfrm>
        </p:spPr>
      </p:pic>
    </p:spTree>
    <p:extLst>
      <p:ext uri="{BB962C8B-B14F-4D97-AF65-F5344CB8AC3E}">
        <p14:creationId xmlns:p14="http://schemas.microsoft.com/office/powerpoint/2010/main" val="1483293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49ECC-BFB9-F661-68AB-D6FF864C94F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5000C07-E8A5-43A3-DAE3-CF3456D2E8C4}"/>
              </a:ext>
            </a:extLst>
          </p:cNvPr>
          <p:cNvSpPr>
            <a:spLocks noGrp="1"/>
          </p:cNvSpPr>
          <p:nvPr>
            <p:ph type="title"/>
          </p:nvPr>
        </p:nvSpPr>
        <p:spPr/>
        <p:txBody>
          <a:bodyPr>
            <a:noAutofit/>
          </a:bodyPr>
          <a:lstStyle/>
          <a:p>
            <a:r>
              <a:rPr lang="en-US" b="1" dirty="0">
                <a:solidFill>
                  <a:schemeClr val="accent1"/>
                </a:solidFill>
                <a:latin typeface="Arial"/>
                <a:ea typeface="+mj-lt"/>
                <a:cs typeface="Arial"/>
              </a:rPr>
              <a:t>IMPLEMENTED ALL THE FEATUERS FOR PREDICTION</a:t>
            </a:r>
            <a:endParaRPr lang="en-US" dirty="0"/>
          </a:p>
        </p:txBody>
      </p:sp>
      <p:pic>
        <p:nvPicPr>
          <p:cNvPr id="10" name="Content Placeholder 9">
            <a:extLst>
              <a:ext uri="{FF2B5EF4-FFF2-40B4-BE49-F238E27FC236}">
                <a16:creationId xmlns:a16="http://schemas.microsoft.com/office/drawing/2014/main" id="{2FADF202-1B09-2476-8FF1-461077705EF7}"/>
              </a:ext>
            </a:extLst>
          </p:cNvPr>
          <p:cNvPicPr>
            <a:picLocks noGrp="1" noChangeAspect="1"/>
          </p:cNvPicPr>
          <p:nvPr>
            <p:ph sz="half" idx="2"/>
          </p:nvPr>
        </p:nvPicPr>
        <p:blipFill>
          <a:blip r:embed="rId2"/>
          <a:stretch>
            <a:fillRect/>
          </a:stretch>
        </p:blipFill>
        <p:spPr>
          <a:xfrm>
            <a:off x="6527802" y="1536170"/>
            <a:ext cx="4741330" cy="4382030"/>
          </a:xfrm>
        </p:spPr>
      </p:pic>
      <p:pic>
        <p:nvPicPr>
          <p:cNvPr id="8" name="Content Placeholder 7">
            <a:extLst>
              <a:ext uri="{FF2B5EF4-FFF2-40B4-BE49-F238E27FC236}">
                <a16:creationId xmlns:a16="http://schemas.microsoft.com/office/drawing/2014/main" id="{A748DFE8-19E9-402F-ACB0-4E0CD76B36FE}"/>
              </a:ext>
            </a:extLst>
          </p:cNvPr>
          <p:cNvPicPr>
            <a:picLocks noGrp="1" noChangeAspect="1"/>
          </p:cNvPicPr>
          <p:nvPr>
            <p:ph sz="half" idx="1"/>
          </p:nvPr>
        </p:nvPicPr>
        <p:blipFill>
          <a:blip r:embed="rId3"/>
          <a:stretch>
            <a:fillRect/>
          </a:stretch>
        </p:blipFill>
        <p:spPr>
          <a:xfrm>
            <a:off x="922868" y="1536171"/>
            <a:ext cx="4741332" cy="4468812"/>
          </a:xfrm>
        </p:spPr>
      </p:pic>
    </p:spTree>
    <p:extLst>
      <p:ext uri="{BB962C8B-B14F-4D97-AF65-F5344CB8AC3E}">
        <p14:creationId xmlns:p14="http://schemas.microsoft.com/office/powerpoint/2010/main" val="2240534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A7E5F-16B9-7EA8-D3EC-1756C721952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A8886D9-229A-9A0B-5A4F-27564307A44B}"/>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FOR ANOTHER PREDICTION</a:t>
            </a:r>
            <a:endParaRPr lang="en-US" dirty="0"/>
          </a:p>
        </p:txBody>
      </p:sp>
      <p:sp>
        <p:nvSpPr>
          <p:cNvPr id="3" name="Content Placeholder 2">
            <a:extLst>
              <a:ext uri="{FF2B5EF4-FFF2-40B4-BE49-F238E27FC236}">
                <a16:creationId xmlns:a16="http://schemas.microsoft.com/office/drawing/2014/main" id="{DD1BADFD-F04E-117C-706C-E7D2919EB95D}"/>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2BFBE6E0-BB41-95A9-BA24-3BD3122DA792}"/>
              </a:ext>
            </a:extLst>
          </p:cNvPr>
          <p:cNvPicPr>
            <a:picLocks noChangeAspect="1"/>
          </p:cNvPicPr>
          <p:nvPr/>
        </p:nvPicPr>
        <p:blipFill>
          <a:blip r:embed="rId2"/>
          <a:stretch>
            <a:fillRect/>
          </a:stretch>
        </p:blipFill>
        <p:spPr>
          <a:xfrm>
            <a:off x="581192" y="1302025"/>
            <a:ext cx="11029615" cy="4673325"/>
          </a:xfrm>
          <a:prstGeom prst="rect">
            <a:avLst/>
          </a:prstGeom>
        </p:spPr>
      </p:pic>
    </p:spTree>
    <p:extLst>
      <p:ext uri="{BB962C8B-B14F-4D97-AF65-F5344CB8AC3E}">
        <p14:creationId xmlns:p14="http://schemas.microsoft.com/office/powerpoint/2010/main" val="3805075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430868"/>
            <a:ext cx="11029615" cy="4544482"/>
          </a:xfrm>
        </p:spPr>
        <p:txBody>
          <a:bodyPr>
            <a:normAutofit fontScale="85000" lnSpcReduction="20000"/>
          </a:bodyPr>
          <a:lstStyle/>
          <a:p>
            <a:pPr marL="0" indent="0">
              <a:buNone/>
            </a:pPr>
            <a:r>
              <a:rPr lang="en-US" sz="2800" b="1" dirty="0"/>
              <a:t>Driving Data-Led Compensation Excellence</a:t>
            </a:r>
            <a:endParaRPr lang="en-US" sz="2800" dirty="0"/>
          </a:p>
          <a:p>
            <a:r>
              <a:rPr lang="en-US" sz="2800" b="1" dirty="0"/>
              <a:t>Fair &amp; Strategic Pay:</a:t>
            </a:r>
            <a:r>
              <a:rPr lang="en-US" sz="2800" dirty="0"/>
              <a:t> System predicts equitable salaries, boosting satisfaction and aiding talent management.</a:t>
            </a:r>
          </a:p>
          <a:p>
            <a:r>
              <a:rPr lang="en-US" sz="2800" b="1" dirty="0"/>
              <a:t>Actionable Benefits:</a:t>
            </a:r>
            <a:r>
              <a:rPr lang="en-US" sz="2800" dirty="0"/>
              <a:t> Identifies underpaid talent, optimizes offers, forecasts costs for clear gains.</a:t>
            </a:r>
          </a:p>
          <a:p>
            <a:r>
              <a:rPr lang="en-US" sz="2800" b="1" dirty="0"/>
              <a:t>Continuous Improvement:</a:t>
            </a:r>
            <a:r>
              <a:rPr lang="en-US" sz="2800" dirty="0"/>
              <a:t> Designed for ongoing monitoring, retraining, and ethical review.</a:t>
            </a:r>
          </a:p>
          <a:p>
            <a:r>
              <a:rPr lang="en-US" sz="2800" b="1" dirty="0"/>
              <a:t>HR Innovation:</a:t>
            </a:r>
            <a:r>
              <a:rPr lang="en-US" sz="2800" dirty="0"/>
              <a:t> A foundation for proactive, intelligent HR and strategic workforce planning.</a:t>
            </a:r>
          </a:p>
          <a:p>
            <a:r>
              <a:rPr lang="en-US" sz="2800" b="1" dirty="0"/>
              <a:t>Ready for Impact:</a:t>
            </a:r>
            <a:r>
              <a:rPr lang="en-US" sz="2800" dirty="0"/>
              <a:t> Empowers smarter, data-informed compensation decisions for company and employees.</a:t>
            </a:r>
          </a:p>
          <a:p>
            <a:pPr marL="305435" indent="-305435"/>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77500" lnSpcReduction="20000"/>
          </a:bodyPr>
          <a:lstStyle/>
          <a:p>
            <a:r>
              <a:rPr lang="en-US" sz="2800" b="1" dirty="0"/>
              <a:t>Better Performance Linking: Connect salary predictions directly to how well an employee performs.</a:t>
            </a:r>
          </a:p>
          <a:p>
            <a:r>
              <a:rPr lang="en-US" sz="2800" b="1" dirty="0"/>
              <a:t>Preventing People Leaving: Predict if someone might leave because of pay and suggest how to keep them.</a:t>
            </a:r>
          </a:p>
          <a:p>
            <a:r>
              <a:rPr lang="en-US" sz="2800" b="1" dirty="0"/>
              <a:t>Pay for Skills: Figure out how much new skills (like learning a new software) should increase someone's salary.</a:t>
            </a:r>
          </a:p>
          <a:p>
            <a:r>
              <a:rPr lang="en-US" sz="2800" b="1" dirty="0"/>
              <a:t>Real-time Market Check: Use live market data to keep salaries competitive and fair.</a:t>
            </a:r>
          </a:p>
          <a:p>
            <a:r>
              <a:rPr lang="en-US" sz="2800" b="1" dirty="0"/>
              <a:t>"What If" Scenarios: Let HR test different pay plans to see how they affect the budget.</a:t>
            </a:r>
          </a:p>
          <a:p>
            <a:r>
              <a:rPr lang="en-US" sz="2800" b="1" dirty="0"/>
              <a:t>Clearer Explanations: Make the model explain why it suggests a certain salary, so everyone understands.</a:t>
            </a:r>
          </a:p>
          <a:p>
            <a:r>
              <a:rPr lang="en-US" sz="2800" b="1" dirty="0"/>
              <a:t>Automatic Warnings: Get alerts if salaries start looking unfair for some groups.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0" indent="0">
              <a:buNone/>
            </a:pPr>
            <a:r>
              <a:rPr lang="en-IN" sz="2400" b="1" dirty="0"/>
              <a:t>Academic Papers &amp; Related Work:</a:t>
            </a:r>
            <a:endParaRPr lang="en-IN" sz="2400" dirty="0"/>
          </a:p>
          <a:p>
            <a:r>
              <a:rPr lang="en-IN" sz="2400" dirty="0" err="1"/>
              <a:t>Nalawade</a:t>
            </a:r>
            <a:r>
              <a:rPr lang="en-IN" sz="2400" dirty="0"/>
              <a:t>, V.D., </a:t>
            </a:r>
            <a:r>
              <a:rPr lang="en-IN" sz="2400" dirty="0" err="1"/>
              <a:t>Tingare</a:t>
            </a:r>
            <a:r>
              <a:rPr lang="en-IN" sz="2400" dirty="0"/>
              <a:t>, S.M., </a:t>
            </a:r>
            <a:r>
              <a:rPr lang="en-IN" sz="2400" dirty="0" err="1"/>
              <a:t>Lokare</a:t>
            </a:r>
            <a:r>
              <a:rPr lang="en-IN" sz="2400" dirty="0"/>
              <a:t>, R.R., Jadhav, P.D., Salunkhe, M.Y., &amp; Thombare, A.R. (2025</a:t>
            </a:r>
            <a:r>
              <a:rPr lang="en-IN" sz="2400" dirty="0">
                <a:hlinkClick r:id="rId2"/>
              </a:rPr>
              <a:t>). </a:t>
            </a:r>
            <a:r>
              <a:rPr lang="en-IN" sz="2400" i="1" dirty="0">
                <a:hlinkClick r:id="rId2"/>
              </a:rPr>
              <a:t>PREDICTING EMPLOYEE SALARIES USING MACHINE LEARNING: A DATA-DRIVEN APPROACH</a:t>
            </a:r>
            <a:r>
              <a:rPr lang="en-IN" sz="2400" dirty="0"/>
              <a:t>. International Research Journal of Modernization in Engineering Technology and Science, 07(02).</a:t>
            </a:r>
          </a:p>
          <a:p>
            <a:r>
              <a:rPr lang="en-IN" sz="2400" dirty="0"/>
              <a:t>IEEE Xplore Document (ID: 9943146). </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800" b="1" dirty="0"/>
              <a:t>Predicting fair salaries to ensure equitable compensation and boost employee satisfaction across the company.</a:t>
            </a:r>
          </a:p>
          <a:p>
            <a:pPr marL="305435" indent="-305435"/>
            <a:r>
              <a:rPr lang="en-US" sz="2800" b="1" dirty="0"/>
              <a:t>Identifying underpaid employees to proactively reduce turnover and retain our top talent.</a:t>
            </a:r>
          </a:p>
          <a:p>
            <a:pPr marL="305435" indent="-305435"/>
            <a:r>
              <a:rPr lang="en-US" sz="2800" b="1" dirty="0"/>
              <a:t>Forecasting salary needs for new hires to make competitive offers that attract the best candidates.</a:t>
            </a:r>
          </a:p>
          <a:p>
            <a:pPr marL="305435" indent="-305435"/>
            <a:r>
              <a:rPr lang="en-US" sz="2800" b="1" dirty="0"/>
              <a:t>Understanding how investing in skills training impacts our employees' future earning potential and overall company value</a:t>
            </a:r>
            <a:endParaRPr lang="en-IN"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18959"/>
            <a:ext cx="11029615" cy="4673324"/>
          </a:xfrm>
        </p:spPr>
        <p:txBody>
          <a:bodyPr>
            <a:normAutofit fontScale="92500"/>
          </a:bodyPr>
          <a:lstStyle/>
          <a:p>
            <a:r>
              <a:rPr lang="en-US" sz="2800" b="1" dirty="0">
                <a:solidFill>
                  <a:srgbClr val="0F0F0F"/>
                </a:solidFill>
              </a:rPr>
              <a:t>The Challenge: Strategic Compensation &amp; Talent Management Problem Predicting fair salaries to ensure equitable compensation and boost employee satisfaction across the company, while also identifying underpaid employees to proactively reduce turnover and retain our top talent.</a:t>
            </a:r>
          </a:p>
          <a:p>
            <a:r>
              <a:rPr lang="en-US" sz="2800" b="1" dirty="0">
                <a:solidFill>
                  <a:srgbClr val="0F0F0F"/>
                </a:solidFill>
              </a:rPr>
              <a:t>Company Goals: Optimize salary offers for new hires to attract the best candidates. Understand how investing in skills training impacts our employees' future earning potential and overall company value.</a:t>
            </a:r>
          </a:p>
          <a:p>
            <a:r>
              <a:rPr lang="en-US" sz="2800" b="1" dirty="0">
                <a:solidFill>
                  <a:srgbClr val="0F0F0F"/>
                </a:solidFill>
              </a:rPr>
              <a:t>Create a tool to accurately predict and plan for future workforce salary costs, optimizing our budget allocation.</a:t>
            </a:r>
            <a:endParaRPr lang="en-IN" sz="2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92D14-90FE-2275-42D5-A35B4FB5EB1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C28BC84-7FA2-7E6E-6372-842BA46B3C85}"/>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0CF0C0BF-BC96-8612-C098-19268C893637}"/>
              </a:ext>
            </a:extLst>
          </p:cNvPr>
          <p:cNvSpPr>
            <a:spLocks noGrp="1"/>
          </p:cNvSpPr>
          <p:nvPr>
            <p:ph idx="1"/>
          </p:nvPr>
        </p:nvSpPr>
        <p:spPr>
          <a:xfrm>
            <a:off x="581192" y="1318959"/>
            <a:ext cx="11029615" cy="4673324"/>
          </a:xfrm>
        </p:spPr>
        <p:txBody>
          <a:bodyPr>
            <a:normAutofit fontScale="77500" lnSpcReduction="20000"/>
          </a:bodyPr>
          <a:lstStyle/>
          <a:p>
            <a:pPr marL="0" indent="0">
              <a:buNone/>
            </a:pPr>
            <a:r>
              <a:rPr lang="en-IN" sz="2800" b="1" dirty="0">
                <a:solidFill>
                  <a:srgbClr val="0F0F0F"/>
                </a:solidFill>
              </a:rPr>
              <a:t>Our Solution: A Systematic Approach to Salary Prediction</a:t>
            </a:r>
          </a:p>
          <a:p>
            <a:r>
              <a:rPr lang="en-IN" sz="2800" b="1" dirty="0">
                <a:solidFill>
                  <a:srgbClr val="0F0F0F"/>
                </a:solidFill>
              </a:rPr>
              <a:t>Phase 1: Data Foundation Gather comprehensive internal (e.g., historical salaries, performance, demographics) and external (e.g., market benchmarks) data. Crucial step: Data cleaning, feature engineering, and proactive bias audit to ensure fairness. Transform data (e.g., Label Encoding for categories) to prepare for modelling.</a:t>
            </a:r>
          </a:p>
          <a:p>
            <a:r>
              <a:rPr lang="en-IN" sz="2800" b="1" dirty="0">
                <a:solidFill>
                  <a:srgbClr val="0F0F0F"/>
                </a:solidFill>
              </a:rPr>
              <a:t>Phase 2: Model Development Explore and select robust machine learning algorithms Train and fine-tune models to achieve high accuracy and reliable predictions. Integrate bias mitigation techniques directly into the </a:t>
            </a:r>
            <a:r>
              <a:rPr lang="en-IN" sz="2800" b="1" dirty="0" err="1">
                <a:solidFill>
                  <a:srgbClr val="0F0F0F"/>
                </a:solidFill>
              </a:rPr>
              <a:t>modeling</a:t>
            </a:r>
            <a:r>
              <a:rPr lang="en-IN" sz="2800" b="1" dirty="0">
                <a:solidFill>
                  <a:srgbClr val="0F0F0F"/>
                </a:solidFill>
              </a:rPr>
              <a:t> process.</a:t>
            </a:r>
          </a:p>
          <a:p>
            <a:r>
              <a:rPr lang="en-IN" sz="2800" b="1" dirty="0">
                <a:solidFill>
                  <a:srgbClr val="0F0F0F"/>
                </a:solidFill>
              </a:rPr>
              <a:t>Phase 3: Deployment &amp; Continuous Improvement. Deploy the best-performing model (e.g., via a user-friendly Streamlet application).Seamless integration with existing HR/Compensation systems. Ongoing monitoring for performance drift, regular retraining with new data, and continuous ethical review to maintain fairness and accuracy.</a:t>
            </a:r>
          </a:p>
        </p:txBody>
      </p:sp>
    </p:spTree>
    <p:extLst>
      <p:ext uri="{BB962C8B-B14F-4D97-AF65-F5344CB8AC3E}">
        <p14:creationId xmlns:p14="http://schemas.microsoft.com/office/powerpoint/2010/main" val="1160672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09A9D5-F470-380F-B493-A7DFF8D0403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63C4C0A-2B9B-6DB3-02BA-BE951D35149C}"/>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5B933ADE-C897-306D-CF2B-FACE6E31B366}"/>
              </a:ext>
            </a:extLst>
          </p:cNvPr>
          <p:cNvSpPr>
            <a:spLocks noGrp="1"/>
          </p:cNvSpPr>
          <p:nvPr>
            <p:ph idx="1"/>
          </p:nvPr>
        </p:nvSpPr>
        <p:spPr>
          <a:xfrm>
            <a:off x="581192" y="1318959"/>
            <a:ext cx="11029615" cy="4673324"/>
          </a:xfrm>
        </p:spPr>
        <p:txBody>
          <a:bodyPr>
            <a:normAutofit fontScale="85000" lnSpcReduction="10000"/>
          </a:bodyPr>
          <a:lstStyle/>
          <a:p>
            <a:pPr marL="0" indent="0">
              <a:buNone/>
            </a:pPr>
            <a:r>
              <a:rPr lang="en-IN" sz="2800" b="1" dirty="0">
                <a:solidFill>
                  <a:srgbClr val="0F0F0F"/>
                </a:solidFill>
              </a:rPr>
              <a:t>Key Libraries Used:</a:t>
            </a:r>
          </a:p>
          <a:p>
            <a:r>
              <a:rPr lang="en-IN" sz="2800" b="1" dirty="0">
                <a:solidFill>
                  <a:srgbClr val="0F0F0F"/>
                </a:solidFill>
              </a:rPr>
              <a:t>Data Manipulation &amp; Analysis : pandas, </a:t>
            </a:r>
            <a:r>
              <a:rPr lang="en-IN" sz="2800" b="1" dirty="0" err="1">
                <a:solidFill>
                  <a:srgbClr val="0F0F0F"/>
                </a:solidFill>
              </a:rPr>
              <a:t>numpy</a:t>
            </a:r>
            <a:endParaRPr lang="en-IN" sz="2800" b="1" dirty="0">
              <a:solidFill>
                <a:srgbClr val="0F0F0F"/>
              </a:solidFill>
            </a:endParaRPr>
          </a:p>
          <a:p>
            <a:r>
              <a:rPr lang="en-IN" sz="2800" b="1" dirty="0">
                <a:solidFill>
                  <a:srgbClr val="0F0F0F"/>
                </a:solidFill>
              </a:rPr>
              <a:t>Data Visualization: matplotlib.pyplot, seaborn</a:t>
            </a:r>
          </a:p>
          <a:p>
            <a:r>
              <a:rPr lang="en-IN" sz="2800" b="1" dirty="0">
                <a:solidFill>
                  <a:srgbClr val="0F0F0F"/>
                </a:solidFill>
              </a:rPr>
              <a:t>Machine Learning (Scikit-learn): </a:t>
            </a:r>
            <a:r>
              <a:rPr lang="en-IN" sz="2800" b="1" dirty="0" err="1">
                <a:solidFill>
                  <a:srgbClr val="0F0F0F"/>
                </a:solidFill>
              </a:rPr>
              <a:t>LabelEncoder</a:t>
            </a:r>
            <a:r>
              <a:rPr lang="en-IN" sz="2800" b="1" dirty="0">
                <a:solidFill>
                  <a:srgbClr val="0F0F0F"/>
                </a:solidFill>
              </a:rPr>
              <a:t> (for categorical encoding) </a:t>
            </a:r>
            <a:r>
              <a:rPr lang="en-IN" sz="2800" b="1" dirty="0" err="1">
                <a:solidFill>
                  <a:srgbClr val="0F0F0F"/>
                </a:solidFill>
              </a:rPr>
              <a:t>StandardScaler</a:t>
            </a:r>
            <a:r>
              <a:rPr lang="en-IN" sz="2800" b="1" dirty="0">
                <a:solidFill>
                  <a:srgbClr val="0F0F0F"/>
                </a:solidFill>
              </a:rPr>
              <a:t> (for numerical scaling), </a:t>
            </a:r>
            <a:r>
              <a:rPr lang="en-IN" sz="2800" b="1" dirty="0" err="1">
                <a:solidFill>
                  <a:srgbClr val="0F0F0F"/>
                </a:solidFill>
              </a:rPr>
              <a:t>train_test_split</a:t>
            </a:r>
            <a:r>
              <a:rPr lang="en-IN" sz="2800" b="1" dirty="0">
                <a:solidFill>
                  <a:srgbClr val="0F0F0F"/>
                </a:solidFill>
              </a:rPr>
              <a:t> (for data partitioning) </a:t>
            </a:r>
            <a:r>
              <a:rPr lang="en-IN" sz="2800" b="1" dirty="0" err="1">
                <a:solidFill>
                  <a:srgbClr val="0F0F0F"/>
                </a:solidFill>
              </a:rPr>
              <a:t>accuracy_score</a:t>
            </a:r>
            <a:r>
              <a:rPr lang="en-IN" sz="2800" b="1" dirty="0">
                <a:solidFill>
                  <a:srgbClr val="0F0F0F"/>
                </a:solidFill>
              </a:rPr>
              <a:t>, </a:t>
            </a:r>
            <a:r>
              <a:rPr lang="en-IN" sz="2800" b="1" dirty="0" err="1">
                <a:solidFill>
                  <a:srgbClr val="0F0F0F"/>
                </a:solidFill>
              </a:rPr>
              <a:t>classification_report</a:t>
            </a:r>
            <a:r>
              <a:rPr lang="en-IN" sz="2800" b="1" dirty="0">
                <a:solidFill>
                  <a:srgbClr val="0F0F0F"/>
                </a:solidFill>
              </a:rPr>
              <a:t> (for model evaluation) </a:t>
            </a:r>
            <a:r>
              <a:rPr lang="en-IN" sz="2800" b="1" dirty="0" err="1">
                <a:solidFill>
                  <a:srgbClr val="0F0F0F"/>
                </a:solidFill>
              </a:rPr>
              <a:t>LogisticRegression</a:t>
            </a:r>
            <a:r>
              <a:rPr lang="en-IN" sz="2800" b="1" dirty="0">
                <a:solidFill>
                  <a:srgbClr val="0F0F0F"/>
                </a:solidFill>
              </a:rPr>
              <a:t>, </a:t>
            </a:r>
            <a:r>
              <a:rPr lang="en-IN" sz="2800" b="1" dirty="0" err="1">
                <a:solidFill>
                  <a:srgbClr val="0F0F0F"/>
                </a:solidFill>
              </a:rPr>
              <a:t>RandomForestClassifier</a:t>
            </a:r>
            <a:r>
              <a:rPr lang="en-IN" sz="2800" b="1" dirty="0">
                <a:solidFill>
                  <a:srgbClr val="0F0F0F"/>
                </a:solidFill>
              </a:rPr>
              <a:t>, </a:t>
            </a:r>
            <a:r>
              <a:rPr lang="en-IN" sz="2800" b="1" dirty="0" err="1">
                <a:solidFill>
                  <a:srgbClr val="0F0F0F"/>
                </a:solidFill>
              </a:rPr>
              <a:t>KNeighborsClassifierSVC</a:t>
            </a:r>
            <a:r>
              <a:rPr lang="en-IN" sz="2800" b="1" dirty="0">
                <a:solidFill>
                  <a:srgbClr val="0F0F0F"/>
                </a:solidFill>
              </a:rPr>
              <a:t> (Support Vector Classifier) Pipeline (for streamlining preprocessing and </a:t>
            </a:r>
            <a:r>
              <a:rPr lang="en-IN" sz="2800" b="1" dirty="0" err="1">
                <a:solidFill>
                  <a:srgbClr val="0F0F0F"/>
                </a:solidFill>
              </a:rPr>
              <a:t>modeling</a:t>
            </a:r>
            <a:r>
              <a:rPr lang="en-IN" sz="2800" b="1" dirty="0">
                <a:solidFill>
                  <a:srgbClr val="0F0F0F"/>
                </a:solidFill>
              </a:rPr>
              <a:t>)</a:t>
            </a:r>
          </a:p>
          <a:p>
            <a:r>
              <a:rPr lang="en-IN" sz="2800" b="1" dirty="0">
                <a:solidFill>
                  <a:srgbClr val="0F0F0F"/>
                </a:solidFill>
              </a:rPr>
              <a:t>Model Persistence: </a:t>
            </a:r>
            <a:r>
              <a:rPr lang="en-IN" sz="2800" b="1" dirty="0" err="1">
                <a:solidFill>
                  <a:srgbClr val="0F0F0F"/>
                </a:solidFill>
              </a:rPr>
              <a:t>joblib</a:t>
            </a:r>
            <a:r>
              <a:rPr lang="en-IN" sz="2800" b="1" dirty="0">
                <a:solidFill>
                  <a:srgbClr val="0F0F0F"/>
                </a:solidFill>
              </a:rPr>
              <a:t> (for saving/loading models)</a:t>
            </a:r>
          </a:p>
          <a:p>
            <a:r>
              <a:rPr lang="en-IN" sz="2800" b="1" dirty="0">
                <a:solidFill>
                  <a:srgbClr val="0F0F0F"/>
                </a:solidFill>
              </a:rPr>
              <a:t>Web Application Framework: </a:t>
            </a:r>
            <a:r>
              <a:rPr lang="en-IN" sz="2800" b="1" dirty="0" err="1">
                <a:solidFill>
                  <a:srgbClr val="0F0F0F"/>
                </a:solidFill>
              </a:rPr>
              <a:t>streamlit</a:t>
            </a:r>
            <a:endParaRPr lang="en-IN" sz="2800" b="1" dirty="0">
              <a:solidFill>
                <a:srgbClr val="0F0F0F"/>
              </a:solidFill>
            </a:endParaRPr>
          </a:p>
        </p:txBody>
      </p:sp>
    </p:spTree>
    <p:extLst>
      <p:ext uri="{BB962C8B-B14F-4D97-AF65-F5344CB8AC3E}">
        <p14:creationId xmlns:p14="http://schemas.microsoft.com/office/powerpoint/2010/main" val="1435860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77500" lnSpcReduction="20000"/>
          </a:bodyPr>
          <a:lstStyle/>
          <a:p>
            <a:pPr marL="0" indent="0">
              <a:buNone/>
            </a:pPr>
            <a:r>
              <a:rPr lang="en-US" sz="2800" b="1" dirty="0"/>
              <a:t>1.Data Preparation Pipeline: </a:t>
            </a:r>
          </a:p>
          <a:p>
            <a:pPr marL="305435" indent="-305435"/>
            <a:r>
              <a:rPr lang="en-US" sz="2800" b="1" dirty="0"/>
              <a:t>Fueling Accurate Predictions Initial Data Assessment &amp; Cleaning</a:t>
            </a:r>
          </a:p>
          <a:p>
            <a:pPr marL="0" indent="0">
              <a:buNone/>
            </a:pPr>
            <a:r>
              <a:rPr lang="en-US" sz="2800" b="1" dirty="0"/>
              <a:t>Used pandas to load and inspect raw employee data. </a:t>
            </a:r>
          </a:p>
          <a:p>
            <a:pPr marL="0" indent="0">
              <a:buNone/>
            </a:pPr>
            <a:r>
              <a:rPr lang="en-US" sz="2800" b="1" dirty="0"/>
              <a:t>Identified and handled missing values (e.g., '?' in work class, occupation) through replacement or removal.</a:t>
            </a:r>
          </a:p>
          <a:p>
            <a:pPr marL="0" indent="0">
              <a:buNone/>
            </a:pPr>
            <a:r>
              <a:rPr lang="en-US" sz="2800" b="1" dirty="0"/>
              <a:t>Outlier Detection (using Box Plots):Visualized distributions of numerical features like age, capital-gain, educational-num, and hours-per-week using </a:t>
            </a:r>
            <a:r>
              <a:rPr lang="en-US" sz="2800" b="1" dirty="0" err="1"/>
              <a:t>matplotlib.pyplot</a:t>
            </a:r>
            <a:r>
              <a:rPr lang="en-US" sz="2800" b="1" dirty="0"/>
              <a:t> box plots.</a:t>
            </a:r>
          </a:p>
          <a:p>
            <a:pPr marL="0" indent="0">
              <a:buNone/>
            </a:pPr>
            <a:r>
              <a:rPr lang="en-US" sz="2800" b="1" dirty="0"/>
              <a:t>Box plots helped us identify extreme values (outliers) that could skew model training. For instance, we observed and handled outliers in age (e.g., restricting to 17-75) and educational-num (e.g., restricting to 5-16) to ensure a more robust dataset.</a:t>
            </a: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E1BF7-530A-8454-838F-2A361D2E755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235A81D-8F62-5628-08D3-58993818B0C4}"/>
              </a:ext>
            </a:extLst>
          </p:cNvPr>
          <p:cNvSpPr>
            <a:spLocks noGrp="1"/>
          </p:cNvSpPr>
          <p:nvPr>
            <p:ph type="title"/>
          </p:nvPr>
        </p:nvSpPr>
        <p:spPr/>
        <p:txBody>
          <a:bodyPr>
            <a:normAutofit/>
          </a:bodyPr>
          <a:lstStyle/>
          <a:p>
            <a:r>
              <a:rPr lang="en-US" dirty="0">
                <a:solidFill>
                  <a:schemeClr val="accent1"/>
                </a:solidFill>
              </a:rPr>
              <a:t>BOX PLOT FOR AGE FIELD </a:t>
            </a:r>
          </a:p>
        </p:txBody>
      </p:sp>
      <p:sp>
        <p:nvSpPr>
          <p:cNvPr id="11" name="Text Placeholder 10">
            <a:extLst>
              <a:ext uri="{FF2B5EF4-FFF2-40B4-BE49-F238E27FC236}">
                <a16:creationId xmlns:a16="http://schemas.microsoft.com/office/drawing/2014/main" id="{A924E1F7-382C-0BFE-A2CE-DA94DC0BD9B3}"/>
              </a:ext>
            </a:extLst>
          </p:cNvPr>
          <p:cNvSpPr>
            <a:spLocks noGrp="1"/>
          </p:cNvSpPr>
          <p:nvPr>
            <p:ph type="body" idx="1"/>
          </p:nvPr>
        </p:nvSpPr>
        <p:spPr>
          <a:xfrm>
            <a:off x="581191" y="2023533"/>
            <a:ext cx="5194769" cy="553373"/>
          </a:xfrm>
        </p:spPr>
        <p:txBody>
          <a:bodyPr/>
          <a:lstStyle/>
          <a:p>
            <a:r>
              <a:rPr lang="en-IN" dirty="0"/>
              <a:t>BOX PLOT BEFORE REMOVAL OF OUTLIERS</a:t>
            </a:r>
          </a:p>
        </p:txBody>
      </p:sp>
      <p:pic>
        <p:nvPicPr>
          <p:cNvPr id="15" name="Content Placeholder 14">
            <a:extLst>
              <a:ext uri="{FF2B5EF4-FFF2-40B4-BE49-F238E27FC236}">
                <a16:creationId xmlns:a16="http://schemas.microsoft.com/office/drawing/2014/main" id="{65E5B862-2C57-C177-3672-9CCFB1B9E762}"/>
              </a:ext>
            </a:extLst>
          </p:cNvPr>
          <p:cNvPicPr>
            <a:picLocks noGrp="1" noChangeAspect="1"/>
          </p:cNvPicPr>
          <p:nvPr>
            <p:ph sz="half" idx="2"/>
          </p:nvPr>
        </p:nvPicPr>
        <p:blipFill>
          <a:blip r:embed="rId2"/>
          <a:stretch>
            <a:fillRect/>
          </a:stretch>
        </p:blipFill>
        <p:spPr>
          <a:xfrm>
            <a:off x="581191" y="2658533"/>
            <a:ext cx="4905209" cy="3945467"/>
          </a:xfrm>
        </p:spPr>
      </p:pic>
      <p:sp>
        <p:nvSpPr>
          <p:cNvPr id="12" name="Text Placeholder 11">
            <a:extLst>
              <a:ext uri="{FF2B5EF4-FFF2-40B4-BE49-F238E27FC236}">
                <a16:creationId xmlns:a16="http://schemas.microsoft.com/office/drawing/2014/main" id="{5BE1D2C0-0A38-EA9C-BF71-D83A89F882DF}"/>
              </a:ext>
            </a:extLst>
          </p:cNvPr>
          <p:cNvSpPr>
            <a:spLocks noGrp="1"/>
          </p:cNvSpPr>
          <p:nvPr>
            <p:ph type="body" sz="quarter" idx="3"/>
          </p:nvPr>
        </p:nvSpPr>
        <p:spPr/>
        <p:txBody>
          <a:bodyPr/>
          <a:lstStyle/>
          <a:p>
            <a:r>
              <a:rPr lang="en-IN" dirty="0"/>
              <a:t>BOX PLOT AFTER REMOVAL OF OUTLIERS</a:t>
            </a:r>
          </a:p>
          <a:p>
            <a:endParaRPr lang="en-IN" dirty="0"/>
          </a:p>
        </p:txBody>
      </p:sp>
      <p:pic>
        <p:nvPicPr>
          <p:cNvPr id="17" name="Content Placeholder 16">
            <a:extLst>
              <a:ext uri="{FF2B5EF4-FFF2-40B4-BE49-F238E27FC236}">
                <a16:creationId xmlns:a16="http://schemas.microsoft.com/office/drawing/2014/main" id="{0F19AF79-1CC6-EBDF-0213-FBD16748B47A}"/>
              </a:ext>
            </a:extLst>
          </p:cNvPr>
          <p:cNvPicPr>
            <a:picLocks noGrp="1" noChangeAspect="1"/>
          </p:cNvPicPr>
          <p:nvPr>
            <p:ph sz="quarter" idx="4"/>
          </p:nvPr>
        </p:nvPicPr>
        <p:blipFill>
          <a:blip r:embed="rId3"/>
          <a:stretch>
            <a:fillRect/>
          </a:stretch>
        </p:blipFill>
        <p:spPr>
          <a:xfrm>
            <a:off x="6646333" y="2658533"/>
            <a:ext cx="4964476" cy="3801534"/>
          </a:xfrm>
        </p:spPr>
      </p:pic>
    </p:spTree>
    <p:extLst>
      <p:ext uri="{BB962C8B-B14F-4D97-AF65-F5344CB8AC3E}">
        <p14:creationId xmlns:p14="http://schemas.microsoft.com/office/powerpoint/2010/main" val="440986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261EE3-A2F0-D0EC-F6D1-9C9C83C9D0F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7EA2B3C-13BA-D6E5-F777-2A37C756A885}"/>
              </a:ext>
            </a:extLst>
          </p:cNvPr>
          <p:cNvSpPr>
            <a:spLocks noGrp="1"/>
          </p:cNvSpPr>
          <p:nvPr>
            <p:ph type="title"/>
          </p:nvPr>
        </p:nvSpPr>
        <p:spPr/>
        <p:txBody>
          <a:bodyPr>
            <a:normAutofit/>
          </a:bodyPr>
          <a:lstStyle/>
          <a:p>
            <a:r>
              <a:rPr lang="en-US" dirty="0">
                <a:solidFill>
                  <a:schemeClr val="accent1"/>
                </a:solidFill>
              </a:rPr>
              <a:t>BOX PLOT FOR EDUCATION FIELD </a:t>
            </a:r>
          </a:p>
        </p:txBody>
      </p:sp>
      <p:sp>
        <p:nvSpPr>
          <p:cNvPr id="11" name="Text Placeholder 10">
            <a:extLst>
              <a:ext uri="{FF2B5EF4-FFF2-40B4-BE49-F238E27FC236}">
                <a16:creationId xmlns:a16="http://schemas.microsoft.com/office/drawing/2014/main" id="{811D91F2-752A-FEA0-1938-F13D77AC7145}"/>
              </a:ext>
            </a:extLst>
          </p:cNvPr>
          <p:cNvSpPr>
            <a:spLocks noGrp="1"/>
          </p:cNvSpPr>
          <p:nvPr>
            <p:ph type="body" idx="1"/>
          </p:nvPr>
        </p:nvSpPr>
        <p:spPr>
          <a:xfrm>
            <a:off x="581191" y="2023533"/>
            <a:ext cx="5194769" cy="553373"/>
          </a:xfrm>
        </p:spPr>
        <p:txBody>
          <a:bodyPr/>
          <a:lstStyle/>
          <a:p>
            <a:r>
              <a:rPr lang="en-IN" dirty="0"/>
              <a:t>BOX PLOT BEFORE REMOVAL OF OUTLIERS</a:t>
            </a:r>
          </a:p>
        </p:txBody>
      </p:sp>
      <p:sp>
        <p:nvSpPr>
          <p:cNvPr id="12" name="Text Placeholder 11">
            <a:extLst>
              <a:ext uri="{FF2B5EF4-FFF2-40B4-BE49-F238E27FC236}">
                <a16:creationId xmlns:a16="http://schemas.microsoft.com/office/drawing/2014/main" id="{1C3CCCF3-26E4-D719-5BB0-3AD48BFAEA53}"/>
              </a:ext>
            </a:extLst>
          </p:cNvPr>
          <p:cNvSpPr>
            <a:spLocks noGrp="1"/>
          </p:cNvSpPr>
          <p:nvPr>
            <p:ph type="body" sz="quarter" idx="3"/>
          </p:nvPr>
        </p:nvSpPr>
        <p:spPr/>
        <p:txBody>
          <a:bodyPr/>
          <a:lstStyle/>
          <a:p>
            <a:r>
              <a:rPr lang="en-IN" dirty="0"/>
              <a:t>BOX PLOT AFTER REMOVAL OF OUTLIERS</a:t>
            </a:r>
          </a:p>
          <a:p>
            <a:endParaRPr lang="en-IN" dirty="0"/>
          </a:p>
        </p:txBody>
      </p:sp>
      <p:pic>
        <p:nvPicPr>
          <p:cNvPr id="8" name="Content Placeholder 7">
            <a:extLst>
              <a:ext uri="{FF2B5EF4-FFF2-40B4-BE49-F238E27FC236}">
                <a16:creationId xmlns:a16="http://schemas.microsoft.com/office/drawing/2014/main" id="{1485C4CF-E192-FDDC-4804-A6E6FA16ADDF}"/>
              </a:ext>
            </a:extLst>
          </p:cNvPr>
          <p:cNvPicPr>
            <a:picLocks noGrp="1" noChangeAspect="1"/>
          </p:cNvPicPr>
          <p:nvPr>
            <p:ph sz="half" idx="2"/>
          </p:nvPr>
        </p:nvPicPr>
        <p:blipFill>
          <a:blip r:embed="rId2"/>
          <a:stretch>
            <a:fillRect/>
          </a:stretch>
        </p:blipFill>
        <p:spPr>
          <a:xfrm>
            <a:off x="581191" y="2925763"/>
            <a:ext cx="5006809" cy="3331104"/>
          </a:xfrm>
        </p:spPr>
      </p:pic>
      <p:pic>
        <p:nvPicPr>
          <p:cNvPr id="10" name="Content Placeholder 9">
            <a:extLst>
              <a:ext uri="{FF2B5EF4-FFF2-40B4-BE49-F238E27FC236}">
                <a16:creationId xmlns:a16="http://schemas.microsoft.com/office/drawing/2014/main" id="{AE53BDB7-5E92-F352-B124-61F02D8D3E9E}"/>
              </a:ext>
            </a:extLst>
          </p:cNvPr>
          <p:cNvPicPr>
            <a:picLocks noGrp="1" noChangeAspect="1"/>
          </p:cNvPicPr>
          <p:nvPr>
            <p:ph sz="quarter" idx="4"/>
          </p:nvPr>
        </p:nvPicPr>
        <p:blipFill>
          <a:blip r:embed="rId3"/>
          <a:stretch>
            <a:fillRect/>
          </a:stretch>
        </p:blipFill>
        <p:spPr>
          <a:xfrm>
            <a:off x="6416039" y="2925763"/>
            <a:ext cx="4666828" cy="3331104"/>
          </a:xfrm>
        </p:spPr>
      </p:pic>
    </p:spTree>
    <p:extLst>
      <p:ext uri="{BB962C8B-B14F-4D97-AF65-F5344CB8AC3E}">
        <p14:creationId xmlns:p14="http://schemas.microsoft.com/office/powerpoint/2010/main" val="383224530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84</TotalTime>
  <Words>1563</Words>
  <Application>Microsoft Office PowerPoint</Application>
  <PresentationFormat>Widescreen</PresentationFormat>
  <Paragraphs>104</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Franklin Gothic Book</vt:lpstr>
      <vt:lpstr>Franklin Gothic Demi</vt:lpstr>
      <vt:lpstr>Wingdings 2</vt:lpstr>
      <vt:lpstr>DividendVTI</vt:lpstr>
      <vt:lpstr>EMPLOYEE SALARY PREDICTION USING MACHINE LEARNING ALGORITHMS</vt:lpstr>
      <vt:lpstr>OUTLINE</vt:lpstr>
      <vt:lpstr>Problem Statement</vt:lpstr>
      <vt:lpstr>System  Approach</vt:lpstr>
      <vt:lpstr>System  Approach</vt:lpstr>
      <vt:lpstr>System  Approach</vt:lpstr>
      <vt:lpstr>Algorithm &amp; Deployment</vt:lpstr>
      <vt:lpstr>BOX PLOT FOR AGE FIELD </vt:lpstr>
      <vt:lpstr>BOX PLOT FOR EDUCATION FIELD </vt:lpstr>
      <vt:lpstr>Algorithm &amp; Deployment</vt:lpstr>
      <vt:lpstr>DATSET AFTER PREPROCESSING AND FEATURE SELECTION </vt:lpstr>
      <vt:lpstr>Algorithm &amp; Deployment</vt:lpstr>
      <vt:lpstr>ACCURACY OF MACHINE LEARNING ALGORITHMS</vt:lpstr>
      <vt:lpstr>Algorithm &amp; Deployment</vt:lpstr>
      <vt:lpstr>Algorithm &amp; Deployment</vt:lpstr>
      <vt:lpstr>RESULTS</vt:lpstr>
      <vt:lpstr>ResultS</vt:lpstr>
      <vt:lpstr>IMPLEMENTED ALL THE FEATUERS FOR PREDICTION</vt:lpstr>
      <vt:lpstr>Result FOR ANOTHER PREDICTION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Palash Patra</cp:lastModifiedBy>
  <cp:revision>41</cp:revision>
  <dcterms:created xsi:type="dcterms:W3CDTF">2021-05-26T16:50:10Z</dcterms:created>
  <dcterms:modified xsi:type="dcterms:W3CDTF">2025-07-22T07:22:01Z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