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282" r:id="rId7"/>
    <p:sldId id="314" r:id="rId8"/>
    <p:sldId id="319" r:id="rId9"/>
    <p:sldId id="325" r:id="rId10"/>
    <p:sldId id="326" r:id="rId11"/>
    <p:sldId id="32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2" d="100"/>
          <a:sy n="82" d="100"/>
        </p:scale>
        <p:origin x="72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4.tmp"/></Relationships>
</file>

<file path=ppt/slides/_rels/slide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Analyzing Amazon Sales data</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502229"/>
            <a:ext cx="6583680" cy="746450"/>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080968"/>
          </a:xfrm>
        </p:spPr>
        <p:txBody>
          <a:bodyPr>
            <a:normAutofit fontScale="77500" lnSpcReduction="20000"/>
          </a:bodyPr>
          <a:lstStyle/>
          <a:p>
            <a:r>
              <a:rPr lang="en-US" dirty="0">
                <a:solidFill>
                  <a:schemeClr val="tx1"/>
                </a:solidFill>
              </a:rPr>
              <a:t>Analyzing Amazon sales data involves examining detailed metrics on product performance, customer behavior, and market trends. This analysis provides insights into sales volume, revenue patterns, and inventory management. By leveraging this data, businesses can optimize their strategies, forecast demand, and enhance their competitive edge. Effective analysis ultimately drives better decision-making and strategic growth.</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226768" y="1057274"/>
            <a:ext cx="6307493" cy="650228"/>
          </a:xfrm>
        </p:spPr>
        <p:txBody>
          <a:bodyPr/>
          <a:lstStyle/>
          <a:p>
            <a:r>
              <a:rPr lang="en-US" dirty="0"/>
              <a:t>Problem Statement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2380938"/>
          </a:xfrm>
        </p:spPr>
        <p:txBody>
          <a:bodyPr>
            <a:normAutofit lnSpcReduction="10000"/>
          </a:bodyPr>
          <a:lstStyle/>
          <a:p>
            <a:pPr marL="0" indent="0">
              <a:buNone/>
            </a:pPr>
            <a:r>
              <a:rPr lang="en-US" sz="2400" dirty="0">
                <a:solidFill>
                  <a:schemeClr val="tx1"/>
                </a:solidFill>
              </a:rPr>
              <a:t>Sales management has gained importance to meet increasing competition and the need for improved methods of distribution to reduce cost and to increase profits. Sales management today is the most important function in a commercial and business enterprise.</a:t>
            </a:r>
            <a:br>
              <a:rPr lang="en-US" sz="2400" dirty="0">
                <a:solidFill>
                  <a:schemeClr val="tx1"/>
                </a:solidFill>
              </a:rPr>
            </a:br>
            <a:br>
              <a:rPr lang="en-US" sz="2400" dirty="0"/>
            </a:br>
            <a:r>
              <a:rPr lang="en-US" sz="2400" dirty="0"/>
              <a:t># </a:t>
            </a:r>
            <a:r>
              <a:rPr lang="en-US" dirty="0"/>
              <a:t>Sales-trend: Month-wise,  Year-wise,  Yearly-month-wise.</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415004" y="606490"/>
            <a:ext cx="8776996" cy="709126"/>
          </a:xfrm>
        </p:spPr>
        <p:txBody>
          <a:bodyPr/>
          <a:lstStyle/>
          <a:p>
            <a:r>
              <a:rPr lang="en-US" sz="2800" dirty="0"/>
              <a:t>Techniques used to solve problem :-</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108718"/>
            <a:ext cx="7043618" cy="3933265"/>
          </a:xfrm>
        </p:spPr>
        <p:txBody>
          <a:bodyPr/>
          <a:lstStyle/>
          <a:p>
            <a:r>
              <a:rPr lang="en-US" b="1" dirty="0">
                <a:solidFill>
                  <a:schemeClr val="accent6">
                    <a:lumMod val="75000"/>
                  </a:schemeClr>
                </a:solidFill>
              </a:rPr>
              <a:t>1. Date Hierarchies</a:t>
            </a:r>
            <a:r>
              <a:rPr lang="en-US" dirty="0">
                <a:solidFill>
                  <a:schemeClr val="accent6">
                    <a:lumMod val="75000"/>
                  </a:schemeClr>
                </a:solidFill>
              </a:rPr>
              <a:t>: </a:t>
            </a:r>
            <a:r>
              <a:rPr lang="en-US" sz="1800" dirty="0">
                <a:solidFill>
                  <a:schemeClr val="tx1"/>
                </a:solidFill>
              </a:rPr>
              <a:t>Use Power BI's built-in date hierarchies to easily drill down from yearly to monthly and daily levels. Create a Date Table with columns for Year, Month, and Day to facilitate this hierarchical analysis.</a:t>
            </a:r>
            <a:br>
              <a:rPr lang="en-US" sz="1800" dirty="0">
                <a:solidFill>
                  <a:schemeClr val="tx1"/>
                </a:solidFill>
              </a:rPr>
            </a:br>
            <a:br>
              <a:rPr lang="en-US" sz="1800" dirty="0">
                <a:solidFill>
                  <a:schemeClr val="tx1"/>
                </a:solidFill>
              </a:rPr>
            </a:br>
            <a:br>
              <a:rPr lang="en-US" sz="1800" dirty="0">
                <a:solidFill>
                  <a:schemeClr val="tx1"/>
                </a:solidFill>
              </a:rPr>
            </a:br>
            <a:br>
              <a:rPr lang="en-US" sz="1800" dirty="0">
                <a:solidFill>
                  <a:schemeClr val="tx1"/>
                </a:solidFill>
              </a:rPr>
            </a:br>
            <a:r>
              <a:rPr lang="en-US" b="1" dirty="0">
                <a:solidFill>
                  <a:schemeClr val="accent6">
                    <a:lumMod val="75000"/>
                  </a:schemeClr>
                </a:solidFill>
              </a:rPr>
              <a:t>2. Visualizations</a:t>
            </a:r>
            <a:r>
              <a:rPr lang="en-US" dirty="0">
                <a:solidFill>
                  <a:schemeClr val="accent6">
                    <a:lumMod val="75000"/>
                  </a:schemeClr>
                </a:solidFill>
              </a:rPr>
              <a:t>: </a:t>
            </a:r>
            <a:r>
              <a:rPr lang="en-US" sz="1800" dirty="0">
                <a:solidFill>
                  <a:schemeClr val="tx1"/>
                </a:solidFill>
              </a:rPr>
              <a:t>Use column charts, line charts, and area charts to visualize sales trends over time. Create separate visualizations for month-wise, year-wise, and combined yearly-month-wise data to highlight different aspects of the trend.</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58621"/>
            <a:ext cx="9879437" cy="569167"/>
          </a:xfrm>
        </p:spPr>
        <p:txBody>
          <a:bodyPr/>
          <a:lstStyle/>
          <a:p>
            <a:r>
              <a:rPr lang="en-US" dirty="0"/>
              <a:t>           Output of Project :-</a:t>
            </a:r>
          </a:p>
        </p:txBody>
      </p:sp>
      <p:pic>
        <p:nvPicPr>
          <p:cNvPr id="13" name="Picture 12">
            <a:extLst>
              <a:ext uri="{FF2B5EF4-FFF2-40B4-BE49-F238E27FC236}">
                <a16:creationId xmlns:a16="http://schemas.microsoft.com/office/drawing/2014/main" id="{B517F711-1718-9B39-4E16-BFC9ABB7E854}"/>
              </a:ext>
            </a:extLst>
          </p:cNvPr>
          <p:cNvPicPr>
            <a:picLocks noChangeAspect="1"/>
          </p:cNvPicPr>
          <p:nvPr/>
        </p:nvPicPr>
        <p:blipFill>
          <a:blip r:embed="rId3"/>
          <a:stretch>
            <a:fillRect/>
          </a:stretch>
        </p:blipFill>
        <p:spPr>
          <a:xfrm>
            <a:off x="5977814" y="1083962"/>
            <a:ext cx="6192416" cy="5774038"/>
          </a:xfrm>
          <a:prstGeom prst="rect">
            <a:avLst/>
          </a:prstGeom>
        </p:spPr>
      </p:pic>
      <p:pic>
        <p:nvPicPr>
          <p:cNvPr id="17" name="Picture 16">
            <a:extLst>
              <a:ext uri="{FF2B5EF4-FFF2-40B4-BE49-F238E27FC236}">
                <a16:creationId xmlns:a16="http://schemas.microsoft.com/office/drawing/2014/main" id="{DD427F8A-DC05-C3A9-F63F-37DCD0C0EE30}"/>
              </a:ext>
            </a:extLst>
          </p:cNvPr>
          <p:cNvPicPr>
            <a:picLocks noChangeAspect="1"/>
          </p:cNvPicPr>
          <p:nvPr/>
        </p:nvPicPr>
        <p:blipFill>
          <a:blip r:embed="rId4"/>
          <a:stretch>
            <a:fillRect/>
          </a:stretch>
        </p:blipFill>
        <p:spPr>
          <a:xfrm>
            <a:off x="0" y="1101012"/>
            <a:ext cx="5850294" cy="5774038"/>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510BD-5C34-B02B-DF37-A923F5A9C8DA}"/>
              </a:ext>
            </a:extLst>
          </p:cNvPr>
          <p:cNvSpPr>
            <a:spLocks noGrp="1"/>
          </p:cNvSpPr>
          <p:nvPr>
            <p:ph type="title"/>
          </p:nvPr>
        </p:nvSpPr>
        <p:spPr>
          <a:xfrm>
            <a:off x="1550563" y="111967"/>
            <a:ext cx="9879437" cy="615821"/>
          </a:xfrm>
        </p:spPr>
        <p:txBody>
          <a:bodyPr/>
          <a:lstStyle/>
          <a:p>
            <a:r>
              <a:rPr lang="en-US" dirty="0"/>
              <a:t>           Output of Project :-</a:t>
            </a:r>
          </a:p>
        </p:txBody>
      </p:sp>
      <p:sp>
        <p:nvSpPr>
          <p:cNvPr id="3" name="Text Placeholder 2">
            <a:extLst>
              <a:ext uri="{FF2B5EF4-FFF2-40B4-BE49-F238E27FC236}">
                <a16:creationId xmlns:a16="http://schemas.microsoft.com/office/drawing/2014/main" id="{9FF84EFC-BE31-05D1-3ADE-3305994CA867}"/>
              </a:ext>
            </a:extLst>
          </p:cNvPr>
          <p:cNvSpPr>
            <a:spLocks noGrp="1"/>
          </p:cNvSpPr>
          <p:nvPr>
            <p:ph type="body" sz="quarter" idx="13"/>
          </p:nvPr>
        </p:nvSpPr>
        <p:spPr>
          <a:xfrm>
            <a:off x="0" y="1903445"/>
            <a:ext cx="12191999" cy="4954555"/>
          </a:xfrm>
        </p:spPr>
        <p:txBody>
          <a:bodyPr/>
          <a:lstStyle/>
          <a:p>
            <a:endParaRPr lang="en-US"/>
          </a:p>
        </p:txBody>
      </p:sp>
      <p:pic>
        <p:nvPicPr>
          <p:cNvPr id="7" name="Picture 6">
            <a:extLst>
              <a:ext uri="{FF2B5EF4-FFF2-40B4-BE49-F238E27FC236}">
                <a16:creationId xmlns:a16="http://schemas.microsoft.com/office/drawing/2014/main" id="{23C7CC20-AC5B-1395-8A5F-1996340B2276}"/>
              </a:ext>
            </a:extLst>
          </p:cNvPr>
          <p:cNvPicPr>
            <a:picLocks noChangeAspect="1"/>
          </p:cNvPicPr>
          <p:nvPr/>
        </p:nvPicPr>
        <p:blipFill>
          <a:blip r:embed="rId2"/>
          <a:stretch>
            <a:fillRect/>
          </a:stretch>
        </p:blipFill>
        <p:spPr>
          <a:xfrm>
            <a:off x="0" y="1091682"/>
            <a:ext cx="12192000" cy="5766317"/>
          </a:xfrm>
          <a:prstGeom prst="rect">
            <a:avLst/>
          </a:prstGeom>
        </p:spPr>
      </p:pic>
    </p:spTree>
    <p:extLst>
      <p:ext uri="{BB962C8B-B14F-4D97-AF65-F5344CB8AC3E}">
        <p14:creationId xmlns:p14="http://schemas.microsoft.com/office/powerpoint/2010/main" val="3522902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4468-32CB-C503-F3FC-22408498C97A}"/>
              </a:ext>
            </a:extLst>
          </p:cNvPr>
          <p:cNvSpPr>
            <a:spLocks noGrp="1"/>
          </p:cNvSpPr>
          <p:nvPr>
            <p:ph type="title"/>
          </p:nvPr>
        </p:nvSpPr>
        <p:spPr>
          <a:xfrm>
            <a:off x="914400" y="457200"/>
            <a:ext cx="10511627" cy="559837"/>
          </a:xfrm>
        </p:spPr>
        <p:txBody>
          <a:bodyPr/>
          <a:lstStyle/>
          <a:p>
            <a:r>
              <a:rPr lang="en-US" dirty="0"/>
              <a:t>  Output of Project :-</a:t>
            </a:r>
          </a:p>
        </p:txBody>
      </p:sp>
      <p:pic>
        <p:nvPicPr>
          <p:cNvPr id="12" name="Picture 11">
            <a:extLst>
              <a:ext uri="{FF2B5EF4-FFF2-40B4-BE49-F238E27FC236}">
                <a16:creationId xmlns:a16="http://schemas.microsoft.com/office/drawing/2014/main" id="{6AA76371-CD3D-081F-3CCF-BB7E27EFA732}"/>
              </a:ext>
            </a:extLst>
          </p:cNvPr>
          <p:cNvPicPr>
            <a:picLocks noChangeAspect="1"/>
          </p:cNvPicPr>
          <p:nvPr/>
        </p:nvPicPr>
        <p:blipFill>
          <a:blip r:embed="rId2"/>
          <a:stretch>
            <a:fillRect/>
          </a:stretch>
        </p:blipFill>
        <p:spPr>
          <a:xfrm>
            <a:off x="531845" y="1082352"/>
            <a:ext cx="11140751" cy="5665274"/>
          </a:xfrm>
          <a:prstGeom prst="rect">
            <a:avLst/>
          </a:prstGeom>
        </p:spPr>
      </p:pic>
    </p:spTree>
    <p:extLst>
      <p:ext uri="{BB962C8B-B14F-4D97-AF65-F5344CB8AC3E}">
        <p14:creationId xmlns:p14="http://schemas.microsoft.com/office/powerpoint/2010/main" val="57555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4227D-A400-4BDC-E77E-B8C4FD0D9F2C}"/>
              </a:ext>
            </a:extLst>
          </p:cNvPr>
          <p:cNvSpPr>
            <a:spLocks noGrp="1"/>
          </p:cNvSpPr>
          <p:nvPr>
            <p:ph type="title"/>
          </p:nvPr>
        </p:nvSpPr>
        <p:spPr>
          <a:xfrm>
            <a:off x="914400" y="457201"/>
            <a:ext cx="10511627" cy="471488"/>
          </a:xfrm>
        </p:spPr>
        <p:txBody>
          <a:bodyPr/>
          <a:lstStyle/>
          <a:p>
            <a:r>
              <a:rPr lang="en-US" dirty="0"/>
              <a:t>  Output of Project :-</a:t>
            </a:r>
          </a:p>
        </p:txBody>
      </p:sp>
      <p:pic>
        <p:nvPicPr>
          <p:cNvPr id="14" name="Picture 13">
            <a:extLst>
              <a:ext uri="{FF2B5EF4-FFF2-40B4-BE49-F238E27FC236}">
                <a16:creationId xmlns:a16="http://schemas.microsoft.com/office/drawing/2014/main" id="{E84CC3AB-7FA1-28B4-FCB6-419D38E65797}"/>
              </a:ext>
            </a:extLst>
          </p:cNvPr>
          <p:cNvPicPr>
            <a:picLocks noChangeAspect="1"/>
          </p:cNvPicPr>
          <p:nvPr/>
        </p:nvPicPr>
        <p:blipFill>
          <a:blip r:embed="rId2"/>
          <a:stretch>
            <a:fillRect/>
          </a:stretch>
        </p:blipFill>
        <p:spPr>
          <a:xfrm>
            <a:off x="0" y="1040361"/>
            <a:ext cx="6018245" cy="5817637"/>
          </a:xfrm>
          <a:prstGeom prst="rect">
            <a:avLst/>
          </a:prstGeom>
        </p:spPr>
      </p:pic>
      <p:pic>
        <p:nvPicPr>
          <p:cNvPr id="16" name="Picture 15">
            <a:extLst>
              <a:ext uri="{FF2B5EF4-FFF2-40B4-BE49-F238E27FC236}">
                <a16:creationId xmlns:a16="http://schemas.microsoft.com/office/drawing/2014/main" id="{1ACEE9A4-2315-5C8C-778E-6B66999501B7}"/>
              </a:ext>
            </a:extLst>
          </p:cNvPr>
          <p:cNvPicPr>
            <a:picLocks noChangeAspect="1"/>
          </p:cNvPicPr>
          <p:nvPr/>
        </p:nvPicPr>
        <p:blipFill>
          <a:blip r:embed="rId3"/>
          <a:stretch>
            <a:fillRect/>
          </a:stretch>
        </p:blipFill>
        <p:spPr>
          <a:xfrm>
            <a:off x="6096000" y="1040362"/>
            <a:ext cx="6092890" cy="5747657"/>
          </a:xfrm>
          <a:prstGeom prst="rect">
            <a:avLst/>
          </a:prstGeom>
        </p:spPr>
      </p:pic>
    </p:spTree>
    <p:extLst>
      <p:ext uri="{BB962C8B-B14F-4D97-AF65-F5344CB8AC3E}">
        <p14:creationId xmlns:p14="http://schemas.microsoft.com/office/powerpoint/2010/main" val="3307606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{94E34476-1059-42CE-B302-C53266B28768}tf78438558_win32</Template>
  <TotalTime>363</TotalTime>
  <Words>238</Words>
  <Application>Microsoft Office PowerPoint</Application>
  <PresentationFormat>Widescreen</PresentationFormat>
  <Paragraphs>12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Sabon Next LT</vt:lpstr>
      <vt:lpstr>Custom</vt:lpstr>
      <vt:lpstr>Analyzing Amazon Sales data</vt:lpstr>
      <vt:lpstr>Introduction</vt:lpstr>
      <vt:lpstr>Problem Statement</vt:lpstr>
      <vt:lpstr>Techniques used to solve problem :-</vt:lpstr>
      <vt:lpstr>           Output of Project :-</vt:lpstr>
      <vt:lpstr>           Output of Project :-</vt:lpstr>
      <vt:lpstr>  Output of Project :-</vt:lpstr>
      <vt:lpstr>  Output of Project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lastModifiedBy>admin</cp:lastModifiedBy>
  <cp:revision>14</cp:revision>
  <dcterms:created xsi:type="dcterms:W3CDTF">2024-08-21T08:01:25Z</dcterms:created>
  <dcterms:modified xsi:type="dcterms:W3CDTF">2024-08-22T06:34:32Z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