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handoutMasterIdLst>
    <p:handoutMasterId r:id="rId13"/>
  </p:handoutMasterIdLst>
  <p:sldIdLst>
    <p:sldId id="312" r:id="rId5"/>
    <p:sldId id="304" r:id="rId6"/>
    <p:sldId id="282" r:id="rId7"/>
    <p:sldId id="314" r:id="rId8"/>
    <p:sldId id="320" r:id="rId9"/>
    <p:sldId id="319" r:id="rId10"/>
    <p:sldId id="297"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napToObjects="1">
      <p:cViewPr varScale="1">
        <p:scale>
          <a:sx n="82" d="100"/>
          <a:sy n="82" d="100"/>
        </p:scale>
        <p:origin x="720"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Employee Attrition Analysis</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5"/>
            <a:ext cx="6583680" cy="1312702"/>
          </a:xfrm>
        </p:spPr>
        <p:txBody>
          <a:bodyPr/>
          <a:lstStyle/>
          <a:p>
            <a:r>
              <a:rPr lang="en-US" dirty="0"/>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209730"/>
            <a:ext cx="6583680" cy="2832253"/>
          </a:xfrm>
        </p:spPr>
        <p:txBody>
          <a:bodyPr>
            <a:normAutofit fontScale="70000" lnSpcReduction="20000"/>
          </a:bodyPr>
          <a:lstStyle/>
          <a:p>
            <a:r>
              <a:rPr lang="en-US" dirty="0">
                <a:solidFill>
                  <a:schemeClr val="tx1"/>
                </a:solidFill>
              </a:rPr>
              <a:t>Analyzing employee attrition rate involves examining the frequency and patterns of staff departures within an organization. This analysis helps identify underlying causes of turnover, such as job dissatisfaction or management issues. By understanding attrition trends, companies can develop targeted retention strategies and improve overall workforce stability. Effective analysis ultimately enhances organizational performance and reduces the costs associated with high employee turnover.</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806890" y="1057274"/>
            <a:ext cx="7619136" cy="1564628"/>
          </a:xfrm>
        </p:spPr>
        <p:txBody>
          <a:bodyPr/>
          <a:lstStyle/>
          <a:p>
            <a:r>
              <a:rPr lang="en-US" dirty="0"/>
              <a:t>  Problem Statement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3536301"/>
            <a:ext cx="7965460" cy="2603241"/>
          </a:xfrm>
        </p:spPr>
        <p:txBody>
          <a:bodyPr>
            <a:normAutofit/>
          </a:bodyPr>
          <a:lstStyle/>
          <a:p>
            <a:pPr marL="0" indent="0">
              <a:buNone/>
            </a:pPr>
            <a:r>
              <a:rPr lang="en-US" dirty="0">
                <a:solidFill>
                  <a:schemeClr val="tx1"/>
                </a:solidFill>
              </a:rPr>
              <a:t>XYZ Pvt Ltd which was established a few years back is facing around a 15% attrition rate for a couple of years. And it's majorly affecting the company in many aspects. In order to understand why employees are leaving the company and reduce the attrition rate XYZ Pvt Ltd has approached an HR analytics consultancy for analyzing the data they have. You are playing the HR analyst role in this project and building a dashboard which can help the organization in making data-driven decisions.</a:t>
            </a:r>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73626" y="0"/>
            <a:ext cx="8416212" cy="466531"/>
          </a:xfrm>
        </p:spPr>
        <p:txBody>
          <a:bodyPr/>
          <a:lstStyle/>
          <a:p>
            <a:r>
              <a:rPr lang="en-US" sz="2800" dirty="0"/>
              <a:t>Techniques used to solve problem :</a:t>
            </a:r>
          </a:p>
        </p:txBody>
      </p:sp>
      <p:sp>
        <p:nvSpPr>
          <p:cNvPr id="8" name="Content Placeholder 2">
            <a:extLst>
              <a:ext uri="{FF2B5EF4-FFF2-40B4-BE49-F238E27FC236}">
                <a16:creationId xmlns:a16="http://schemas.microsoft.com/office/drawing/2014/main" id="{1C3AE48F-0167-D793-246A-E8C12B40D7F6}"/>
              </a:ext>
            </a:extLst>
          </p:cNvPr>
          <p:cNvSpPr txBox="1">
            <a:spLocks/>
          </p:cNvSpPr>
          <p:nvPr/>
        </p:nvSpPr>
        <p:spPr>
          <a:xfrm>
            <a:off x="3460564" y="821094"/>
            <a:ext cx="8731436" cy="6036906"/>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solidFill>
            </a:endParaRPr>
          </a:p>
        </p:txBody>
      </p:sp>
      <p:sp>
        <p:nvSpPr>
          <p:cNvPr id="10" name="TextBox 9">
            <a:extLst>
              <a:ext uri="{FF2B5EF4-FFF2-40B4-BE49-F238E27FC236}">
                <a16:creationId xmlns:a16="http://schemas.microsoft.com/office/drawing/2014/main" id="{925FDD07-DC48-C4B6-7AA0-8FB6AC2D2FE3}"/>
              </a:ext>
            </a:extLst>
          </p:cNvPr>
          <p:cNvSpPr txBox="1"/>
          <p:nvPr/>
        </p:nvSpPr>
        <p:spPr>
          <a:xfrm>
            <a:off x="3460564" y="718457"/>
            <a:ext cx="8731435" cy="1508105"/>
          </a:xfrm>
          <a:prstGeom prst="rect">
            <a:avLst/>
          </a:prstGeom>
          <a:noFill/>
        </p:spPr>
        <p:txBody>
          <a:bodyPr wrap="square">
            <a:spAutoFit/>
          </a:bodyPr>
          <a:lstStyle/>
          <a:p>
            <a:r>
              <a:rPr lang="en-US" sz="2000" b="1" dirty="0">
                <a:solidFill>
                  <a:srgbClr val="FFC000"/>
                </a:solidFill>
              </a:rPr>
              <a:t>1. Data Collection:</a:t>
            </a:r>
          </a:p>
          <a:p>
            <a:r>
              <a:rPr lang="en-US" dirty="0"/>
              <a:t> </a:t>
            </a:r>
          </a:p>
          <a:p>
            <a:pPr>
              <a:buFont typeface="Arial" panose="020B0604020202020204" pitchFamily="34" charset="0"/>
              <a:buChar char="•"/>
            </a:pPr>
            <a:r>
              <a:rPr lang="en-US" dirty="0"/>
              <a:t> </a:t>
            </a:r>
            <a:r>
              <a:rPr lang="en-US" b="1" dirty="0"/>
              <a:t>Employee Demographics:</a:t>
            </a:r>
            <a:r>
              <a:rPr lang="en-US" dirty="0"/>
              <a:t>  Age, gender, department, job role, tenure, etc.</a:t>
            </a:r>
            <a:br>
              <a:rPr lang="en-US" dirty="0"/>
            </a:br>
            <a:endParaRPr lang="en-US" dirty="0"/>
          </a:p>
          <a:p>
            <a:pPr>
              <a:buFont typeface="Arial" panose="020B0604020202020204" pitchFamily="34" charset="0"/>
              <a:buChar char="•"/>
            </a:pPr>
            <a:r>
              <a:rPr lang="en-US" dirty="0"/>
              <a:t> </a:t>
            </a:r>
            <a:r>
              <a:rPr lang="en-US" b="1" dirty="0"/>
              <a:t>Employment History: </a:t>
            </a:r>
            <a:r>
              <a:rPr lang="en-US" dirty="0"/>
              <a:t>Hire date, resignation date, promotions, salary changes, etc.</a:t>
            </a:r>
          </a:p>
        </p:txBody>
      </p:sp>
      <p:sp>
        <p:nvSpPr>
          <p:cNvPr id="12" name="TextBox 11">
            <a:extLst>
              <a:ext uri="{FF2B5EF4-FFF2-40B4-BE49-F238E27FC236}">
                <a16:creationId xmlns:a16="http://schemas.microsoft.com/office/drawing/2014/main" id="{F303479F-3605-FD71-19FC-5748DF6CECE5}"/>
              </a:ext>
            </a:extLst>
          </p:cNvPr>
          <p:cNvSpPr txBox="1"/>
          <p:nvPr/>
        </p:nvSpPr>
        <p:spPr>
          <a:xfrm>
            <a:off x="3460561" y="2390011"/>
            <a:ext cx="8731437" cy="2092881"/>
          </a:xfrm>
          <a:prstGeom prst="rect">
            <a:avLst/>
          </a:prstGeom>
          <a:noFill/>
        </p:spPr>
        <p:txBody>
          <a:bodyPr wrap="square">
            <a:spAutoFit/>
          </a:bodyPr>
          <a:lstStyle/>
          <a:p>
            <a:r>
              <a:rPr lang="en-US" sz="2000" b="1" dirty="0">
                <a:solidFill>
                  <a:srgbClr val="FFC000"/>
                </a:solidFill>
              </a:rPr>
              <a:t>2. Data Preparation:</a:t>
            </a:r>
            <a:br>
              <a:rPr lang="en-US" sz="2000" b="1" dirty="0">
                <a:solidFill>
                  <a:srgbClr val="FFC000"/>
                </a:solidFill>
              </a:rPr>
            </a:br>
            <a:endParaRPr lang="en-US" sz="2000" b="1" dirty="0">
              <a:solidFill>
                <a:srgbClr val="FFC000"/>
              </a:solidFill>
            </a:endParaRPr>
          </a:p>
          <a:p>
            <a:pPr>
              <a:buFont typeface="Arial" panose="020B0604020202020204" pitchFamily="34" charset="0"/>
              <a:buChar char="•"/>
            </a:pPr>
            <a:r>
              <a:rPr lang="en-US" b="1" dirty="0"/>
              <a:t> Clean and Transform Data:</a:t>
            </a:r>
            <a:r>
              <a:rPr lang="en-US" dirty="0"/>
              <a:t> Remove duplicates, handle missing values, and format data for analysis. Power Query in Power BI is a useful tool for this.</a:t>
            </a:r>
            <a:br>
              <a:rPr lang="en-US" dirty="0"/>
            </a:br>
            <a:endParaRPr lang="en-US" dirty="0"/>
          </a:p>
          <a:p>
            <a:pPr>
              <a:buFont typeface="Arial" panose="020B0604020202020204" pitchFamily="34" charset="0"/>
              <a:buChar char="•"/>
            </a:pPr>
            <a:r>
              <a:rPr lang="en-US" b="1" dirty="0"/>
              <a:t> Combine Data Sources:</a:t>
            </a:r>
            <a:r>
              <a:rPr lang="en-US" dirty="0"/>
              <a:t> If your data comes from multiple sources (e.g., HR systems, surveys), merge them into a single dataset.</a:t>
            </a:r>
          </a:p>
        </p:txBody>
      </p:sp>
      <p:sp>
        <p:nvSpPr>
          <p:cNvPr id="14" name="TextBox 13">
            <a:extLst>
              <a:ext uri="{FF2B5EF4-FFF2-40B4-BE49-F238E27FC236}">
                <a16:creationId xmlns:a16="http://schemas.microsoft.com/office/drawing/2014/main" id="{F8B3AAA9-393C-8899-7B0E-B9BB3B237673}"/>
              </a:ext>
            </a:extLst>
          </p:cNvPr>
          <p:cNvSpPr txBox="1"/>
          <p:nvPr/>
        </p:nvSpPr>
        <p:spPr>
          <a:xfrm>
            <a:off x="3460564" y="4702629"/>
            <a:ext cx="8731436" cy="2092881"/>
          </a:xfrm>
          <a:prstGeom prst="rect">
            <a:avLst/>
          </a:prstGeom>
          <a:noFill/>
        </p:spPr>
        <p:txBody>
          <a:bodyPr wrap="square">
            <a:spAutoFit/>
          </a:bodyPr>
          <a:lstStyle/>
          <a:p>
            <a:r>
              <a:rPr lang="en-US" sz="2000" b="1" dirty="0">
                <a:solidFill>
                  <a:srgbClr val="FFC000"/>
                </a:solidFill>
              </a:rPr>
              <a:t>3. Data Modeling:</a:t>
            </a:r>
            <a:br>
              <a:rPr lang="en-US" sz="2000" b="1" dirty="0">
                <a:solidFill>
                  <a:srgbClr val="FFC000"/>
                </a:solidFill>
              </a:rPr>
            </a:br>
            <a:endParaRPr lang="en-US" sz="2000" b="1" dirty="0">
              <a:solidFill>
                <a:srgbClr val="FFC000"/>
              </a:solidFill>
            </a:endParaRPr>
          </a:p>
          <a:p>
            <a:pPr>
              <a:buFont typeface="Arial" panose="020B0604020202020204" pitchFamily="34" charset="0"/>
              <a:buChar char="•"/>
            </a:pPr>
            <a:r>
              <a:rPr lang="en-US" b="1" dirty="0"/>
              <a:t> Define Relationships:</a:t>
            </a:r>
            <a:r>
              <a:rPr lang="en-US" dirty="0"/>
              <a:t>  If using multiple tables, establish relationships between them (e.g., linking employee records to department tables).</a:t>
            </a:r>
            <a:br>
              <a:rPr lang="en-US" dirty="0"/>
            </a:br>
            <a:endParaRPr lang="en-US" dirty="0"/>
          </a:p>
          <a:p>
            <a:pPr>
              <a:buFont typeface="Arial" panose="020B0604020202020204" pitchFamily="34" charset="0"/>
              <a:buChar char="•"/>
            </a:pPr>
            <a:r>
              <a:rPr lang="en-US" b="1" dirty="0"/>
              <a:t> Create Measures:</a:t>
            </a:r>
            <a:r>
              <a:rPr lang="en-US" dirty="0"/>
              <a:t>  Develop measures for metrics like average tenure, turnover rate, and attrition by department.</a:t>
            </a:r>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99F-1E01-A168-F67B-EFDFDEB28C9F}"/>
              </a:ext>
            </a:extLst>
          </p:cNvPr>
          <p:cNvSpPr>
            <a:spLocks noGrp="1"/>
          </p:cNvSpPr>
          <p:nvPr>
            <p:ph type="title"/>
          </p:nvPr>
        </p:nvSpPr>
        <p:spPr>
          <a:xfrm>
            <a:off x="3452327" y="0"/>
            <a:ext cx="8739673" cy="531845"/>
          </a:xfrm>
        </p:spPr>
        <p:txBody>
          <a:bodyPr/>
          <a:lstStyle/>
          <a:p>
            <a:r>
              <a:rPr lang="en-US" sz="2800" dirty="0"/>
              <a:t> Techniques used to solve problem :</a:t>
            </a:r>
          </a:p>
        </p:txBody>
      </p:sp>
      <p:sp>
        <p:nvSpPr>
          <p:cNvPr id="8" name="TextBox 7">
            <a:extLst>
              <a:ext uri="{FF2B5EF4-FFF2-40B4-BE49-F238E27FC236}">
                <a16:creationId xmlns:a16="http://schemas.microsoft.com/office/drawing/2014/main" id="{36345D43-179D-58A8-878A-E084D20A659B}"/>
              </a:ext>
            </a:extLst>
          </p:cNvPr>
          <p:cNvSpPr txBox="1"/>
          <p:nvPr/>
        </p:nvSpPr>
        <p:spPr>
          <a:xfrm>
            <a:off x="3452327" y="1176173"/>
            <a:ext cx="8739672" cy="5539978"/>
          </a:xfrm>
          <a:prstGeom prst="rect">
            <a:avLst/>
          </a:prstGeom>
          <a:noFill/>
        </p:spPr>
        <p:txBody>
          <a:bodyPr wrap="square">
            <a:spAutoFit/>
          </a:bodyPr>
          <a:lstStyle/>
          <a:p>
            <a:r>
              <a:rPr lang="en-US" sz="2000" b="1" dirty="0">
                <a:solidFill>
                  <a:srgbClr val="FFC000"/>
                </a:solidFill>
              </a:rPr>
              <a:t>4. Visualization:</a:t>
            </a:r>
            <a:br>
              <a:rPr lang="en-US" sz="2000" b="1" dirty="0">
                <a:solidFill>
                  <a:srgbClr val="FFC000"/>
                </a:solidFill>
              </a:rPr>
            </a:br>
            <a:endParaRPr lang="en-US" sz="2000" b="1" dirty="0">
              <a:solidFill>
                <a:srgbClr val="FFC000"/>
              </a:solidFill>
            </a:endParaRPr>
          </a:p>
          <a:p>
            <a:r>
              <a:rPr lang="en-US" dirty="0"/>
              <a:t>Create a Power BI report with relevant visualizations. Here are some useful ones:</a:t>
            </a:r>
            <a:br>
              <a:rPr lang="en-US" dirty="0"/>
            </a:br>
            <a:endParaRPr lang="en-US" dirty="0"/>
          </a:p>
          <a:p>
            <a:pPr>
              <a:buFont typeface="Arial" panose="020B0604020202020204" pitchFamily="34" charset="0"/>
              <a:buChar char="•"/>
            </a:pPr>
            <a:r>
              <a:rPr lang="en-US" b="1" dirty="0"/>
              <a:t> Turnover Rate:</a:t>
            </a:r>
            <a:r>
              <a:rPr lang="en-US" dirty="0"/>
              <a:t> Line chart showing turnover trends over time.</a:t>
            </a:r>
            <a:br>
              <a:rPr lang="en-US" dirty="0"/>
            </a:br>
            <a:endParaRPr lang="en-US" dirty="0"/>
          </a:p>
          <a:p>
            <a:pPr>
              <a:buFont typeface="Arial" panose="020B0604020202020204" pitchFamily="34" charset="0"/>
              <a:buChar char="•"/>
            </a:pPr>
            <a:r>
              <a:rPr lang="en-US" b="1" dirty="0"/>
              <a:t> Attrition by Department:</a:t>
            </a:r>
            <a:r>
              <a:rPr lang="en-US" dirty="0"/>
              <a:t> Bar chart displaying attrition rates by department or job role.</a:t>
            </a:r>
            <a:br>
              <a:rPr lang="en-US" dirty="0"/>
            </a:br>
            <a:endParaRPr lang="en-US" dirty="0"/>
          </a:p>
          <a:p>
            <a:pPr>
              <a:buFont typeface="Arial" panose="020B0604020202020204" pitchFamily="34" charset="0"/>
              <a:buChar char="•"/>
            </a:pPr>
            <a:r>
              <a:rPr lang="en-US" b="1" dirty="0"/>
              <a:t> Employee Demographics:</a:t>
            </a:r>
            <a:r>
              <a:rPr lang="en-US" dirty="0"/>
              <a:t> Pie charts or stacked bar charts to show the breakdown of employees by age, gender, or other demographics.</a:t>
            </a:r>
            <a:br>
              <a:rPr lang="en-US" dirty="0"/>
            </a:br>
            <a:endParaRPr lang="en-US" dirty="0"/>
          </a:p>
          <a:p>
            <a:pPr>
              <a:buFont typeface="Arial" panose="020B0604020202020204" pitchFamily="34" charset="0"/>
              <a:buChar char="•"/>
            </a:pPr>
            <a:r>
              <a:rPr lang="en-US" b="1" dirty="0"/>
              <a:t> Tenure Analysis:</a:t>
            </a:r>
            <a:r>
              <a:rPr lang="en-US" dirty="0"/>
              <a:t> Histogram or box plot showing the distribution of employee tenure.</a:t>
            </a:r>
            <a:br>
              <a:rPr lang="en-US" dirty="0"/>
            </a:br>
            <a:endParaRPr lang="en-US" dirty="0"/>
          </a:p>
          <a:p>
            <a:pPr>
              <a:buFont typeface="Arial" panose="020B0604020202020204" pitchFamily="34" charset="0"/>
              <a:buChar char="•"/>
            </a:pPr>
            <a:r>
              <a:rPr lang="en-US" b="1" dirty="0"/>
              <a:t> Attrition Reasons:</a:t>
            </a:r>
            <a:r>
              <a:rPr lang="en-US" dirty="0"/>
              <a:t> If available, a bar chart or word cloud visualizing the reasons for leaving.</a:t>
            </a:r>
            <a:br>
              <a:rPr lang="en-US" dirty="0"/>
            </a:br>
            <a:endParaRPr lang="en-US" dirty="0"/>
          </a:p>
          <a:p>
            <a:pPr>
              <a:buFont typeface="Arial" panose="020B0604020202020204" pitchFamily="34" charset="0"/>
              <a:buChar char="•"/>
            </a:pPr>
            <a:r>
              <a:rPr lang="en-US" b="1" dirty="0"/>
              <a:t> Performance vs. Attrition:</a:t>
            </a:r>
            <a:r>
              <a:rPr lang="en-US" dirty="0"/>
              <a:t> Scatter plot to analyze if there’s a correlation between performance ratings and attrition.</a:t>
            </a:r>
          </a:p>
        </p:txBody>
      </p:sp>
    </p:spTree>
    <p:extLst>
      <p:ext uri="{BB962C8B-B14F-4D97-AF65-F5344CB8AC3E}">
        <p14:creationId xmlns:p14="http://schemas.microsoft.com/office/powerpoint/2010/main" val="263950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
            <a:ext cx="9795461" cy="569166"/>
          </a:xfrm>
        </p:spPr>
        <p:txBody>
          <a:bodyPr/>
          <a:lstStyle/>
          <a:p>
            <a:r>
              <a:rPr lang="en-US" dirty="0"/>
              <a:t>            Output of Project :</a:t>
            </a:r>
          </a:p>
        </p:txBody>
      </p:sp>
      <p:pic>
        <p:nvPicPr>
          <p:cNvPr id="9" name="Picture 8">
            <a:extLst>
              <a:ext uri="{FF2B5EF4-FFF2-40B4-BE49-F238E27FC236}">
                <a16:creationId xmlns:a16="http://schemas.microsoft.com/office/drawing/2014/main" id="{E4D20109-A236-8B76-644D-8AF7DC363F61}"/>
              </a:ext>
            </a:extLst>
          </p:cNvPr>
          <p:cNvPicPr>
            <a:picLocks noChangeAspect="1"/>
          </p:cNvPicPr>
          <p:nvPr/>
        </p:nvPicPr>
        <p:blipFill>
          <a:blip r:embed="rId3"/>
          <a:stretch>
            <a:fillRect/>
          </a:stretch>
        </p:blipFill>
        <p:spPr>
          <a:xfrm>
            <a:off x="0" y="783770"/>
            <a:ext cx="12192000" cy="6074229"/>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{94E34476-1059-42CE-B302-C53266B28768}tf78438558_win32</Template>
  <TotalTime>280</TotalTime>
  <Words>477</Words>
  <Application>Microsoft Office PowerPoint</Application>
  <PresentationFormat>Widescreen</PresentationFormat>
  <Paragraphs>27</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Sabon Next LT</vt:lpstr>
      <vt:lpstr>Custom</vt:lpstr>
      <vt:lpstr>Employee Attrition Analysis</vt:lpstr>
      <vt:lpstr>Introduction</vt:lpstr>
      <vt:lpstr>  Problem Statement</vt:lpstr>
      <vt:lpstr>Techniques used to solve problem :</vt:lpstr>
      <vt:lpstr> Techniques used to solve problem :</vt:lpstr>
      <vt:lpstr>            Output of Project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admin</dc:creator>
  <cp:lastModifiedBy>admin</cp:lastModifiedBy>
  <cp:revision>9</cp:revision>
  <dcterms:created xsi:type="dcterms:W3CDTF">2024-08-21T11:40:01Z</dcterms:created>
  <dcterms:modified xsi:type="dcterms:W3CDTF">2024-08-22T06:35:11Z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