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1" d="100"/>
          <a:sy n="101"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012D-F839-6F71-19C1-F2C3A3480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ADD7B6-A7D1-37C3-1AB4-12247B8CF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CE9977-DE27-A631-98C7-C493619A9CAB}"/>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42F47DE7-A7B0-8AFE-BCB2-034074187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E8F9E-2A5C-BF24-AB7A-1BAD6CCF3F67}"/>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241291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0DB0-0D67-1437-BEA5-B0D610AD4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B5FA00-CAB1-31F0-F759-C967E19A1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AC898-DC13-527D-9936-776F56D9C2BB}"/>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E3CCB24F-05DB-50AF-3344-CFE6599E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7A328-F1BF-0672-73BE-C6BC2C431850}"/>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101696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BA1A4-63D0-700A-D1D2-FE5436F6D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595162-1AB3-3533-486C-EBDB28042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357C0-D07B-B2D6-7CEC-B336D470CC39}"/>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8EDAD26B-E053-D2FE-6589-D022F2E60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23097-CCD0-C879-84BD-29A8AE55F369}"/>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292826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8762-C9C5-C71D-70EE-4F8761434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75040-E2A4-68A9-D8DE-287846E6E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7E7A2-118B-52F5-C788-E33E9028233C}"/>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B0CE5705-6B2A-0C16-5716-200BC66EC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C0230-3B4D-00C2-0EB0-16D8D59B79E4}"/>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278974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8AD0-BE8D-F826-BF18-49F38B45F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34BCDF-26E3-00E2-E3CA-C20655324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AACA1-1A88-7BC3-B8EE-BBCF84A7C7E2}"/>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B639EF37-AA79-293D-E3F6-E375254AB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4CCBB-B1FF-0712-7ED0-AD1CDF6A0030}"/>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85368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E119-CDAA-7880-0CFF-C3ACDA613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C8A04C-94D2-4BE0-9C33-8343C2F02A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DFBF9E-0826-EB9E-38BF-62D3D1F9E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F43C2-C2C5-41AF-423B-8AF0CA7E4795}"/>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6" name="Footer Placeholder 5">
            <a:extLst>
              <a:ext uri="{FF2B5EF4-FFF2-40B4-BE49-F238E27FC236}">
                <a16:creationId xmlns:a16="http://schemas.microsoft.com/office/drawing/2014/main" id="{42E90C1C-E38C-BDE4-557D-2458A75D6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E990D3-A16D-088F-8B88-E1CF1075EF79}"/>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346561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D70C-CDF8-7B61-5041-2A824B9B43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E802B6-FF44-2C3B-16A2-871419F77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22B19-401D-22F3-D70F-51DDF62472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7D03C7-DC4F-EC4D-9A75-C21D72415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88F6D-6F23-7F7E-F07E-AD3527CA2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49C7E3-DE8C-02BF-61EE-56AB6B96AF85}"/>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8" name="Footer Placeholder 7">
            <a:extLst>
              <a:ext uri="{FF2B5EF4-FFF2-40B4-BE49-F238E27FC236}">
                <a16:creationId xmlns:a16="http://schemas.microsoft.com/office/drawing/2014/main" id="{222D9E8C-0F04-DAE8-424C-6C33329649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9D54DF-FDE7-7711-405B-3CBFC8AFCA2F}"/>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2451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FD70-6FFA-1501-1754-84831747D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1ABEC6-45ED-B0B3-3BAC-471BCF525892}"/>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4" name="Footer Placeholder 3">
            <a:extLst>
              <a:ext uri="{FF2B5EF4-FFF2-40B4-BE49-F238E27FC236}">
                <a16:creationId xmlns:a16="http://schemas.microsoft.com/office/drawing/2014/main" id="{CE85779B-6687-2404-89F4-31876598D7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F283F5-BA46-1B89-B85F-01E4564ED3F5}"/>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11611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E5B43-5087-DDCA-8F9D-D1B837CFE694}"/>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3" name="Footer Placeholder 2">
            <a:extLst>
              <a:ext uri="{FF2B5EF4-FFF2-40B4-BE49-F238E27FC236}">
                <a16:creationId xmlns:a16="http://schemas.microsoft.com/office/drawing/2014/main" id="{23AD0E67-4159-64A4-1A0C-E278BD48E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DB8142-2DB1-1526-AFDE-53B1F821D353}"/>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389011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C2BE-7754-DB8D-C2F3-8DE571636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01712-1901-8DBA-EB03-F90908FC3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56EF6C-C6F4-9AB1-F5E9-1C39F03A2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04359-3706-F2FF-1CD6-3D6101F921C5}"/>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6" name="Footer Placeholder 5">
            <a:extLst>
              <a:ext uri="{FF2B5EF4-FFF2-40B4-BE49-F238E27FC236}">
                <a16:creationId xmlns:a16="http://schemas.microsoft.com/office/drawing/2014/main" id="{9DD68BBE-D61D-AD0C-1273-BAE2D15D6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A0AFB-60EE-E291-A47A-B6205413E4CB}"/>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342774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D64C-CC67-5A8C-8DE1-BD8A2F264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510949-8931-E80F-27FD-1A8FC7C37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2C362-E30F-1874-C1FB-BC9AEC462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39AB2-1C8A-DBDE-25F8-F7E8E9FA418F}"/>
              </a:ext>
            </a:extLst>
          </p:cNvPr>
          <p:cNvSpPr>
            <a:spLocks noGrp="1"/>
          </p:cNvSpPr>
          <p:nvPr>
            <p:ph type="dt" sz="half" idx="10"/>
          </p:nvPr>
        </p:nvSpPr>
        <p:spPr/>
        <p:txBody>
          <a:bodyPr/>
          <a:lstStyle/>
          <a:p>
            <a:fld id="{79F69A34-54E1-4BD8-897B-FFE80E40E243}" type="datetimeFigureOut">
              <a:rPr lang="en-IN" smtClean="0"/>
              <a:t>24-05-2023</a:t>
            </a:fld>
            <a:endParaRPr lang="en-IN"/>
          </a:p>
        </p:txBody>
      </p:sp>
      <p:sp>
        <p:nvSpPr>
          <p:cNvPr id="6" name="Footer Placeholder 5">
            <a:extLst>
              <a:ext uri="{FF2B5EF4-FFF2-40B4-BE49-F238E27FC236}">
                <a16:creationId xmlns:a16="http://schemas.microsoft.com/office/drawing/2014/main" id="{6F96AB6A-2B34-61C7-1C24-43128AC2C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AA1AF-4D80-2523-5E36-4925982CA2C3}"/>
              </a:ext>
            </a:extLst>
          </p:cNvPr>
          <p:cNvSpPr>
            <a:spLocks noGrp="1"/>
          </p:cNvSpPr>
          <p:nvPr>
            <p:ph type="sldNum" sz="quarter" idx="12"/>
          </p:nvPr>
        </p:nvSpPr>
        <p:spPr/>
        <p:txBody>
          <a:bodyPr/>
          <a:lstStyle/>
          <a:p>
            <a:fld id="{357FCCD4-762B-4986-9FF2-6F666103FCD2}" type="slidenum">
              <a:rPr lang="en-IN" smtClean="0"/>
              <a:t>‹#›</a:t>
            </a:fld>
            <a:endParaRPr lang="en-IN"/>
          </a:p>
        </p:txBody>
      </p:sp>
    </p:spTree>
    <p:extLst>
      <p:ext uri="{BB962C8B-B14F-4D97-AF65-F5344CB8AC3E}">
        <p14:creationId xmlns:p14="http://schemas.microsoft.com/office/powerpoint/2010/main" val="54293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388703-7A8B-759C-2944-0096E5D50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CD4110-5DD5-E90E-1571-91EA5958D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F89D5-9E87-3B9E-3B65-6A557F4D1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69A34-54E1-4BD8-897B-FFE80E40E243}" type="datetimeFigureOut">
              <a:rPr lang="en-IN" smtClean="0"/>
              <a:t>24-05-2023</a:t>
            </a:fld>
            <a:endParaRPr lang="en-IN"/>
          </a:p>
        </p:txBody>
      </p:sp>
      <p:sp>
        <p:nvSpPr>
          <p:cNvPr id="5" name="Footer Placeholder 4">
            <a:extLst>
              <a:ext uri="{FF2B5EF4-FFF2-40B4-BE49-F238E27FC236}">
                <a16:creationId xmlns:a16="http://schemas.microsoft.com/office/drawing/2014/main" id="{A14A7C1E-321C-A9A1-2B76-30A433408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BCFD33-59FA-ECF0-FE88-2DF80934E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FCCD4-762B-4986-9FF2-6F666103FCD2}" type="slidenum">
              <a:rPr lang="en-IN" smtClean="0"/>
              <a:t>‹#›</a:t>
            </a:fld>
            <a:endParaRPr lang="en-IN"/>
          </a:p>
        </p:txBody>
      </p:sp>
    </p:spTree>
    <p:extLst>
      <p:ext uri="{BB962C8B-B14F-4D97-AF65-F5344CB8AC3E}">
        <p14:creationId xmlns:p14="http://schemas.microsoft.com/office/powerpoint/2010/main" val="5922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C5AE-EF72-BC1A-B242-CC0EE2B63533}"/>
              </a:ext>
            </a:extLst>
          </p:cNvPr>
          <p:cNvSpPr>
            <a:spLocks noGrp="1"/>
          </p:cNvSpPr>
          <p:nvPr>
            <p:ph type="ctrTitle"/>
          </p:nvPr>
        </p:nvSpPr>
        <p:spPr/>
        <p:txBody>
          <a:bodyPr/>
          <a:lstStyle/>
          <a:p>
            <a:r>
              <a:rPr lang="en-GB" b="1" i="1" dirty="0"/>
              <a:t>LEAD SCORING CASE STUDY</a:t>
            </a:r>
            <a:endParaRPr lang="en-IN" b="1" i="1" dirty="0"/>
          </a:p>
        </p:txBody>
      </p:sp>
    </p:spTree>
    <p:extLst>
      <p:ext uri="{BB962C8B-B14F-4D97-AF65-F5344CB8AC3E}">
        <p14:creationId xmlns:p14="http://schemas.microsoft.com/office/powerpoint/2010/main" val="58273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D2B0-923B-CA6D-41E1-0AD01478FFD9}"/>
              </a:ext>
            </a:extLst>
          </p:cNvPr>
          <p:cNvSpPr>
            <a:spLocks noGrp="1"/>
          </p:cNvSpPr>
          <p:nvPr>
            <p:ph type="title"/>
          </p:nvPr>
        </p:nvSpPr>
        <p:spPr/>
        <p:txBody>
          <a:bodyPr/>
          <a:lstStyle/>
          <a:p>
            <a:r>
              <a:rPr lang="en-GB" b="1" dirty="0"/>
              <a:t>CATEGORICAL VARIABLE RELATION</a:t>
            </a:r>
            <a:endParaRPr lang="en-IN" dirty="0"/>
          </a:p>
        </p:txBody>
      </p:sp>
      <p:pic>
        <p:nvPicPr>
          <p:cNvPr id="13" name="Content Placeholder 12">
            <a:extLst>
              <a:ext uri="{FF2B5EF4-FFF2-40B4-BE49-F238E27FC236}">
                <a16:creationId xmlns:a16="http://schemas.microsoft.com/office/drawing/2014/main" id="{7859FE65-3874-9EAF-BAB1-039B32FD10CC}"/>
              </a:ext>
            </a:extLst>
          </p:cNvPr>
          <p:cNvPicPr>
            <a:picLocks noGrp="1" noChangeAspect="1"/>
          </p:cNvPicPr>
          <p:nvPr>
            <p:ph idx="1"/>
          </p:nvPr>
        </p:nvPicPr>
        <p:blipFill>
          <a:blip r:embed="rId2"/>
          <a:stretch>
            <a:fillRect/>
          </a:stretch>
        </p:blipFill>
        <p:spPr>
          <a:xfrm>
            <a:off x="838199" y="1862916"/>
            <a:ext cx="10006679" cy="4276756"/>
          </a:xfrm>
        </p:spPr>
      </p:pic>
    </p:spTree>
    <p:extLst>
      <p:ext uri="{BB962C8B-B14F-4D97-AF65-F5344CB8AC3E}">
        <p14:creationId xmlns:p14="http://schemas.microsoft.com/office/powerpoint/2010/main" val="139101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B1FCC4-A887-143D-DBFD-30952C896272}"/>
              </a:ext>
            </a:extLst>
          </p:cNvPr>
          <p:cNvPicPr>
            <a:picLocks noGrp="1" noChangeAspect="1"/>
          </p:cNvPicPr>
          <p:nvPr>
            <p:ph idx="1"/>
          </p:nvPr>
        </p:nvPicPr>
        <p:blipFill>
          <a:blip r:embed="rId2"/>
          <a:stretch>
            <a:fillRect/>
          </a:stretch>
        </p:blipFill>
        <p:spPr>
          <a:xfrm>
            <a:off x="968861" y="1525666"/>
            <a:ext cx="4309075" cy="4216576"/>
          </a:xfrm>
        </p:spPr>
      </p:pic>
      <p:pic>
        <p:nvPicPr>
          <p:cNvPr id="7" name="Picture 6">
            <a:extLst>
              <a:ext uri="{FF2B5EF4-FFF2-40B4-BE49-F238E27FC236}">
                <a16:creationId xmlns:a16="http://schemas.microsoft.com/office/drawing/2014/main" id="{4045D907-F897-36FB-0128-E315A0596BA2}"/>
              </a:ext>
            </a:extLst>
          </p:cNvPr>
          <p:cNvPicPr>
            <a:picLocks noChangeAspect="1"/>
          </p:cNvPicPr>
          <p:nvPr/>
        </p:nvPicPr>
        <p:blipFill>
          <a:blip r:embed="rId3"/>
          <a:stretch>
            <a:fillRect/>
          </a:stretch>
        </p:blipFill>
        <p:spPr>
          <a:xfrm>
            <a:off x="6820270" y="1525666"/>
            <a:ext cx="4038821" cy="4092301"/>
          </a:xfrm>
          <a:prstGeom prst="rect">
            <a:avLst/>
          </a:prstGeom>
        </p:spPr>
      </p:pic>
    </p:spTree>
    <p:extLst>
      <p:ext uri="{BB962C8B-B14F-4D97-AF65-F5344CB8AC3E}">
        <p14:creationId xmlns:p14="http://schemas.microsoft.com/office/powerpoint/2010/main" val="114318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9C7541-B53A-A12F-4BAC-70360B952FF7}"/>
              </a:ext>
            </a:extLst>
          </p:cNvPr>
          <p:cNvPicPr>
            <a:picLocks noGrp="1" noChangeAspect="1"/>
          </p:cNvPicPr>
          <p:nvPr>
            <p:ph idx="1"/>
          </p:nvPr>
        </p:nvPicPr>
        <p:blipFill>
          <a:blip r:embed="rId2"/>
          <a:stretch>
            <a:fillRect/>
          </a:stretch>
        </p:blipFill>
        <p:spPr>
          <a:xfrm>
            <a:off x="1003709" y="1253330"/>
            <a:ext cx="10144390" cy="4555241"/>
          </a:xfrm>
        </p:spPr>
      </p:pic>
    </p:spTree>
    <p:extLst>
      <p:ext uri="{BB962C8B-B14F-4D97-AF65-F5344CB8AC3E}">
        <p14:creationId xmlns:p14="http://schemas.microsoft.com/office/powerpoint/2010/main" val="26755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0C2D-6B7E-27A0-785D-F8FDB10DD238}"/>
              </a:ext>
            </a:extLst>
          </p:cNvPr>
          <p:cNvSpPr>
            <a:spLocks noGrp="1"/>
          </p:cNvSpPr>
          <p:nvPr>
            <p:ph type="title"/>
          </p:nvPr>
        </p:nvSpPr>
        <p:spPr/>
        <p:txBody>
          <a:bodyPr/>
          <a:lstStyle/>
          <a:p>
            <a:r>
              <a:rPr lang="en-IN" b="1" dirty="0"/>
              <a:t>Data Conversion</a:t>
            </a:r>
          </a:p>
        </p:txBody>
      </p:sp>
      <p:sp>
        <p:nvSpPr>
          <p:cNvPr id="3" name="Content Placeholder 2">
            <a:extLst>
              <a:ext uri="{FF2B5EF4-FFF2-40B4-BE49-F238E27FC236}">
                <a16:creationId xmlns:a16="http://schemas.microsoft.com/office/drawing/2014/main" id="{B388F583-78F1-57E2-9173-4FAFCF2F57DF}"/>
              </a:ext>
            </a:extLst>
          </p:cNvPr>
          <p:cNvSpPr>
            <a:spLocks noGrp="1"/>
          </p:cNvSpPr>
          <p:nvPr>
            <p:ph idx="1"/>
          </p:nvPr>
        </p:nvSpPr>
        <p:spPr/>
        <p:txBody>
          <a:bodyPr>
            <a:norm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Numerical Variables are Normalised.</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Dummy Variables are created for object type variables.</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Total Rows for Analysis: 9074</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Total Columns for Analysis: 100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05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9260-C3F9-00F0-9864-1A4763EFD8A9}"/>
              </a:ext>
            </a:extLst>
          </p:cNvPr>
          <p:cNvSpPr>
            <a:spLocks noGrp="1"/>
          </p:cNvSpPr>
          <p:nvPr>
            <p:ph type="title"/>
          </p:nvPr>
        </p:nvSpPr>
        <p:spPr/>
        <p:txBody>
          <a:bodyPr/>
          <a:lstStyle/>
          <a:p>
            <a:r>
              <a:rPr lang="en-IN" b="1" dirty="0"/>
              <a:t>Model Building</a:t>
            </a:r>
          </a:p>
        </p:txBody>
      </p:sp>
      <p:sp>
        <p:nvSpPr>
          <p:cNvPr id="3" name="Content Placeholder 2">
            <a:extLst>
              <a:ext uri="{FF2B5EF4-FFF2-40B4-BE49-F238E27FC236}">
                <a16:creationId xmlns:a16="http://schemas.microsoft.com/office/drawing/2014/main" id="{49C07307-5BE2-4BE0-0C12-FFC1CA0F8F4C}"/>
              </a:ext>
            </a:extLst>
          </p:cNvPr>
          <p:cNvSpPr>
            <a:spLocks noGrp="1"/>
          </p:cNvSpPr>
          <p:nvPr>
            <p:ph idx="1"/>
          </p:nvPr>
        </p:nvSpPr>
        <p:spPr/>
        <p:txBody>
          <a:bodyPr>
            <a:noAutofit/>
          </a:bodyPr>
          <a:lstStyle/>
          <a:p>
            <a:pPr>
              <a:buFont typeface="Wingdings" panose="05000000000000000000" pitchFamily="2" charset="2"/>
              <a:buChar char="Ø"/>
            </a:pPr>
            <a:r>
              <a:rPr lang="en-GB" sz="2000" dirty="0"/>
              <a:t>Splitting the Data into Training and Testing Sets.</a:t>
            </a:r>
          </a:p>
          <a:p>
            <a:pPr>
              <a:buFont typeface="Wingdings" panose="05000000000000000000" pitchFamily="2" charset="2"/>
              <a:buChar char="Ø"/>
            </a:pPr>
            <a:r>
              <a:rPr lang="en-GB" sz="2000" dirty="0"/>
              <a:t>The first basic step for regression is performing a train-test split, we</a:t>
            </a:r>
          </a:p>
          <a:p>
            <a:pPr>
              <a:buFont typeface="Wingdings" panose="05000000000000000000" pitchFamily="2" charset="2"/>
              <a:buChar char="Ø"/>
            </a:pPr>
            <a:r>
              <a:rPr lang="en-GB" sz="2000" dirty="0"/>
              <a:t>have chosen 70:30 ratio.</a:t>
            </a:r>
          </a:p>
          <a:p>
            <a:pPr>
              <a:buFont typeface="Wingdings" panose="05000000000000000000" pitchFamily="2" charset="2"/>
              <a:buChar char="Ø"/>
            </a:pPr>
            <a:r>
              <a:rPr lang="en-GB" sz="2000" dirty="0"/>
              <a:t>Use RFE for Feature Selection. </a:t>
            </a:r>
          </a:p>
          <a:p>
            <a:pPr>
              <a:buFont typeface="Wingdings" panose="05000000000000000000" pitchFamily="2" charset="2"/>
              <a:buChar char="Ø"/>
            </a:pPr>
            <a:r>
              <a:rPr lang="en-GB" sz="2000" dirty="0"/>
              <a:t>Running RFE with 15 variables as output.</a:t>
            </a:r>
          </a:p>
          <a:p>
            <a:pPr>
              <a:buFont typeface="Wingdings" panose="05000000000000000000" pitchFamily="2" charset="2"/>
              <a:buChar char="Ø"/>
            </a:pPr>
            <a:r>
              <a:rPr lang="en-GB" sz="2000" dirty="0"/>
              <a:t>Building Model by removing the variable whose p-value is greater than 0.05 and VIF value is greater than 5.</a:t>
            </a:r>
          </a:p>
          <a:p>
            <a:pPr>
              <a:buFont typeface="Wingdings" panose="05000000000000000000" pitchFamily="2" charset="2"/>
              <a:buChar char="Ø"/>
            </a:pPr>
            <a:r>
              <a:rPr lang="en-GB" sz="2000" dirty="0"/>
              <a:t>Predictions on test data set.</a:t>
            </a:r>
          </a:p>
          <a:p>
            <a:pPr>
              <a:buFont typeface="Wingdings" panose="05000000000000000000" pitchFamily="2" charset="2"/>
              <a:buChar char="Ø"/>
            </a:pPr>
            <a:r>
              <a:rPr lang="en-GB" sz="2000" dirty="0"/>
              <a:t>Overall accuracy 81%.</a:t>
            </a:r>
            <a:endParaRPr lang="en-IN" sz="2000" dirty="0"/>
          </a:p>
        </p:txBody>
      </p:sp>
    </p:spTree>
    <p:extLst>
      <p:ext uri="{BB962C8B-B14F-4D97-AF65-F5344CB8AC3E}">
        <p14:creationId xmlns:p14="http://schemas.microsoft.com/office/powerpoint/2010/main" val="189075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5FC3-22F2-DBE0-259B-C9FA3E21FBBC}"/>
              </a:ext>
            </a:extLst>
          </p:cNvPr>
          <p:cNvSpPr>
            <a:spLocks noGrp="1"/>
          </p:cNvSpPr>
          <p:nvPr>
            <p:ph type="title"/>
          </p:nvPr>
        </p:nvSpPr>
        <p:spPr/>
        <p:txBody>
          <a:bodyPr/>
          <a:lstStyle/>
          <a:p>
            <a:r>
              <a:rPr lang="en-GB" b="1" dirty="0"/>
              <a:t>ROC Curve</a:t>
            </a:r>
            <a:endParaRPr lang="en-IN" b="1" dirty="0"/>
          </a:p>
        </p:txBody>
      </p:sp>
      <p:pic>
        <p:nvPicPr>
          <p:cNvPr id="5" name="Content Placeholder 4">
            <a:extLst>
              <a:ext uri="{FF2B5EF4-FFF2-40B4-BE49-F238E27FC236}">
                <a16:creationId xmlns:a16="http://schemas.microsoft.com/office/drawing/2014/main" id="{04F31811-AC28-BAC6-DB9C-D65794F7833D}"/>
              </a:ext>
            </a:extLst>
          </p:cNvPr>
          <p:cNvPicPr>
            <a:picLocks noGrp="1" noChangeAspect="1"/>
          </p:cNvPicPr>
          <p:nvPr>
            <p:ph idx="1"/>
          </p:nvPr>
        </p:nvPicPr>
        <p:blipFill>
          <a:blip r:embed="rId2"/>
          <a:stretch>
            <a:fillRect/>
          </a:stretch>
        </p:blipFill>
        <p:spPr>
          <a:xfrm>
            <a:off x="1089304" y="1947247"/>
            <a:ext cx="4453950" cy="3624289"/>
          </a:xfrm>
        </p:spPr>
      </p:pic>
      <p:pic>
        <p:nvPicPr>
          <p:cNvPr id="7" name="Picture 6">
            <a:extLst>
              <a:ext uri="{FF2B5EF4-FFF2-40B4-BE49-F238E27FC236}">
                <a16:creationId xmlns:a16="http://schemas.microsoft.com/office/drawing/2014/main" id="{4E9BE6CE-1767-92B8-6EF3-A851813CF690}"/>
              </a:ext>
            </a:extLst>
          </p:cNvPr>
          <p:cNvPicPr>
            <a:picLocks noChangeAspect="1"/>
          </p:cNvPicPr>
          <p:nvPr/>
        </p:nvPicPr>
        <p:blipFill>
          <a:blip r:embed="rId3"/>
          <a:stretch>
            <a:fillRect/>
          </a:stretch>
        </p:blipFill>
        <p:spPr>
          <a:xfrm>
            <a:off x="6400801" y="1947247"/>
            <a:ext cx="4875780" cy="3977900"/>
          </a:xfrm>
          <a:prstGeom prst="rect">
            <a:avLst/>
          </a:prstGeom>
        </p:spPr>
      </p:pic>
    </p:spTree>
    <p:extLst>
      <p:ext uri="{BB962C8B-B14F-4D97-AF65-F5344CB8AC3E}">
        <p14:creationId xmlns:p14="http://schemas.microsoft.com/office/powerpoint/2010/main" val="4235503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36802-9FC2-1E40-2731-EE2A242AAD95}"/>
              </a:ext>
            </a:extLst>
          </p:cNvPr>
          <p:cNvSpPr>
            <a:spLocks noGrp="1"/>
          </p:cNvSpPr>
          <p:nvPr>
            <p:ph idx="1"/>
          </p:nvPr>
        </p:nvSpPr>
        <p:spPr>
          <a:xfrm>
            <a:off x="838200" y="786479"/>
            <a:ext cx="10515600" cy="5390484"/>
          </a:xfrm>
        </p:spPr>
        <p:txBody>
          <a:bodyPr>
            <a:norm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Finding Optimal Cut off Point</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Optimal cut off probability is that probability where we get balanced sensitivity and specificity.</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From the second graph it is visible that the optimal cut off is approximately at 0.35.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60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1519-B253-88F4-F565-1435F0428209}"/>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07D47CC2-F33E-0637-4DBE-4B903CA6FD29}"/>
              </a:ext>
            </a:extLst>
          </p:cNvPr>
          <p:cNvSpPr>
            <a:spLocks noGrp="1"/>
          </p:cNvSpPr>
          <p:nvPr>
            <p:ph idx="1"/>
          </p:nvPr>
        </p:nvSpPr>
        <p:spPr/>
        <p:txBody>
          <a:bodyPr>
            <a:no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It was found out that the variables that mattered the most in the potential buyers are:</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Total Time Spent on Website.</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Total number of Visits.</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When The Lead source was: </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Olark chat</a:t>
            </a:r>
          </a:p>
          <a:p>
            <a:pPr marL="800100" lvl="1" indent="-342900">
              <a:buFont typeface="+mj-lt"/>
              <a:buAutoNum type="arabicPeriod"/>
            </a:pPr>
            <a:r>
              <a:rPr lang="en-GB" sz="1600" dirty="0" err="1">
                <a:latin typeface="Times New Roman" panose="02020603050405020304" pitchFamily="18" charset="0"/>
                <a:cs typeface="Times New Roman" panose="02020603050405020304" pitchFamily="18" charset="0"/>
              </a:rPr>
              <a:t>Wellingak</a:t>
            </a:r>
            <a:r>
              <a:rPr lang="en-GB" sz="1600" dirty="0">
                <a:latin typeface="Times New Roman" panose="02020603050405020304" pitchFamily="18" charset="0"/>
                <a:cs typeface="Times New Roman" panose="02020603050405020304" pitchFamily="18" charset="0"/>
              </a:rPr>
              <a:t> Website</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When the Last Activity was: </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SMS</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Olark Chat Conversation</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When the lead origin is Lead add Form.</a:t>
            </a:r>
          </a:p>
        </p:txBody>
      </p:sp>
    </p:spTree>
    <p:extLst>
      <p:ext uri="{BB962C8B-B14F-4D97-AF65-F5344CB8AC3E}">
        <p14:creationId xmlns:p14="http://schemas.microsoft.com/office/powerpoint/2010/main" val="305958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ACCB-B031-AC77-E691-7869D4E3FB19}"/>
              </a:ext>
            </a:extLst>
          </p:cNvPr>
          <p:cNvSpPr>
            <a:spLocks noGrp="1"/>
          </p:cNvSpPr>
          <p:nvPr>
            <p:ph idx="1"/>
          </p:nvPr>
        </p:nvSpPr>
        <p:spPr>
          <a:xfrm>
            <a:off x="838200" y="824381"/>
            <a:ext cx="10515600" cy="5352582"/>
          </a:xfrm>
        </p:spPr>
        <p:txBody>
          <a:bodyPr>
            <a:norm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When the current occupation was:</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Working Professionals </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Student</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Unemployed</a:t>
            </a:r>
          </a:p>
          <a:p>
            <a:pPr marL="800100" lvl="1" indent="-342900">
              <a:buFont typeface="+mj-lt"/>
              <a:buAutoNum type="arabicPeriod"/>
            </a:pPr>
            <a:r>
              <a:rPr lang="en-GB" sz="1600" dirty="0">
                <a:latin typeface="Times New Roman" panose="02020603050405020304" pitchFamily="18" charset="0"/>
                <a:cs typeface="Times New Roman" panose="02020603050405020304" pitchFamily="18" charset="0"/>
              </a:rPr>
              <a:t>Other </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Keeping The above mentioned points in mind the X education can increase all the potential buyers to change their mind and buy their courses.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41184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8EA6-13CD-9512-5C15-093CD65CB407}"/>
              </a:ext>
            </a:extLst>
          </p:cNvPr>
          <p:cNvSpPr>
            <a:spLocks noGrp="1"/>
          </p:cNvSpPr>
          <p:nvPr>
            <p:ph type="title"/>
          </p:nvPr>
        </p:nvSpPr>
        <p:spPr/>
        <p:txBody>
          <a:bodyPr/>
          <a:lstStyle/>
          <a:p>
            <a:r>
              <a:rPr lang="en-IN" b="1" i="0" dirty="0">
                <a:solidFill>
                  <a:srgbClr val="091E42"/>
                </a:solidFill>
                <a:effectLst/>
              </a:rPr>
              <a:t>Problem</a:t>
            </a:r>
            <a:r>
              <a:rPr lang="en-IN" b="1" i="0" dirty="0">
                <a:solidFill>
                  <a:srgbClr val="091E42"/>
                </a:solidFill>
                <a:effectLst/>
                <a:latin typeface="Bahnschrift SemiLight" panose="020B0502040204020203" pitchFamily="34" charset="0"/>
              </a:rPr>
              <a:t> Statement</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51418B30-BDCD-F018-1E56-C61D033A10AB}"/>
              </a:ext>
            </a:extLst>
          </p:cNvPr>
          <p:cNvSpPr>
            <a:spLocks noGrp="1"/>
          </p:cNvSpPr>
          <p:nvPr>
            <p:ph idx="1"/>
          </p:nvPr>
        </p:nvSpPr>
        <p:spPr/>
        <p:txBody>
          <a:bodyPr>
            <a:noAutofit/>
          </a:bodyPr>
          <a:lstStyle/>
          <a:p>
            <a:pPr>
              <a:buFont typeface="Wingdings" panose="05000000000000000000" pitchFamily="2" charset="2"/>
              <a:buChar char="§"/>
            </a:pPr>
            <a:r>
              <a:rPr lang="en-GB" sz="2000" b="0" i="0" dirty="0">
                <a:solidFill>
                  <a:srgbClr val="091E42"/>
                </a:solidFill>
                <a:effectLst/>
                <a:latin typeface="freight-text-pro"/>
              </a:rPr>
              <a:t>X Education sells online courses to industry professionals.</a:t>
            </a:r>
          </a:p>
          <a:p>
            <a:pPr>
              <a:buFont typeface="Wingdings" panose="05000000000000000000" pitchFamily="2" charset="2"/>
              <a:buChar char="§"/>
            </a:pPr>
            <a:endParaRPr lang="en-GB" sz="2000" b="0" i="0" dirty="0">
              <a:solidFill>
                <a:srgbClr val="091E42"/>
              </a:solidFill>
              <a:effectLst/>
              <a:latin typeface="freight-text-pro"/>
            </a:endParaRPr>
          </a:p>
          <a:p>
            <a:pPr>
              <a:buFont typeface="Wingdings" panose="05000000000000000000" pitchFamily="2" charset="2"/>
              <a:buChar char="§"/>
            </a:pPr>
            <a:r>
              <a:rPr lang="en-GB" sz="2000" b="0" i="0" dirty="0">
                <a:solidFill>
                  <a:srgbClr val="091E42"/>
                </a:solidFill>
                <a:effectLst/>
                <a:latin typeface="freight-text-pro"/>
              </a:rPr>
              <a:t>X Education gets a lot of leads, its lead conversion rate is very poor. For example, if, say, they acquire 100 leads in a day, only about 30 of them are converted. </a:t>
            </a:r>
          </a:p>
          <a:p>
            <a:pPr>
              <a:buFont typeface="Wingdings" panose="05000000000000000000" pitchFamily="2" charset="2"/>
              <a:buChar char="§"/>
            </a:pPr>
            <a:endParaRPr lang="en-GB" sz="2000" dirty="0">
              <a:solidFill>
                <a:srgbClr val="091E42"/>
              </a:solidFill>
              <a:latin typeface="freight-text-pro"/>
            </a:endParaRPr>
          </a:p>
          <a:p>
            <a:pPr>
              <a:buFont typeface="Wingdings" panose="05000000000000000000" pitchFamily="2" charset="2"/>
              <a:buChar char="§"/>
            </a:pPr>
            <a:r>
              <a:rPr lang="en-GB" sz="2000" b="0" i="0" dirty="0">
                <a:solidFill>
                  <a:srgbClr val="091E42"/>
                </a:solidFill>
                <a:effectLst/>
                <a:latin typeface="freight-text-pro"/>
              </a:rPr>
              <a:t>To make this process more efficient, the company wishes to identify the most potential leads, also known as 'Hot Leads’. </a:t>
            </a:r>
          </a:p>
          <a:p>
            <a:pPr>
              <a:buFont typeface="Wingdings" panose="05000000000000000000" pitchFamily="2" charset="2"/>
              <a:buChar char="§"/>
            </a:pPr>
            <a:endParaRPr lang="en-GB" sz="2000" b="0" i="0" dirty="0">
              <a:solidFill>
                <a:srgbClr val="091E42"/>
              </a:solidFill>
              <a:effectLst/>
              <a:latin typeface="freight-text-pro"/>
            </a:endParaRPr>
          </a:p>
          <a:p>
            <a:pPr>
              <a:buFont typeface="Wingdings" panose="05000000000000000000" pitchFamily="2" charset="2"/>
              <a:buChar char="§"/>
            </a:pPr>
            <a:r>
              <a:rPr lang="en-GB" sz="2000" b="0" i="0" dirty="0">
                <a:solidFill>
                  <a:srgbClr val="091E42"/>
                </a:solidFill>
                <a:effectLst/>
                <a:latin typeface="freight-text-pro"/>
              </a:rPr>
              <a:t>If they successfully identify this set of leads, the lead conversion rate should go up as the sales team will now be focusing more on communicating with the potential leads rather than making calls to everyone.</a:t>
            </a:r>
            <a:endParaRPr lang="en-IN" sz="2000" dirty="0"/>
          </a:p>
        </p:txBody>
      </p:sp>
    </p:spTree>
    <p:extLst>
      <p:ext uri="{BB962C8B-B14F-4D97-AF65-F5344CB8AC3E}">
        <p14:creationId xmlns:p14="http://schemas.microsoft.com/office/powerpoint/2010/main" val="308373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EFFB-6172-4011-3487-55E9F8832164}"/>
              </a:ext>
            </a:extLst>
          </p:cNvPr>
          <p:cNvSpPr>
            <a:spLocks noGrp="1"/>
          </p:cNvSpPr>
          <p:nvPr>
            <p:ph type="title"/>
          </p:nvPr>
        </p:nvSpPr>
        <p:spPr/>
        <p:txBody>
          <a:bodyPr/>
          <a:lstStyle/>
          <a:p>
            <a:r>
              <a:rPr lang="en-IN" b="1" dirty="0"/>
              <a:t>Business Objective</a:t>
            </a:r>
          </a:p>
        </p:txBody>
      </p:sp>
      <p:sp>
        <p:nvSpPr>
          <p:cNvPr id="3" name="Content Placeholder 2">
            <a:extLst>
              <a:ext uri="{FF2B5EF4-FFF2-40B4-BE49-F238E27FC236}">
                <a16:creationId xmlns:a16="http://schemas.microsoft.com/office/drawing/2014/main" id="{EAD00806-4F76-F07D-A1E8-37980E42D0E1}"/>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X education wants to know most promising leads.</a:t>
            </a:r>
          </a:p>
          <a:p>
            <a:r>
              <a:rPr lang="en-GB" sz="2000" dirty="0">
                <a:latin typeface="Times New Roman" panose="02020603050405020304" pitchFamily="18" charset="0"/>
                <a:cs typeface="Times New Roman" panose="02020603050405020304" pitchFamily="18" charset="0"/>
              </a:rPr>
              <a:t>For that they want to build a Model which identifies the hot leads.</a:t>
            </a:r>
          </a:p>
          <a:p>
            <a:r>
              <a:rPr lang="en-GB" sz="2000" dirty="0">
                <a:latin typeface="Times New Roman" panose="02020603050405020304" pitchFamily="18" charset="0"/>
                <a:cs typeface="Times New Roman" panose="02020603050405020304" pitchFamily="18" charset="0"/>
              </a:rPr>
              <a:t>Deployment of the model for the future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6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CD74-A58F-1D77-D925-E24739E472DD}"/>
              </a:ext>
            </a:extLst>
          </p:cNvPr>
          <p:cNvSpPr>
            <a:spLocks noGrp="1"/>
          </p:cNvSpPr>
          <p:nvPr>
            <p:ph type="title"/>
          </p:nvPr>
        </p:nvSpPr>
        <p:spPr/>
        <p:txBody>
          <a:bodyPr/>
          <a:lstStyle/>
          <a:p>
            <a:r>
              <a:rPr lang="en-IN" b="1" dirty="0"/>
              <a:t>Solution Methodology</a:t>
            </a:r>
          </a:p>
        </p:txBody>
      </p:sp>
      <p:sp>
        <p:nvSpPr>
          <p:cNvPr id="3" name="Content Placeholder 2">
            <a:extLst>
              <a:ext uri="{FF2B5EF4-FFF2-40B4-BE49-F238E27FC236}">
                <a16:creationId xmlns:a16="http://schemas.microsoft.com/office/drawing/2014/main" id="{D68FA789-CB9E-09F6-7CF8-3155022E91A9}"/>
              </a:ext>
            </a:extLst>
          </p:cNvPr>
          <p:cNvSpPr>
            <a:spLocks noGrp="1"/>
          </p:cNvSpPr>
          <p:nvPr>
            <p:ph idx="1"/>
          </p:nvPr>
        </p:nvSpPr>
        <p:spPr/>
        <p:txBody>
          <a:bodyPr>
            <a:no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Data cleaning and data manipulation.</a:t>
            </a:r>
          </a:p>
          <a:p>
            <a:pPr marL="457200" indent="-457200">
              <a:buAutoNum type="arabicPeriod"/>
            </a:pPr>
            <a:r>
              <a:rPr lang="en-GB" sz="2000" dirty="0">
                <a:latin typeface="Times New Roman" panose="02020603050405020304" pitchFamily="18" charset="0"/>
                <a:cs typeface="Times New Roman" panose="02020603050405020304" pitchFamily="18" charset="0"/>
              </a:rPr>
              <a:t>Check and handle duplicate data. </a:t>
            </a:r>
          </a:p>
          <a:p>
            <a:pPr marL="457200" indent="-457200">
              <a:buAutoNum type="arabicPeriod"/>
            </a:pPr>
            <a:r>
              <a:rPr lang="en-GB" sz="2000" dirty="0">
                <a:latin typeface="Times New Roman" panose="02020603050405020304" pitchFamily="18" charset="0"/>
                <a:cs typeface="Times New Roman" panose="02020603050405020304" pitchFamily="18" charset="0"/>
              </a:rPr>
              <a:t>Check and handle NA values and missing values.</a:t>
            </a:r>
          </a:p>
          <a:p>
            <a:pPr marL="457200" indent="-457200">
              <a:buAutoNum type="arabicPeriod"/>
            </a:pPr>
            <a:r>
              <a:rPr lang="en-GB" sz="2000" dirty="0">
                <a:latin typeface="Times New Roman" panose="02020603050405020304" pitchFamily="18" charset="0"/>
                <a:cs typeface="Times New Roman" panose="02020603050405020304" pitchFamily="18" charset="0"/>
              </a:rPr>
              <a:t>Drop columns, if it contains large amount of missing values and not useful for the analysis.</a:t>
            </a:r>
          </a:p>
          <a:p>
            <a:pPr marL="457200" indent="-457200">
              <a:buAutoNum type="arabicPeriod"/>
            </a:pPr>
            <a:r>
              <a:rPr lang="en-GB" sz="2000" dirty="0">
                <a:latin typeface="Times New Roman" panose="02020603050405020304" pitchFamily="18" charset="0"/>
                <a:cs typeface="Times New Roman" panose="02020603050405020304" pitchFamily="18" charset="0"/>
              </a:rPr>
              <a:t>Imputation of the values, if necessary. </a:t>
            </a:r>
          </a:p>
          <a:p>
            <a:pPr marL="457200" indent="-457200">
              <a:buAutoNum type="arabicPeriod"/>
            </a:pPr>
            <a:r>
              <a:rPr lang="en-GB" sz="2000" dirty="0">
                <a:latin typeface="Times New Roman" panose="02020603050405020304" pitchFamily="18" charset="0"/>
                <a:cs typeface="Times New Roman" panose="02020603050405020304" pitchFamily="18" charset="0"/>
              </a:rPr>
              <a:t>Check and handle outliers in data.</a:t>
            </a:r>
          </a:p>
          <a:p>
            <a:pPr marL="0" indent="0">
              <a:buNone/>
            </a:pP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EDA</a:t>
            </a:r>
          </a:p>
          <a:p>
            <a:pPr marL="457200" indent="-457200">
              <a:buFont typeface="+mj-lt"/>
              <a:buAutoNum type="arabicPeriod"/>
            </a:pPr>
            <a:r>
              <a:rPr lang="en-GB" sz="2000" dirty="0">
                <a:latin typeface="Times New Roman" panose="02020603050405020304" pitchFamily="18" charset="0"/>
                <a:cs typeface="Times New Roman" panose="02020603050405020304" pitchFamily="18" charset="0"/>
              </a:rPr>
              <a:t>Univariate data analysis: value count, distribution of variable etc.</a:t>
            </a:r>
          </a:p>
          <a:p>
            <a:pPr marL="457200" indent="-457200">
              <a:buFont typeface="+mj-lt"/>
              <a:buAutoNum type="arabicPeriod"/>
            </a:pPr>
            <a:r>
              <a:rPr lang="en-GB" sz="2000" dirty="0">
                <a:latin typeface="Times New Roman" panose="02020603050405020304" pitchFamily="18" charset="0"/>
                <a:cs typeface="Times New Roman" panose="02020603050405020304" pitchFamily="18" charset="0"/>
              </a:rPr>
              <a:t>Bivariate data analysis: correlation coefficients and pattern between the variables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48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CB465-C087-9B47-5C98-63452EEB7DAE}"/>
              </a:ext>
            </a:extLst>
          </p:cNvPr>
          <p:cNvSpPr>
            <a:spLocks noGrp="1"/>
          </p:cNvSpPr>
          <p:nvPr>
            <p:ph idx="1"/>
          </p:nvPr>
        </p:nvSpPr>
        <p:spPr>
          <a:xfrm>
            <a:off x="838200" y="777003"/>
            <a:ext cx="10515600" cy="5399960"/>
          </a:xfrm>
        </p:spPr>
        <p:txBody>
          <a:bodyPr>
            <a:normAutofit/>
          </a:bodyPr>
          <a:lstStyle/>
          <a:p>
            <a:pPr>
              <a:buFont typeface="Wingdings" panose="05000000000000000000" pitchFamily="2" charset="2"/>
              <a:buChar char="Ø"/>
            </a:pPr>
            <a:r>
              <a:rPr lang="en-GB" sz="1800" dirty="0"/>
              <a:t>Feature Scaling &amp; Dummy Variables and encoding of the data.</a:t>
            </a:r>
          </a:p>
          <a:p>
            <a:pPr>
              <a:buFont typeface="Wingdings" panose="05000000000000000000" pitchFamily="2" charset="2"/>
              <a:buChar char="Ø"/>
            </a:pPr>
            <a:r>
              <a:rPr lang="en-GB" sz="1800" dirty="0"/>
              <a:t>Classification technique: logistic regression used for the model making and prediction.</a:t>
            </a:r>
          </a:p>
          <a:p>
            <a:pPr>
              <a:buFont typeface="Wingdings" panose="05000000000000000000" pitchFamily="2" charset="2"/>
              <a:buChar char="Ø"/>
            </a:pPr>
            <a:r>
              <a:rPr lang="en-GB" sz="1800" dirty="0"/>
              <a:t>Validation of the model.</a:t>
            </a:r>
          </a:p>
          <a:p>
            <a:pPr>
              <a:buFont typeface="Wingdings" panose="05000000000000000000" pitchFamily="2" charset="2"/>
              <a:buChar char="Ø"/>
            </a:pPr>
            <a:r>
              <a:rPr lang="en-GB" sz="1800" dirty="0"/>
              <a:t>Model presentation.</a:t>
            </a:r>
          </a:p>
          <a:p>
            <a:pPr>
              <a:buFont typeface="Wingdings" panose="05000000000000000000" pitchFamily="2" charset="2"/>
              <a:buChar char="Ø"/>
            </a:pPr>
            <a:r>
              <a:rPr lang="en-GB" sz="1800" dirty="0"/>
              <a:t>Conclusions and recommendations.</a:t>
            </a:r>
            <a:endParaRPr lang="en-IN" sz="1800" dirty="0"/>
          </a:p>
        </p:txBody>
      </p:sp>
    </p:spTree>
    <p:extLst>
      <p:ext uri="{BB962C8B-B14F-4D97-AF65-F5344CB8AC3E}">
        <p14:creationId xmlns:p14="http://schemas.microsoft.com/office/powerpoint/2010/main" val="8460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6674-66F9-EB86-A935-5DA9E7A2BB36}"/>
              </a:ext>
            </a:extLst>
          </p:cNvPr>
          <p:cNvSpPr>
            <a:spLocks noGrp="1"/>
          </p:cNvSpPr>
          <p:nvPr>
            <p:ph type="title"/>
          </p:nvPr>
        </p:nvSpPr>
        <p:spPr/>
        <p:txBody>
          <a:bodyPr/>
          <a:lstStyle/>
          <a:p>
            <a:r>
              <a:rPr lang="en-IN" b="1" dirty="0"/>
              <a:t>Data Manipulation</a:t>
            </a:r>
          </a:p>
        </p:txBody>
      </p:sp>
      <p:sp>
        <p:nvSpPr>
          <p:cNvPr id="3" name="Content Placeholder 2">
            <a:extLst>
              <a:ext uri="{FF2B5EF4-FFF2-40B4-BE49-F238E27FC236}">
                <a16:creationId xmlns:a16="http://schemas.microsoft.com/office/drawing/2014/main" id="{0EF0BB18-3860-8F1C-72A2-B2B86D173A76}"/>
              </a:ext>
            </a:extLst>
          </p:cNvPr>
          <p:cNvSpPr>
            <a:spLocks noGrp="1"/>
          </p:cNvSpPr>
          <p:nvPr>
            <p:ph idx="1"/>
          </p:nvPr>
        </p:nvSpPr>
        <p:spPr/>
        <p:txBody>
          <a:bodyPr>
            <a:norm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Total Number of Rows =37. Total Number of Columns =9240.</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Single value features like "Magazine". "Receive More Updates About Our Courses". "Update me on Supply".</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"Chain Content". "Get updates on DM Content". "I agree to pay the amount through cheque" etc. have been dropped.</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Removing the "Prospect ID" and "Lead Number" which is not necessary for the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27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034A3-723E-363D-4AE4-E365C38F9922}"/>
              </a:ext>
            </a:extLst>
          </p:cNvPr>
          <p:cNvSpPr>
            <a:spLocks noGrp="1"/>
          </p:cNvSpPr>
          <p:nvPr>
            <p:ph idx="1"/>
          </p:nvPr>
        </p:nvSpPr>
        <p:spPr>
          <a:xfrm>
            <a:off x="838200" y="862284"/>
            <a:ext cx="10515600" cy="5314679"/>
          </a:xfrm>
        </p:spPr>
        <p:txBody>
          <a:bodyPr>
            <a:normAutofit/>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Dropping the columns having more than 35% as missing value such as 'How did you hear about X Education' and 'Lead Profile'.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50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502D-126F-D72C-E49E-81355CA65AA7}"/>
              </a:ext>
            </a:extLst>
          </p:cNvPr>
          <p:cNvSpPr>
            <a:spLocks noGrp="1"/>
          </p:cNvSpPr>
          <p:nvPr>
            <p:ph type="title"/>
          </p:nvPr>
        </p:nvSpPr>
        <p:spPr/>
        <p:txBody>
          <a:bodyPr/>
          <a:lstStyle/>
          <a:p>
            <a:r>
              <a:rPr lang="en-GB" b="1" dirty="0"/>
              <a:t>EDA</a:t>
            </a:r>
            <a:endParaRPr lang="en-IN" b="1" dirty="0"/>
          </a:p>
        </p:txBody>
      </p:sp>
      <p:pic>
        <p:nvPicPr>
          <p:cNvPr id="5" name="Content Placeholder 4">
            <a:extLst>
              <a:ext uri="{FF2B5EF4-FFF2-40B4-BE49-F238E27FC236}">
                <a16:creationId xmlns:a16="http://schemas.microsoft.com/office/drawing/2014/main" id="{CAB2546B-39C0-0220-5C59-19F8C72B9A78}"/>
              </a:ext>
            </a:extLst>
          </p:cNvPr>
          <p:cNvPicPr>
            <a:picLocks noGrp="1" noChangeAspect="1"/>
          </p:cNvPicPr>
          <p:nvPr>
            <p:ph idx="1"/>
          </p:nvPr>
        </p:nvPicPr>
        <p:blipFill>
          <a:blip r:embed="rId2"/>
          <a:stretch>
            <a:fillRect/>
          </a:stretch>
        </p:blipFill>
        <p:spPr>
          <a:xfrm>
            <a:off x="1572958" y="2141537"/>
            <a:ext cx="8660741" cy="4351338"/>
          </a:xfrm>
        </p:spPr>
      </p:pic>
      <p:pic>
        <p:nvPicPr>
          <p:cNvPr id="7" name="Picture 6">
            <a:extLst>
              <a:ext uri="{FF2B5EF4-FFF2-40B4-BE49-F238E27FC236}">
                <a16:creationId xmlns:a16="http://schemas.microsoft.com/office/drawing/2014/main" id="{0FF7A899-BFC7-4AED-9701-3A80567BE8B7}"/>
              </a:ext>
            </a:extLst>
          </p:cNvPr>
          <p:cNvPicPr>
            <a:picLocks noChangeAspect="1"/>
          </p:cNvPicPr>
          <p:nvPr/>
        </p:nvPicPr>
        <p:blipFill>
          <a:blip r:embed="rId3"/>
          <a:stretch>
            <a:fillRect/>
          </a:stretch>
        </p:blipFill>
        <p:spPr>
          <a:xfrm>
            <a:off x="1876178" y="1132137"/>
            <a:ext cx="8272241" cy="1447811"/>
          </a:xfrm>
          <a:prstGeom prst="rect">
            <a:avLst/>
          </a:prstGeom>
        </p:spPr>
      </p:pic>
    </p:spTree>
    <p:extLst>
      <p:ext uri="{BB962C8B-B14F-4D97-AF65-F5344CB8AC3E}">
        <p14:creationId xmlns:p14="http://schemas.microsoft.com/office/powerpoint/2010/main" val="360360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62E5EE-C9CD-6A49-3919-01D0336FC855}"/>
              </a:ext>
            </a:extLst>
          </p:cNvPr>
          <p:cNvPicPr>
            <a:picLocks noGrp="1" noChangeAspect="1"/>
          </p:cNvPicPr>
          <p:nvPr>
            <p:ph idx="1"/>
          </p:nvPr>
        </p:nvPicPr>
        <p:blipFill>
          <a:blip r:embed="rId2"/>
          <a:stretch>
            <a:fillRect/>
          </a:stretch>
        </p:blipFill>
        <p:spPr>
          <a:xfrm>
            <a:off x="1073976" y="468865"/>
            <a:ext cx="4843566" cy="2886096"/>
          </a:xfrm>
        </p:spPr>
      </p:pic>
      <p:pic>
        <p:nvPicPr>
          <p:cNvPr id="7" name="Picture 6">
            <a:extLst>
              <a:ext uri="{FF2B5EF4-FFF2-40B4-BE49-F238E27FC236}">
                <a16:creationId xmlns:a16="http://schemas.microsoft.com/office/drawing/2014/main" id="{E3DFD16A-2DB5-BC83-EA03-90EDEDF7952D}"/>
              </a:ext>
            </a:extLst>
          </p:cNvPr>
          <p:cNvPicPr>
            <a:picLocks noChangeAspect="1"/>
          </p:cNvPicPr>
          <p:nvPr/>
        </p:nvPicPr>
        <p:blipFill>
          <a:blip r:embed="rId3"/>
          <a:stretch>
            <a:fillRect/>
          </a:stretch>
        </p:blipFill>
        <p:spPr>
          <a:xfrm>
            <a:off x="943225" y="3503039"/>
            <a:ext cx="10124331" cy="2847996"/>
          </a:xfrm>
          <a:prstGeom prst="rect">
            <a:avLst/>
          </a:prstGeom>
        </p:spPr>
      </p:pic>
      <p:pic>
        <p:nvPicPr>
          <p:cNvPr id="9" name="Picture 8">
            <a:extLst>
              <a:ext uri="{FF2B5EF4-FFF2-40B4-BE49-F238E27FC236}">
                <a16:creationId xmlns:a16="http://schemas.microsoft.com/office/drawing/2014/main" id="{CE17888F-0D22-F1BE-D456-6644ACA0AA97}"/>
              </a:ext>
            </a:extLst>
          </p:cNvPr>
          <p:cNvPicPr>
            <a:picLocks noChangeAspect="1"/>
          </p:cNvPicPr>
          <p:nvPr/>
        </p:nvPicPr>
        <p:blipFill>
          <a:blip r:embed="rId4"/>
          <a:stretch>
            <a:fillRect/>
          </a:stretch>
        </p:blipFill>
        <p:spPr>
          <a:xfrm>
            <a:off x="6223990" y="468865"/>
            <a:ext cx="4843566" cy="2786083"/>
          </a:xfrm>
          <a:prstGeom prst="rect">
            <a:avLst/>
          </a:prstGeom>
        </p:spPr>
      </p:pic>
    </p:spTree>
    <p:extLst>
      <p:ext uri="{BB962C8B-B14F-4D97-AF65-F5344CB8AC3E}">
        <p14:creationId xmlns:p14="http://schemas.microsoft.com/office/powerpoint/2010/main" val="829872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685</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Bahnschrift SemiLight</vt:lpstr>
      <vt:lpstr>Calibri</vt:lpstr>
      <vt:lpstr>Calibri Light</vt:lpstr>
      <vt:lpstr>freight-text-pro</vt:lpstr>
      <vt:lpstr>Times New Roman</vt:lpstr>
      <vt:lpstr>Wingdings</vt:lpstr>
      <vt:lpstr>Office Theme</vt:lpstr>
      <vt:lpstr>LEAD SCORING CASE STUDY</vt:lpstr>
      <vt:lpstr>Problem Statement</vt:lpstr>
      <vt:lpstr>Business Objective</vt:lpstr>
      <vt:lpstr>Solution Methodology</vt:lpstr>
      <vt:lpstr>PowerPoint Presentation</vt:lpstr>
      <vt:lpstr>Data Manipulation</vt:lpstr>
      <vt:lpstr>PowerPoint Presentation</vt:lpstr>
      <vt:lpstr>EDA</vt:lpstr>
      <vt:lpstr>PowerPoint Presentation</vt:lpstr>
      <vt:lpstr>CATEGORICAL VARIABLE RELATION</vt:lpstr>
      <vt:lpstr>PowerPoint Presentation</vt:lpstr>
      <vt:lpstr>PowerPoint Presentation</vt:lpstr>
      <vt:lpstr>Data Conversion</vt:lpstr>
      <vt:lpstr>Model Building</vt:lpstr>
      <vt:lpstr>ROC Curve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Palash Soni</dc:creator>
  <cp:lastModifiedBy>Palash Soni</cp:lastModifiedBy>
  <cp:revision>13</cp:revision>
  <dcterms:created xsi:type="dcterms:W3CDTF">2023-05-25T18:47:29Z</dcterms:created>
  <dcterms:modified xsi:type="dcterms:W3CDTF">2023-05-25T19:18:28Z</dcterms:modified>
</cp:coreProperties>
</file>