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1" r:id="rId3"/>
    <p:sldId id="289" r:id="rId4"/>
    <p:sldId id="287" r:id="rId5"/>
    <p:sldId id="303" r:id="rId6"/>
    <p:sldId id="288" r:id="rId7"/>
    <p:sldId id="304" r:id="rId8"/>
    <p:sldId id="294" r:id="rId9"/>
    <p:sldId id="306" r:id="rId10"/>
    <p:sldId id="307" r:id="rId11"/>
    <p:sldId id="308" r:id="rId12"/>
    <p:sldId id="309" r:id="rId13"/>
    <p:sldId id="310" r:id="rId14"/>
    <p:sldId id="313" r:id="rId15"/>
    <p:sldId id="312" r:id="rId16"/>
    <p:sldId id="314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099"/>
    <a:srgbClr val="C5E0B4"/>
    <a:srgbClr val="FFE699"/>
    <a:srgbClr val="BDD7EE"/>
    <a:srgbClr val="CE8CEC"/>
    <a:srgbClr val="FFFFFF"/>
    <a:srgbClr val="C7C8CA"/>
    <a:srgbClr val="F5AF8F"/>
    <a:srgbClr val="86BAEA"/>
    <a:srgbClr val="E30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2331" autoAdjust="0"/>
  </p:normalViewPr>
  <p:slideViewPr>
    <p:cSldViewPr snapToGrid="0">
      <p:cViewPr varScale="1">
        <p:scale>
          <a:sx n="72" d="100"/>
          <a:sy n="72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C083-8C94-4569-95D1-109F7ED8DADC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404B-2F1A-4BE1-911A-83FE223FD6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94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fteshanajnin/carinsuranceclaimprediction-classification/discuss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Source: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Kaggle</a:t>
            </a:r>
            <a:endParaRPr lang="en-US" sz="1200" b="0" i="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sz="1200" b="0" i="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https://www.kaggle.com/datasets/ifteshanajnin/carinsuranceclaimprediction-classification/discussion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65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Cluster C19 appears to have a lot more people who did not claim any car insurance.</a:t>
            </a:r>
          </a:p>
          <a:p>
            <a:r>
              <a:rPr lang="en-US" dirty="0" smtClean="0"/>
              <a:t>2. A lot more manual cars appear to not claim car insurance.</a:t>
            </a:r>
          </a:p>
          <a:p>
            <a:r>
              <a:rPr lang="en-US" dirty="0" smtClean="0"/>
              <a:t>3. Cars in segment A, B2 and C2 have a lower tendency to claim car insurance.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54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Cluster C19 appears to have a lot more people who did not claim any car insurance.</a:t>
            </a:r>
          </a:p>
          <a:p>
            <a:r>
              <a:rPr lang="en-US" dirty="0" smtClean="0"/>
              <a:t>2. A lot more manual cars appear to not claim car insurance.</a:t>
            </a:r>
          </a:p>
          <a:p>
            <a:r>
              <a:rPr lang="en-US" dirty="0" smtClean="0"/>
              <a:t>3. Cars in segment A, B2 and C2 have a lower tendency to claim car insurance.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88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Cluster C19 appears to have a lot more people who did not claim any car insurance.</a:t>
            </a:r>
          </a:p>
          <a:p>
            <a:r>
              <a:rPr lang="en-US" dirty="0" smtClean="0"/>
              <a:t>2. A lot more manual cars appear to not claim car insurance.</a:t>
            </a:r>
          </a:p>
          <a:p>
            <a:r>
              <a:rPr lang="en-US" dirty="0" smtClean="0"/>
              <a:t>3. Cars in segment A, B2 and C2 have a lower tendency to claim car insurance.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06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Cluster C19 appears to have a lot more people who did not claim any car insurance.</a:t>
            </a:r>
          </a:p>
          <a:p>
            <a:r>
              <a:rPr lang="en-US" dirty="0" smtClean="0"/>
              <a:t>2. A lot more manual cars appear to not claim car insurance.</a:t>
            </a:r>
          </a:p>
          <a:p>
            <a:r>
              <a:rPr lang="en-US" dirty="0" smtClean="0"/>
              <a:t>3. Cars in segment A, B2 and C2 have a lower tendency to claim car insurance.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28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68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75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3404B-2F1A-4BE1-911A-83FE223FD60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14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36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0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6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19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93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5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00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13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60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0C17-EAD3-4131-8730-8614F3032C95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AC70-2BEC-4C0F-8A93-1F9BAC5E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95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lecascade-1-deployment-deploy-1m8aj4.streamlit.app/#this-person-will-not-claim-car-insurance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982" y="2538483"/>
            <a:ext cx="8730018" cy="971479"/>
          </a:xfrm>
          <a:solidFill>
            <a:schemeClr val="bg1">
              <a:alpha val="48000"/>
            </a:schemeClr>
          </a:solidFill>
        </p:spPr>
        <p:txBody>
          <a:bodyPr/>
          <a:lstStyle/>
          <a:p>
            <a:r>
              <a:rPr lang="en-SG" dirty="0" smtClean="0"/>
              <a:t>Predicting Insurance Claims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2074" y="3652282"/>
            <a:ext cx="8006687" cy="927572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en-SG" dirty="0" smtClean="0"/>
              <a:t>Daniel Zheng</a:t>
            </a:r>
          </a:p>
          <a:p>
            <a:r>
              <a:rPr lang="en-SG" dirty="0" smtClean="0"/>
              <a:t>3 Jun 2023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3" y="967213"/>
            <a:ext cx="2542749" cy="25427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20303" y="5838125"/>
            <a:ext cx="142578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 Protection, we are your best selection</a:t>
            </a:r>
            <a:endParaRPr lang="en-US" sz="4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7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Car Segment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10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sp>
        <p:nvSpPr>
          <p:cNvPr id="33" name="Shape 61"/>
          <p:cNvSpPr txBox="1">
            <a:spLocks/>
          </p:cNvSpPr>
          <p:nvPr/>
        </p:nvSpPr>
        <p:spPr>
          <a:xfrm>
            <a:off x="1958333" y="5839546"/>
            <a:ext cx="8089435" cy="528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095">
              <a:spcBef>
                <a:spcPts val="35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15151"/>
                </a:solidFill>
              </a:rPr>
              <a:t>Cars belonging to segment A, B2 and C2 appear </a:t>
            </a:r>
            <a:r>
              <a:rPr lang="en-US" sz="2400" dirty="0">
                <a:solidFill>
                  <a:srgbClr val="515151"/>
                </a:solidFill>
              </a:rPr>
              <a:t>to have a lower tendency to claim car insurance</a:t>
            </a:r>
            <a:endParaRPr lang="en-SG" sz="2400" dirty="0">
              <a:solidFill>
                <a:srgbClr val="515151"/>
              </a:solidFill>
            </a:endParaRPr>
          </a:p>
          <a:p>
            <a:pPr marL="0" indent="0" defTabSz="514095">
              <a:spcBef>
                <a:spcPts val="35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endParaRPr lang="en-SG" sz="2400" dirty="0">
              <a:solidFill>
                <a:srgbClr val="51515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57254" y="5850383"/>
            <a:ext cx="8477492" cy="805765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r="54" b="982"/>
          <a:stretch/>
        </p:blipFill>
        <p:spPr>
          <a:xfrm>
            <a:off x="838200" y="1560053"/>
            <a:ext cx="9809624" cy="4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Transmission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11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sp>
        <p:nvSpPr>
          <p:cNvPr id="33" name="Shape 61"/>
          <p:cNvSpPr txBox="1">
            <a:spLocks/>
          </p:cNvSpPr>
          <p:nvPr/>
        </p:nvSpPr>
        <p:spPr>
          <a:xfrm>
            <a:off x="1958333" y="5839546"/>
            <a:ext cx="8089435" cy="528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095">
              <a:spcBef>
                <a:spcPts val="35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15151"/>
                </a:solidFill>
              </a:rPr>
              <a:t>Manual Cars appear to not claim insurance more, as compared to automatic</a:t>
            </a:r>
            <a:endParaRPr lang="en-SG" sz="2400" dirty="0">
              <a:solidFill>
                <a:srgbClr val="515151"/>
              </a:solidFill>
            </a:endParaRPr>
          </a:p>
          <a:p>
            <a:pPr marL="0" indent="0" defTabSz="514095">
              <a:spcBef>
                <a:spcPts val="35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endParaRPr lang="en-SG" sz="2400" dirty="0">
              <a:solidFill>
                <a:srgbClr val="51515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57254" y="5850383"/>
            <a:ext cx="8477492" cy="805765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" r="211"/>
          <a:stretch/>
        </p:blipFill>
        <p:spPr>
          <a:xfrm>
            <a:off x="838200" y="1517072"/>
            <a:ext cx="9675710" cy="42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Modelling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12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68" y="1618105"/>
            <a:ext cx="6673551" cy="26223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08397" y="4487777"/>
            <a:ext cx="8477492" cy="2038887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1708397" y="4570073"/>
            <a:ext cx="8211879" cy="164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514095">
              <a:spcBef>
                <a:spcPts val="35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515151"/>
                </a:solidFill>
              </a:rPr>
              <a:t>First version MVP utilizes the </a:t>
            </a:r>
            <a:r>
              <a:rPr lang="en-US" dirty="0" err="1" smtClean="0">
                <a:solidFill>
                  <a:srgbClr val="515151"/>
                </a:solidFill>
              </a:rPr>
              <a:t>XGBoost</a:t>
            </a:r>
            <a:r>
              <a:rPr lang="en-US" dirty="0" smtClean="0">
                <a:solidFill>
                  <a:srgbClr val="515151"/>
                </a:solidFill>
              </a:rPr>
              <a:t> algorithm, given that it has the highest accuracy score and a relatively higher F1-score compared to the others. We will work towards refining the models with more data.</a:t>
            </a:r>
          </a:p>
          <a:p>
            <a:pPr marL="285750" indent="-285750" defTabSz="514095">
              <a:spcBef>
                <a:spcPts val="35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515151"/>
                </a:solidFill>
              </a:rPr>
              <a:t>First version MVP: </a:t>
            </a:r>
            <a:r>
              <a:rPr lang="en-US" dirty="0" smtClean="0">
                <a:solidFill>
                  <a:srgbClr val="515151"/>
                </a:solidFill>
                <a:hlinkClick r:id="rId5"/>
              </a:rPr>
              <a:t>Testing Site </a:t>
            </a:r>
            <a:endParaRPr lang="en-US" dirty="0" smtClean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/>
        </p:nvSpPr>
        <p:spPr>
          <a:xfrm rot="5400000">
            <a:off x="80889" y="-80889"/>
            <a:ext cx="6858002" cy="7019781"/>
          </a:xfrm>
          <a:prstGeom prst="flowChartManualInpu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016023" y="3045675"/>
            <a:ext cx="5308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Conclusions and Recommendations</a:t>
            </a:r>
            <a:endParaRPr lang="en-SG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R&amp;R: Recalibrate, and Re-adjust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14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sp>
        <p:nvSpPr>
          <p:cNvPr id="11" name="Google Shape;175;p24"/>
          <p:cNvSpPr/>
          <p:nvPr/>
        </p:nvSpPr>
        <p:spPr>
          <a:xfrm>
            <a:off x="3086988" y="1654621"/>
            <a:ext cx="7697126" cy="154267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</a:rPr>
              <a:t>Recalibrate the amount of capital allocated based on characteristics of car.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For example, we could allocate less capital for the smaller-sized cars/cc given their propensity to not claim insurance.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Other factors include the transmission type, area cluster the policyholder is in etc.</a:t>
            </a:r>
          </a:p>
        </p:txBody>
      </p:sp>
      <p:pic>
        <p:nvPicPr>
          <p:cNvPr id="1028" name="Picture 4" descr="25 Recalibrate Images, Stock Photos &amp; Vectors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1"/>
          <a:stretch/>
        </p:blipFill>
        <p:spPr bwMode="auto">
          <a:xfrm>
            <a:off x="219226" y="1654621"/>
            <a:ext cx="2725942" cy="15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75;p24"/>
          <p:cNvSpPr/>
          <p:nvPr/>
        </p:nvSpPr>
        <p:spPr>
          <a:xfrm>
            <a:off x="3086988" y="3551307"/>
            <a:ext cx="7697126" cy="154267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b="1" dirty="0"/>
              <a:t>Re-adjust premiums </a:t>
            </a:r>
            <a:r>
              <a:rPr lang="en-US" dirty="0"/>
              <a:t>based on the model output. For example, where customers are predicted to claim insurance, we could charge a higher premium to help cover our potential losses.</a:t>
            </a:r>
          </a:p>
        </p:txBody>
      </p:sp>
      <p:pic>
        <p:nvPicPr>
          <p:cNvPr id="1030" name="Picture 6" descr="Readjust Stock Photos - Free &amp; Royalty-Free Stock Photos from Dreamsti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6" y="3597033"/>
            <a:ext cx="2725942" cy="14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708397" y="5407192"/>
            <a:ext cx="8477492" cy="96289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1825255" y="5488166"/>
            <a:ext cx="8137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095">
              <a:spcBef>
                <a:spcPts val="350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15151"/>
                </a:solidFill>
              </a:rPr>
              <a:t>Potential cost savings of about 5-15%, with a corresponding increase in revenue of about 10%, as per estimates</a:t>
            </a:r>
            <a:endParaRPr lang="en-SG" sz="24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/>
        </p:nvSpPr>
        <p:spPr>
          <a:xfrm rot="5400000">
            <a:off x="80889" y="-80889"/>
            <a:ext cx="6858002" cy="7019781"/>
          </a:xfrm>
          <a:prstGeom prst="flowChartManualInpu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016023" y="3045675"/>
            <a:ext cx="53085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Future Work</a:t>
            </a:r>
            <a:endParaRPr lang="en-SG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Future Work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16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sp>
        <p:nvSpPr>
          <p:cNvPr id="8" name="Google Shape;172;p24"/>
          <p:cNvSpPr/>
          <p:nvPr/>
        </p:nvSpPr>
        <p:spPr>
          <a:xfrm>
            <a:off x="1321651" y="7805975"/>
            <a:ext cx="685800" cy="6084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" name="Google Shape;175;p24"/>
          <p:cNvSpPr/>
          <p:nvPr/>
        </p:nvSpPr>
        <p:spPr>
          <a:xfrm>
            <a:off x="3063328" y="2324990"/>
            <a:ext cx="7697126" cy="154267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Obtaining more data</a:t>
            </a:r>
            <a:r>
              <a:rPr lang="en-US" dirty="0">
                <a:solidFill>
                  <a:schemeClr val="dk1"/>
                </a:solidFill>
              </a:rPr>
              <a:t> in terms of demographics of policyholders (</a:t>
            </a: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. Income, job, traffic accident history, history of claims, medical records etc.) to augment the model</a:t>
            </a:r>
            <a:endParaRPr lang="en-US" dirty="0"/>
          </a:p>
        </p:txBody>
      </p:sp>
      <p:sp>
        <p:nvSpPr>
          <p:cNvPr id="13" name="Google Shape;175;p24"/>
          <p:cNvSpPr/>
          <p:nvPr/>
        </p:nvSpPr>
        <p:spPr>
          <a:xfrm>
            <a:off x="3063328" y="4504356"/>
            <a:ext cx="7697126" cy="154267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b="1" dirty="0"/>
              <a:t>Expand scope to improve pricing decisions. </a:t>
            </a:r>
            <a:r>
              <a:rPr lang="en-US" dirty="0"/>
              <a:t>The model today classifies whether the policyholder will claim, but there is potential to look into the actual amounts of claims to better manage underwriting risk and make better decisions.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2116" t="-1868" r="-2116" b="8522"/>
          <a:stretch/>
        </p:blipFill>
        <p:spPr>
          <a:xfrm>
            <a:off x="318737" y="1566148"/>
            <a:ext cx="2479600" cy="2621755"/>
          </a:xfrm>
          <a:prstGeom prst="rect">
            <a:avLst/>
          </a:prstGeom>
        </p:spPr>
      </p:pic>
      <p:pic>
        <p:nvPicPr>
          <p:cNvPr id="2058" name="Picture 10" descr="Scope - Free arrow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3" y="4187903"/>
            <a:ext cx="2255724" cy="22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982" y="2538483"/>
            <a:ext cx="8730018" cy="971479"/>
          </a:xfrm>
          <a:solidFill>
            <a:schemeClr val="bg1">
              <a:alpha val="48000"/>
            </a:schemeClr>
          </a:solidFill>
        </p:spPr>
        <p:txBody>
          <a:bodyPr/>
          <a:lstStyle/>
          <a:p>
            <a:r>
              <a:rPr lang="en-SG" dirty="0" smtClean="0"/>
              <a:t>Thank you!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2074" y="3652282"/>
            <a:ext cx="8006687" cy="494416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en-SG" dirty="0" smtClean="0"/>
              <a:t>Q&amp;A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3" y="967213"/>
            <a:ext cx="2542749" cy="2542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20303" y="5838125"/>
            <a:ext cx="142578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 Protection, we are your best selection</a:t>
            </a:r>
            <a:endParaRPr lang="en-US" sz="4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8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2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718762" y="1729264"/>
            <a:ext cx="9720073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Business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Dataset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Findings and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/>
        </p:nvSpPr>
        <p:spPr>
          <a:xfrm rot="5400000">
            <a:off x="80889" y="-80889"/>
            <a:ext cx="6858002" cy="7019781"/>
          </a:xfrm>
          <a:prstGeom prst="flowChartManualInpu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016023" y="3045675"/>
            <a:ext cx="5308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Business and Data Science </a:t>
            </a:r>
            <a:r>
              <a:rPr lang="en-US" sz="4500" b="1" dirty="0" smtClean="0">
                <a:solidFill>
                  <a:schemeClr val="bg1"/>
                </a:solidFill>
              </a:rPr>
              <a:t>Problem 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endParaRPr lang="en-SG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ssumptions red gradient concept icon 2210531 Vector Art at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4287" r="16072" b="9541"/>
          <a:stretch/>
        </p:blipFill>
        <p:spPr bwMode="auto">
          <a:xfrm>
            <a:off x="21404" y="2089778"/>
            <a:ext cx="1193178" cy="12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and Data Science Problem</a:t>
            </a:r>
            <a:endParaRPr lang="en-S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1274618" y="2096630"/>
            <a:ext cx="10233890" cy="115570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Current Assumptions for managing </a:t>
            </a:r>
            <a:r>
              <a:rPr lang="en-SG" sz="2400" dirty="0" smtClean="0">
                <a:solidFill>
                  <a:schemeClr val="tx1"/>
                </a:solidFill>
              </a:rPr>
              <a:t>underwriting </a:t>
            </a:r>
            <a:r>
              <a:rPr lang="en-SG" sz="2400" dirty="0">
                <a:solidFill>
                  <a:schemeClr val="tx1"/>
                </a:solidFill>
              </a:rPr>
              <a:t>risk, and premiums charged are uniform across all customers (</a:t>
            </a:r>
            <a:r>
              <a:rPr lang="en-SG" sz="2400" dirty="0" err="1">
                <a:solidFill>
                  <a:schemeClr val="tx1"/>
                </a:solidFill>
              </a:rPr>
              <a:t>eg</a:t>
            </a:r>
            <a:r>
              <a:rPr lang="en-SG" sz="2400" dirty="0">
                <a:solidFill>
                  <a:schemeClr val="tx1"/>
                </a:solidFill>
              </a:rPr>
              <a:t>. Discount rates, projection of expected liability cash flows)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09179" y="5193372"/>
            <a:ext cx="10199329" cy="93033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solidFill>
                  <a:schemeClr val="tx1"/>
                </a:solidFill>
              </a:rPr>
              <a:t>To predict whether customers will claim on their insurance, to better model future claims and pricing on a risk-based approach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4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81439" y="1531432"/>
            <a:ext cx="2587869" cy="51905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Problem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274618" y="3494936"/>
            <a:ext cx="10233890" cy="70918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solidFill>
                  <a:schemeClr val="tx1"/>
                </a:solidFill>
              </a:rPr>
              <a:t>Maximising revenue and more efficient capital allocation on a risk-based approach where possible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1439" y="4491750"/>
            <a:ext cx="2587868" cy="51905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Science Problem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4341091"/>
            <a:ext cx="12192000" cy="9236"/>
          </a:xfrm>
          <a:prstGeom prst="line">
            <a:avLst/>
          </a:prstGeom>
          <a:ln>
            <a:solidFill>
              <a:srgbClr val="255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Free Icon | Profi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4" y="3339799"/>
            <a:ext cx="969383" cy="9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ediction - Free technology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4" y="5191162"/>
            <a:ext cx="980928" cy="9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/>
        </p:nvSpPr>
        <p:spPr>
          <a:xfrm rot="5400000">
            <a:off x="80889" y="-80889"/>
            <a:ext cx="6858002" cy="7019781"/>
          </a:xfrm>
          <a:prstGeom prst="flowChartManualInpu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016023" y="3045675"/>
            <a:ext cx="53085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Datasets used</a:t>
            </a:r>
            <a:endParaRPr lang="en-SG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6432" y="4502477"/>
            <a:ext cx="2660484" cy="11186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SG" sz="2400" dirty="0" smtClean="0"/>
              <a:t>Dataset contains 58,592 observations (policies), and 44 columns</a:t>
            </a:r>
            <a:endParaRPr lang="en-SG" sz="2400" dirty="0"/>
          </a:p>
          <a:p>
            <a:endParaRPr lang="en-SG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86188" y="4373953"/>
            <a:ext cx="2619623" cy="1589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 smtClean="0"/>
              <a:t>Columns largely relate to statistics related to policyholder and car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2400" dirty="0" smtClean="0"/>
          </a:p>
          <a:p>
            <a:endParaRPr lang="en-SG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740582" y="1671767"/>
            <a:ext cx="3192185" cy="45493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le 22"/>
          <p:cNvSpPr/>
          <p:nvPr/>
        </p:nvSpPr>
        <p:spPr>
          <a:xfrm>
            <a:off x="4478080" y="1671766"/>
            <a:ext cx="6306034" cy="45493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Dataset Description</a:t>
            </a:r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6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cxnSp>
        <p:nvCxnSpPr>
          <p:cNvPr id="3" name="Straight Connector 2"/>
          <p:cNvCxnSpPr>
            <a:stCxn id="23" idx="0"/>
            <a:endCxn id="23" idx="2"/>
          </p:cNvCxnSpPr>
          <p:nvPr/>
        </p:nvCxnSpPr>
        <p:spPr>
          <a:xfrm>
            <a:off x="7631097" y="1671766"/>
            <a:ext cx="0" cy="4549315"/>
          </a:xfrm>
          <a:prstGeom prst="line">
            <a:avLst/>
          </a:prstGeom>
          <a:ln w="28575">
            <a:solidFill>
              <a:srgbClr val="255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795338" y="1903161"/>
            <a:ext cx="2587869" cy="51905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Statistics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837714" y="4373953"/>
            <a:ext cx="2587869" cy="51905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Policyholder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713" y="2509462"/>
            <a:ext cx="254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Dimensions of Car (</a:t>
            </a:r>
            <a:r>
              <a:rPr lang="en-US" dirty="0" err="1" smtClean="0"/>
              <a:t>eg</a:t>
            </a:r>
            <a:r>
              <a:rPr lang="en-US" dirty="0" smtClean="0"/>
              <a:t>, height, cc,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of a car (</a:t>
            </a:r>
            <a:r>
              <a:rPr lang="en-US" dirty="0" err="1" smtClean="0"/>
              <a:t>eg</a:t>
            </a:r>
            <a:r>
              <a:rPr lang="en-US" dirty="0" smtClean="0"/>
              <a:t>. Gearbox, cameras, safety rating, transmission, etc.)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7698" y="4968907"/>
            <a:ext cx="254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of Policyholder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Tenure of Policy</a:t>
            </a:r>
            <a:endParaRPr lang="en-US" dirty="0"/>
          </a:p>
        </p:txBody>
      </p:sp>
      <p:pic>
        <p:nvPicPr>
          <p:cNvPr id="4098" name="Picture 2" descr="Dataset Icons - Free SVG &amp; PNG Dataset Images -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7" y="1841993"/>
            <a:ext cx="2660484" cy="26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n with Car - Free transport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00" y="2037721"/>
            <a:ext cx="2336231" cy="23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/>
        </p:nvSpPr>
        <p:spPr>
          <a:xfrm rot="5400000">
            <a:off x="80889" y="-80889"/>
            <a:ext cx="6858002" cy="7019781"/>
          </a:xfrm>
          <a:prstGeom prst="flowChartManualInpu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016023" y="3045675"/>
            <a:ext cx="5308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Findings and Predictive Modelling</a:t>
            </a:r>
            <a:endParaRPr lang="en-SG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Displacement (cc)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8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79" y="1597029"/>
            <a:ext cx="8687553" cy="3642676"/>
          </a:xfrm>
          <a:prstGeom prst="rect">
            <a:avLst/>
          </a:prstGeom>
        </p:spPr>
      </p:pic>
      <p:sp>
        <p:nvSpPr>
          <p:cNvPr id="33" name="Shape 61"/>
          <p:cNvSpPr txBox="1">
            <a:spLocks/>
          </p:cNvSpPr>
          <p:nvPr/>
        </p:nvSpPr>
        <p:spPr>
          <a:xfrm>
            <a:off x="2011495" y="5458350"/>
            <a:ext cx="8772619" cy="528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095">
              <a:spcBef>
                <a:spcPts val="35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15151"/>
                </a:solidFill>
              </a:rPr>
              <a:t>Lower and mid-range cc cars appear to have a lower tendency to claim car insurance</a:t>
            </a:r>
            <a:endParaRPr lang="en-SG" sz="2400" dirty="0">
              <a:solidFill>
                <a:srgbClr val="51515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1346" y="5367184"/>
            <a:ext cx="8477492" cy="1002900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74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Area Clusters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0" y="6734166"/>
            <a:ext cx="12192000" cy="1238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463040"/>
            <a:ext cx="10784114" cy="431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580149" y="6319163"/>
            <a:ext cx="515998" cy="502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ysClr val="windowText" lastClr="000000"/>
                </a:solidFill>
              </a:rPr>
              <a:t>9</a:t>
            </a:r>
            <a:endParaRPr lang="en-SG" sz="14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-418749"/>
            <a:ext cx="2289066" cy="2289066"/>
          </a:xfrm>
          <a:prstGeom prst="rect">
            <a:avLst/>
          </a:prstGeom>
        </p:spPr>
      </p:pic>
      <p:sp>
        <p:nvSpPr>
          <p:cNvPr id="33" name="Shape 61"/>
          <p:cNvSpPr txBox="1">
            <a:spLocks/>
          </p:cNvSpPr>
          <p:nvPr/>
        </p:nvSpPr>
        <p:spPr>
          <a:xfrm>
            <a:off x="2011495" y="5743948"/>
            <a:ext cx="8089435" cy="528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095">
              <a:spcBef>
                <a:spcPts val="35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15151"/>
                </a:solidFill>
              </a:rPr>
              <a:t>Cars belong to cluster C19 appear to have a lot more people who did not claim car insurance</a:t>
            </a:r>
            <a:endParaRPr lang="en-SG" sz="2400" dirty="0">
              <a:solidFill>
                <a:srgbClr val="51515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57254" y="5743948"/>
            <a:ext cx="8477492" cy="805765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" r="68"/>
          <a:stretch/>
        </p:blipFill>
        <p:spPr>
          <a:xfrm>
            <a:off x="1012794" y="1552353"/>
            <a:ext cx="9566601" cy="41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719</Words>
  <Application>Microsoft Office PowerPoint</Application>
  <PresentationFormat>Widescreen</PresentationFormat>
  <Paragraphs>87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Predicting Insurance Claims</vt:lpstr>
      <vt:lpstr>Agenda</vt:lpstr>
      <vt:lpstr>PowerPoint Presentation</vt:lpstr>
      <vt:lpstr>Business and Data Science Problem</vt:lpstr>
      <vt:lpstr>PowerPoint Presentation</vt:lpstr>
      <vt:lpstr>PowerPoint Presentation</vt:lpstr>
      <vt:lpstr>PowerPoint Presentation</vt:lpstr>
      <vt:lpstr>Displacement (cc)</vt:lpstr>
      <vt:lpstr>Area Clusters</vt:lpstr>
      <vt:lpstr>Car Segment</vt:lpstr>
      <vt:lpstr>Transmission</vt:lpstr>
      <vt:lpstr>Data Modelling</vt:lpstr>
      <vt:lpstr>PowerPoint Presentation</vt:lpstr>
      <vt:lpstr>R&amp;R: Recalibrate, and Re-adjust</vt:lpstr>
      <vt:lpstr>PowerPoint Presentation</vt:lpstr>
      <vt:lpstr>Future Work</vt:lpstr>
      <vt:lpstr>Thank you!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Fashions’ Analysis</dc:title>
  <dc:creator>Hewlett-Packard Company</dc:creator>
  <cp:lastModifiedBy>Daniel Zheng</cp:lastModifiedBy>
  <cp:revision>90</cp:revision>
  <dcterms:created xsi:type="dcterms:W3CDTF">2017-01-20T16:46:45Z</dcterms:created>
  <dcterms:modified xsi:type="dcterms:W3CDTF">2023-06-02T14:57:15Z</dcterms:modified>
</cp:coreProperties>
</file>