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Maven Pro Medium" panose="020B0604020202020204" charset="0"/>
      <p:regular r:id="rId17"/>
      <p:bold r:id="rId18"/>
    </p:embeddedFont>
    <p:embeddedFont>
      <p:font typeface="Maven Pro" panose="020B0604020202020204" charset="0"/>
      <p:regular r:id="rId19"/>
      <p:bold r:id="rId20"/>
    </p:embeddedFont>
    <p:embeddedFont>
      <p:font typeface="Maven Pro SemiBold" panose="020B0604020202020204" charset="0"/>
      <p:regular r:id="rId21"/>
      <p:bold r:id="rId22"/>
    </p:embeddedFont>
    <p:embeddedFont>
      <p:font typeface="Nunito"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48743D-30AB-40F8-9151-A9342E7D9B00}">
  <a:tblStyle styleId="{6B48743D-30AB-40F8-9151-A9342E7D9B0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968" autoAdjust="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155730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rchive.ics.uci.edu/ml/datasets/Online+Shoppers+Purchasing+Intention+Datase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9338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1443c8092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1443c8092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200" b="1">
                <a:solidFill>
                  <a:srgbClr val="000C2D"/>
                </a:solidFill>
              </a:rPr>
              <a:t>F1 score</a:t>
            </a:r>
            <a:endParaRPr sz="1200" b="1">
              <a:solidFill>
                <a:srgbClr val="000C2D"/>
              </a:solidFill>
            </a:endParaRPr>
          </a:p>
          <a:p>
            <a:pPr marL="0" lvl="0" indent="0" algn="l" rtl="0">
              <a:lnSpc>
                <a:spcPct val="150000"/>
              </a:lnSpc>
              <a:spcBef>
                <a:spcPts val="0"/>
              </a:spcBef>
              <a:spcAft>
                <a:spcPts val="0"/>
              </a:spcAft>
              <a:buNone/>
            </a:pPr>
            <a:r>
              <a:rPr lang="en" sz="1200">
                <a:solidFill>
                  <a:srgbClr val="000C2D"/>
                </a:solidFill>
              </a:rPr>
              <a:t>&gt; 0.9</a:t>
            </a:r>
            <a:endParaRPr sz="1200">
              <a:solidFill>
                <a:srgbClr val="000C2D"/>
              </a:solidFill>
            </a:endParaRPr>
          </a:p>
          <a:p>
            <a:pPr marL="0" lvl="0" indent="0" algn="l" rtl="0">
              <a:lnSpc>
                <a:spcPct val="150000"/>
              </a:lnSpc>
              <a:spcBef>
                <a:spcPts val="0"/>
              </a:spcBef>
              <a:spcAft>
                <a:spcPts val="0"/>
              </a:spcAft>
              <a:buNone/>
            </a:pPr>
            <a:r>
              <a:rPr lang="en" sz="1200">
                <a:solidFill>
                  <a:srgbClr val="000C2D"/>
                </a:solidFill>
              </a:rPr>
              <a:t>Very good</a:t>
            </a:r>
            <a:endParaRPr sz="1200">
              <a:solidFill>
                <a:srgbClr val="000C2D"/>
              </a:solidFill>
            </a:endParaRPr>
          </a:p>
          <a:p>
            <a:pPr marL="0" lvl="0" indent="0" algn="l" rtl="0">
              <a:lnSpc>
                <a:spcPct val="150000"/>
              </a:lnSpc>
              <a:spcBef>
                <a:spcPts val="0"/>
              </a:spcBef>
              <a:spcAft>
                <a:spcPts val="0"/>
              </a:spcAft>
              <a:buNone/>
            </a:pPr>
            <a:endParaRPr sz="1200">
              <a:solidFill>
                <a:srgbClr val="000C2D"/>
              </a:solidFill>
            </a:endParaRPr>
          </a:p>
          <a:p>
            <a:pPr marL="0" lvl="0" indent="0" algn="l" rtl="0">
              <a:lnSpc>
                <a:spcPct val="150000"/>
              </a:lnSpc>
              <a:spcBef>
                <a:spcPts val="0"/>
              </a:spcBef>
              <a:spcAft>
                <a:spcPts val="0"/>
              </a:spcAft>
              <a:buNone/>
            </a:pPr>
            <a:r>
              <a:rPr lang="en" sz="1200">
                <a:solidFill>
                  <a:srgbClr val="000C2D"/>
                </a:solidFill>
              </a:rPr>
              <a:t>0.8 - 0.9</a:t>
            </a:r>
            <a:endParaRPr sz="1200">
              <a:solidFill>
                <a:srgbClr val="000C2D"/>
              </a:solidFill>
            </a:endParaRPr>
          </a:p>
          <a:p>
            <a:pPr marL="0" lvl="0" indent="0" algn="l" rtl="0">
              <a:lnSpc>
                <a:spcPct val="150000"/>
              </a:lnSpc>
              <a:spcBef>
                <a:spcPts val="0"/>
              </a:spcBef>
              <a:spcAft>
                <a:spcPts val="0"/>
              </a:spcAft>
              <a:buNone/>
            </a:pPr>
            <a:r>
              <a:rPr lang="en" sz="1200">
                <a:solidFill>
                  <a:srgbClr val="000C2D"/>
                </a:solidFill>
              </a:rPr>
              <a:t>Good</a:t>
            </a:r>
            <a:endParaRPr sz="1200">
              <a:solidFill>
                <a:srgbClr val="000C2D"/>
              </a:solidFill>
            </a:endParaRPr>
          </a:p>
          <a:p>
            <a:pPr marL="0" lvl="0" indent="0" algn="l" rtl="0">
              <a:lnSpc>
                <a:spcPct val="150000"/>
              </a:lnSpc>
              <a:spcBef>
                <a:spcPts val="0"/>
              </a:spcBef>
              <a:spcAft>
                <a:spcPts val="0"/>
              </a:spcAft>
              <a:buNone/>
            </a:pPr>
            <a:endParaRPr sz="1200">
              <a:solidFill>
                <a:srgbClr val="000C2D"/>
              </a:solidFill>
            </a:endParaRPr>
          </a:p>
          <a:p>
            <a:pPr marL="0" lvl="0" indent="0" algn="l" rtl="0">
              <a:lnSpc>
                <a:spcPct val="150000"/>
              </a:lnSpc>
              <a:spcBef>
                <a:spcPts val="0"/>
              </a:spcBef>
              <a:spcAft>
                <a:spcPts val="0"/>
              </a:spcAft>
              <a:buNone/>
            </a:pPr>
            <a:r>
              <a:rPr lang="en" sz="1200">
                <a:solidFill>
                  <a:srgbClr val="000C2D"/>
                </a:solidFill>
              </a:rPr>
              <a:t>0.5 - 0.8</a:t>
            </a:r>
            <a:endParaRPr sz="1200">
              <a:solidFill>
                <a:srgbClr val="000C2D"/>
              </a:solidFill>
            </a:endParaRPr>
          </a:p>
          <a:p>
            <a:pPr marL="0" lvl="0" indent="0" algn="l" rtl="0">
              <a:lnSpc>
                <a:spcPct val="150000"/>
              </a:lnSpc>
              <a:spcBef>
                <a:spcPts val="0"/>
              </a:spcBef>
              <a:spcAft>
                <a:spcPts val="0"/>
              </a:spcAft>
              <a:buNone/>
            </a:pPr>
            <a:r>
              <a:rPr lang="en" sz="1200">
                <a:solidFill>
                  <a:srgbClr val="000C2D"/>
                </a:solidFill>
              </a:rPr>
              <a:t>OK</a:t>
            </a:r>
            <a:endParaRPr sz="1200">
              <a:solidFill>
                <a:srgbClr val="000C2D"/>
              </a:solidFill>
            </a:endParaRPr>
          </a:p>
          <a:p>
            <a:pPr marL="0" lvl="0" indent="0" algn="l" rtl="0">
              <a:lnSpc>
                <a:spcPct val="150000"/>
              </a:lnSpc>
              <a:spcBef>
                <a:spcPts val="0"/>
              </a:spcBef>
              <a:spcAft>
                <a:spcPts val="0"/>
              </a:spcAft>
              <a:buNone/>
            </a:pPr>
            <a:endParaRPr sz="1200">
              <a:solidFill>
                <a:srgbClr val="000C2D"/>
              </a:solidFill>
            </a:endParaRPr>
          </a:p>
          <a:p>
            <a:pPr marL="0" lvl="0" indent="0" algn="l" rtl="0">
              <a:lnSpc>
                <a:spcPct val="150000"/>
              </a:lnSpc>
              <a:spcBef>
                <a:spcPts val="0"/>
              </a:spcBef>
              <a:spcAft>
                <a:spcPts val="0"/>
              </a:spcAft>
              <a:buNone/>
            </a:pPr>
            <a:r>
              <a:rPr lang="en" sz="1200">
                <a:solidFill>
                  <a:srgbClr val="000C2D"/>
                </a:solidFill>
              </a:rPr>
              <a:t>&lt; 0.5</a:t>
            </a:r>
            <a:endParaRPr sz="1200">
              <a:solidFill>
                <a:srgbClr val="000C2D"/>
              </a:solidFill>
            </a:endParaRPr>
          </a:p>
          <a:p>
            <a:pPr marL="0" lvl="0" indent="0" algn="l" rtl="0">
              <a:lnSpc>
                <a:spcPct val="150000"/>
              </a:lnSpc>
              <a:spcBef>
                <a:spcPts val="0"/>
              </a:spcBef>
              <a:spcAft>
                <a:spcPts val="0"/>
              </a:spcAft>
              <a:buNone/>
            </a:pPr>
            <a:r>
              <a:rPr lang="en" sz="1200">
                <a:solidFill>
                  <a:srgbClr val="000C2D"/>
                </a:solidFill>
              </a:rPr>
              <a:t>Not good</a:t>
            </a:r>
            <a:endParaRPr sz="1200">
              <a:solidFill>
                <a:srgbClr val="000C2D"/>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541048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1449f25be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1449f25be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4371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105b7cdd19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105b7cdd19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0066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1443c8092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1443c8092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1812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1449f25be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1449f25be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3855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105b7cdd19_0_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105b7cdd19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a:solidFill>
                  <a:schemeClr val="dk1"/>
                </a:solidFill>
                <a:latin typeface="Nunito"/>
                <a:ea typeface="Nunito"/>
                <a:cs typeface="Nunito"/>
                <a:sym typeface="Nunito"/>
              </a:rPr>
              <a:t>We have been tasked to look into providing recommendations for improving revenue generation, through:</a:t>
            </a:r>
            <a:endParaRPr sz="1400">
              <a:solidFill>
                <a:schemeClr val="dk1"/>
              </a:solidFill>
              <a:latin typeface="Nunito"/>
              <a:ea typeface="Nunito"/>
              <a:cs typeface="Nunito"/>
              <a:sym typeface="Nunito"/>
            </a:endParaRPr>
          </a:p>
          <a:p>
            <a:pPr marL="457200" lvl="0" indent="-317500" algn="l" rtl="0">
              <a:lnSpc>
                <a:spcPct val="115000"/>
              </a:lnSpc>
              <a:spcBef>
                <a:spcPts val="1200"/>
              </a:spcBef>
              <a:spcAft>
                <a:spcPts val="0"/>
              </a:spcAft>
              <a:buClr>
                <a:schemeClr val="dk1"/>
              </a:buClr>
              <a:buSzPts val="1400"/>
              <a:buFont typeface="Nunito"/>
              <a:buChar char="●"/>
            </a:pPr>
            <a:r>
              <a:rPr lang="en" sz="1400">
                <a:solidFill>
                  <a:schemeClr val="dk1"/>
                </a:solidFill>
                <a:latin typeface="Nunito"/>
                <a:ea typeface="Nunito"/>
                <a:cs typeface="Nunito"/>
                <a:sym typeface="Nunito"/>
              </a:rPr>
              <a:t>Predicting whether the visitor to the page will buy something</a:t>
            </a:r>
            <a:endParaRPr sz="1400">
              <a:solidFill>
                <a:schemeClr val="dk1"/>
              </a:solidFill>
              <a:latin typeface="Nunito"/>
              <a:ea typeface="Nunito"/>
              <a:cs typeface="Nunito"/>
              <a:sym typeface="Nunito"/>
            </a:endParaRPr>
          </a:p>
        </p:txBody>
      </p:sp>
    </p:spTree>
    <p:extLst>
      <p:ext uri="{BB962C8B-B14F-4D97-AF65-F5344CB8AC3E}">
        <p14:creationId xmlns:p14="http://schemas.microsoft.com/office/powerpoint/2010/main" val="2515734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105b7cdd19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105b7cdd19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1500"/>
              </a:spcBef>
              <a:spcAft>
                <a:spcPts val="0"/>
              </a:spcAft>
              <a:buClr>
                <a:schemeClr val="dk1"/>
              </a:buClr>
              <a:buSzPts val="1600"/>
              <a:buFont typeface="Maven Pro"/>
              <a:buChar char="●"/>
            </a:pPr>
            <a:r>
              <a:rPr lang="en" sz="1600">
                <a:solidFill>
                  <a:schemeClr val="dk1"/>
                </a:solidFill>
                <a:latin typeface="Maven Pro"/>
                <a:ea typeface="Maven Pro"/>
                <a:cs typeface="Maven Pro"/>
                <a:sym typeface="Maven Pro"/>
              </a:rPr>
              <a:t>Dataset consists of </a:t>
            </a:r>
            <a:r>
              <a:rPr lang="en" sz="1600" b="1">
                <a:solidFill>
                  <a:schemeClr val="dk1"/>
                </a:solidFill>
                <a:latin typeface="Maven Pro"/>
                <a:ea typeface="Maven Pro"/>
                <a:cs typeface="Maven Pro"/>
                <a:sym typeface="Maven Pro"/>
              </a:rPr>
              <a:t>12,330 observations</a:t>
            </a:r>
            <a:r>
              <a:rPr lang="en" sz="1600">
                <a:solidFill>
                  <a:schemeClr val="dk1"/>
                </a:solidFill>
                <a:latin typeface="Maven Pro"/>
                <a:ea typeface="Maven Pro"/>
                <a:cs typeface="Maven Pro"/>
                <a:sym typeface="Maven Pro"/>
              </a:rPr>
              <a:t> of customer visits to the website, and </a:t>
            </a:r>
            <a:r>
              <a:rPr lang="en" sz="1600" b="1">
                <a:solidFill>
                  <a:schemeClr val="dk1"/>
                </a:solidFill>
                <a:latin typeface="Maven Pro"/>
                <a:ea typeface="Maven Pro"/>
                <a:cs typeface="Maven Pro"/>
                <a:sym typeface="Maven Pro"/>
              </a:rPr>
              <a:t>18 columns</a:t>
            </a:r>
            <a:r>
              <a:rPr lang="en" sz="1600">
                <a:solidFill>
                  <a:schemeClr val="dk1"/>
                </a:solidFill>
                <a:latin typeface="Maven Pro"/>
                <a:ea typeface="Maven Pro"/>
                <a:cs typeface="Maven Pro"/>
                <a:sym typeface="Maven Pro"/>
              </a:rPr>
              <a:t>, with </a:t>
            </a:r>
            <a:r>
              <a:rPr lang="en" sz="1600" b="1">
                <a:solidFill>
                  <a:schemeClr val="dk1"/>
                </a:solidFill>
                <a:latin typeface="Maven Pro"/>
                <a:ea typeface="Maven Pro"/>
                <a:cs typeface="Maven Pro"/>
                <a:sym typeface="Maven Pro"/>
              </a:rPr>
              <a:t>one column representing whether Revenue</a:t>
            </a:r>
            <a:r>
              <a:rPr lang="en" sz="1600">
                <a:solidFill>
                  <a:schemeClr val="dk1"/>
                </a:solidFill>
                <a:latin typeface="Maven Pro"/>
                <a:ea typeface="Maven Pro"/>
                <a:cs typeface="Maven Pro"/>
                <a:sym typeface="Maven Pro"/>
              </a:rPr>
              <a:t> was generated or not.</a:t>
            </a:r>
            <a:endParaRPr sz="1600">
              <a:solidFill>
                <a:schemeClr val="dk1"/>
              </a:solidFill>
              <a:latin typeface="Maven Pro"/>
              <a:ea typeface="Maven Pro"/>
              <a:cs typeface="Maven Pro"/>
              <a:sym typeface="Maven Pro"/>
            </a:endParaRPr>
          </a:p>
          <a:p>
            <a:pPr marL="457200" lvl="0" indent="-330200" algn="l" rtl="0">
              <a:lnSpc>
                <a:spcPct val="115000"/>
              </a:lnSpc>
              <a:spcBef>
                <a:spcPts val="0"/>
              </a:spcBef>
              <a:spcAft>
                <a:spcPts val="0"/>
              </a:spcAft>
              <a:buClr>
                <a:schemeClr val="dk1"/>
              </a:buClr>
              <a:buSzPts val="1600"/>
              <a:buFont typeface="Maven Pro"/>
              <a:buChar char="●"/>
            </a:pPr>
            <a:r>
              <a:rPr lang="en" sz="1600">
                <a:solidFill>
                  <a:schemeClr val="dk1"/>
                </a:solidFill>
                <a:latin typeface="Maven Pro"/>
                <a:ea typeface="Maven Pro"/>
                <a:cs typeface="Maven Pro"/>
                <a:sym typeface="Maven Pro"/>
              </a:rPr>
              <a:t>Features include web page browsing statistics (eg. Page Values, Duration spent on sites etc.) and other data points such as weekends, months, browsers, operating systems and visitor type. </a:t>
            </a:r>
            <a:endParaRPr sz="1600">
              <a:solidFill>
                <a:schemeClr val="dk1"/>
              </a:solidFill>
              <a:latin typeface="Maven Pro"/>
              <a:ea typeface="Maven Pro"/>
              <a:cs typeface="Maven Pro"/>
              <a:sym typeface="Maven Pro"/>
            </a:endParaRPr>
          </a:p>
          <a:p>
            <a:pPr marL="0" lvl="0" indent="0" algn="l" rtl="0">
              <a:lnSpc>
                <a:spcPct val="115000"/>
              </a:lnSpc>
              <a:spcBef>
                <a:spcPts val="1500"/>
              </a:spcBef>
              <a:spcAft>
                <a:spcPts val="1500"/>
              </a:spcAft>
              <a:buNone/>
            </a:pPr>
            <a:r>
              <a:rPr lang="en" sz="1600">
                <a:solidFill>
                  <a:schemeClr val="dk1"/>
                </a:solidFill>
                <a:latin typeface="Maven Pro"/>
                <a:ea typeface="Maven Pro"/>
                <a:cs typeface="Maven Pro"/>
                <a:sym typeface="Maven Pro"/>
              </a:rPr>
              <a:t>Source: UCI Machine Learning Repository. </a:t>
            </a:r>
            <a:r>
              <a:rPr lang="en" sz="1600">
                <a:solidFill>
                  <a:schemeClr val="dk1"/>
                </a:solidFill>
                <a:uFill>
                  <a:noFill/>
                </a:uFill>
                <a:latin typeface="Maven Pro"/>
                <a:ea typeface="Maven Pro"/>
                <a:cs typeface="Maven Pro"/>
                <a:sym typeface="Maven Pro"/>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https://archive.ics.uci.edu/ml/datasets/Online+Shoppers+Purchasing+Intention+Dataset#</a:t>
            </a:r>
            <a:endParaRPr sz="1600">
              <a:solidFill>
                <a:schemeClr val="dk1"/>
              </a:solidFill>
              <a:latin typeface="Maven Pro"/>
              <a:ea typeface="Maven Pro"/>
              <a:cs typeface="Maven Pro"/>
              <a:sym typeface="Maven Pro"/>
            </a:endParaRPr>
          </a:p>
        </p:txBody>
      </p:sp>
    </p:spTree>
    <p:extLst>
      <p:ext uri="{BB962C8B-B14F-4D97-AF65-F5344CB8AC3E}">
        <p14:creationId xmlns:p14="http://schemas.microsoft.com/office/powerpoint/2010/main" val="3497488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2bc2e1cc5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2bc2e1cc5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solidFill>
                  <a:srgbClr val="212121"/>
                </a:solidFill>
              </a:rPr>
              <a:t>The value of "Bounce Rate" feature for a web page refers to the percentage of visitors who enter the site from that page and then leave ("bounce") without triggering any other requests to the analytics server during that session.</a:t>
            </a:r>
            <a:endParaRPr>
              <a:solidFill>
                <a:srgbClr val="212121"/>
              </a:solidFill>
            </a:endParaRPr>
          </a:p>
          <a:p>
            <a:pPr marL="0" lvl="0" indent="0" algn="l" rtl="0">
              <a:lnSpc>
                <a:spcPct val="115000"/>
              </a:lnSpc>
              <a:spcBef>
                <a:spcPts val="1200"/>
              </a:spcBef>
              <a:spcAft>
                <a:spcPts val="0"/>
              </a:spcAft>
              <a:buClr>
                <a:schemeClr val="dk1"/>
              </a:buClr>
              <a:buSzPts val="1100"/>
              <a:buFont typeface="Arial"/>
              <a:buNone/>
            </a:pPr>
            <a:r>
              <a:rPr lang="en">
                <a:solidFill>
                  <a:srgbClr val="212121"/>
                </a:solidFill>
              </a:rPr>
              <a:t>The value of "Exit Rate" feature for a specific web page is calculated as for all pageviews to the page, the percentage that were the last in the session.</a:t>
            </a:r>
            <a:endParaRPr>
              <a:solidFill>
                <a:srgbClr val="212121"/>
              </a:solidFill>
            </a:endParaRPr>
          </a:p>
          <a:p>
            <a:pPr marL="0" lvl="0" indent="0" algn="l" rtl="0">
              <a:spcBef>
                <a:spcPts val="1200"/>
              </a:spcBef>
              <a:spcAft>
                <a:spcPts val="0"/>
              </a:spcAft>
              <a:buClr>
                <a:schemeClr val="dk1"/>
              </a:buClr>
              <a:buSzPts val="1100"/>
              <a:buFont typeface="Arial"/>
              <a:buNone/>
            </a:pPr>
            <a:r>
              <a:rPr lang="en">
                <a:solidFill>
                  <a:srgbClr val="212121"/>
                </a:solidFill>
              </a:rPr>
              <a:t>The "Page Value" feature represents the average value for a web page that a user visited before completing an e-commerce transaction.</a:t>
            </a:r>
            <a:endParaRPr sz="1400">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116578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bc2e1cc59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bc2e1cc5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2164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105b7cdd19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105b7cdd19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079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1443c8092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1443c8092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0760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1443c8092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1443c8092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3112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1443c80929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1443c8092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5436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1256400" y="710100"/>
            <a:ext cx="6631200" cy="16362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dist="19050" dir="54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txBox="1">
            <a:spLocks noGrp="1"/>
          </p:cNvSpPr>
          <p:nvPr>
            <p:ph type="ctrTitle"/>
          </p:nvPr>
        </p:nvSpPr>
        <p:spPr>
          <a:xfrm>
            <a:off x="1285050" y="852450"/>
            <a:ext cx="6573900" cy="1351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4000" b="1" dirty="0">
                <a:latin typeface="Nunito"/>
                <a:ea typeface="Nunito"/>
                <a:cs typeface="Nunito"/>
                <a:sym typeface="Nunito"/>
              </a:rPr>
              <a:t>Impact of browsing statistics on revenue generation</a:t>
            </a:r>
            <a:endParaRPr sz="4000" b="1" dirty="0">
              <a:latin typeface="Nunito"/>
              <a:ea typeface="Nunito"/>
              <a:cs typeface="Nunito"/>
              <a:sym typeface="Nunito"/>
            </a:endParaRPr>
          </a:p>
        </p:txBody>
      </p:sp>
      <p:sp>
        <p:nvSpPr>
          <p:cNvPr id="56" name="Google Shape;56;p13"/>
          <p:cNvSpPr txBox="1">
            <a:spLocks noGrp="1"/>
          </p:cNvSpPr>
          <p:nvPr>
            <p:ph type="subTitle" idx="1"/>
          </p:nvPr>
        </p:nvSpPr>
        <p:spPr>
          <a:xfrm>
            <a:off x="2286300" y="2531325"/>
            <a:ext cx="4255500" cy="6954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None/>
            </a:pPr>
            <a:r>
              <a:rPr lang="en" dirty="0">
                <a:latin typeface="Maven Pro Medium"/>
                <a:ea typeface="Maven Pro Medium"/>
                <a:cs typeface="Maven Pro Medium"/>
                <a:sym typeface="Maven Pro Medium"/>
              </a:rPr>
              <a:t>Developing good predictive models for revenue generation </a:t>
            </a:r>
            <a:endParaRPr dirty="0">
              <a:latin typeface="Maven Pro Medium"/>
              <a:ea typeface="Maven Pro Medium"/>
              <a:cs typeface="Maven Pro Medium"/>
              <a:sym typeface="Maven Pro Medium"/>
            </a:endParaRPr>
          </a:p>
        </p:txBody>
      </p:sp>
      <p:sp>
        <p:nvSpPr>
          <p:cNvPr id="57" name="Google Shape;57;p13"/>
          <p:cNvSpPr txBox="1"/>
          <p:nvPr/>
        </p:nvSpPr>
        <p:spPr>
          <a:xfrm>
            <a:off x="1781050" y="3384350"/>
            <a:ext cx="5955600" cy="484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50">
                <a:latin typeface="Nunito"/>
                <a:ea typeface="Nunito"/>
                <a:cs typeface="Nunito"/>
                <a:sym typeface="Nunito"/>
              </a:rPr>
              <a:t>Presented by: Daniel Zheng and Angeline Ang</a:t>
            </a:r>
            <a:endParaRPr sz="1950">
              <a:latin typeface="Nunito"/>
              <a:ea typeface="Nunito"/>
              <a:cs typeface="Nunito"/>
              <a:sym typeface="Nunito"/>
            </a:endParaRPr>
          </a:p>
        </p:txBody>
      </p:sp>
      <p:sp>
        <p:nvSpPr>
          <p:cNvPr id="2" name="TextBox 1"/>
          <p:cNvSpPr txBox="1"/>
          <p:nvPr/>
        </p:nvSpPr>
        <p:spPr>
          <a:xfrm>
            <a:off x="3114675" y="4110886"/>
            <a:ext cx="4177219" cy="307777"/>
          </a:xfrm>
          <a:prstGeom prst="rect">
            <a:avLst/>
          </a:prstGeom>
          <a:noFill/>
        </p:spPr>
        <p:txBody>
          <a:bodyPr wrap="square" rtlCol="0">
            <a:spAutoFit/>
          </a:bodyPr>
          <a:lstStyle/>
          <a:p>
            <a:r>
              <a:rPr lang="en-US" dirty="0" smtClean="0"/>
              <a:t>Last updated: 15 Apr 2023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595959"/>
                </a:solidFill>
                <a:latin typeface="Maven Pro"/>
                <a:ea typeface="Maven Pro"/>
                <a:cs typeface="Maven Pro"/>
                <a:sym typeface="Maven Pro"/>
              </a:rPr>
              <a:t>Data Modelling</a:t>
            </a:r>
            <a:endParaRPr b="1">
              <a:solidFill>
                <a:srgbClr val="595959"/>
              </a:solidFill>
              <a:latin typeface="Maven Pro"/>
              <a:ea typeface="Maven Pro"/>
              <a:cs typeface="Maven Pro"/>
              <a:sym typeface="Maven Pro"/>
            </a:endParaRPr>
          </a:p>
        </p:txBody>
      </p:sp>
      <p:pic>
        <p:nvPicPr>
          <p:cNvPr id="153" name="Google Shape;153;p22"/>
          <p:cNvPicPr preferRelativeResize="0"/>
          <p:nvPr/>
        </p:nvPicPr>
        <p:blipFill>
          <a:blip r:embed="rId3">
            <a:alphaModFix/>
          </a:blip>
          <a:stretch>
            <a:fillRect/>
          </a:stretch>
        </p:blipFill>
        <p:spPr>
          <a:xfrm>
            <a:off x="119225" y="1418425"/>
            <a:ext cx="4591050" cy="1905000"/>
          </a:xfrm>
          <a:prstGeom prst="rect">
            <a:avLst/>
          </a:prstGeom>
          <a:noFill/>
          <a:ln>
            <a:noFill/>
          </a:ln>
        </p:spPr>
      </p:pic>
      <p:sp>
        <p:nvSpPr>
          <p:cNvPr id="154" name="Google Shape;154;p22"/>
          <p:cNvSpPr/>
          <p:nvPr/>
        </p:nvSpPr>
        <p:spPr>
          <a:xfrm>
            <a:off x="119225" y="3411300"/>
            <a:ext cx="4591200" cy="1194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Random Forest</a:t>
            </a:r>
            <a:r>
              <a:rPr lang="en"/>
              <a:t> - All Features is the model we have developed for predictions, given that it has the </a:t>
            </a:r>
            <a:r>
              <a:rPr lang="en" b="1"/>
              <a:t>highest F1-score at about 0.69</a:t>
            </a:r>
            <a:r>
              <a:rPr lang="en"/>
              <a:t>, highest accuracy and recall, and the highest AUC.</a:t>
            </a:r>
            <a:endParaRPr/>
          </a:p>
        </p:txBody>
      </p:sp>
      <p:sp>
        <p:nvSpPr>
          <p:cNvPr id="155" name="Google Shape;155;p22"/>
          <p:cNvSpPr/>
          <p:nvPr/>
        </p:nvSpPr>
        <p:spPr>
          <a:xfrm>
            <a:off x="90700" y="1707875"/>
            <a:ext cx="4668000" cy="254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6" name="Google Shape;156;p22"/>
          <p:cNvPicPr preferRelativeResize="0"/>
          <p:nvPr/>
        </p:nvPicPr>
        <p:blipFill>
          <a:blip r:embed="rId4">
            <a:alphaModFix/>
          </a:blip>
          <a:stretch>
            <a:fillRect/>
          </a:stretch>
        </p:blipFill>
        <p:spPr>
          <a:xfrm>
            <a:off x="4911100" y="950950"/>
            <a:ext cx="4017576" cy="4040150"/>
          </a:xfrm>
          <a:prstGeom prst="rect">
            <a:avLst/>
          </a:prstGeom>
          <a:noFill/>
          <a:ln>
            <a:noFill/>
          </a:ln>
        </p:spPr>
      </p:pic>
      <p:sp>
        <p:nvSpPr>
          <p:cNvPr id="157" name="Google Shape;157;p22"/>
          <p:cNvSpPr/>
          <p:nvPr/>
        </p:nvSpPr>
        <p:spPr>
          <a:xfrm>
            <a:off x="5751650" y="3540675"/>
            <a:ext cx="2922600" cy="254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3"/>
          <p:cNvSpPr/>
          <p:nvPr/>
        </p:nvSpPr>
        <p:spPr>
          <a:xfrm>
            <a:off x="5004975" y="2038750"/>
            <a:ext cx="3738600" cy="2165100"/>
          </a:xfrm>
          <a:prstGeom prst="rect">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3"/>
          <p:cNvSpPr txBox="1">
            <a:spLocks noGrp="1"/>
          </p:cNvSpPr>
          <p:nvPr>
            <p:ph type="title"/>
          </p:nvPr>
        </p:nvSpPr>
        <p:spPr>
          <a:xfrm>
            <a:off x="311700" y="2792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595959"/>
                </a:solidFill>
                <a:latin typeface="Maven Pro"/>
                <a:ea typeface="Maven Pro"/>
                <a:cs typeface="Maven Pro"/>
                <a:sym typeface="Maven Pro"/>
              </a:rPr>
              <a:t>Feature Importance of Random Forest</a:t>
            </a:r>
            <a:endParaRPr b="1">
              <a:solidFill>
                <a:srgbClr val="595959"/>
              </a:solidFill>
              <a:latin typeface="Maven Pro"/>
              <a:ea typeface="Maven Pro"/>
              <a:cs typeface="Maven Pro"/>
              <a:sym typeface="Maven Pro"/>
            </a:endParaRPr>
          </a:p>
        </p:txBody>
      </p:sp>
      <p:pic>
        <p:nvPicPr>
          <p:cNvPr id="164" name="Google Shape;164;p23"/>
          <p:cNvPicPr preferRelativeResize="0"/>
          <p:nvPr/>
        </p:nvPicPr>
        <p:blipFill>
          <a:blip r:embed="rId3">
            <a:alphaModFix/>
          </a:blip>
          <a:stretch>
            <a:fillRect/>
          </a:stretch>
        </p:blipFill>
        <p:spPr>
          <a:xfrm>
            <a:off x="340450" y="1315168"/>
            <a:ext cx="4419600" cy="3543207"/>
          </a:xfrm>
          <a:prstGeom prst="rect">
            <a:avLst/>
          </a:prstGeom>
          <a:noFill/>
          <a:ln>
            <a:noFill/>
          </a:ln>
        </p:spPr>
      </p:pic>
      <p:sp>
        <p:nvSpPr>
          <p:cNvPr id="165" name="Google Shape;165;p23"/>
          <p:cNvSpPr txBox="1"/>
          <p:nvPr/>
        </p:nvSpPr>
        <p:spPr>
          <a:xfrm>
            <a:off x="5004975" y="2132475"/>
            <a:ext cx="3738600" cy="1908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Nunito"/>
              <a:buChar char="●"/>
            </a:pPr>
            <a:r>
              <a:rPr lang="en">
                <a:latin typeface="Nunito"/>
                <a:ea typeface="Nunito"/>
                <a:cs typeface="Nunito"/>
                <a:sym typeface="Nunito"/>
              </a:rPr>
              <a:t>Based on the Random Forest’s algorithm, </a:t>
            </a:r>
            <a:r>
              <a:rPr lang="en" b="1">
                <a:latin typeface="Nunito"/>
                <a:ea typeface="Nunito"/>
                <a:cs typeface="Nunito"/>
                <a:sym typeface="Nunito"/>
              </a:rPr>
              <a:t>Page Values and Exit Rates have the highest feature importance</a:t>
            </a:r>
            <a:r>
              <a:rPr lang="en">
                <a:latin typeface="Nunito"/>
                <a:ea typeface="Nunito"/>
                <a:cs typeface="Nunito"/>
                <a:sym typeface="Nunito"/>
              </a:rPr>
              <a:t> in determining whether the customer buy.</a:t>
            </a:r>
            <a:endParaRPr>
              <a:latin typeface="Nunito"/>
              <a:ea typeface="Nunito"/>
              <a:cs typeface="Nunito"/>
              <a:sym typeface="Nunito"/>
            </a:endParaRPr>
          </a:p>
          <a:p>
            <a:pPr marL="457200" lvl="0" indent="-317500" algn="l" rtl="0">
              <a:spcBef>
                <a:spcPts val="0"/>
              </a:spcBef>
              <a:spcAft>
                <a:spcPts val="0"/>
              </a:spcAft>
              <a:buSzPts val="1400"/>
              <a:buFont typeface="Nunito"/>
              <a:buChar char="●"/>
            </a:pPr>
            <a:r>
              <a:rPr lang="en">
                <a:latin typeface="Nunito"/>
                <a:ea typeface="Nunito"/>
                <a:cs typeface="Nunito"/>
                <a:sym typeface="Nunito"/>
              </a:rPr>
              <a:t>Visitor Type, Weekend, and Special Days have the lowest feature importance.</a:t>
            </a:r>
            <a:endParaRPr>
              <a:latin typeface="Nunito"/>
              <a:ea typeface="Nunito"/>
              <a:cs typeface="Nunito"/>
              <a:sym typeface="Nuni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4"/>
          <p:cNvSpPr txBox="1">
            <a:spLocks noGrp="1"/>
          </p:cNvSpPr>
          <p:nvPr>
            <p:ph type="title"/>
          </p:nvPr>
        </p:nvSpPr>
        <p:spPr>
          <a:xfrm>
            <a:off x="311700" y="3495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595959"/>
                </a:solidFill>
                <a:latin typeface="Maven Pro"/>
                <a:ea typeface="Maven Pro"/>
                <a:cs typeface="Maven Pro"/>
                <a:sym typeface="Maven Pro"/>
              </a:rPr>
              <a:t>Recommendations and Conclusion</a:t>
            </a:r>
            <a:endParaRPr b="1">
              <a:solidFill>
                <a:srgbClr val="595959"/>
              </a:solidFill>
              <a:latin typeface="Maven Pro"/>
              <a:ea typeface="Maven Pro"/>
              <a:cs typeface="Maven Pro"/>
              <a:sym typeface="Maven Pro"/>
            </a:endParaRPr>
          </a:p>
        </p:txBody>
      </p:sp>
      <p:sp>
        <p:nvSpPr>
          <p:cNvPr id="171" name="Google Shape;171;p24"/>
          <p:cNvSpPr/>
          <p:nvPr/>
        </p:nvSpPr>
        <p:spPr>
          <a:xfrm>
            <a:off x="544200" y="1443000"/>
            <a:ext cx="685800" cy="608400"/>
          </a:xfrm>
          <a:prstGeom prst="ellipse">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72" name="Google Shape;172;p24"/>
          <p:cNvSpPr/>
          <p:nvPr/>
        </p:nvSpPr>
        <p:spPr>
          <a:xfrm>
            <a:off x="544200" y="2634775"/>
            <a:ext cx="685800" cy="608400"/>
          </a:xfrm>
          <a:prstGeom prst="ellipse">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173" name="Google Shape;173;p24"/>
          <p:cNvSpPr/>
          <p:nvPr/>
        </p:nvSpPr>
        <p:spPr>
          <a:xfrm>
            <a:off x="544200" y="3916650"/>
            <a:ext cx="685800" cy="608400"/>
          </a:xfrm>
          <a:prstGeom prst="ellipse">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174" name="Google Shape;174;p24"/>
          <p:cNvSpPr/>
          <p:nvPr/>
        </p:nvSpPr>
        <p:spPr>
          <a:xfrm>
            <a:off x="1401150" y="2363125"/>
            <a:ext cx="6835800" cy="1151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Account for seasonal trends</a:t>
            </a:r>
            <a:r>
              <a:rPr lang="en"/>
              <a:t> based on months (eg. for Nov, look to maximise revenue via lowering discounts since propensity to buy is higher, while for May, push out more discounts/sales given the high volume of shoppers on the site)</a:t>
            </a:r>
            <a:endParaRPr/>
          </a:p>
        </p:txBody>
      </p:sp>
      <p:sp>
        <p:nvSpPr>
          <p:cNvPr id="175" name="Google Shape;175;p24"/>
          <p:cNvSpPr/>
          <p:nvPr/>
        </p:nvSpPr>
        <p:spPr>
          <a:xfrm>
            <a:off x="1401150" y="1066813"/>
            <a:ext cx="6835800" cy="1151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Develop a loyalty program</a:t>
            </a:r>
            <a:r>
              <a:rPr lang="en">
                <a:solidFill>
                  <a:schemeClr val="dk1"/>
                </a:solidFill>
              </a:rPr>
              <a:t> to entice customers who bought before to come back and buy again (eg. points system that can be used for future purchases, or further discounts for the next purchase)</a:t>
            </a:r>
            <a:endParaRPr/>
          </a:p>
        </p:txBody>
      </p:sp>
      <p:sp>
        <p:nvSpPr>
          <p:cNvPr id="176" name="Google Shape;176;p24"/>
          <p:cNvSpPr/>
          <p:nvPr/>
        </p:nvSpPr>
        <p:spPr>
          <a:xfrm>
            <a:off x="1401150" y="3659425"/>
            <a:ext cx="6835800" cy="1151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Increase conversion rates </a:t>
            </a:r>
            <a:r>
              <a:rPr lang="en">
                <a:solidFill>
                  <a:schemeClr val="dk1"/>
                </a:solidFill>
              </a:rPr>
              <a:t>when customers visit the site, through putting out coupons/discounts to customers who are predicted to not buy on the website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595959"/>
                </a:solidFill>
                <a:latin typeface="Maven Pro"/>
                <a:ea typeface="Maven Pro"/>
                <a:cs typeface="Maven Pro"/>
                <a:sym typeface="Maven Pro"/>
              </a:rPr>
              <a:t>Future Work</a:t>
            </a:r>
            <a:endParaRPr b="1">
              <a:solidFill>
                <a:srgbClr val="595959"/>
              </a:solidFill>
              <a:latin typeface="Maven Pro"/>
              <a:ea typeface="Maven Pro"/>
              <a:cs typeface="Maven Pro"/>
              <a:sym typeface="Maven Pro"/>
            </a:endParaRPr>
          </a:p>
        </p:txBody>
      </p:sp>
      <p:sp>
        <p:nvSpPr>
          <p:cNvPr id="182" name="Google Shape;182;p25"/>
          <p:cNvSpPr/>
          <p:nvPr/>
        </p:nvSpPr>
        <p:spPr>
          <a:xfrm>
            <a:off x="544200" y="1568550"/>
            <a:ext cx="685800" cy="608400"/>
          </a:xfrm>
          <a:prstGeom prst="ellipse">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83" name="Google Shape;183;p25"/>
          <p:cNvSpPr/>
          <p:nvPr/>
        </p:nvSpPr>
        <p:spPr>
          <a:xfrm>
            <a:off x="544200" y="2496150"/>
            <a:ext cx="685800" cy="608400"/>
          </a:xfrm>
          <a:prstGeom prst="ellipse">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184" name="Google Shape;184;p25"/>
          <p:cNvSpPr/>
          <p:nvPr/>
        </p:nvSpPr>
        <p:spPr>
          <a:xfrm>
            <a:off x="544200" y="3423750"/>
            <a:ext cx="685800" cy="608400"/>
          </a:xfrm>
          <a:prstGeom prst="ellipse">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185" name="Google Shape;185;p25"/>
          <p:cNvSpPr/>
          <p:nvPr/>
        </p:nvSpPr>
        <p:spPr>
          <a:xfrm>
            <a:off x="1451250" y="3355650"/>
            <a:ext cx="6835800" cy="698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Develop strategies to </a:t>
            </a:r>
            <a:r>
              <a:rPr lang="en" dirty="0"/>
              <a:t>increase Page Values, and reduce exit rates from Product </a:t>
            </a:r>
            <a:r>
              <a:rPr lang="en" dirty="0" smtClean="0"/>
              <a:t>Pages</a:t>
            </a:r>
            <a:endParaRPr dirty="0"/>
          </a:p>
        </p:txBody>
      </p:sp>
      <p:sp>
        <p:nvSpPr>
          <p:cNvPr id="186" name="Google Shape;186;p25"/>
          <p:cNvSpPr/>
          <p:nvPr/>
        </p:nvSpPr>
        <p:spPr>
          <a:xfrm>
            <a:off x="1477350" y="2462550"/>
            <a:ext cx="6835800" cy="698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Potential room for further optimisation of model through feature engineering such as using polynomial features.</a:t>
            </a:r>
            <a:endParaRPr/>
          </a:p>
        </p:txBody>
      </p:sp>
      <p:sp>
        <p:nvSpPr>
          <p:cNvPr id="187" name="Google Shape;187;p25"/>
          <p:cNvSpPr/>
          <p:nvPr/>
        </p:nvSpPr>
        <p:spPr>
          <a:xfrm>
            <a:off x="1451250" y="1477950"/>
            <a:ext cx="6835800" cy="789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Look further into revenue optimisation by analysing other data points such as:</a:t>
            </a:r>
            <a:endParaRPr/>
          </a:p>
          <a:p>
            <a:pPr marL="457200" lvl="0" indent="-317500" algn="l" rtl="0">
              <a:spcBef>
                <a:spcPts val="0"/>
              </a:spcBef>
              <a:spcAft>
                <a:spcPts val="0"/>
              </a:spcAft>
              <a:buSzPts val="1400"/>
              <a:buChar char="●"/>
            </a:pPr>
            <a:r>
              <a:rPr lang="en"/>
              <a:t>Types of products sold on the site and their corresponding sale amounts</a:t>
            </a:r>
            <a:endParaRPr/>
          </a:p>
          <a:p>
            <a:pPr marL="457200" lvl="0" indent="-317500" algn="l" rtl="0">
              <a:spcBef>
                <a:spcPts val="0"/>
              </a:spcBef>
              <a:spcAft>
                <a:spcPts val="0"/>
              </a:spcAft>
              <a:buSzPts val="1400"/>
              <a:buChar char="●"/>
            </a:pPr>
            <a:r>
              <a:rPr lang="en"/>
              <a:t>The type of discounts/loyalty programs that can be provided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Thank you!</a:t>
            </a:r>
            <a:endParaRPr/>
          </a:p>
        </p:txBody>
      </p:sp>
      <p:sp>
        <p:nvSpPr>
          <p:cNvPr id="193" name="Google Shape;193;p2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Questions?</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p:nvPr/>
        </p:nvSpPr>
        <p:spPr>
          <a:xfrm>
            <a:off x="2855475" y="2521650"/>
            <a:ext cx="3497400" cy="526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a:off x="3196050" y="760125"/>
            <a:ext cx="2751900" cy="480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p:nvPr/>
        </p:nvSpPr>
        <p:spPr>
          <a:xfrm>
            <a:off x="2892900" y="2507850"/>
            <a:ext cx="34974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595959"/>
                </a:solidFill>
                <a:latin typeface="Maven Pro"/>
                <a:ea typeface="Maven Pro"/>
                <a:cs typeface="Maven Pro"/>
                <a:sym typeface="Maven Pro"/>
              </a:rPr>
              <a:t>Data Science Problem</a:t>
            </a:r>
            <a:endParaRPr sz="2400" b="1">
              <a:solidFill>
                <a:srgbClr val="595959"/>
              </a:solidFill>
              <a:latin typeface="Maven Pro"/>
              <a:ea typeface="Maven Pro"/>
              <a:cs typeface="Maven Pro"/>
              <a:sym typeface="Maven Pro"/>
            </a:endParaRPr>
          </a:p>
        </p:txBody>
      </p:sp>
      <p:sp>
        <p:nvSpPr>
          <p:cNvPr id="66" name="Google Shape;66;p14"/>
          <p:cNvSpPr txBox="1"/>
          <p:nvPr/>
        </p:nvSpPr>
        <p:spPr>
          <a:xfrm>
            <a:off x="3196050" y="723375"/>
            <a:ext cx="2891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595959"/>
                </a:solidFill>
                <a:latin typeface="Maven Pro"/>
                <a:ea typeface="Maven Pro"/>
                <a:cs typeface="Maven Pro"/>
                <a:sym typeface="Maven Pro"/>
              </a:rPr>
              <a:t>Business Problem</a:t>
            </a:r>
            <a:endParaRPr>
              <a:solidFill>
                <a:srgbClr val="595959"/>
              </a:solidFill>
              <a:latin typeface="Nunito"/>
              <a:ea typeface="Nunito"/>
              <a:cs typeface="Nunito"/>
              <a:sym typeface="Nunito"/>
            </a:endParaRPr>
          </a:p>
        </p:txBody>
      </p:sp>
      <p:sp>
        <p:nvSpPr>
          <p:cNvPr id="67" name="Google Shape;67;p14"/>
          <p:cNvSpPr txBox="1"/>
          <p:nvPr/>
        </p:nvSpPr>
        <p:spPr>
          <a:xfrm>
            <a:off x="1441725" y="1418975"/>
            <a:ext cx="6492300" cy="477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900">
                <a:solidFill>
                  <a:schemeClr val="dk1"/>
                </a:solidFill>
                <a:latin typeface="Nunito"/>
                <a:ea typeface="Nunito"/>
                <a:cs typeface="Nunito"/>
                <a:sym typeface="Nunito"/>
              </a:rPr>
              <a:t>Customer visited webpage without purchasing any items.</a:t>
            </a:r>
            <a:endParaRPr sz="1900">
              <a:solidFill>
                <a:schemeClr val="dk1"/>
              </a:solidFill>
              <a:latin typeface="Nunito"/>
              <a:ea typeface="Nunito"/>
              <a:cs typeface="Nunito"/>
              <a:sym typeface="Nunito"/>
            </a:endParaRPr>
          </a:p>
        </p:txBody>
      </p:sp>
      <p:sp>
        <p:nvSpPr>
          <p:cNvPr id="68" name="Google Shape;68;p14"/>
          <p:cNvSpPr txBox="1"/>
          <p:nvPr/>
        </p:nvSpPr>
        <p:spPr>
          <a:xfrm>
            <a:off x="1742550" y="3427850"/>
            <a:ext cx="5798100" cy="813600"/>
          </a:xfrm>
          <a:prstGeom prst="rect">
            <a:avLst/>
          </a:prstGeom>
          <a:noFill/>
          <a:ln>
            <a:noFill/>
          </a:ln>
        </p:spPr>
        <p:txBody>
          <a:bodyPr spcFirstLastPara="1" wrap="square" lIns="91425" tIns="91425" rIns="91425" bIns="91425" anchor="t" anchorCtr="0">
            <a:spAutoFit/>
          </a:bodyPr>
          <a:lstStyle/>
          <a:p>
            <a:pPr marL="457200" lvl="0" indent="-349250" algn="l" rtl="0">
              <a:lnSpc>
                <a:spcPct val="115000"/>
              </a:lnSpc>
              <a:spcBef>
                <a:spcPts val="0"/>
              </a:spcBef>
              <a:spcAft>
                <a:spcPts val="0"/>
              </a:spcAft>
              <a:buClr>
                <a:schemeClr val="dk1"/>
              </a:buClr>
              <a:buSzPts val="1900"/>
              <a:buFont typeface="Nunito"/>
              <a:buChar char="●"/>
            </a:pPr>
            <a:r>
              <a:rPr lang="en" sz="1900">
                <a:solidFill>
                  <a:schemeClr val="dk1"/>
                </a:solidFill>
                <a:latin typeface="Nunito"/>
                <a:ea typeface="Nunito"/>
                <a:cs typeface="Nunito"/>
                <a:sym typeface="Nunito"/>
              </a:rPr>
              <a:t>Predict if visitor will buy</a:t>
            </a:r>
            <a:endParaRPr sz="1900">
              <a:solidFill>
                <a:schemeClr val="dk1"/>
              </a:solidFill>
              <a:latin typeface="Nunito"/>
              <a:ea typeface="Nunito"/>
              <a:cs typeface="Nunito"/>
              <a:sym typeface="Nunito"/>
            </a:endParaRPr>
          </a:p>
          <a:p>
            <a:pPr marL="457200" lvl="0" indent="-349250" algn="l" rtl="0">
              <a:lnSpc>
                <a:spcPct val="115000"/>
              </a:lnSpc>
              <a:spcBef>
                <a:spcPts val="0"/>
              </a:spcBef>
              <a:spcAft>
                <a:spcPts val="0"/>
              </a:spcAft>
              <a:buClr>
                <a:schemeClr val="dk1"/>
              </a:buClr>
              <a:buSzPts val="1900"/>
              <a:buFont typeface="Nunito"/>
              <a:buChar char="●"/>
            </a:pPr>
            <a:r>
              <a:rPr lang="en" sz="1900">
                <a:solidFill>
                  <a:schemeClr val="dk1"/>
                </a:solidFill>
                <a:latin typeface="Nunito"/>
                <a:ea typeface="Nunito"/>
                <a:cs typeface="Nunito"/>
                <a:sym typeface="Nunito"/>
              </a:rPr>
              <a:t>gaining insights to improve conversion rates</a:t>
            </a:r>
            <a:endParaRPr sz="19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p:nvPr/>
        </p:nvSpPr>
        <p:spPr>
          <a:xfrm>
            <a:off x="486325" y="1351850"/>
            <a:ext cx="8364600" cy="2240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txBox="1">
            <a:spLocks noGrp="1"/>
          </p:cNvSpPr>
          <p:nvPr>
            <p:ph type="title"/>
          </p:nvPr>
        </p:nvSpPr>
        <p:spPr>
          <a:xfrm>
            <a:off x="3767300" y="257850"/>
            <a:ext cx="1663200" cy="64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rgbClr val="595959"/>
                </a:solidFill>
                <a:latin typeface="Maven Pro"/>
                <a:ea typeface="Maven Pro"/>
                <a:cs typeface="Maven Pro"/>
                <a:sym typeface="Maven Pro"/>
              </a:rPr>
              <a:t>Dataset</a:t>
            </a:r>
            <a:r>
              <a:rPr lang="en" b="1" u="sng">
                <a:solidFill>
                  <a:srgbClr val="595959"/>
                </a:solidFill>
                <a:latin typeface="Maven Pro"/>
                <a:ea typeface="Maven Pro"/>
                <a:cs typeface="Maven Pro"/>
                <a:sym typeface="Maven Pro"/>
              </a:rPr>
              <a:t> </a:t>
            </a:r>
            <a:endParaRPr b="1" u="sng">
              <a:solidFill>
                <a:srgbClr val="595959"/>
              </a:solidFill>
              <a:latin typeface="Maven Pro"/>
              <a:ea typeface="Maven Pro"/>
              <a:cs typeface="Maven Pro"/>
              <a:sym typeface="Maven Pro"/>
            </a:endParaRPr>
          </a:p>
        </p:txBody>
      </p:sp>
      <p:sp>
        <p:nvSpPr>
          <p:cNvPr id="75" name="Google Shape;75;p15"/>
          <p:cNvSpPr txBox="1">
            <a:spLocks noGrp="1"/>
          </p:cNvSpPr>
          <p:nvPr>
            <p:ph type="body" idx="1"/>
          </p:nvPr>
        </p:nvSpPr>
        <p:spPr>
          <a:xfrm>
            <a:off x="995500" y="1520450"/>
            <a:ext cx="8238600" cy="451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900">
                <a:solidFill>
                  <a:schemeClr val="dk1"/>
                </a:solidFill>
                <a:latin typeface="Maven Pro"/>
                <a:ea typeface="Maven Pro"/>
                <a:cs typeface="Maven Pro"/>
                <a:sym typeface="Maven Pro"/>
              </a:rPr>
              <a:t>Dataset Name: "Online Shoppers Intention"</a:t>
            </a:r>
            <a:endParaRPr sz="1900">
              <a:solidFill>
                <a:schemeClr val="dk1"/>
              </a:solidFill>
              <a:latin typeface="Maven Pro"/>
              <a:ea typeface="Maven Pro"/>
              <a:cs typeface="Maven Pro"/>
              <a:sym typeface="Maven Pro"/>
            </a:endParaRPr>
          </a:p>
        </p:txBody>
      </p:sp>
      <p:sp>
        <p:nvSpPr>
          <p:cNvPr id="76" name="Google Shape;76;p15"/>
          <p:cNvSpPr txBox="1"/>
          <p:nvPr/>
        </p:nvSpPr>
        <p:spPr>
          <a:xfrm>
            <a:off x="995500" y="2998300"/>
            <a:ext cx="7248900" cy="477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1500"/>
              </a:spcAft>
              <a:buClr>
                <a:schemeClr val="dk1"/>
              </a:buClr>
              <a:buSzPts val="1100"/>
              <a:buFont typeface="Arial"/>
              <a:buNone/>
            </a:pPr>
            <a:r>
              <a:rPr lang="en" sz="1900">
                <a:solidFill>
                  <a:schemeClr val="dk1"/>
                </a:solidFill>
                <a:latin typeface="Maven Pro"/>
                <a:ea typeface="Maven Pro"/>
                <a:cs typeface="Maven Pro"/>
                <a:sym typeface="Maven Pro"/>
              </a:rPr>
              <a:t>Source: UCI Machine Learning Repository. </a:t>
            </a:r>
            <a:endParaRPr sz="1900"/>
          </a:p>
        </p:txBody>
      </p:sp>
      <p:sp>
        <p:nvSpPr>
          <p:cNvPr id="77" name="Google Shape;77;p15"/>
          <p:cNvSpPr txBox="1"/>
          <p:nvPr/>
        </p:nvSpPr>
        <p:spPr>
          <a:xfrm>
            <a:off x="833200" y="2144025"/>
            <a:ext cx="7116300" cy="813600"/>
          </a:xfrm>
          <a:prstGeom prst="rect">
            <a:avLst/>
          </a:prstGeom>
          <a:noFill/>
          <a:ln>
            <a:noFill/>
          </a:ln>
        </p:spPr>
        <p:txBody>
          <a:bodyPr spcFirstLastPara="1" wrap="square" lIns="91425" tIns="91425" rIns="91425" bIns="91425" anchor="t" anchorCtr="0">
            <a:spAutoFit/>
          </a:bodyPr>
          <a:lstStyle/>
          <a:p>
            <a:pPr marL="457200" lvl="0" indent="-349250" algn="l" rtl="0">
              <a:lnSpc>
                <a:spcPct val="115000"/>
              </a:lnSpc>
              <a:spcBef>
                <a:spcPts val="1500"/>
              </a:spcBef>
              <a:spcAft>
                <a:spcPts val="0"/>
              </a:spcAft>
              <a:buClr>
                <a:schemeClr val="dk1"/>
              </a:buClr>
              <a:buSzPts val="1900"/>
              <a:buFont typeface="Maven Pro"/>
              <a:buChar char="●"/>
            </a:pPr>
            <a:r>
              <a:rPr lang="en" sz="1900" b="1">
                <a:solidFill>
                  <a:schemeClr val="dk1"/>
                </a:solidFill>
                <a:latin typeface="Maven Pro"/>
                <a:ea typeface="Maven Pro"/>
                <a:cs typeface="Maven Pro"/>
                <a:sym typeface="Maven Pro"/>
              </a:rPr>
              <a:t>12,330 observations</a:t>
            </a:r>
            <a:endParaRPr sz="1900">
              <a:solidFill>
                <a:schemeClr val="dk1"/>
              </a:solidFill>
              <a:latin typeface="Maven Pro"/>
              <a:ea typeface="Maven Pro"/>
              <a:cs typeface="Maven Pro"/>
              <a:sym typeface="Maven Pro"/>
            </a:endParaRPr>
          </a:p>
          <a:p>
            <a:pPr marL="457200" lvl="0" indent="-349250" algn="l" rtl="0">
              <a:lnSpc>
                <a:spcPct val="115000"/>
              </a:lnSpc>
              <a:spcBef>
                <a:spcPts val="0"/>
              </a:spcBef>
              <a:spcAft>
                <a:spcPts val="0"/>
              </a:spcAft>
              <a:buClr>
                <a:schemeClr val="dk1"/>
              </a:buClr>
              <a:buSzPts val="1900"/>
              <a:buFont typeface="Maven Pro"/>
              <a:buChar char="●"/>
            </a:pPr>
            <a:r>
              <a:rPr lang="en" sz="1900" b="1">
                <a:solidFill>
                  <a:schemeClr val="dk1"/>
                </a:solidFill>
                <a:latin typeface="Maven Pro"/>
                <a:ea typeface="Maven Pro"/>
                <a:cs typeface="Maven Pro"/>
                <a:sym typeface="Maven Pro"/>
              </a:rPr>
              <a:t>18 columns</a:t>
            </a:r>
            <a:endParaRPr sz="19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781300" y="229650"/>
            <a:ext cx="3693300" cy="671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rgbClr val="595959"/>
                </a:solidFill>
                <a:latin typeface="Maven Pro"/>
                <a:ea typeface="Maven Pro"/>
                <a:cs typeface="Maven Pro"/>
                <a:sym typeface="Maven Pro"/>
              </a:rPr>
              <a:t>Dataset Description</a:t>
            </a:r>
            <a:endParaRPr b="1">
              <a:solidFill>
                <a:srgbClr val="595959"/>
              </a:solidFill>
              <a:latin typeface="Maven Pro"/>
              <a:ea typeface="Maven Pro"/>
              <a:cs typeface="Maven Pro"/>
              <a:sym typeface="Maven Pro"/>
            </a:endParaRPr>
          </a:p>
        </p:txBody>
      </p:sp>
      <p:graphicFrame>
        <p:nvGraphicFramePr>
          <p:cNvPr id="83" name="Google Shape;83;p16"/>
          <p:cNvGraphicFramePr/>
          <p:nvPr/>
        </p:nvGraphicFramePr>
        <p:xfrm>
          <a:off x="310450" y="828300"/>
          <a:ext cx="8635000" cy="4158931"/>
        </p:xfrm>
        <a:graphic>
          <a:graphicData uri="http://schemas.openxmlformats.org/drawingml/2006/table">
            <a:tbl>
              <a:tblPr>
                <a:noFill/>
                <a:tableStyleId>{6B48743D-30AB-40F8-9151-A9342E7D9B00}</a:tableStyleId>
              </a:tblPr>
              <a:tblGrid>
                <a:gridCol w="2286425"/>
                <a:gridCol w="6348575"/>
              </a:tblGrid>
              <a:tr h="4305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r>
              <a:tr h="1489350">
                <a:tc>
                  <a:txBody>
                    <a:bodyPr/>
                    <a:lstStyle/>
                    <a:p>
                      <a:pPr marL="457200" lvl="0" indent="0" algn="l" rtl="0">
                        <a:spcBef>
                          <a:spcPts val="0"/>
                        </a:spcBef>
                        <a:spcAft>
                          <a:spcPts val="0"/>
                        </a:spcAft>
                        <a:buNone/>
                      </a:pPr>
                      <a:endParaRPr sz="1100"/>
                    </a:p>
                  </a:txBody>
                  <a:tcPr marL="91425" marR="91425" marT="91425" marB="91425"/>
                </a:tc>
                <a:tc>
                  <a:txBody>
                    <a:bodyPr/>
                    <a:lstStyle/>
                    <a:p>
                      <a:pPr marL="0" lvl="0" indent="0" algn="l" rtl="0">
                        <a:lnSpc>
                          <a:spcPct val="115000"/>
                        </a:lnSpc>
                        <a:spcBef>
                          <a:spcPts val="1200"/>
                        </a:spcBef>
                        <a:spcAft>
                          <a:spcPts val="0"/>
                        </a:spcAft>
                        <a:buNone/>
                      </a:pPr>
                      <a:endParaRPr sz="1100">
                        <a:solidFill>
                          <a:srgbClr val="212121"/>
                        </a:solidFill>
                      </a:endParaRPr>
                    </a:p>
                    <a:p>
                      <a:pPr marL="0" lvl="0" indent="0" algn="l" rtl="0">
                        <a:spcBef>
                          <a:spcPts val="1200"/>
                        </a:spcBef>
                        <a:spcAft>
                          <a:spcPts val="0"/>
                        </a:spcAft>
                        <a:buNone/>
                      </a:pPr>
                      <a:endParaRPr sz="1100"/>
                    </a:p>
                    <a:p>
                      <a:pPr marL="0" lvl="0" indent="0" algn="l" rtl="0">
                        <a:spcBef>
                          <a:spcPts val="0"/>
                        </a:spcBef>
                        <a:spcAft>
                          <a:spcPts val="0"/>
                        </a:spcAft>
                        <a:buNone/>
                      </a:pPr>
                      <a:endParaRPr sz="1100"/>
                    </a:p>
                    <a:p>
                      <a:pPr marL="0" lvl="0" indent="0" algn="l" rtl="0">
                        <a:spcBef>
                          <a:spcPts val="0"/>
                        </a:spcBef>
                        <a:spcAft>
                          <a:spcPts val="0"/>
                        </a:spcAft>
                        <a:buNone/>
                      </a:pPr>
                      <a:endParaRPr sz="1100"/>
                    </a:p>
                    <a:p>
                      <a:pPr marL="0" lvl="0" indent="0" algn="l" rtl="0">
                        <a:spcBef>
                          <a:spcPts val="0"/>
                        </a:spcBef>
                        <a:spcAft>
                          <a:spcPts val="0"/>
                        </a:spcAft>
                        <a:buNone/>
                      </a:pPr>
                      <a:endParaRPr sz="1100"/>
                    </a:p>
                    <a:p>
                      <a:pPr marL="0" lvl="0" indent="0" algn="l" rtl="0">
                        <a:spcBef>
                          <a:spcPts val="0"/>
                        </a:spcBef>
                        <a:spcAft>
                          <a:spcPts val="0"/>
                        </a:spcAft>
                        <a:buNone/>
                      </a:pPr>
                      <a:endParaRPr sz="1100"/>
                    </a:p>
                    <a:p>
                      <a:pPr marL="0" lvl="0" indent="0" algn="l" rtl="0">
                        <a:spcBef>
                          <a:spcPts val="0"/>
                        </a:spcBef>
                        <a:spcAft>
                          <a:spcPts val="0"/>
                        </a:spcAft>
                        <a:buNone/>
                      </a:pPr>
                      <a:endParaRPr sz="1100"/>
                    </a:p>
                    <a:p>
                      <a:pPr marL="0" lvl="0" indent="0" algn="l" rtl="0">
                        <a:spcBef>
                          <a:spcPts val="0"/>
                        </a:spcBef>
                        <a:spcAft>
                          <a:spcPts val="0"/>
                        </a:spcAft>
                        <a:buNone/>
                      </a:pPr>
                      <a:endParaRPr sz="1100"/>
                    </a:p>
                    <a:p>
                      <a:pPr marL="0" lvl="0" indent="0" algn="l" rtl="0">
                        <a:spcBef>
                          <a:spcPts val="0"/>
                        </a:spcBef>
                        <a:spcAft>
                          <a:spcPts val="0"/>
                        </a:spcAft>
                        <a:buNone/>
                      </a:pPr>
                      <a:endParaRPr sz="1100"/>
                    </a:p>
                  </a:txBody>
                  <a:tcPr marL="91425" marR="91425" marT="91425" marB="91425"/>
                </a:tc>
              </a:tr>
              <a:tr h="975375">
                <a:tc>
                  <a:txBody>
                    <a:bodyPr/>
                    <a:lstStyle/>
                    <a:p>
                      <a:pPr marL="45720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None/>
                      </a:pPr>
                      <a:endParaRPr sz="1100"/>
                    </a:p>
                    <a:p>
                      <a:pPr marL="0" lvl="0" indent="0" algn="l" rtl="0">
                        <a:spcBef>
                          <a:spcPts val="0"/>
                        </a:spcBef>
                        <a:spcAft>
                          <a:spcPts val="0"/>
                        </a:spcAft>
                        <a:buNone/>
                      </a:pPr>
                      <a:endParaRPr sz="1100"/>
                    </a:p>
                    <a:p>
                      <a:pPr marL="0" lvl="0" indent="0" algn="l" rtl="0">
                        <a:spcBef>
                          <a:spcPts val="0"/>
                        </a:spcBef>
                        <a:spcAft>
                          <a:spcPts val="0"/>
                        </a:spcAft>
                        <a:buNone/>
                      </a:pPr>
                      <a:endParaRPr sz="1100"/>
                    </a:p>
                    <a:p>
                      <a:pPr marL="0" lvl="0" indent="0" algn="l" rtl="0">
                        <a:spcBef>
                          <a:spcPts val="0"/>
                        </a:spcBef>
                        <a:spcAft>
                          <a:spcPts val="0"/>
                        </a:spcAft>
                        <a:buNone/>
                      </a:pPr>
                      <a:endParaRPr sz="1100"/>
                    </a:p>
                    <a:p>
                      <a:pPr marL="0" lvl="0" indent="0" algn="l" rtl="0">
                        <a:spcBef>
                          <a:spcPts val="0"/>
                        </a:spcBef>
                        <a:spcAft>
                          <a:spcPts val="0"/>
                        </a:spcAft>
                        <a:buNone/>
                      </a:pPr>
                      <a:endParaRPr sz="1100"/>
                    </a:p>
                    <a:p>
                      <a:pPr marL="0" lvl="0" indent="0" algn="l" rtl="0">
                        <a:spcBef>
                          <a:spcPts val="0"/>
                        </a:spcBef>
                        <a:spcAft>
                          <a:spcPts val="0"/>
                        </a:spcAft>
                        <a:buNone/>
                      </a:pPr>
                      <a:endParaRPr sz="1100"/>
                    </a:p>
                    <a:p>
                      <a:pPr marL="0" lvl="0" indent="0" algn="l" rtl="0">
                        <a:spcBef>
                          <a:spcPts val="0"/>
                        </a:spcBef>
                        <a:spcAft>
                          <a:spcPts val="0"/>
                        </a:spcAft>
                        <a:buNone/>
                      </a:pPr>
                      <a:endParaRPr sz="1100"/>
                    </a:p>
                    <a:p>
                      <a:pPr marL="0" lvl="0" indent="0" algn="l" rtl="0">
                        <a:spcBef>
                          <a:spcPts val="0"/>
                        </a:spcBef>
                        <a:spcAft>
                          <a:spcPts val="0"/>
                        </a:spcAft>
                        <a:buNone/>
                      </a:pPr>
                      <a:endParaRPr sz="1100"/>
                    </a:p>
                    <a:p>
                      <a:pPr marL="0" lvl="0" indent="0" algn="l" rtl="0">
                        <a:spcBef>
                          <a:spcPts val="0"/>
                        </a:spcBef>
                        <a:spcAft>
                          <a:spcPts val="0"/>
                        </a:spcAft>
                        <a:buNone/>
                      </a:pPr>
                      <a:endParaRPr sz="1100"/>
                    </a:p>
                    <a:p>
                      <a:pPr marL="0" lvl="0" indent="0" algn="l" rtl="0">
                        <a:spcBef>
                          <a:spcPts val="0"/>
                        </a:spcBef>
                        <a:spcAft>
                          <a:spcPts val="0"/>
                        </a:spcAft>
                        <a:buNone/>
                      </a:pPr>
                      <a:endParaRPr sz="1100"/>
                    </a:p>
                  </a:txBody>
                  <a:tcPr marL="91425" marR="91425" marT="91425" marB="91425"/>
                </a:tc>
              </a:tr>
            </a:tbl>
          </a:graphicData>
        </a:graphic>
      </p:graphicFrame>
      <p:sp>
        <p:nvSpPr>
          <p:cNvPr id="84" name="Google Shape;84;p16"/>
          <p:cNvSpPr txBox="1"/>
          <p:nvPr/>
        </p:nvSpPr>
        <p:spPr>
          <a:xfrm>
            <a:off x="624325" y="858625"/>
            <a:ext cx="94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Columns</a:t>
            </a:r>
            <a:endParaRPr/>
          </a:p>
        </p:txBody>
      </p:sp>
      <p:sp>
        <p:nvSpPr>
          <p:cNvPr id="85" name="Google Shape;85;p16"/>
          <p:cNvSpPr txBox="1"/>
          <p:nvPr/>
        </p:nvSpPr>
        <p:spPr>
          <a:xfrm>
            <a:off x="2781300" y="858625"/>
            <a:ext cx="318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solidFill>
                  <a:schemeClr val="dk1"/>
                </a:solidFill>
              </a:rPr>
              <a:t>Description</a:t>
            </a:r>
            <a:endParaRPr/>
          </a:p>
        </p:txBody>
      </p:sp>
      <p:sp>
        <p:nvSpPr>
          <p:cNvPr id="86" name="Google Shape;86;p16"/>
          <p:cNvSpPr txBox="1"/>
          <p:nvPr/>
        </p:nvSpPr>
        <p:spPr>
          <a:xfrm>
            <a:off x="310450" y="1333500"/>
            <a:ext cx="2232300" cy="1327500"/>
          </a:xfrm>
          <a:prstGeom prst="rect">
            <a:avLst/>
          </a:prstGeom>
          <a:noFill/>
          <a:ln>
            <a:noFill/>
          </a:ln>
        </p:spPr>
        <p:txBody>
          <a:bodyPr spcFirstLastPara="1" wrap="square" lIns="91425" tIns="91425" rIns="91425" bIns="91425" anchor="t" anchorCtr="0">
            <a:spAutoFit/>
          </a:bodyPr>
          <a:lstStyle/>
          <a:p>
            <a:pPr marL="457200" lvl="0" indent="-298450" algn="l" rtl="0">
              <a:lnSpc>
                <a:spcPct val="115000"/>
              </a:lnSpc>
              <a:spcBef>
                <a:spcPts val="1200"/>
              </a:spcBef>
              <a:spcAft>
                <a:spcPts val="0"/>
              </a:spcAft>
              <a:buClr>
                <a:schemeClr val="accent2"/>
              </a:buClr>
              <a:buSzPts val="1100"/>
              <a:buChar char="●"/>
            </a:pPr>
            <a:r>
              <a:rPr lang="en" sz="1100">
                <a:solidFill>
                  <a:schemeClr val="accent2"/>
                </a:solidFill>
              </a:rPr>
              <a:t>Administrative </a:t>
            </a:r>
            <a:endParaRPr sz="1100">
              <a:solidFill>
                <a:schemeClr val="accent2"/>
              </a:solidFill>
            </a:endParaRPr>
          </a:p>
          <a:p>
            <a:pPr marL="457200" lvl="0" indent="-298450" algn="l" rtl="0">
              <a:lnSpc>
                <a:spcPct val="115000"/>
              </a:lnSpc>
              <a:spcBef>
                <a:spcPts val="0"/>
              </a:spcBef>
              <a:spcAft>
                <a:spcPts val="0"/>
              </a:spcAft>
              <a:buClr>
                <a:schemeClr val="accent2"/>
              </a:buClr>
              <a:buSzPts val="1100"/>
              <a:buChar char="●"/>
            </a:pPr>
            <a:r>
              <a:rPr lang="en" sz="1100">
                <a:solidFill>
                  <a:schemeClr val="accent2"/>
                </a:solidFill>
              </a:rPr>
              <a:t>Administrative Duration </a:t>
            </a:r>
            <a:endParaRPr sz="1100">
              <a:solidFill>
                <a:schemeClr val="accent2"/>
              </a:solidFill>
            </a:endParaRPr>
          </a:p>
          <a:p>
            <a:pPr marL="457200" lvl="0" indent="-298450" algn="l" rtl="0">
              <a:lnSpc>
                <a:spcPct val="115000"/>
              </a:lnSpc>
              <a:spcBef>
                <a:spcPts val="0"/>
              </a:spcBef>
              <a:spcAft>
                <a:spcPts val="0"/>
              </a:spcAft>
              <a:buClr>
                <a:schemeClr val="accent2"/>
              </a:buClr>
              <a:buSzPts val="1100"/>
              <a:buChar char="●"/>
            </a:pPr>
            <a:r>
              <a:rPr lang="en" sz="1100">
                <a:solidFill>
                  <a:schemeClr val="accent2"/>
                </a:solidFill>
              </a:rPr>
              <a:t>Informational</a:t>
            </a:r>
            <a:endParaRPr sz="1100">
              <a:solidFill>
                <a:schemeClr val="accent2"/>
              </a:solidFill>
            </a:endParaRPr>
          </a:p>
          <a:p>
            <a:pPr marL="457200" lvl="0" indent="-298450" algn="l" rtl="0">
              <a:lnSpc>
                <a:spcPct val="115000"/>
              </a:lnSpc>
              <a:spcBef>
                <a:spcPts val="0"/>
              </a:spcBef>
              <a:spcAft>
                <a:spcPts val="0"/>
              </a:spcAft>
              <a:buClr>
                <a:schemeClr val="accent2"/>
              </a:buClr>
              <a:buSzPts val="1100"/>
              <a:buChar char="●"/>
            </a:pPr>
            <a:r>
              <a:rPr lang="en" sz="1100">
                <a:solidFill>
                  <a:schemeClr val="accent2"/>
                </a:solidFill>
              </a:rPr>
              <a:t>Informational Duration</a:t>
            </a:r>
            <a:endParaRPr sz="1100">
              <a:solidFill>
                <a:schemeClr val="accent2"/>
              </a:solidFill>
            </a:endParaRPr>
          </a:p>
          <a:p>
            <a:pPr marL="457200" lvl="0" indent="-298450" algn="l" rtl="0">
              <a:lnSpc>
                <a:spcPct val="115000"/>
              </a:lnSpc>
              <a:spcBef>
                <a:spcPts val="0"/>
              </a:spcBef>
              <a:spcAft>
                <a:spcPts val="0"/>
              </a:spcAft>
              <a:buClr>
                <a:schemeClr val="accent2"/>
              </a:buClr>
              <a:buSzPts val="1100"/>
              <a:buChar char="●"/>
            </a:pPr>
            <a:r>
              <a:rPr lang="en" sz="1100">
                <a:solidFill>
                  <a:schemeClr val="accent2"/>
                </a:solidFill>
              </a:rPr>
              <a:t>Product Related</a:t>
            </a:r>
            <a:endParaRPr sz="1100">
              <a:solidFill>
                <a:schemeClr val="accent2"/>
              </a:solidFill>
            </a:endParaRPr>
          </a:p>
          <a:p>
            <a:pPr marL="457200" lvl="0" indent="-298450" algn="l" rtl="0">
              <a:spcBef>
                <a:spcPts val="0"/>
              </a:spcBef>
              <a:spcAft>
                <a:spcPts val="0"/>
              </a:spcAft>
              <a:buClr>
                <a:schemeClr val="accent2"/>
              </a:buClr>
              <a:buSzPts val="1100"/>
              <a:buChar char="●"/>
            </a:pPr>
            <a:r>
              <a:rPr lang="en" sz="1100">
                <a:solidFill>
                  <a:schemeClr val="accent2"/>
                </a:solidFill>
              </a:rPr>
              <a:t>Product Related Duration</a:t>
            </a:r>
            <a:endParaRPr/>
          </a:p>
        </p:txBody>
      </p:sp>
      <p:sp>
        <p:nvSpPr>
          <p:cNvPr id="87" name="Google Shape;87;p16"/>
          <p:cNvSpPr txBox="1"/>
          <p:nvPr/>
        </p:nvSpPr>
        <p:spPr>
          <a:xfrm>
            <a:off x="310450" y="3219900"/>
            <a:ext cx="3182400" cy="743400"/>
          </a:xfrm>
          <a:prstGeom prst="rect">
            <a:avLst/>
          </a:prstGeom>
          <a:noFill/>
          <a:ln>
            <a:noFill/>
          </a:ln>
        </p:spPr>
        <p:txBody>
          <a:bodyPr spcFirstLastPara="1" wrap="square" lIns="91425" tIns="91425" rIns="91425" bIns="91425" anchor="t" anchorCtr="0">
            <a:spAutoFit/>
          </a:bodyPr>
          <a:lstStyle/>
          <a:p>
            <a:pPr marL="457200" lvl="0" indent="-298450" algn="l" rtl="0">
              <a:lnSpc>
                <a:spcPct val="115000"/>
              </a:lnSpc>
              <a:spcBef>
                <a:spcPts val="1200"/>
              </a:spcBef>
              <a:spcAft>
                <a:spcPts val="0"/>
              </a:spcAft>
              <a:buClr>
                <a:schemeClr val="accent2"/>
              </a:buClr>
              <a:buSzPts val="1100"/>
              <a:buChar char="●"/>
            </a:pPr>
            <a:r>
              <a:rPr lang="en" sz="1100">
                <a:solidFill>
                  <a:schemeClr val="accent2"/>
                </a:solidFill>
              </a:rPr>
              <a:t>Bounce Rates</a:t>
            </a:r>
            <a:endParaRPr sz="1100">
              <a:solidFill>
                <a:schemeClr val="accent2"/>
              </a:solidFill>
            </a:endParaRPr>
          </a:p>
          <a:p>
            <a:pPr marL="457200" lvl="0" indent="-298450" algn="l" rtl="0">
              <a:lnSpc>
                <a:spcPct val="115000"/>
              </a:lnSpc>
              <a:spcBef>
                <a:spcPts val="0"/>
              </a:spcBef>
              <a:spcAft>
                <a:spcPts val="0"/>
              </a:spcAft>
              <a:buClr>
                <a:schemeClr val="accent2"/>
              </a:buClr>
              <a:buSzPts val="1100"/>
              <a:buChar char="●"/>
            </a:pPr>
            <a:r>
              <a:rPr lang="en" sz="1100">
                <a:solidFill>
                  <a:schemeClr val="accent2"/>
                </a:solidFill>
              </a:rPr>
              <a:t>Exit Rates</a:t>
            </a:r>
            <a:endParaRPr sz="1100">
              <a:solidFill>
                <a:schemeClr val="accent2"/>
              </a:solidFill>
            </a:endParaRPr>
          </a:p>
          <a:p>
            <a:pPr marL="457200" lvl="0" indent="-298450" algn="l" rtl="0">
              <a:spcBef>
                <a:spcPts val="0"/>
              </a:spcBef>
              <a:spcAft>
                <a:spcPts val="0"/>
              </a:spcAft>
              <a:buClr>
                <a:schemeClr val="accent2"/>
              </a:buClr>
              <a:buSzPts val="1100"/>
              <a:buChar char="●"/>
            </a:pPr>
            <a:r>
              <a:rPr lang="en" sz="1100">
                <a:solidFill>
                  <a:schemeClr val="accent2"/>
                </a:solidFill>
              </a:rPr>
              <a:t>Page Values</a:t>
            </a:r>
            <a:endParaRPr/>
          </a:p>
        </p:txBody>
      </p:sp>
      <p:sp>
        <p:nvSpPr>
          <p:cNvPr id="88" name="Google Shape;88;p16"/>
          <p:cNvSpPr txBox="1"/>
          <p:nvPr/>
        </p:nvSpPr>
        <p:spPr>
          <a:xfrm>
            <a:off x="2781300" y="1333500"/>
            <a:ext cx="5902800" cy="54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Clr>
                <a:schemeClr val="dk1"/>
              </a:buClr>
              <a:buSzPts val="1100"/>
              <a:buFont typeface="Arial"/>
              <a:buNone/>
            </a:pPr>
            <a:r>
              <a:rPr lang="en" sz="1100">
                <a:solidFill>
                  <a:schemeClr val="accent2"/>
                </a:solidFill>
              </a:rPr>
              <a:t>The number of </a:t>
            </a:r>
            <a:r>
              <a:rPr lang="en" sz="1100" b="1">
                <a:solidFill>
                  <a:schemeClr val="accent2"/>
                </a:solidFill>
              </a:rPr>
              <a:t>different types of pages visited</a:t>
            </a:r>
            <a:r>
              <a:rPr lang="en" sz="1100">
                <a:solidFill>
                  <a:schemeClr val="accent2"/>
                </a:solidFill>
              </a:rPr>
              <a:t> by the visitor in that session and total time spent in each of these page categories</a:t>
            </a:r>
            <a:endParaRPr/>
          </a:p>
        </p:txBody>
      </p:sp>
      <p:sp>
        <p:nvSpPr>
          <p:cNvPr id="89" name="Google Shape;89;p16"/>
          <p:cNvSpPr txBox="1"/>
          <p:nvPr/>
        </p:nvSpPr>
        <p:spPr>
          <a:xfrm>
            <a:off x="2781300" y="3219900"/>
            <a:ext cx="5941500" cy="1415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sz="1100">
                <a:solidFill>
                  <a:schemeClr val="accent2"/>
                </a:solidFill>
              </a:rPr>
              <a:t>Percentage of visitors who enter the site from that page and then leave ("bounce") without triggering any other requests.</a:t>
            </a:r>
            <a:endParaRPr sz="1100">
              <a:solidFill>
                <a:schemeClr val="accent2"/>
              </a:solidFill>
            </a:endParaRPr>
          </a:p>
          <a:p>
            <a:pPr marL="0" lvl="0" indent="0" algn="l" rtl="0">
              <a:lnSpc>
                <a:spcPct val="115000"/>
              </a:lnSpc>
              <a:spcBef>
                <a:spcPts val="1200"/>
              </a:spcBef>
              <a:spcAft>
                <a:spcPts val="0"/>
              </a:spcAft>
              <a:buClr>
                <a:schemeClr val="dk1"/>
              </a:buClr>
              <a:buSzPts val="1100"/>
              <a:buFont typeface="Arial"/>
              <a:buNone/>
            </a:pPr>
            <a:r>
              <a:rPr lang="en" sz="1100">
                <a:solidFill>
                  <a:schemeClr val="accent2"/>
                </a:solidFill>
              </a:rPr>
              <a:t>All pageviews to the page, the percentage that were the last in the session.</a:t>
            </a:r>
            <a:endParaRPr sz="1100">
              <a:solidFill>
                <a:schemeClr val="accent2"/>
              </a:solidFill>
            </a:endParaRPr>
          </a:p>
          <a:p>
            <a:pPr marL="0" lvl="0" indent="0" algn="l" rtl="0">
              <a:spcBef>
                <a:spcPts val="1200"/>
              </a:spcBef>
              <a:spcAft>
                <a:spcPts val="0"/>
              </a:spcAft>
              <a:buClr>
                <a:schemeClr val="dk1"/>
              </a:buClr>
              <a:buSzPts val="1100"/>
              <a:buFont typeface="Arial"/>
              <a:buNone/>
            </a:pPr>
            <a:r>
              <a:rPr lang="en" sz="1100">
                <a:solidFill>
                  <a:schemeClr val="accent2"/>
                </a:solidFill>
              </a:rPr>
              <a:t>The average value for a web page that a user visited before completing an e-commerce transaction.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2755200" y="165550"/>
            <a:ext cx="3633600" cy="631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rgbClr val="595959"/>
                </a:solidFill>
                <a:latin typeface="Maven Pro"/>
                <a:ea typeface="Maven Pro"/>
                <a:cs typeface="Maven Pro"/>
                <a:sym typeface="Maven Pro"/>
              </a:rPr>
              <a:t>Dataset Description</a:t>
            </a:r>
            <a:endParaRPr b="1">
              <a:solidFill>
                <a:srgbClr val="595959"/>
              </a:solidFill>
              <a:latin typeface="Maven Pro"/>
              <a:ea typeface="Maven Pro"/>
              <a:cs typeface="Maven Pro"/>
              <a:sym typeface="Maven Pro"/>
            </a:endParaRPr>
          </a:p>
        </p:txBody>
      </p:sp>
      <p:graphicFrame>
        <p:nvGraphicFramePr>
          <p:cNvPr id="95" name="Google Shape;95;p17"/>
          <p:cNvGraphicFramePr/>
          <p:nvPr/>
        </p:nvGraphicFramePr>
        <p:xfrm>
          <a:off x="490425" y="746550"/>
          <a:ext cx="8163150" cy="4263575"/>
        </p:xfrm>
        <a:graphic>
          <a:graphicData uri="http://schemas.openxmlformats.org/drawingml/2006/table">
            <a:tbl>
              <a:tblPr>
                <a:noFill/>
                <a:tableStyleId>{6B48743D-30AB-40F8-9151-A9342E7D9B00}</a:tableStyleId>
              </a:tblPr>
              <a:tblGrid>
                <a:gridCol w="1352450"/>
                <a:gridCol w="6810700"/>
              </a:tblGrid>
              <a:tr h="1825200">
                <a:tc>
                  <a:txBody>
                    <a:bodyPr/>
                    <a:lstStyle/>
                    <a:p>
                      <a:pPr marL="0" lvl="0" indent="0" algn="l" rtl="0">
                        <a:spcBef>
                          <a:spcPts val="0"/>
                        </a:spcBef>
                        <a:spcAft>
                          <a:spcPts val="0"/>
                        </a:spcAft>
                        <a:buNone/>
                      </a:pPr>
                      <a:endParaRPr sz="1200"/>
                    </a:p>
                    <a:p>
                      <a:pPr marL="0" lvl="0" indent="0" algn="l" rtl="0">
                        <a:spcBef>
                          <a:spcPts val="0"/>
                        </a:spcBef>
                        <a:spcAft>
                          <a:spcPts val="0"/>
                        </a:spcAft>
                        <a:buNone/>
                      </a:pPr>
                      <a:endParaRPr sz="12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endParaRPr sz="1200">
                        <a:solidFill>
                          <a:srgbClr val="212121"/>
                        </a:solidFill>
                      </a:endParaRPr>
                    </a:p>
                    <a:p>
                      <a:pPr marL="0" lvl="0" indent="0" algn="l" rtl="0">
                        <a:spcBef>
                          <a:spcPts val="1200"/>
                        </a:spcBef>
                        <a:spcAft>
                          <a:spcPts val="0"/>
                        </a:spcAft>
                        <a:buNone/>
                      </a:pPr>
                      <a:endParaRPr sz="1200"/>
                    </a:p>
                  </a:txBody>
                  <a:tcPr marL="91425" marR="91425" marT="91425" marB="91425">
                    <a:lnB w="9525" cap="flat" cmpd="sng">
                      <a:solidFill>
                        <a:srgbClr val="9E9E9E"/>
                      </a:solidFill>
                      <a:prstDash val="solid"/>
                      <a:round/>
                      <a:headEnd type="none" w="sm" len="sm"/>
                      <a:tailEnd type="none" w="sm" len="sm"/>
                    </a:lnB>
                  </a:tcPr>
                </a:tc>
              </a:tr>
              <a:tr h="381000">
                <a:tc>
                  <a:txBody>
                    <a:bodyPr/>
                    <a:lstStyle/>
                    <a:p>
                      <a:pPr marL="0" lvl="0" indent="0" algn="l"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lvl="0" indent="0" algn="l"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lvl="0" indent="0" algn="l"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lvl="0" indent="0" algn="l"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914375">
                <a:tc>
                  <a:txBody>
                    <a:bodyPr/>
                    <a:lstStyle/>
                    <a:p>
                      <a:pPr marL="0" lvl="0" indent="0" algn="l" rtl="0">
                        <a:spcBef>
                          <a:spcPts val="0"/>
                        </a:spcBef>
                        <a:spcAft>
                          <a:spcPts val="0"/>
                        </a:spcAft>
                        <a:buNone/>
                      </a:pPr>
                      <a:endParaRPr sz="1200">
                        <a:solidFill>
                          <a:srgbClr val="21212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bl>
          </a:graphicData>
        </a:graphic>
      </p:graphicFrame>
      <p:pic>
        <p:nvPicPr>
          <p:cNvPr id="96" name="Google Shape;96;p17"/>
          <p:cNvPicPr preferRelativeResize="0"/>
          <p:nvPr/>
        </p:nvPicPr>
        <p:blipFill rotWithShape="1">
          <a:blip r:embed="rId3">
            <a:alphaModFix/>
          </a:blip>
          <a:srcRect b="9714"/>
          <a:stretch/>
        </p:blipFill>
        <p:spPr>
          <a:xfrm>
            <a:off x="2466425" y="1542288"/>
            <a:ext cx="1717634" cy="862200"/>
          </a:xfrm>
          <a:prstGeom prst="rect">
            <a:avLst/>
          </a:prstGeom>
          <a:noFill/>
          <a:ln>
            <a:noFill/>
          </a:ln>
        </p:spPr>
      </p:pic>
      <p:pic>
        <p:nvPicPr>
          <p:cNvPr id="97" name="Google Shape;97;p17"/>
          <p:cNvPicPr preferRelativeResize="0"/>
          <p:nvPr/>
        </p:nvPicPr>
        <p:blipFill>
          <a:blip r:embed="rId4">
            <a:alphaModFix/>
          </a:blip>
          <a:stretch>
            <a:fillRect/>
          </a:stretch>
        </p:blipFill>
        <p:spPr>
          <a:xfrm>
            <a:off x="5099975" y="1306725"/>
            <a:ext cx="1191100" cy="1191100"/>
          </a:xfrm>
          <a:prstGeom prst="rect">
            <a:avLst/>
          </a:prstGeom>
          <a:noFill/>
          <a:ln>
            <a:noFill/>
          </a:ln>
        </p:spPr>
      </p:pic>
      <p:sp>
        <p:nvSpPr>
          <p:cNvPr id="98" name="Google Shape;98;p17"/>
          <p:cNvSpPr txBox="1"/>
          <p:nvPr/>
        </p:nvSpPr>
        <p:spPr>
          <a:xfrm>
            <a:off x="569075" y="839800"/>
            <a:ext cx="10497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accent2"/>
                </a:solidFill>
              </a:rPr>
              <a:t>Special Day</a:t>
            </a:r>
            <a:endParaRPr/>
          </a:p>
        </p:txBody>
      </p:sp>
      <p:sp>
        <p:nvSpPr>
          <p:cNvPr id="99" name="Google Shape;99;p17"/>
          <p:cNvSpPr txBox="1"/>
          <p:nvPr/>
        </p:nvSpPr>
        <p:spPr>
          <a:xfrm>
            <a:off x="1911700" y="797050"/>
            <a:ext cx="6541800" cy="58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Clr>
                <a:schemeClr val="dk1"/>
              </a:buClr>
              <a:buSzPts val="1100"/>
              <a:buFont typeface="Arial"/>
              <a:buNone/>
            </a:pPr>
            <a:r>
              <a:rPr lang="en" sz="1200">
                <a:solidFill>
                  <a:schemeClr val="accent2"/>
                </a:solidFill>
              </a:rPr>
              <a:t>The closeness of the site visiting time to a specific special day (e.g., Mother’s Day, Valentine's Day).</a:t>
            </a:r>
            <a:endParaRPr/>
          </a:p>
        </p:txBody>
      </p:sp>
      <p:sp>
        <p:nvSpPr>
          <p:cNvPr id="100" name="Google Shape;100;p17"/>
          <p:cNvSpPr txBox="1"/>
          <p:nvPr/>
        </p:nvSpPr>
        <p:spPr>
          <a:xfrm>
            <a:off x="569075" y="2571750"/>
            <a:ext cx="618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a:solidFill>
                  <a:schemeClr val="accent2"/>
                </a:solidFill>
              </a:rPr>
              <a:t>Month</a:t>
            </a:r>
            <a:endParaRPr/>
          </a:p>
        </p:txBody>
      </p:sp>
      <p:sp>
        <p:nvSpPr>
          <p:cNvPr id="101" name="Google Shape;101;p17"/>
          <p:cNvSpPr txBox="1"/>
          <p:nvPr/>
        </p:nvSpPr>
        <p:spPr>
          <a:xfrm>
            <a:off x="1911700" y="2571750"/>
            <a:ext cx="3375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a:solidFill>
                  <a:schemeClr val="dk1"/>
                </a:solidFill>
              </a:rPr>
              <a:t>All months in a year except January and April</a:t>
            </a:r>
            <a:endParaRPr/>
          </a:p>
        </p:txBody>
      </p:sp>
      <p:sp>
        <p:nvSpPr>
          <p:cNvPr id="102" name="Google Shape;102;p17"/>
          <p:cNvSpPr txBox="1"/>
          <p:nvPr/>
        </p:nvSpPr>
        <p:spPr>
          <a:xfrm>
            <a:off x="569075" y="2952750"/>
            <a:ext cx="999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a:solidFill>
                  <a:schemeClr val="accent2"/>
                </a:solidFill>
              </a:rPr>
              <a:t>Visitor Type</a:t>
            </a:r>
            <a:endParaRPr/>
          </a:p>
        </p:txBody>
      </p:sp>
      <p:sp>
        <p:nvSpPr>
          <p:cNvPr id="103" name="Google Shape;103;p17"/>
          <p:cNvSpPr txBox="1"/>
          <p:nvPr/>
        </p:nvSpPr>
        <p:spPr>
          <a:xfrm>
            <a:off x="1911700" y="2952750"/>
            <a:ext cx="2221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a:solidFill>
                  <a:schemeClr val="dk1"/>
                </a:solidFill>
              </a:rPr>
              <a:t>New visitor or returning visitor</a:t>
            </a:r>
            <a:endParaRPr/>
          </a:p>
        </p:txBody>
      </p:sp>
      <p:sp>
        <p:nvSpPr>
          <p:cNvPr id="104" name="Google Shape;104;p17"/>
          <p:cNvSpPr txBox="1"/>
          <p:nvPr/>
        </p:nvSpPr>
        <p:spPr>
          <a:xfrm>
            <a:off x="569075" y="3322050"/>
            <a:ext cx="878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a:solidFill>
                  <a:schemeClr val="accent2"/>
                </a:solidFill>
              </a:rPr>
              <a:t>Weekend</a:t>
            </a:r>
            <a:endParaRPr/>
          </a:p>
        </p:txBody>
      </p:sp>
      <p:sp>
        <p:nvSpPr>
          <p:cNvPr id="105" name="Google Shape;105;p17"/>
          <p:cNvSpPr txBox="1"/>
          <p:nvPr/>
        </p:nvSpPr>
        <p:spPr>
          <a:xfrm>
            <a:off x="1911700" y="3333750"/>
            <a:ext cx="2696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a:solidFill>
                  <a:schemeClr val="dk1"/>
                </a:solidFill>
              </a:rPr>
              <a:t>Visitor bought during weekend or not</a:t>
            </a:r>
            <a:endParaRPr/>
          </a:p>
        </p:txBody>
      </p:sp>
      <p:sp>
        <p:nvSpPr>
          <p:cNvPr id="106" name="Google Shape;106;p17"/>
          <p:cNvSpPr txBox="1"/>
          <p:nvPr/>
        </p:nvSpPr>
        <p:spPr>
          <a:xfrm>
            <a:off x="569075" y="3714750"/>
            <a:ext cx="823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a:solidFill>
                  <a:schemeClr val="accent2"/>
                </a:solidFill>
              </a:rPr>
              <a:t>Revenue</a:t>
            </a:r>
            <a:endParaRPr/>
          </a:p>
        </p:txBody>
      </p:sp>
      <p:sp>
        <p:nvSpPr>
          <p:cNvPr id="107" name="Google Shape;107;p17"/>
          <p:cNvSpPr txBox="1"/>
          <p:nvPr/>
        </p:nvSpPr>
        <p:spPr>
          <a:xfrm>
            <a:off x="1911700" y="3714750"/>
            <a:ext cx="1956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a:solidFill>
                  <a:schemeClr val="dk1"/>
                </a:solidFill>
              </a:rPr>
              <a:t>Visitor bought items or not</a:t>
            </a:r>
            <a:endParaRPr/>
          </a:p>
        </p:txBody>
      </p:sp>
      <p:sp>
        <p:nvSpPr>
          <p:cNvPr id="108" name="Google Shape;108;p17"/>
          <p:cNvSpPr txBox="1"/>
          <p:nvPr/>
        </p:nvSpPr>
        <p:spPr>
          <a:xfrm>
            <a:off x="342425" y="4107450"/>
            <a:ext cx="1453200" cy="7389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chemeClr val="accent2"/>
              </a:buClr>
              <a:buSzPts val="1200"/>
              <a:buChar char="●"/>
            </a:pPr>
            <a:r>
              <a:rPr lang="en" sz="1200">
                <a:solidFill>
                  <a:schemeClr val="accent2"/>
                </a:solidFill>
              </a:rPr>
              <a:t>Browser</a:t>
            </a:r>
            <a:endParaRPr sz="1200">
              <a:solidFill>
                <a:schemeClr val="accent2"/>
              </a:solidFill>
            </a:endParaRPr>
          </a:p>
          <a:p>
            <a:pPr marL="457200" lvl="0" indent="-304800" algn="l" rtl="0">
              <a:spcBef>
                <a:spcPts val="0"/>
              </a:spcBef>
              <a:spcAft>
                <a:spcPts val="0"/>
              </a:spcAft>
              <a:buClr>
                <a:schemeClr val="accent2"/>
              </a:buClr>
              <a:buSzPts val="1200"/>
              <a:buChar char="●"/>
            </a:pPr>
            <a:r>
              <a:rPr lang="en" sz="1200">
                <a:solidFill>
                  <a:schemeClr val="accent2"/>
                </a:solidFill>
              </a:rPr>
              <a:t>Region</a:t>
            </a:r>
            <a:endParaRPr sz="1200">
              <a:solidFill>
                <a:schemeClr val="accent2"/>
              </a:solidFill>
            </a:endParaRPr>
          </a:p>
          <a:p>
            <a:pPr marL="457200" lvl="0" indent="-304800" algn="l" rtl="0">
              <a:spcBef>
                <a:spcPts val="0"/>
              </a:spcBef>
              <a:spcAft>
                <a:spcPts val="0"/>
              </a:spcAft>
              <a:buClr>
                <a:schemeClr val="accent2"/>
              </a:buClr>
              <a:buSzPts val="1200"/>
              <a:buChar char="●"/>
            </a:pPr>
            <a:r>
              <a:rPr lang="en" sz="1200">
                <a:solidFill>
                  <a:schemeClr val="accent2"/>
                </a:solidFill>
              </a:rPr>
              <a:t>Traffic Type</a:t>
            </a:r>
            <a:endParaRPr/>
          </a:p>
        </p:txBody>
      </p:sp>
      <p:sp>
        <p:nvSpPr>
          <p:cNvPr id="109" name="Google Shape;109;p17"/>
          <p:cNvSpPr txBox="1"/>
          <p:nvPr/>
        </p:nvSpPr>
        <p:spPr>
          <a:xfrm>
            <a:off x="1911700" y="4134200"/>
            <a:ext cx="6480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a:solidFill>
                  <a:schemeClr val="dk1"/>
                </a:solidFill>
              </a:rPr>
              <a:t>Numeric values that indicate different types of browser, region and traffic types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3481350" y="479350"/>
            <a:ext cx="2181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595959"/>
                </a:solidFill>
                <a:latin typeface="Maven Pro"/>
                <a:ea typeface="Maven Pro"/>
                <a:cs typeface="Maven Pro"/>
                <a:sym typeface="Maven Pro"/>
              </a:rPr>
              <a:t>Stakeholders</a:t>
            </a:r>
            <a:endParaRPr b="1">
              <a:solidFill>
                <a:srgbClr val="595959"/>
              </a:solidFill>
              <a:latin typeface="Maven Pro"/>
              <a:ea typeface="Maven Pro"/>
              <a:cs typeface="Maven Pro"/>
              <a:sym typeface="Maven Pro"/>
            </a:endParaRPr>
          </a:p>
        </p:txBody>
      </p:sp>
      <p:sp>
        <p:nvSpPr>
          <p:cNvPr id="115" name="Google Shape;115;p18"/>
          <p:cNvSpPr/>
          <p:nvPr/>
        </p:nvSpPr>
        <p:spPr>
          <a:xfrm>
            <a:off x="433025" y="1625600"/>
            <a:ext cx="2611200" cy="2706300"/>
          </a:xfrm>
          <a:prstGeom prst="round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p:nvPr/>
        </p:nvSpPr>
        <p:spPr>
          <a:xfrm>
            <a:off x="3354975" y="1673150"/>
            <a:ext cx="2611200" cy="2611200"/>
          </a:xfrm>
          <a:prstGeom prst="roundRect">
            <a:avLst>
              <a:gd name="adj" fmla="val 16667"/>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8"/>
          <p:cNvSpPr/>
          <p:nvPr/>
        </p:nvSpPr>
        <p:spPr>
          <a:xfrm>
            <a:off x="6276925" y="1707950"/>
            <a:ext cx="2611200" cy="2541600"/>
          </a:xfrm>
          <a:prstGeom prst="round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8"/>
          <p:cNvSpPr txBox="1"/>
          <p:nvPr/>
        </p:nvSpPr>
        <p:spPr>
          <a:xfrm>
            <a:off x="984275" y="3545625"/>
            <a:ext cx="1508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Maven Pro SemiBold"/>
                <a:ea typeface="Maven Pro SemiBold"/>
                <a:cs typeface="Maven Pro SemiBold"/>
                <a:sym typeface="Maven Pro SemiBold"/>
              </a:rPr>
              <a:t>Customers</a:t>
            </a:r>
            <a:endParaRPr sz="2000">
              <a:latin typeface="Maven Pro SemiBold"/>
              <a:ea typeface="Maven Pro SemiBold"/>
              <a:cs typeface="Maven Pro SemiBold"/>
              <a:sym typeface="Maven Pro SemiBold"/>
            </a:endParaRPr>
          </a:p>
        </p:txBody>
      </p:sp>
      <p:sp>
        <p:nvSpPr>
          <p:cNvPr id="120" name="Google Shape;120;p18"/>
          <p:cNvSpPr txBox="1"/>
          <p:nvPr/>
        </p:nvSpPr>
        <p:spPr>
          <a:xfrm>
            <a:off x="3935550" y="3545625"/>
            <a:ext cx="1552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Maven Pro SemiBold"/>
                <a:ea typeface="Maven Pro SemiBold"/>
                <a:cs typeface="Maven Pro SemiBold"/>
                <a:sym typeface="Maven Pro SemiBold"/>
              </a:rPr>
              <a:t>Employees</a:t>
            </a:r>
            <a:endParaRPr sz="2000">
              <a:latin typeface="Maven Pro SemiBold"/>
              <a:ea typeface="Maven Pro SemiBold"/>
              <a:cs typeface="Maven Pro SemiBold"/>
              <a:sym typeface="Maven Pro SemiBold"/>
            </a:endParaRPr>
          </a:p>
        </p:txBody>
      </p:sp>
      <p:sp>
        <p:nvSpPr>
          <p:cNvPr id="121" name="Google Shape;121;p18"/>
          <p:cNvSpPr txBox="1"/>
          <p:nvPr/>
        </p:nvSpPr>
        <p:spPr>
          <a:xfrm>
            <a:off x="6930625" y="3545625"/>
            <a:ext cx="1303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Maven Pro SemiBold"/>
                <a:ea typeface="Maven Pro SemiBold"/>
                <a:cs typeface="Maven Pro SemiBold"/>
                <a:sym typeface="Maven Pro SemiBold"/>
              </a:rPr>
              <a:t>Suppliers</a:t>
            </a:r>
            <a:endParaRPr sz="2000">
              <a:latin typeface="Maven Pro SemiBold"/>
              <a:ea typeface="Maven Pro SemiBold"/>
              <a:cs typeface="Maven Pro SemiBold"/>
              <a:sym typeface="Maven Pro SemiBold"/>
            </a:endParaRPr>
          </a:p>
        </p:txBody>
      </p:sp>
      <p:sp>
        <p:nvSpPr>
          <p:cNvPr id="124" name="Google Shape;124;p18"/>
          <p:cNvSpPr txBox="1"/>
          <p:nvPr/>
        </p:nvSpPr>
        <p:spPr>
          <a:xfrm>
            <a:off x="205975" y="778100"/>
            <a:ext cx="329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13" name="Picture 8" descr="Free Icon | Employ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9739" y="1707950"/>
            <a:ext cx="1821672" cy="182167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Hotel Supplier - Free people ic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0583" y="1903242"/>
            <a:ext cx="1589062" cy="158906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Customer - Free people ic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7253" y="1731548"/>
            <a:ext cx="1798074" cy="17980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311700" y="254975"/>
            <a:ext cx="8520600" cy="5727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595959"/>
                </a:solidFill>
                <a:latin typeface="Maven Pro"/>
                <a:ea typeface="Maven Pro"/>
                <a:cs typeface="Maven Pro"/>
                <a:sym typeface="Maven Pro"/>
              </a:rPr>
              <a:t>Findings (1) - Revenue based on visitor types</a:t>
            </a:r>
            <a:endParaRPr b="1">
              <a:solidFill>
                <a:srgbClr val="595959"/>
              </a:solidFill>
              <a:latin typeface="Maven Pro"/>
              <a:ea typeface="Maven Pro"/>
              <a:cs typeface="Maven Pro"/>
              <a:sym typeface="Maven Pro"/>
            </a:endParaRPr>
          </a:p>
        </p:txBody>
      </p:sp>
      <p:sp>
        <p:nvSpPr>
          <p:cNvPr id="130" name="Google Shape;130;p19"/>
          <p:cNvSpPr txBox="1">
            <a:spLocks noGrp="1"/>
          </p:cNvSpPr>
          <p:nvPr>
            <p:ph type="body" idx="1"/>
          </p:nvPr>
        </p:nvSpPr>
        <p:spPr>
          <a:xfrm>
            <a:off x="5070000" y="1645325"/>
            <a:ext cx="37623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1"/>
                </a:solidFill>
              </a:rPr>
              <a:t>A </a:t>
            </a:r>
            <a:r>
              <a:rPr lang="en" b="1">
                <a:solidFill>
                  <a:schemeClr val="dk1"/>
                </a:solidFill>
              </a:rPr>
              <a:t>lower proportion of returning visitors</a:t>
            </a:r>
            <a:r>
              <a:rPr lang="en">
                <a:solidFill>
                  <a:schemeClr val="dk1"/>
                </a:solidFill>
              </a:rPr>
              <a:t> (about 14%) have bought from the site, as compared to newer visitors (about 25%).</a:t>
            </a:r>
            <a:endParaRPr>
              <a:solidFill>
                <a:schemeClr val="dk1"/>
              </a:solidFill>
            </a:endParaRPr>
          </a:p>
        </p:txBody>
      </p:sp>
      <p:pic>
        <p:nvPicPr>
          <p:cNvPr id="131" name="Google Shape;131;p19"/>
          <p:cNvPicPr preferRelativeResize="0"/>
          <p:nvPr/>
        </p:nvPicPr>
        <p:blipFill>
          <a:blip r:embed="rId3">
            <a:alphaModFix/>
          </a:blip>
          <a:stretch>
            <a:fillRect/>
          </a:stretch>
        </p:blipFill>
        <p:spPr>
          <a:xfrm>
            <a:off x="311700" y="916100"/>
            <a:ext cx="4248385" cy="416342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311700" y="221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595959"/>
                </a:solidFill>
                <a:latin typeface="Maven Pro"/>
                <a:ea typeface="Maven Pro"/>
                <a:cs typeface="Maven Pro"/>
                <a:sym typeface="Maven Pro"/>
              </a:rPr>
              <a:t>Findings (2) - Duration of different visiting types</a:t>
            </a:r>
            <a:endParaRPr b="1">
              <a:solidFill>
                <a:srgbClr val="595959"/>
              </a:solidFill>
              <a:latin typeface="Maven Pro"/>
              <a:ea typeface="Maven Pro"/>
              <a:cs typeface="Maven Pro"/>
              <a:sym typeface="Maven Pro"/>
            </a:endParaRPr>
          </a:p>
        </p:txBody>
      </p:sp>
      <p:sp>
        <p:nvSpPr>
          <p:cNvPr id="137" name="Google Shape;137;p20"/>
          <p:cNvSpPr txBox="1">
            <a:spLocks noGrp="1"/>
          </p:cNvSpPr>
          <p:nvPr>
            <p:ph type="body" idx="1"/>
          </p:nvPr>
        </p:nvSpPr>
        <p:spPr>
          <a:xfrm>
            <a:off x="4433850" y="3053300"/>
            <a:ext cx="3984300" cy="18759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solidFill>
                  <a:schemeClr val="dk1"/>
                </a:solidFill>
              </a:rPr>
              <a:t>These plots shows </a:t>
            </a:r>
            <a:r>
              <a:rPr lang="en" b="1">
                <a:solidFill>
                  <a:schemeClr val="dk1"/>
                </a:solidFill>
              </a:rPr>
              <a:t>no clear relation</a:t>
            </a:r>
            <a:r>
              <a:rPr lang="en">
                <a:solidFill>
                  <a:schemeClr val="dk1"/>
                </a:solidFill>
              </a:rPr>
              <a:t> between the time spent on the pages and whether the visitor will buy something as the data points are concentrated towards the bottom for both Revenue labels.</a:t>
            </a:r>
            <a:endParaRPr>
              <a:solidFill>
                <a:schemeClr val="dk1"/>
              </a:solidFill>
            </a:endParaRPr>
          </a:p>
          <a:p>
            <a:pPr marL="0" lvl="0" indent="0" algn="l" rtl="0">
              <a:spcBef>
                <a:spcPts val="1200"/>
              </a:spcBef>
              <a:spcAft>
                <a:spcPts val="1200"/>
              </a:spcAft>
              <a:buNone/>
            </a:pPr>
            <a:endParaRPr/>
          </a:p>
        </p:txBody>
      </p:sp>
      <p:pic>
        <p:nvPicPr>
          <p:cNvPr id="138" name="Google Shape;138;p20"/>
          <p:cNvPicPr preferRelativeResize="0"/>
          <p:nvPr/>
        </p:nvPicPr>
        <p:blipFill>
          <a:blip r:embed="rId3">
            <a:alphaModFix/>
          </a:blip>
          <a:stretch>
            <a:fillRect/>
          </a:stretch>
        </p:blipFill>
        <p:spPr>
          <a:xfrm>
            <a:off x="4433875" y="794576"/>
            <a:ext cx="3984276" cy="1961750"/>
          </a:xfrm>
          <a:prstGeom prst="rect">
            <a:avLst/>
          </a:prstGeom>
          <a:noFill/>
          <a:ln>
            <a:noFill/>
          </a:ln>
        </p:spPr>
      </p:pic>
      <p:pic>
        <p:nvPicPr>
          <p:cNvPr id="139" name="Google Shape;139;p20"/>
          <p:cNvPicPr preferRelativeResize="0"/>
          <p:nvPr/>
        </p:nvPicPr>
        <p:blipFill>
          <a:blip r:embed="rId4">
            <a:alphaModFix/>
          </a:blip>
          <a:stretch>
            <a:fillRect/>
          </a:stretch>
        </p:blipFill>
        <p:spPr>
          <a:xfrm>
            <a:off x="219525" y="794575"/>
            <a:ext cx="3984276" cy="1961749"/>
          </a:xfrm>
          <a:prstGeom prst="rect">
            <a:avLst/>
          </a:prstGeom>
          <a:noFill/>
          <a:ln>
            <a:noFill/>
          </a:ln>
        </p:spPr>
      </p:pic>
      <p:pic>
        <p:nvPicPr>
          <p:cNvPr id="140" name="Google Shape;140;p20"/>
          <p:cNvPicPr preferRelativeResize="0"/>
          <p:nvPr/>
        </p:nvPicPr>
        <p:blipFill>
          <a:blip r:embed="rId5">
            <a:alphaModFix/>
          </a:blip>
          <a:stretch>
            <a:fillRect/>
          </a:stretch>
        </p:blipFill>
        <p:spPr>
          <a:xfrm>
            <a:off x="219525" y="3053300"/>
            <a:ext cx="3984276" cy="18758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txBox="1">
            <a:spLocks noGrp="1"/>
          </p:cNvSpPr>
          <p:nvPr>
            <p:ph type="title"/>
          </p:nvPr>
        </p:nvSpPr>
        <p:spPr>
          <a:xfrm>
            <a:off x="311700" y="2737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595959"/>
                </a:solidFill>
                <a:latin typeface="Maven Pro"/>
                <a:ea typeface="Maven Pro"/>
                <a:cs typeface="Maven Pro"/>
                <a:sym typeface="Maven Pro"/>
              </a:rPr>
              <a:t>Findings (3) - Revenue generation by months</a:t>
            </a:r>
            <a:endParaRPr b="1">
              <a:solidFill>
                <a:srgbClr val="595959"/>
              </a:solidFill>
              <a:latin typeface="Maven Pro"/>
              <a:ea typeface="Maven Pro"/>
              <a:cs typeface="Maven Pro"/>
              <a:sym typeface="Maven Pro"/>
            </a:endParaRPr>
          </a:p>
        </p:txBody>
      </p:sp>
      <p:sp>
        <p:nvSpPr>
          <p:cNvPr id="146" name="Google Shape;146;p21"/>
          <p:cNvSpPr txBox="1">
            <a:spLocks noGrp="1"/>
          </p:cNvSpPr>
          <p:nvPr>
            <p:ph type="body" idx="1"/>
          </p:nvPr>
        </p:nvSpPr>
        <p:spPr>
          <a:xfrm>
            <a:off x="5284725" y="1560825"/>
            <a:ext cx="3708600" cy="25416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solidFill>
                  <a:schemeClr val="dk1"/>
                </a:solidFill>
              </a:rPr>
              <a:t>Throughout the year,the number of visitors who generated revenue is the </a:t>
            </a:r>
            <a:r>
              <a:rPr lang="en" b="1">
                <a:solidFill>
                  <a:schemeClr val="dk1"/>
                </a:solidFill>
              </a:rPr>
              <a:t>highest in November</a:t>
            </a:r>
            <a:r>
              <a:rPr lang="en">
                <a:solidFill>
                  <a:schemeClr val="dk1"/>
                </a:solidFill>
              </a:rPr>
              <a:t>. </a:t>
            </a:r>
            <a:endParaRPr>
              <a:solidFill>
                <a:schemeClr val="dk1"/>
              </a:solidFill>
            </a:endParaRPr>
          </a:p>
          <a:p>
            <a:pPr marL="0" lvl="0" indent="0" algn="l" rtl="0">
              <a:spcBef>
                <a:spcPts val="1200"/>
              </a:spcBef>
              <a:spcAft>
                <a:spcPts val="1200"/>
              </a:spcAft>
              <a:buNone/>
            </a:pPr>
            <a:r>
              <a:rPr lang="en">
                <a:solidFill>
                  <a:schemeClr val="dk1"/>
                </a:solidFill>
              </a:rPr>
              <a:t>Conversely, in the month of May, the number of visitors was the highest, but a large proportion of the visitors did not generate revenue.</a:t>
            </a:r>
            <a:endParaRPr>
              <a:solidFill>
                <a:schemeClr val="dk1"/>
              </a:solidFill>
            </a:endParaRPr>
          </a:p>
        </p:txBody>
      </p:sp>
      <p:pic>
        <p:nvPicPr>
          <p:cNvPr id="147" name="Google Shape;147;p21"/>
          <p:cNvPicPr preferRelativeResize="0"/>
          <p:nvPr/>
        </p:nvPicPr>
        <p:blipFill>
          <a:blip r:embed="rId3">
            <a:alphaModFix/>
          </a:blip>
          <a:stretch>
            <a:fillRect/>
          </a:stretch>
        </p:blipFill>
        <p:spPr>
          <a:xfrm>
            <a:off x="118475" y="1031500"/>
            <a:ext cx="4978400" cy="37080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864</Words>
  <Application>Microsoft Office PowerPoint</Application>
  <PresentationFormat>On-screen Show (16:9)</PresentationFormat>
  <Paragraphs>114</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Maven Pro Medium</vt:lpstr>
      <vt:lpstr>Maven Pro</vt:lpstr>
      <vt:lpstr>Maven Pro SemiBold</vt:lpstr>
      <vt:lpstr>Arial</vt:lpstr>
      <vt:lpstr>Nunito</vt:lpstr>
      <vt:lpstr>Simple Light</vt:lpstr>
      <vt:lpstr>Impact of browsing statistics on revenue generation</vt:lpstr>
      <vt:lpstr>PowerPoint Presentation</vt:lpstr>
      <vt:lpstr>Dataset </vt:lpstr>
      <vt:lpstr>Dataset Description</vt:lpstr>
      <vt:lpstr>Dataset Description</vt:lpstr>
      <vt:lpstr>Stakeholders</vt:lpstr>
      <vt:lpstr>Findings (1) - Revenue based on visitor types</vt:lpstr>
      <vt:lpstr>Findings (2) - Duration of different visiting types</vt:lpstr>
      <vt:lpstr>Findings (3) - Revenue generation by months</vt:lpstr>
      <vt:lpstr>Data Modelling</vt:lpstr>
      <vt:lpstr>Feature Importance of Random Forest</vt:lpstr>
      <vt:lpstr>Recommendations and Conclusion</vt:lpstr>
      <vt:lpstr>Future Work</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browsing statistics on revenue generation</dc:title>
  <cp:lastModifiedBy>Daniel Zheng</cp:lastModifiedBy>
  <cp:revision>5</cp:revision>
  <dcterms:modified xsi:type="dcterms:W3CDTF">2023-04-15T02:30:08Z</dcterms:modified>
</cp:coreProperties>
</file>