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A01E-6C38-4734-A3F1-8E7886B08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2ECAA-0D95-4EEF-BCEC-942D3DE96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D306CA-7623-4881-BAD3-DED17DC871A0}"/>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5" name="Footer Placeholder 4">
            <a:extLst>
              <a:ext uri="{FF2B5EF4-FFF2-40B4-BE49-F238E27FC236}">
                <a16:creationId xmlns:a16="http://schemas.microsoft.com/office/drawing/2014/main" id="{E3C90DB3-39D3-426F-9479-543E3CB61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ED8FA-BD1F-4C5F-83E7-C387C5E306C0}"/>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86936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B0EA-E937-4EC8-96F8-CC7748744A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95D405-29E9-47F7-BE60-9884E0F3E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0D1C1-C20E-4C3F-812D-EABBA12E8E58}"/>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5" name="Footer Placeholder 4">
            <a:extLst>
              <a:ext uri="{FF2B5EF4-FFF2-40B4-BE49-F238E27FC236}">
                <a16:creationId xmlns:a16="http://schemas.microsoft.com/office/drawing/2014/main" id="{983908EA-6ADD-4077-BAD9-0F6AFBC53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3D2EF-4E08-4711-A258-312E2C2D4A08}"/>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63450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17759-FAD7-4FAB-8DA7-4B2636DD6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8C8CEA-B4F3-4A08-B253-6768A9DD4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70454-6866-4213-BCF3-30B72F588887}"/>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5" name="Footer Placeholder 4">
            <a:extLst>
              <a:ext uri="{FF2B5EF4-FFF2-40B4-BE49-F238E27FC236}">
                <a16:creationId xmlns:a16="http://schemas.microsoft.com/office/drawing/2014/main" id="{64F11054-C4DC-4791-B454-F52C9BF08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9F2A5-20AE-4047-ADEB-25188BDC8B81}"/>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87865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3FBB-23F5-458D-B0E4-C3FECBACF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ACA79-0455-487D-A2E9-9CC52A43F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1D175-470E-4AAC-9656-6392389D395A}"/>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5" name="Footer Placeholder 4">
            <a:extLst>
              <a:ext uri="{FF2B5EF4-FFF2-40B4-BE49-F238E27FC236}">
                <a16:creationId xmlns:a16="http://schemas.microsoft.com/office/drawing/2014/main" id="{D44AB25B-92A8-490D-9944-5EDAECF3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AB9B5-E3C6-4678-B8E8-3E3FE0DFF225}"/>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38488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BD9A-94B8-4A1C-867A-49F6ECDB5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A6358-B05A-4D9C-A06C-F9A5AB7F4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093F43-2CD3-45C4-84B7-53236AC6D712}"/>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5" name="Footer Placeholder 4">
            <a:extLst>
              <a:ext uri="{FF2B5EF4-FFF2-40B4-BE49-F238E27FC236}">
                <a16:creationId xmlns:a16="http://schemas.microsoft.com/office/drawing/2014/main" id="{4522E10D-1BF7-4D4F-A1D5-51E5F5E47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F22F5-C362-476B-98E3-9DF69ED02F03}"/>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03607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26D5-AC88-462F-9D13-B86AA650D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670DD-2D93-4BA2-83A4-6946E1266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BC3C7D-D837-4773-BAA4-57F7DCD786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BFC21-4388-4016-B5C2-B7889A52EE5B}"/>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6" name="Footer Placeholder 5">
            <a:extLst>
              <a:ext uri="{FF2B5EF4-FFF2-40B4-BE49-F238E27FC236}">
                <a16:creationId xmlns:a16="http://schemas.microsoft.com/office/drawing/2014/main" id="{F09A8650-CFC4-4E0D-911F-E858D6AB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E26D6-FEA7-47B7-8F9A-19CD85F8C263}"/>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43799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D4B-3E5D-475B-83CC-A142FAA90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5F2027-5C06-4AEC-957A-504EDEC47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801A1-2B89-42F1-B547-B40A8D37AB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BEFF38-F10F-405E-8109-4C8F7BBB1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CD34A-64E8-4D01-9B65-74F101F84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1A2753-6F27-4B1C-A7AA-97BADE950B3A}"/>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8" name="Footer Placeholder 7">
            <a:extLst>
              <a:ext uri="{FF2B5EF4-FFF2-40B4-BE49-F238E27FC236}">
                <a16:creationId xmlns:a16="http://schemas.microsoft.com/office/drawing/2014/main" id="{1426063F-9E8D-4C66-B550-04CE3941D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C7941-59CE-4B52-8A94-30B2F3E248FC}"/>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167434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B444-36E1-4896-8675-F1FB9532B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E35B2F-FA02-44AE-BED8-F59CF9EA0C1B}"/>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4" name="Footer Placeholder 3">
            <a:extLst>
              <a:ext uri="{FF2B5EF4-FFF2-40B4-BE49-F238E27FC236}">
                <a16:creationId xmlns:a16="http://schemas.microsoft.com/office/drawing/2014/main" id="{6C6820DC-439E-4348-BED9-D3A36C421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65AEE-C40C-4594-9389-56A204EC3B94}"/>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123728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42AE4-7C2F-4696-92A7-C97D0338C776}"/>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3" name="Footer Placeholder 2">
            <a:extLst>
              <a:ext uri="{FF2B5EF4-FFF2-40B4-BE49-F238E27FC236}">
                <a16:creationId xmlns:a16="http://schemas.microsoft.com/office/drawing/2014/main" id="{EFE777F7-7998-4FEC-964A-8763A3014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8DC211-068C-473E-BF77-24BBC00537ED}"/>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95123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772D-6D76-458F-AD5D-2C014B860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876CAA-EBCA-43F3-BA98-B077FEDFB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E1C89-566A-4A81-8C96-A43FD54C5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643B8-6889-461F-A63A-2EC9F0274796}"/>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6" name="Footer Placeholder 5">
            <a:extLst>
              <a:ext uri="{FF2B5EF4-FFF2-40B4-BE49-F238E27FC236}">
                <a16:creationId xmlns:a16="http://schemas.microsoft.com/office/drawing/2014/main" id="{61F330B0-179F-4912-BD85-F4A3919B2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885E3-8A2B-4B82-8322-6922BF331748}"/>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2270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545B-1867-49AB-9144-50A1091E1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B1C498-898A-4DE6-8323-52145879E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6E2055-A31D-4663-B134-E3E7BF12A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FB486-45F1-4E67-8DF1-47891D2D23CB}"/>
              </a:ext>
            </a:extLst>
          </p:cNvPr>
          <p:cNvSpPr>
            <a:spLocks noGrp="1"/>
          </p:cNvSpPr>
          <p:nvPr>
            <p:ph type="dt" sz="half" idx="10"/>
          </p:nvPr>
        </p:nvSpPr>
        <p:spPr/>
        <p:txBody>
          <a:bodyPr/>
          <a:lstStyle/>
          <a:p>
            <a:fld id="{17B15591-64E1-4620-A2EF-1876399A9EDC}" type="datetimeFigureOut">
              <a:rPr lang="en-US" smtClean="0"/>
              <a:t>3/19/2019</a:t>
            </a:fld>
            <a:endParaRPr lang="en-US"/>
          </a:p>
        </p:txBody>
      </p:sp>
      <p:sp>
        <p:nvSpPr>
          <p:cNvPr id="6" name="Footer Placeholder 5">
            <a:extLst>
              <a:ext uri="{FF2B5EF4-FFF2-40B4-BE49-F238E27FC236}">
                <a16:creationId xmlns:a16="http://schemas.microsoft.com/office/drawing/2014/main" id="{E491BA1C-CE4E-44CA-8987-002A0EE0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5B76F-B966-48A0-B27D-91AE19588551}"/>
              </a:ext>
            </a:extLst>
          </p:cNvPr>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22003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81100-8563-406C-809B-7B1758C45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CCD11-0F05-4750-818D-786A73B46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C51C6-E3E0-46AF-973B-8CAB88F2B8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15591-64E1-4620-A2EF-1876399A9EDC}" type="datetimeFigureOut">
              <a:rPr lang="en-US" smtClean="0"/>
              <a:t>3/19/2019</a:t>
            </a:fld>
            <a:endParaRPr lang="en-US"/>
          </a:p>
        </p:txBody>
      </p:sp>
      <p:sp>
        <p:nvSpPr>
          <p:cNvPr id="5" name="Footer Placeholder 4">
            <a:extLst>
              <a:ext uri="{FF2B5EF4-FFF2-40B4-BE49-F238E27FC236}">
                <a16:creationId xmlns:a16="http://schemas.microsoft.com/office/drawing/2014/main" id="{04A959EA-8914-413C-98FF-06112B887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772B46-6EC5-45B3-99EE-D0B74AE04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B6CE-CBF8-441C-A37E-DA36A1073B36}" type="slidenum">
              <a:rPr lang="en-US" smtClean="0"/>
              <a:t>‹#›</a:t>
            </a:fld>
            <a:endParaRPr lang="en-US"/>
          </a:p>
        </p:txBody>
      </p:sp>
    </p:spTree>
    <p:extLst>
      <p:ext uri="{BB962C8B-B14F-4D97-AF65-F5344CB8AC3E}">
        <p14:creationId xmlns:p14="http://schemas.microsoft.com/office/powerpoint/2010/main" val="31237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5BE9F75-64C9-4B3A-9D07-EEAF8DBD448E}"/>
              </a:ext>
            </a:extLst>
          </p:cNvPr>
          <p:cNvSpPr txBox="1"/>
          <p:nvPr/>
        </p:nvSpPr>
        <p:spPr>
          <a:xfrm>
            <a:off x="305759" y="132753"/>
            <a:ext cx="11639434" cy="1200329"/>
          </a:xfrm>
          <a:prstGeom prst="rect">
            <a:avLst/>
          </a:prstGeom>
          <a:solidFill>
            <a:schemeClr val="bg1"/>
          </a:solidFill>
          <a:ln>
            <a:solidFill>
              <a:schemeClr val="tx1"/>
            </a:solidFill>
          </a:ln>
        </p:spPr>
        <p:txBody>
          <a:bodyPr wrap="square" rtlCol="0">
            <a:spAutoFit/>
          </a:bodyPr>
          <a:lstStyle/>
          <a:p>
            <a:pPr algn="ctr"/>
            <a:r>
              <a:rPr lang="en-US" b="1" dirty="0"/>
              <a:t>Implementing the Fossilized Birth-Death Model</a:t>
            </a:r>
          </a:p>
          <a:p>
            <a:pPr algn="ctr"/>
            <a:r>
              <a:rPr lang="en-US" dirty="0"/>
              <a:t>Tyler Tran and April Wright PhD, </a:t>
            </a:r>
          </a:p>
          <a:p>
            <a:pPr algn="ctr"/>
            <a:r>
              <a:rPr lang="en-US" dirty="0"/>
              <a:t>Department of Biological Science, </a:t>
            </a:r>
          </a:p>
          <a:p>
            <a:pPr algn="ctr"/>
            <a:r>
              <a:rPr lang="en-US" dirty="0"/>
              <a:t>Southeastern Louisiana University</a:t>
            </a:r>
          </a:p>
        </p:txBody>
      </p:sp>
      <p:sp>
        <p:nvSpPr>
          <p:cNvPr id="5" name="TextBox 4">
            <a:extLst>
              <a:ext uri="{FF2B5EF4-FFF2-40B4-BE49-F238E27FC236}">
                <a16:creationId xmlns:a16="http://schemas.microsoft.com/office/drawing/2014/main" id="{CA02D8EA-796D-4579-8DE3-CCDFA1454BC2}"/>
              </a:ext>
            </a:extLst>
          </p:cNvPr>
          <p:cNvSpPr txBox="1"/>
          <p:nvPr/>
        </p:nvSpPr>
        <p:spPr>
          <a:xfrm>
            <a:off x="305759" y="3942690"/>
            <a:ext cx="3217639" cy="2708434"/>
          </a:xfrm>
          <a:prstGeom prst="rect">
            <a:avLst/>
          </a:prstGeom>
          <a:solidFill>
            <a:schemeClr val="bg1">
              <a:lumMod val="95000"/>
            </a:schemeClr>
          </a:solidFill>
          <a:ln>
            <a:solidFill>
              <a:schemeClr val="accent1"/>
            </a:solidFill>
          </a:ln>
        </p:spPr>
        <p:txBody>
          <a:bodyPr wrap="square" rtlCol="0">
            <a:spAutoFit/>
          </a:bodyPr>
          <a:lstStyle/>
          <a:p>
            <a:r>
              <a:rPr lang="en-US" sz="1400" b="1" dirty="0"/>
              <a:t>Why Use Ants? </a:t>
            </a:r>
          </a:p>
          <a:p>
            <a:r>
              <a:rPr lang="en-US" sz="1300" dirty="0"/>
              <a:t>Scattered countlessly across the surface of the earth are nearly 15,000 described ant species. These ants are major parts of every ecosystem they inhabit as they aid tremendously in the decomposition as well interacting directly with most of the flora. Scientifically known as Formicidae, ants’ biomass approximately equals that of humanity. Their current diversity in conjunction to their enormous fossil records provides astounding amounts of genetic data for phylogenetic testing and analysis. </a:t>
            </a:r>
          </a:p>
        </p:txBody>
      </p:sp>
      <p:sp>
        <p:nvSpPr>
          <p:cNvPr id="7" name="TextBox 6">
            <a:extLst>
              <a:ext uri="{FF2B5EF4-FFF2-40B4-BE49-F238E27FC236}">
                <a16:creationId xmlns:a16="http://schemas.microsoft.com/office/drawing/2014/main" id="{0DA6C93D-81A2-4292-8193-65DD322A3393}"/>
              </a:ext>
            </a:extLst>
          </p:cNvPr>
          <p:cNvSpPr txBox="1"/>
          <p:nvPr/>
        </p:nvSpPr>
        <p:spPr>
          <a:xfrm>
            <a:off x="8549196" y="4942964"/>
            <a:ext cx="3395997" cy="1708160"/>
          </a:xfrm>
          <a:prstGeom prst="rect">
            <a:avLst/>
          </a:prstGeom>
          <a:solidFill>
            <a:schemeClr val="bg1">
              <a:lumMod val="95000"/>
            </a:schemeClr>
          </a:solidFill>
          <a:ln>
            <a:solidFill>
              <a:schemeClr val="accent1"/>
            </a:solidFill>
          </a:ln>
        </p:spPr>
        <p:txBody>
          <a:bodyPr wrap="square" rtlCol="0">
            <a:spAutoFit/>
          </a:bodyPr>
          <a:lstStyle/>
          <a:p>
            <a:r>
              <a:rPr lang="en-US" sz="1400" b="1" dirty="0"/>
              <a:t>Expected Results</a:t>
            </a:r>
          </a:p>
          <a:p>
            <a:r>
              <a:rPr lang="en-US" sz="1300" dirty="0"/>
              <a:t>From the phylogeny produced, insight on the evolutionary forces that affect ants and their diversification can expected to be seen. Verification of the Fossilized Birth-Death Model  as an appropriate function to model evolutionary processes can be compared to known phylogenies. </a:t>
            </a:r>
          </a:p>
        </p:txBody>
      </p:sp>
      <p:sp>
        <p:nvSpPr>
          <p:cNvPr id="10" name="TextBox 9">
            <a:extLst>
              <a:ext uri="{FF2B5EF4-FFF2-40B4-BE49-F238E27FC236}">
                <a16:creationId xmlns:a16="http://schemas.microsoft.com/office/drawing/2014/main" id="{58C307F4-600E-4AEE-B2AC-8F180C6C4C67}"/>
              </a:ext>
            </a:extLst>
          </p:cNvPr>
          <p:cNvSpPr txBox="1"/>
          <p:nvPr/>
        </p:nvSpPr>
        <p:spPr>
          <a:xfrm>
            <a:off x="4019303" y="5604684"/>
            <a:ext cx="4033988" cy="1046440"/>
          </a:xfrm>
          <a:prstGeom prst="rect">
            <a:avLst/>
          </a:prstGeom>
          <a:solidFill>
            <a:schemeClr val="bg1">
              <a:lumMod val="95000"/>
            </a:schemeClr>
          </a:solidFill>
          <a:ln>
            <a:solidFill>
              <a:schemeClr val="accent1"/>
            </a:solidFill>
          </a:ln>
        </p:spPr>
        <p:txBody>
          <a:bodyPr wrap="square" rtlCol="0">
            <a:spAutoFit/>
          </a:bodyPr>
          <a:lstStyle/>
          <a:p>
            <a:endParaRPr lang="en-US" sz="1400" b="1" dirty="0"/>
          </a:p>
          <a:p>
            <a:endParaRPr lang="en-US" sz="1600" b="1" dirty="0"/>
          </a:p>
          <a:p>
            <a:endParaRPr lang="en-US" sz="1400" b="1" dirty="0"/>
          </a:p>
          <a:p>
            <a:pPr algn="ctr"/>
            <a:r>
              <a:rPr lang="en-US" b="1" dirty="0"/>
              <a:t>Acknowledgements</a:t>
            </a:r>
          </a:p>
        </p:txBody>
      </p:sp>
      <p:pic>
        <p:nvPicPr>
          <p:cNvPr id="1028" name="Picture 4" descr="Image result for phylogenetic ant tree">
            <a:extLst>
              <a:ext uri="{FF2B5EF4-FFF2-40B4-BE49-F238E27FC236}">
                <a16:creationId xmlns:a16="http://schemas.microsoft.com/office/drawing/2014/main" id="{6DCD5189-60E5-4CE0-81DA-1A9527D97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303" y="1553074"/>
            <a:ext cx="4033988" cy="37518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61B2909-CD91-4782-AC8D-01A2AA446272}"/>
              </a:ext>
            </a:extLst>
          </p:cNvPr>
          <p:cNvSpPr txBox="1"/>
          <p:nvPr/>
        </p:nvSpPr>
        <p:spPr>
          <a:xfrm>
            <a:off x="305759" y="1476555"/>
            <a:ext cx="3217639" cy="2308324"/>
          </a:xfrm>
          <a:prstGeom prst="rect">
            <a:avLst/>
          </a:prstGeom>
          <a:solidFill>
            <a:schemeClr val="bg1">
              <a:lumMod val="95000"/>
            </a:schemeClr>
          </a:solidFill>
          <a:ln>
            <a:solidFill>
              <a:schemeClr val="accent1"/>
            </a:solidFill>
          </a:ln>
        </p:spPr>
        <p:txBody>
          <a:bodyPr wrap="square" rtlCol="0">
            <a:spAutoFit/>
          </a:bodyPr>
          <a:lstStyle/>
          <a:p>
            <a:r>
              <a:rPr lang="en-US" sz="1400" b="1" dirty="0"/>
              <a:t>What is a Phylogeny ?</a:t>
            </a:r>
          </a:p>
          <a:p>
            <a:r>
              <a:rPr lang="en-US" sz="1300" dirty="0"/>
              <a:t>Phylogenetic is the study of evolutionary relationships among biological entities including species, individuals, and genes. To model these evolutionary relationships statistical functions can derived that mirror the natural processes. Running these complex statistical functions requires high processing computer-based software such as </a:t>
            </a:r>
            <a:r>
              <a:rPr lang="en-US" sz="1300" dirty="0" err="1"/>
              <a:t>RevBayes</a:t>
            </a:r>
            <a:r>
              <a:rPr lang="en-US" sz="1300" dirty="0"/>
              <a:t>. Results of our function are configured into the phylogeny. </a:t>
            </a:r>
          </a:p>
        </p:txBody>
      </p:sp>
      <p:sp>
        <p:nvSpPr>
          <p:cNvPr id="15" name="TextBox 14">
            <a:extLst>
              <a:ext uri="{FF2B5EF4-FFF2-40B4-BE49-F238E27FC236}">
                <a16:creationId xmlns:a16="http://schemas.microsoft.com/office/drawing/2014/main" id="{4D54B423-5A63-4716-841E-D2EFB9881874}"/>
              </a:ext>
            </a:extLst>
          </p:cNvPr>
          <p:cNvSpPr txBox="1"/>
          <p:nvPr/>
        </p:nvSpPr>
        <p:spPr>
          <a:xfrm>
            <a:off x="8549196" y="1476555"/>
            <a:ext cx="3395997" cy="3308598"/>
          </a:xfrm>
          <a:prstGeom prst="rect">
            <a:avLst/>
          </a:prstGeom>
          <a:solidFill>
            <a:schemeClr val="bg1">
              <a:lumMod val="95000"/>
            </a:schemeClr>
          </a:solidFill>
          <a:ln>
            <a:solidFill>
              <a:schemeClr val="accent1"/>
            </a:solidFill>
          </a:ln>
        </p:spPr>
        <p:txBody>
          <a:bodyPr wrap="square" rtlCol="0">
            <a:spAutoFit/>
          </a:bodyPr>
          <a:lstStyle/>
          <a:p>
            <a:r>
              <a:rPr lang="en-US" sz="1400" b="1" dirty="0"/>
              <a:t>Methods</a:t>
            </a:r>
          </a:p>
          <a:p>
            <a:r>
              <a:rPr lang="en-US" sz="1300" dirty="0"/>
              <a:t>In our experiment, we’d like to better understand the phylogenetic tree of Formicidae as provides much insight on the evolutionary processes that affect not just ants, but any closely interacting species. This </a:t>
            </a:r>
            <a:r>
              <a:rPr lang="en-US" sz="1300" dirty="0" err="1"/>
              <a:t>Baysian</a:t>
            </a:r>
            <a:r>
              <a:rPr lang="en-US" sz="1300" dirty="0"/>
              <a:t> “total evidence” phylogenetic analysis of extant and fossils species, combining morphological and molecular data as well as stratigraphic ranges from the fossil samples is called the Fossilized Birth-Death Model. Morphological data is the phenotypic or physical data and the molecular data is the genetic data. Stratigraphic ranges are the approximated range of the fossil specimen’s age. The FBD function is ran using </a:t>
            </a:r>
            <a:r>
              <a:rPr lang="en-US" sz="1300" dirty="0" err="1"/>
              <a:t>RevBayes</a:t>
            </a:r>
            <a:r>
              <a:rPr lang="en-US" sz="1300" dirty="0"/>
              <a:t>. </a:t>
            </a:r>
            <a:endParaRPr lang="en-US" sz="1300" dirty="0">
              <a:solidFill>
                <a:srgbClr val="FF0000"/>
              </a:solidFill>
            </a:endParaRPr>
          </a:p>
        </p:txBody>
      </p:sp>
      <p:pic>
        <p:nvPicPr>
          <p:cNvPr id="16" name="Picture 15">
            <a:extLst>
              <a:ext uri="{FF2B5EF4-FFF2-40B4-BE49-F238E27FC236}">
                <a16:creationId xmlns:a16="http://schemas.microsoft.com/office/drawing/2014/main" id="{8E5A4FCD-B9BF-4338-9642-8BB3A4949DBF}"/>
              </a:ext>
            </a:extLst>
          </p:cNvPr>
          <p:cNvPicPr>
            <a:picLocks noChangeAspect="1"/>
          </p:cNvPicPr>
          <p:nvPr/>
        </p:nvPicPr>
        <p:blipFill rotWithShape="1">
          <a:blip r:embed="rId4"/>
          <a:srcRect l="9691" t="14911" r="6819" b="22294"/>
          <a:stretch/>
        </p:blipFill>
        <p:spPr>
          <a:xfrm>
            <a:off x="9126468" y="388937"/>
            <a:ext cx="2241452" cy="559205"/>
          </a:xfrm>
          <a:prstGeom prst="rect">
            <a:avLst/>
          </a:prstGeom>
          <a:ln>
            <a:solidFill>
              <a:schemeClr val="bg1"/>
            </a:solidFill>
          </a:ln>
        </p:spPr>
      </p:pic>
      <p:pic>
        <p:nvPicPr>
          <p:cNvPr id="1036" name="Picture 12" descr="Image result for southeastern louisiana university">
            <a:extLst>
              <a:ext uri="{FF2B5EF4-FFF2-40B4-BE49-F238E27FC236}">
                <a16:creationId xmlns:a16="http://schemas.microsoft.com/office/drawing/2014/main" id="{7D9F344E-1869-4113-8399-F188BDAEE5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72" y="313175"/>
            <a:ext cx="2882412" cy="71072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44" name="Picture 20" descr="Image result for southeastern louisiana university biology">
            <a:extLst>
              <a:ext uri="{FF2B5EF4-FFF2-40B4-BE49-F238E27FC236}">
                <a16:creationId xmlns:a16="http://schemas.microsoft.com/office/drawing/2014/main" id="{E5FC699A-06F9-4CF0-8227-D4C88ED6B17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312" r="10187"/>
          <a:stretch/>
        </p:blipFill>
        <p:spPr bwMode="auto">
          <a:xfrm>
            <a:off x="5953958" y="5684987"/>
            <a:ext cx="1836432" cy="56652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LBRN images">
            <a:extLst>
              <a:ext uri="{FF2B5EF4-FFF2-40B4-BE49-F238E27FC236}">
                <a16:creationId xmlns:a16="http://schemas.microsoft.com/office/drawing/2014/main" id="{61E8B854-6F77-4580-BF90-DA569E8F6D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9787" y="5669687"/>
            <a:ext cx="1233687" cy="56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892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120</TotalTime>
  <Words>317</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Tyrone Butts</dc:creator>
  <cp:lastModifiedBy>Tyrone Butts</cp:lastModifiedBy>
  <cp:revision>15</cp:revision>
  <dcterms:created xsi:type="dcterms:W3CDTF">2019-03-12T15:10:55Z</dcterms:created>
  <dcterms:modified xsi:type="dcterms:W3CDTF">2019-03-19T14:28:58Z</dcterms:modified>
</cp:coreProperties>
</file>