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53772-3FD8-4E2A-8265-FE9A048F64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B9D21A-6A4D-45FD-AC23-99DE940F8B64}">
      <dgm:prSet/>
      <dgm:spPr/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What is a phylogeny </a:t>
          </a:r>
        </a:p>
      </dgm:t>
    </dgm:pt>
    <dgm:pt modelId="{FF6E4590-7B2C-4448-B9A5-0160129DFDFE}" type="parTrans" cxnId="{9BE99D39-9FD5-4318-B63E-5A3088512704}">
      <dgm:prSet/>
      <dgm:spPr/>
      <dgm:t>
        <a:bodyPr/>
        <a:lstStyle/>
        <a:p>
          <a:endParaRPr lang="en-US"/>
        </a:p>
      </dgm:t>
    </dgm:pt>
    <dgm:pt modelId="{FF6405ED-9CC3-4877-AAAD-FF8EAE1C56AF}" type="sibTrans" cxnId="{9BE99D39-9FD5-4318-B63E-5A3088512704}">
      <dgm:prSet/>
      <dgm:spPr/>
      <dgm:t>
        <a:bodyPr/>
        <a:lstStyle/>
        <a:p>
          <a:endParaRPr lang="en-US"/>
        </a:p>
      </dgm:t>
    </dgm:pt>
    <dgm:pt modelId="{8E328C60-F425-491E-94E7-68BA352E5142}">
      <dgm:prSet/>
      <dgm:spPr/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Why we chose ants</a:t>
          </a:r>
        </a:p>
      </dgm:t>
    </dgm:pt>
    <dgm:pt modelId="{99C72AE6-3DF0-4CB3-B1A4-EE610C28C16A}" type="parTrans" cxnId="{D8265866-9BBA-4182-87AF-9ABF36C46761}">
      <dgm:prSet/>
      <dgm:spPr/>
      <dgm:t>
        <a:bodyPr/>
        <a:lstStyle/>
        <a:p>
          <a:endParaRPr lang="en-US"/>
        </a:p>
      </dgm:t>
    </dgm:pt>
    <dgm:pt modelId="{A7CAC37F-CC5F-4FB1-B8D7-DEAD48BDE801}" type="sibTrans" cxnId="{D8265866-9BBA-4182-87AF-9ABF36C46761}">
      <dgm:prSet/>
      <dgm:spPr/>
      <dgm:t>
        <a:bodyPr/>
        <a:lstStyle/>
        <a:p>
          <a:endParaRPr lang="en-US"/>
        </a:p>
      </dgm:t>
    </dgm:pt>
    <dgm:pt modelId="{6E5F0257-51CC-4441-9907-146B6538AD2F}">
      <dgm:prSet/>
      <dgm:spPr/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The fossilized Birth-Death Model</a:t>
          </a:r>
        </a:p>
      </dgm:t>
    </dgm:pt>
    <dgm:pt modelId="{A774FBF3-4794-4B43-BA8C-25C921A417F4}" type="parTrans" cxnId="{B4AAD7A8-CD6F-4BC8-B47A-3937A20C70A5}">
      <dgm:prSet/>
      <dgm:spPr/>
      <dgm:t>
        <a:bodyPr/>
        <a:lstStyle/>
        <a:p>
          <a:endParaRPr lang="en-US"/>
        </a:p>
      </dgm:t>
    </dgm:pt>
    <dgm:pt modelId="{406D0671-6129-42FF-9CB5-D5C9A697609B}" type="sibTrans" cxnId="{B4AAD7A8-CD6F-4BC8-B47A-3937A20C70A5}">
      <dgm:prSet/>
      <dgm:spPr/>
      <dgm:t>
        <a:bodyPr/>
        <a:lstStyle/>
        <a:p>
          <a:endParaRPr lang="en-US"/>
        </a:p>
      </dgm:t>
    </dgm:pt>
    <dgm:pt modelId="{7553B9CF-D63C-4C1A-BCDA-7BE14B843873}">
      <dgm:prSet/>
      <dgm:spPr/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Implementing the Dirichlet Process</a:t>
          </a:r>
        </a:p>
      </dgm:t>
    </dgm:pt>
    <dgm:pt modelId="{1C8321AD-796B-4DDD-BC41-597848456F27}" type="parTrans" cxnId="{6610B4A7-D48D-4110-BA0A-8653E082A6C1}">
      <dgm:prSet/>
      <dgm:spPr/>
      <dgm:t>
        <a:bodyPr/>
        <a:lstStyle/>
        <a:p>
          <a:endParaRPr lang="en-US"/>
        </a:p>
      </dgm:t>
    </dgm:pt>
    <dgm:pt modelId="{18BDB94A-D99A-448E-B884-CE0368386413}" type="sibTrans" cxnId="{6610B4A7-D48D-4110-BA0A-8653E082A6C1}">
      <dgm:prSet/>
      <dgm:spPr/>
      <dgm:t>
        <a:bodyPr/>
        <a:lstStyle/>
        <a:p>
          <a:endParaRPr lang="en-US"/>
        </a:p>
      </dgm:t>
    </dgm:pt>
    <dgm:pt modelId="{EF00C0E8-81BA-4F9A-BC09-793AC3DAAD0E}" type="pres">
      <dgm:prSet presAssocID="{58C53772-3FD8-4E2A-8265-FE9A048F6465}" presName="root" presStyleCnt="0">
        <dgm:presLayoutVars>
          <dgm:dir/>
          <dgm:resizeHandles val="exact"/>
        </dgm:presLayoutVars>
      </dgm:prSet>
      <dgm:spPr/>
    </dgm:pt>
    <dgm:pt modelId="{55645D18-9199-4978-B110-A760F3CBE9ED}" type="pres">
      <dgm:prSet presAssocID="{88B9D21A-6A4D-45FD-AC23-99DE940F8B64}" presName="compNode" presStyleCnt="0"/>
      <dgm:spPr/>
    </dgm:pt>
    <dgm:pt modelId="{1FA9DE3F-57A7-474E-8B7D-D502ED7112DF}" type="pres">
      <dgm:prSet presAssocID="{88B9D21A-6A4D-45FD-AC23-99DE940F8B64}" presName="bgRect" presStyleLbl="bgShp" presStyleIdx="0" presStyleCnt="4" custLinFactNeighborX="764" custLinFactNeighborY="-197"/>
      <dgm:spPr/>
    </dgm:pt>
    <dgm:pt modelId="{CD521FF6-C652-446D-84C9-FED71AE79CFA}" type="pres">
      <dgm:prSet presAssocID="{88B9D21A-6A4D-45FD-AC23-99DE940F8B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553CD72-1980-4786-B0A3-9AF432F39518}" type="pres">
      <dgm:prSet presAssocID="{88B9D21A-6A4D-45FD-AC23-99DE940F8B64}" presName="spaceRect" presStyleCnt="0"/>
      <dgm:spPr/>
    </dgm:pt>
    <dgm:pt modelId="{6A9DA8A9-8DD4-4571-BB1D-A980A40F6234}" type="pres">
      <dgm:prSet presAssocID="{88B9D21A-6A4D-45FD-AC23-99DE940F8B64}" presName="parTx" presStyleLbl="revTx" presStyleIdx="0" presStyleCnt="4">
        <dgm:presLayoutVars>
          <dgm:chMax val="0"/>
          <dgm:chPref val="0"/>
        </dgm:presLayoutVars>
      </dgm:prSet>
      <dgm:spPr/>
    </dgm:pt>
    <dgm:pt modelId="{F0AEEB03-583F-4D3E-A9F1-961AA0D3FEA1}" type="pres">
      <dgm:prSet presAssocID="{FF6405ED-9CC3-4877-AAAD-FF8EAE1C56AF}" presName="sibTrans" presStyleCnt="0"/>
      <dgm:spPr/>
    </dgm:pt>
    <dgm:pt modelId="{8F9F36B1-72E2-4094-9588-CC647887C70C}" type="pres">
      <dgm:prSet presAssocID="{8E328C60-F425-491E-94E7-68BA352E5142}" presName="compNode" presStyleCnt="0"/>
      <dgm:spPr/>
    </dgm:pt>
    <dgm:pt modelId="{AACFC037-9171-4721-A41E-3E1647DBF0D2}" type="pres">
      <dgm:prSet presAssocID="{8E328C60-F425-491E-94E7-68BA352E5142}" presName="bgRect" presStyleLbl="bgShp" presStyleIdx="1" presStyleCnt="4"/>
      <dgm:spPr/>
    </dgm:pt>
    <dgm:pt modelId="{02E9B4C6-83CE-4171-9AD6-37E78EDEF557}" type="pres">
      <dgm:prSet presAssocID="{8E328C60-F425-491E-94E7-68BA352E51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4363719-B19D-4416-B302-DDD11B47159A}" type="pres">
      <dgm:prSet presAssocID="{8E328C60-F425-491E-94E7-68BA352E5142}" presName="spaceRect" presStyleCnt="0"/>
      <dgm:spPr/>
    </dgm:pt>
    <dgm:pt modelId="{A1C27CB8-228B-49BD-A981-78390BAB68E4}" type="pres">
      <dgm:prSet presAssocID="{8E328C60-F425-491E-94E7-68BA352E5142}" presName="parTx" presStyleLbl="revTx" presStyleIdx="1" presStyleCnt="4">
        <dgm:presLayoutVars>
          <dgm:chMax val="0"/>
          <dgm:chPref val="0"/>
        </dgm:presLayoutVars>
      </dgm:prSet>
      <dgm:spPr/>
    </dgm:pt>
    <dgm:pt modelId="{8464B02D-9975-4ADE-A66E-0ADC9EF8227D}" type="pres">
      <dgm:prSet presAssocID="{A7CAC37F-CC5F-4FB1-B8D7-DEAD48BDE801}" presName="sibTrans" presStyleCnt="0"/>
      <dgm:spPr/>
    </dgm:pt>
    <dgm:pt modelId="{11C5B853-46FA-492C-A875-4CD6444FEC4F}" type="pres">
      <dgm:prSet presAssocID="{6E5F0257-51CC-4441-9907-146B6538AD2F}" presName="compNode" presStyleCnt="0"/>
      <dgm:spPr/>
    </dgm:pt>
    <dgm:pt modelId="{EC311F96-DBDB-42D5-8D7E-4756B313E2BB}" type="pres">
      <dgm:prSet presAssocID="{6E5F0257-51CC-4441-9907-146B6538AD2F}" presName="bgRect" presStyleLbl="bgShp" presStyleIdx="2" presStyleCnt="4"/>
      <dgm:spPr/>
    </dgm:pt>
    <dgm:pt modelId="{2674C0E5-3895-4127-8186-4CB6A00D0D3F}" type="pres">
      <dgm:prSet presAssocID="{6E5F0257-51CC-4441-9907-146B6538AD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FAE4DF-6BE1-4372-8DB4-FD635426A158}" type="pres">
      <dgm:prSet presAssocID="{6E5F0257-51CC-4441-9907-146B6538AD2F}" presName="spaceRect" presStyleCnt="0"/>
      <dgm:spPr/>
    </dgm:pt>
    <dgm:pt modelId="{D97730FD-B96F-45D4-8490-DF5C2ACA6507}" type="pres">
      <dgm:prSet presAssocID="{6E5F0257-51CC-4441-9907-146B6538AD2F}" presName="parTx" presStyleLbl="revTx" presStyleIdx="2" presStyleCnt="4">
        <dgm:presLayoutVars>
          <dgm:chMax val="0"/>
          <dgm:chPref val="0"/>
        </dgm:presLayoutVars>
      </dgm:prSet>
      <dgm:spPr/>
    </dgm:pt>
    <dgm:pt modelId="{1F1345D9-9888-430D-BEDE-538ACCD59240}" type="pres">
      <dgm:prSet presAssocID="{406D0671-6129-42FF-9CB5-D5C9A697609B}" presName="sibTrans" presStyleCnt="0"/>
      <dgm:spPr/>
    </dgm:pt>
    <dgm:pt modelId="{D9556143-F0B2-408B-AD64-98808D8A1B05}" type="pres">
      <dgm:prSet presAssocID="{7553B9CF-D63C-4C1A-BCDA-7BE14B843873}" presName="compNode" presStyleCnt="0"/>
      <dgm:spPr/>
    </dgm:pt>
    <dgm:pt modelId="{A309959F-009C-44FE-B159-B2A9DB50CC90}" type="pres">
      <dgm:prSet presAssocID="{7553B9CF-D63C-4C1A-BCDA-7BE14B843873}" presName="bgRect" presStyleLbl="bgShp" presStyleIdx="3" presStyleCnt="4"/>
      <dgm:spPr/>
    </dgm:pt>
    <dgm:pt modelId="{83528903-74BB-4C59-ACE7-47096AB24E3C}" type="pres">
      <dgm:prSet presAssocID="{7553B9CF-D63C-4C1A-BCDA-7BE14B8438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E92E461-3559-4277-A545-69D8A98A4A34}" type="pres">
      <dgm:prSet presAssocID="{7553B9CF-D63C-4C1A-BCDA-7BE14B843873}" presName="spaceRect" presStyleCnt="0"/>
      <dgm:spPr/>
    </dgm:pt>
    <dgm:pt modelId="{D8938F8B-DEBE-4C18-B917-405681698CC9}" type="pres">
      <dgm:prSet presAssocID="{7553B9CF-D63C-4C1A-BCDA-7BE14B8438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9D0403-890D-4329-BFA2-FE989D0B89F3}" type="presOf" srcId="{7553B9CF-D63C-4C1A-BCDA-7BE14B843873}" destId="{D8938F8B-DEBE-4C18-B917-405681698CC9}" srcOrd="0" destOrd="0" presId="urn:microsoft.com/office/officeart/2018/2/layout/IconVerticalSolidList"/>
    <dgm:cxn modelId="{9BE99D39-9FD5-4318-B63E-5A3088512704}" srcId="{58C53772-3FD8-4E2A-8265-FE9A048F6465}" destId="{88B9D21A-6A4D-45FD-AC23-99DE940F8B64}" srcOrd="0" destOrd="0" parTransId="{FF6E4590-7B2C-4448-B9A5-0160129DFDFE}" sibTransId="{FF6405ED-9CC3-4877-AAAD-FF8EAE1C56AF}"/>
    <dgm:cxn modelId="{D8265866-9BBA-4182-87AF-9ABF36C46761}" srcId="{58C53772-3FD8-4E2A-8265-FE9A048F6465}" destId="{8E328C60-F425-491E-94E7-68BA352E5142}" srcOrd="1" destOrd="0" parTransId="{99C72AE6-3DF0-4CB3-B1A4-EE610C28C16A}" sibTransId="{A7CAC37F-CC5F-4FB1-B8D7-DEAD48BDE801}"/>
    <dgm:cxn modelId="{19DF4C4E-A4D8-4D9A-8D11-40D29D9BE72C}" type="presOf" srcId="{8E328C60-F425-491E-94E7-68BA352E5142}" destId="{A1C27CB8-228B-49BD-A981-78390BAB68E4}" srcOrd="0" destOrd="0" presId="urn:microsoft.com/office/officeart/2018/2/layout/IconVerticalSolidList"/>
    <dgm:cxn modelId="{6610B4A7-D48D-4110-BA0A-8653E082A6C1}" srcId="{58C53772-3FD8-4E2A-8265-FE9A048F6465}" destId="{7553B9CF-D63C-4C1A-BCDA-7BE14B843873}" srcOrd="3" destOrd="0" parTransId="{1C8321AD-796B-4DDD-BC41-597848456F27}" sibTransId="{18BDB94A-D99A-448E-B884-CE0368386413}"/>
    <dgm:cxn modelId="{B4AAD7A8-CD6F-4BC8-B47A-3937A20C70A5}" srcId="{58C53772-3FD8-4E2A-8265-FE9A048F6465}" destId="{6E5F0257-51CC-4441-9907-146B6538AD2F}" srcOrd="2" destOrd="0" parTransId="{A774FBF3-4794-4B43-BA8C-25C921A417F4}" sibTransId="{406D0671-6129-42FF-9CB5-D5C9A697609B}"/>
    <dgm:cxn modelId="{75BBA4B0-0468-4FAC-AE65-2D80E645FA09}" type="presOf" srcId="{58C53772-3FD8-4E2A-8265-FE9A048F6465}" destId="{EF00C0E8-81BA-4F9A-BC09-793AC3DAAD0E}" srcOrd="0" destOrd="0" presId="urn:microsoft.com/office/officeart/2018/2/layout/IconVerticalSolidList"/>
    <dgm:cxn modelId="{0CEAA3B4-26FB-4D3E-8882-3DA62F5E6289}" type="presOf" srcId="{6E5F0257-51CC-4441-9907-146B6538AD2F}" destId="{D97730FD-B96F-45D4-8490-DF5C2ACA6507}" srcOrd="0" destOrd="0" presId="urn:microsoft.com/office/officeart/2018/2/layout/IconVerticalSolidList"/>
    <dgm:cxn modelId="{892298DE-8B89-40D9-ACAB-C56D8BDBB672}" type="presOf" srcId="{88B9D21A-6A4D-45FD-AC23-99DE940F8B64}" destId="{6A9DA8A9-8DD4-4571-BB1D-A980A40F6234}" srcOrd="0" destOrd="0" presId="urn:microsoft.com/office/officeart/2018/2/layout/IconVerticalSolidList"/>
    <dgm:cxn modelId="{9BB31D82-EEEE-4D5D-8505-1AC0BFEB20BE}" type="presParOf" srcId="{EF00C0E8-81BA-4F9A-BC09-793AC3DAAD0E}" destId="{55645D18-9199-4978-B110-A760F3CBE9ED}" srcOrd="0" destOrd="0" presId="urn:microsoft.com/office/officeart/2018/2/layout/IconVerticalSolidList"/>
    <dgm:cxn modelId="{1E9F105F-2968-4B70-BBBF-9A03EC113AC3}" type="presParOf" srcId="{55645D18-9199-4978-B110-A760F3CBE9ED}" destId="{1FA9DE3F-57A7-474E-8B7D-D502ED7112DF}" srcOrd="0" destOrd="0" presId="urn:microsoft.com/office/officeart/2018/2/layout/IconVerticalSolidList"/>
    <dgm:cxn modelId="{C1A568CD-BC03-4AB0-B091-EC8841B4BA15}" type="presParOf" srcId="{55645D18-9199-4978-B110-A760F3CBE9ED}" destId="{CD521FF6-C652-446D-84C9-FED71AE79CFA}" srcOrd="1" destOrd="0" presId="urn:microsoft.com/office/officeart/2018/2/layout/IconVerticalSolidList"/>
    <dgm:cxn modelId="{D3C69749-3FC2-48EB-A524-EBBD996944C1}" type="presParOf" srcId="{55645D18-9199-4978-B110-A760F3CBE9ED}" destId="{8553CD72-1980-4786-B0A3-9AF432F39518}" srcOrd="2" destOrd="0" presId="urn:microsoft.com/office/officeart/2018/2/layout/IconVerticalSolidList"/>
    <dgm:cxn modelId="{A99463F8-E54A-4F13-88F4-A60F8392A9F0}" type="presParOf" srcId="{55645D18-9199-4978-B110-A760F3CBE9ED}" destId="{6A9DA8A9-8DD4-4571-BB1D-A980A40F6234}" srcOrd="3" destOrd="0" presId="urn:microsoft.com/office/officeart/2018/2/layout/IconVerticalSolidList"/>
    <dgm:cxn modelId="{9C73F633-F626-4B16-A0C9-15CD134C2D0C}" type="presParOf" srcId="{EF00C0E8-81BA-4F9A-BC09-793AC3DAAD0E}" destId="{F0AEEB03-583F-4D3E-A9F1-961AA0D3FEA1}" srcOrd="1" destOrd="0" presId="urn:microsoft.com/office/officeart/2018/2/layout/IconVerticalSolidList"/>
    <dgm:cxn modelId="{7D45F39C-4A9E-4356-8A49-F2410BBF833B}" type="presParOf" srcId="{EF00C0E8-81BA-4F9A-BC09-793AC3DAAD0E}" destId="{8F9F36B1-72E2-4094-9588-CC647887C70C}" srcOrd="2" destOrd="0" presId="urn:microsoft.com/office/officeart/2018/2/layout/IconVerticalSolidList"/>
    <dgm:cxn modelId="{66D5D4A1-74B3-476B-9DE1-94AEE0DCF338}" type="presParOf" srcId="{8F9F36B1-72E2-4094-9588-CC647887C70C}" destId="{AACFC037-9171-4721-A41E-3E1647DBF0D2}" srcOrd="0" destOrd="0" presId="urn:microsoft.com/office/officeart/2018/2/layout/IconVerticalSolidList"/>
    <dgm:cxn modelId="{25049A08-159B-43D4-825E-CEAFA4F43A81}" type="presParOf" srcId="{8F9F36B1-72E2-4094-9588-CC647887C70C}" destId="{02E9B4C6-83CE-4171-9AD6-37E78EDEF557}" srcOrd="1" destOrd="0" presId="urn:microsoft.com/office/officeart/2018/2/layout/IconVerticalSolidList"/>
    <dgm:cxn modelId="{240B5792-2B97-4507-A632-C6227531C40C}" type="presParOf" srcId="{8F9F36B1-72E2-4094-9588-CC647887C70C}" destId="{D4363719-B19D-4416-B302-DDD11B47159A}" srcOrd="2" destOrd="0" presId="urn:microsoft.com/office/officeart/2018/2/layout/IconVerticalSolidList"/>
    <dgm:cxn modelId="{C8C0365E-410C-4890-9B1A-7789913CBABE}" type="presParOf" srcId="{8F9F36B1-72E2-4094-9588-CC647887C70C}" destId="{A1C27CB8-228B-49BD-A981-78390BAB68E4}" srcOrd="3" destOrd="0" presId="urn:microsoft.com/office/officeart/2018/2/layout/IconVerticalSolidList"/>
    <dgm:cxn modelId="{35BBFBE0-3AE6-48EC-96E1-1E5061A00222}" type="presParOf" srcId="{EF00C0E8-81BA-4F9A-BC09-793AC3DAAD0E}" destId="{8464B02D-9975-4ADE-A66E-0ADC9EF8227D}" srcOrd="3" destOrd="0" presId="urn:microsoft.com/office/officeart/2018/2/layout/IconVerticalSolidList"/>
    <dgm:cxn modelId="{B25DBA06-332D-4E64-898A-2C960BFC6946}" type="presParOf" srcId="{EF00C0E8-81BA-4F9A-BC09-793AC3DAAD0E}" destId="{11C5B853-46FA-492C-A875-4CD6444FEC4F}" srcOrd="4" destOrd="0" presId="urn:microsoft.com/office/officeart/2018/2/layout/IconVerticalSolidList"/>
    <dgm:cxn modelId="{151F094E-875B-42E0-B0A2-C078138A48FF}" type="presParOf" srcId="{11C5B853-46FA-492C-A875-4CD6444FEC4F}" destId="{EC311F96-DBDB-42D5-8D7E-4756B313E2BB}" srcOrd="0" destOrd="0" presId="urn:microsoft.com/office/officeart/2018/2/layout/IconVerticalSolidList"/>
    <dgm:cxn modelId="{D0BCC7AE-5ABF-4B0C-A108-80940A9653AC}" type="presParOf" srcId="{11C5B853-46FA-492C-A875-4CD6444FEC4F}" destId="{2674C0E5-3895-4127-8186-4CB6A00D0D3F}" srcOrd="1" destOrd="0" presId="urn:microsoft.com/office/officeart/2018/2/layout/IconVerticalSolidList"/>
    <dgm:cxn modelId="{3F1DFB9F-03FB-4771-8329-304536142B89}" type="presParOf" srcId="{11C5B853-46FA-492C-A875-4CD6444FEC4F}" destId="{69FAE4DF-6BE1-4372-8DB4-FD635426A158}" srcOrd="2" destOrd="0" presId="urn:microsoft.com/office/officeart/2018/2/layout/IconVerticalSolidList"/>
    <dgm:cxn modelId="{03679FD7-9B94-46D6-9378-8C2981B37460}" type="presParOf" srcId="{11C5B853-46FA-492C-A875-4CD6444FEC4F}" destId="{D97730FD-B96F-45D4-8490-DF5C2ACA6507}" srcOrd="3" destOrd="0" presId="urn:microsoft.com/office/officeart/2018/2/layout/IconVerticalSolidList"/>
    <dgm:cxn modelId="{2C4B9F5E-86A1-468A-BF5F-11C504628513}" type="presParOf" srcId="{EF00C0E8-81BA-4F9A-BC09-793AC3DAAD0E}" destId="{1F1345D9-9888-430D-BEDE-538ACCD59240}" srcOrd="5" destOrd="0" presId="urn:microsoft.com/office/officeart/2018/2/layout/IconVerticalSolidList"/>
    <dgm:cxn modelId="{516A3148-5C48-44C0-B072-B7477EB56444}" type="presParOf" srcId="{EF00C0E8-81BA-4F9A-BC09-793AC3DAAD0E}" destId="{D9556143-F0B2-408B-AD64-98808D8A1B05}" srcOrd="6" destOrd="0" presId="urn:microsoft.com/office/officeart/2018/2/layout/IconVerticalSolidList"/>
    <dgm:cxn modelId="{09AE7096-6BFF-439B-8ABE-FE14137383AB}" type="presParOf" srcId="{D9556143-F0B2-408B-AD64-98808D8A1B05}" destId="{A309959F-009C-44FE-B159-B2A9DB50CC90}" srcOrd="0" destOrd="0" presId="urn:microsoft.com/office/officeart/2018/2/layout/IconVerticalSolidList"/>
    <dgm:cxn modelId="{27F19819-1EA2-438B-B5D2-4AF349349FC8}" type="presParOf" srcId="{D9556143-F0B2-408B-AD64-98808D8A1B05}" destId="{83528903-74BB-4C59-ACE7-47096AB24E3C}" srcOrd="1" destOrd="0" presId="urn:microsoft.com/office/officeart/2018/2/layout/IconVerticalSolidList"/>
    <dgm:cxn modelId="{70EDB1F9-C2B8-4286-84B0-6E377742FC8F}" type="presParOf" srcId="{D9556143-F0B2-408B-AD64-98808D8A1B05}" destId="{6E92E461-3559-4277-A545-69D8A98A4A34}" srcOrd="2" destOrd="0" presId="urn:microsoft.com/office/officeart/2018/2/layout/IconVerticalSolidList"/>
    <dgm:cxn modelId="{0B45927F-D386-4577-9404-8E630C8C68B9}" type="presParOf" srcId="{D9556143-F0B2-408B-AD64-98808D8A1B05}" destId="{D8938F8B-DEBE-4C18-B917-405681698C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9DE3F-57A7-474E-8B7D-D502ED7112DF}">
      <dsp:nvSpPr>
        <dsp:cNvPr id="0" name=""/>
        <dsp:cNvSpPr/>
      </dsp:nvSpPr>
      <dsp:spPr>
        <a:xfrm>
          <a:off x="0" y="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21FF6-C652-446D-84C9-FED71AE79CF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DA8A9-8DD4-4571-BB1D-A980A40F623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What is a phylogeny </a:t>
          </a:r>
        </a:p>
      </dsp:txBody>
      <dsp:txXfrm>
        <a:off x="1429899" y="2442"/>
        <a:ext cx="5083704" cy="1238008"/>
      </dsp:txXfrm>
    </dsp:sp>
    <dsp:sp modelId="{AACFC037-9171-4721-A41E-3E1647DBF0D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9B4C6-83CE-4171-9AD6-37E78EDEF55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7CB8-228B-49BD-A981-78390BAB68E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Why we chose ants</a:t>
          </a:r>
        </a:p>
      </dsp:txBody>
      <dsp:txXfrm>
        <a:off x="1429899" y="1549953"/>
        <a:ext cx="5083704" cy="1238008"/>
      </dsp:txXfrm>
    </dsp:sp>
    <dsp:sp modelId="{EC311F96-DBDB-42D5-8D7E-4756B313E2B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4C0E5-3895-4127-8186-4CB6A00D0D3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730FD-B96F-45D4-8490-DF5C2ACA650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The fossilized Birth-Death Model</a:t>
          </a:r>
        </a:p>
      </dsp:txBody>
      <dsp:txXfrm>
        <a:off x="1429899" y="3097464"/>
        <a:ext cx="5083704" cy="1238008"/>
      </dsp:txXfrm>
    </dsp:sp>
    <dsp:sp modelId="{A309959F-009C-44FE-B159-B2A9DB50CC90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28903-74BB-4C59-ACE7-47096AB24E3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38F8B-DEBE-4C18-B917-405681698CC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Implementing the Dirichlet Process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28F-2A8C-4177-9C58-59287C5C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F7971-8861-49E5-9693-225979D1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BD30-08F1-4FB4-B7BD-0764E128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4BAB-2D88-4B9A-8ED9-B1386C55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58638-75F3-4990-BC75-F65C6E46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4050-20A6-4A74-8673-1FFE67EB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D7AD2-FDFF-4276-A1F2-BBF2C9009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C93A-ECB5-408C-8A9F-D4AAA338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40FE9-FFC8-42F3-B6DD-69D22407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B9DC-F264-49D3-AE96-74075895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BBC92-0DC9-4E83-B763-1FE9B24AF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1B00-E783-46F1-A9F7-8C6B842BE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1A207-185B-47F2-A466-220A7DAB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A028-8E3B-452A-B621-5F6B679D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E881-8518-4C08-B682-7CFBB8A0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AF1C-6C67-4D5A-8193-AC575561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351B-4A4D-4875-A3A0-9A6357A4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C374-762A-44ED-88B2-E9A5D9D5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8CAD-8064-4135-BBA1-02D32A1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BA3A-2260-46A0-AF6D-97FF762F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9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62A7-F57F-471D-A614-F43306E7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13A9A-0AAD-444B-90B1-5070D3D1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780B-EEFD-4231-AFA5-0ED7842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C7E9-A0E9-4120-80F0-A7FE57A0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885B-5222-4F62-8BC9-5E835AF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E7E8-6545-45C3-B55F-AA86A39C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C871-9791-4C37-B29F-C5A3B6D31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3B01F-B1DD-4E95-9E3D-224678957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AE0D-562C-4130-85A5-EADA792B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B3C9A-4E2A-4C45-95E1-881FCF92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1563-84F9-4D7A-9F81-F3799F1C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8155-B7B3-4762-B5E5-D37DB772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C172-1F38-4205-8149-5B7A82EC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D111-20B4-46A8-89D3-9776483D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EB86-9830-4CF5-8AE3-31D3F499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C2099-53C5-4BD4-BE59-972CB262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17A94-E4E3-41BD-817D-1919681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3F7CC-A593-4EC8-B933-B2EA2CC5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B3F8-664B-422D-8C91-BB058D0A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45A2-CABC-41C7-BD67-00D01F7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4D1EB-F5B1-4D52-A0E4-CB2C7C99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DA0E5-4724-4A3D-968A-78178B3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6D23B-304F-45B5-8D78-812BB48F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5FD44-A522-480C-8B25-1A20E6A4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2A5C6-C259-4F33-BBB9-F29AF6C8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C5071-AC8A-4B87-B110-93485848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2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0CED-B758-4000-81BE-820D717B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489B-02F6-48FF-A842-0E75D214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7F91E-24C2-4489-A36F-D53133D1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37EE-3088-475B-91D4-391B0002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424E-266D-4FF6-9C9D-D13CA9E7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26712-7730-4406-B035-9463D3A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0490-EC22-48F0-8ED8-A77DE30D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4A997-C01A-40AF-A033-51DF1450C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1E028-2AEE-483C-A2EE-938D7823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C5BD-7A35-4F1D-BB15-E6A749CD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8DEE5-5849-4B6A-99A1-4710C02B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E9F6-2819-4910-9FA7-CED07533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B55A1-F0BF-4B98-B129-E5A8C85F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9F4AE-B861-4FB9-935E-4B3D6CB8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E696-4D0E-443B-B187-73A45A13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E6B8-FA19-4B65-B5C7-3A3A3139595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64D2-DCB6-4462-8B86-C7F15EEB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BAC6-2EC2-4525-A285-7CB1A948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FED-6554-414E-8600-3B7F4344F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648E3-43D5-4D8A-9F80-8A075D44B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97" y="727391"/>
            <a:ext cx="7280665" cy="2387600"/>
          </a:xfr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Implementing the Dirichlet Process to Improve Computational Efficiency of Partitions of Big 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ABC5E-A671-4C8C-B1F8-B1BAD627D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Tyler Tran, Dr. April Wright, Christina Kolbmann, Courtney Grigsby</a:t>
            </a:r>
          </a:p>
          <a:p>
            <a:pPr algn="l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Southeastern Louisiana University, </a:t>
            </a:r>
          </a:p>
          <a:p>
            <a:pPr algn="l"/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Biological Sciences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9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E7DCF-9CF4-4DD2-90B9-D1B09C8A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866274"/>
            <a:ext cx="3420213" cy="49411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 of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D970A7-D12E-492B-8A18-BC46B62C5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7615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30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04ADA-CFA0-4806-8600-876DADAB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17" y="-407723"/>
            <a:ext cx="2535845" cy="383672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is a Phylogeny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26C5-012A-4279-A3B5-424015DD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110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Root</a:t>
            </a:r>
          </a:p>
          <a:p>
            <a:r>
              <a:rPr lang="en-US" sz="2400" dirty="0"/>
              <a:t>Nodes</a:t>
            </a:r>
          </a:p>
          <a:p>
            <a:r>
              <a:rPr lang="en-US" sz="2400" dirty="0"/>
              <a:t>Tips</a:t>
            </a:r>
          </a:p>
          <a:p>
            <a:r>
              <a:rPr lang="en-US" sz="2400" dirty="0"/>
              <a:t>Clade</a:t>
            </a:r>
          </a:p>
          <a:p>
            <a:r>
              <a:rPr lang="en-US" sz="2400" dirty="0"/>
              <a:t>Time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EECAF-06A2-4C82-A60F-2495647F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681" y="495300"/>
            <a:ext cx="6185061" cy="58674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1BBA63-F174-43A8-BF00-73F7F020AB4A}"/>
              </a:ext>
            </a:extLst>
          </p:cNvPr>
          <p:cNvSpPr txBox="1"/>
          <p:nvPr/>
        </p:nvSpPr>
        <p:spPr>
          <a:xfrm>
            <a:off x="874830" y="4620850"/>
            <a:ext cx="3518774" cy="132343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Phylogeny- used to represent the evolutionary relationships between different species as they diversify overtime</a:t>
            </a:r>
          </a:p>
        </p:txBody>
      </p:sp>
    </p:spTree>
    <p:extLst>
      <p:ext uri="{BB962C8B-B14F-4D97-AF65-F5344CB8AC3E}">
        <p14:creationId xmlns:p14="http://schemas.microsoft.com/office/powerpoint/2010/main" val="46857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91A6A-9BE7-46E7-900E-95250B4E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1809399"/>
            <a:ext cx="6053558" cy="2424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Why Ants</a:t>
            </a: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14CC5-1032-4B0F-8BE1-06B8C6738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3326" y="-68764"/>
            <a:ext cx="3303895" cy="2980240"/>
          </a:xfrm>
          <a:prstGeom prst="snip2DiagRect">
            <a:avLst/>
          </a:prstGeo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Over 12.500 currently described species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Ecological Importance as decomposers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Significant interactions between animal species as well as flora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A9EB01-954D-4326-88BF-D12225EF1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74174" y="1809400"/>
            <a:ext cx="3474621" cy="5048052"/>
          </a:xfrm>
          <a:prstGeom prst="snip2DiagRect">
            <a:avLst/>
          </a:prstGeo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Previous studies collected large amounts of molecular and morphological data on ants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Genetic data of fossilized ants has been harvested from amber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Perfect basis to test phylogenetic methods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Provide insight on evolutionary processes of 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84887-1949-4DF9-A56E-5B1E5B2A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9950" y="3860398"/>
            <a:ext cx="3514699" cy="25199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204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6BEB1-A568-4BA9-AC14-E79B8837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849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The Fossilized Birth-Death Model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CA739D-0CD8-4126-A16D-65387BBD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43" y="4155534"/>
            <a:ext cx="3686675" cy="24651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Birth refers to a speciation event in the lineage</a:t>
            </a:r>
          </a:p>
          <a:p>
            <a:r>
              <a:rPr lang="en-US" sz="2400" dirty="0"/>
              <a:t>Death refers to the lineages that have gone extinct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0DCE6-7EF6-4A73-BF81-EE4A47341AD7}"/>
              </a:ext>
            </a:extLst>
          </p:cNvPr>
          <p:cNvSpPr txBox="1"/>
          <p:nvPr/>
        </p:nvSpPr>
        <p:spPr>
          <a:xfrm>
            <a:off x="5310650" y="2261252"/>
            <a:ext cx="6043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Fossilized Birth-Death Model is a Bayesian “total evidence” phylogenetic analysis that jointly models extant and fossils species, combining morphological and molecular data as well as stratigraphic ranges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AD570-01AA-4048-BE00-9CF0C3BC19FB}"/>
              </a:ext>
            </a:extLst>
          </p:cNvPr>
          <p:cNvSpPr txBox="1"/>
          <p:nvPr/>
        </p:nvSpPr>
        <p:spPr>
          <a:xfrm>
            <a:off x="5310650" y="4686762"/>
            <a:ext cx="604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is a more complete representation than using just molecular data or morphological data</a:t>
            </a:r>
          </a:p>
        </p:txBody>
      </p:sp>
    </p:spTree>
    <p:extLst>
      <p:ext uri="{BB962C8B-B14F-4D97-AF65-F5344CB8AC3E}">
        <p14:creationId xmlns:p14="http://schemas.microsoft.com/office/powerpoint/2010/main" val="266115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53C186B-A594-472D-B342-4FCEBC56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95" y="308876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Phylogeny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FCFE944-1205-41A5-991D-480E3C709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0665" y="308876"/>
            <a:ext cx="4036323" cy="2338071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Parameter</a:t>
            </a:r>
          </a:p>
          <a:p>
            <a:pPr marL="457200" lvl="1" indent="0">
              <a:buNone/>
            </a:pPr>
            <a:r>
              <a:rPr lang="en-US" sz="2000" dirty="0"/>
              <a:t>-The model is calibrated based on a constant diversification rate</a:t>
            </a:r>
          </a:p>
          <a:p>
            <a:pPr marL="457200" lvl="1" indent="0">
              <a:buNone/>
            </a:pPr>
            <a:r>
              <a:rPr lang="en-US" sz="2000" dirty="0"/>
              <a:t>-The time scale is continuously stratified</a:t>
            </a:r>
          </a:p>
          <a:p>
            <a:pPr marL="0" indent="0" algn="r">
              <a:buNone/>
            </a:pPr>
            <a:r>
              <a:rPr lang="en-US" sz="2000" dirty="0"/>
              <a:t>Function ran using </a:t>
            </a:r>
            <a:r>
              <a:rPr lang="en-US" sz="2000" dirty="0" err="1"/>
              <a:t>RevBayes</a:t>
            </a:r>
            <a:r>
              <a:rPr lang="en-US" sz="2000" dirty="0"/>
              <a:t> software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59B5D82-3359-4351-B421-56FC6367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959" y="308876"/>
            <a:ext cx="2926080" cy="129533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</a:t>
            </a:r>
          </a:p>
          <a:p>
            <a:pPr marL="0" indent="0">
              <a:buNone/>
            </a:pPr>
            <a:r>
              <a:rPr lang="en-US" sz="2000" dirty="0"/>
              <a:t>-700 ant samples</a:t>
            </a:r>
          </a:p>
          <a:p>
            <a:pPr marL="0" indent="0">
              <a:buNone/>
            </a:pPr>
            <a:r>
              <a:rPr lang="en-US" sz="2000" dirty="0"/>
              <a:t>-14 fossils</a:t>
            </a:r>
          </a:p>
        </p:txBody>
      </p:sp>
    </p:spTree>
    <p:extLst>
      <p:ext uri="{BB962C8B-B14F-4D97-AF65-F5344CB8AC3E}">
        <p14:creationId xmlns:p14="http://schemas.microsoft.com/office/powerpoint/2010/main" val="99969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53C186B-A594-472D-B342-4FCEBC56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43" y="334178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 Phylogeny</a:t>
            </a:r>
            <a:b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59B5D82-3359-4351-B421-56FC6367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3908" y="334178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Suggested origin time</a:t>
            </a:r>
          </a:p>
          <a:p>
            <a:pPr marL="0" indent="0">
              <a:buNone/>
            </a:pPr>
            <a:r>
              <a:rPr lang="en-US" sz="2000" dirty="0"/>
              <a:t>Maybe talk about sub families</a:t>
            </a:r>
          </a:p>
          <a:p>
            <a:pPr marL="0" indent="0">
              <a:buNone/>
            </a:pPr>
            <a:r>
              <a:rPr lang="en-US" sz="2000" dirty="0"/>
              <a:t>Vastness explained</a:t>
            </a:r>
          </a:p>
        </p:txBody>
      </p:sp>
    </p:spTree>
    <p:extLst>
      <p:ext uri="{BB962C8B-B14F-4D97-AF65-F5344CB8AC3E}">
        <p14:creationId xmlns:p14="http://schemas.microsoft.com/office/powerpoint/2010/main" val="107354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4276E-41A3-4920-A062-C0C4E224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Implementing the Dirchlet Process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82E11-220B-45C1-8465-123AB9DD9164}"/>
              </a:ext>
            </a:extLst>
          </p:cNvPr>
          <p:cNvSpPr txBox="1"/>
          <p:nvPr/>
        </p:nvSpPr>
        <p:spPr>
          <a:xfrm>
            <a:off x="5613132" y="594360"/>
            <a:ext cx="571259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Solution</a:t>
            </a:r>
          </a:p>
          <a:p>
            <a:r>
              <a:rPr lang="en-US" sz="2000" dirty="0"/>
              <a:t>The Dirichlet process (solid simple answer)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0CF52-2805-4258-AB7D-CE4947E1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594361"/>
            <a:ext cx="4332974" cy="2640646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Problem</a:t>
            </a:r>
          </a:p>
          <a:p>
            <a:pPr marL="0" indent="0">
              <a:buNone/>
            </a:pPr>
            <a:r>
              <a:rPr lang="en-US" sz="2000" dirty="0"/>
              <a:t>Working with ants often requires using large genetic data sets. Many test require running the same model numerous times. Ours was run nearly 100 times. Even when using a computer to calculate results, its can be very time consuming.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7BE0C-6E98-4EE6-8639-CCF80CDA9CD8}"/>
              </a:ext>
            </a:extLst>
          </p:cNvPr>
          <p:cNvSpPr txBox="1"/>
          <p:nvPr/>
        </p:nvSpPr>
        <p:spPr>
          <a:xfrm>
            <a:off x="5613132" y="3167625"/>
            <a:ext cx="5699887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Expected Results</a:t>
            </a:r>
          </a:p>
          <a:p>
            <a:r>
              <a:rPr lang="en-US" dirty="0"/>
              <a:t>Finding the true clock of the model with out the Dirichlet Process implemented will be compared to the true clock of the model with the Dirichlet Implemented</a:t>
            </a:r>
          </a:p>
        </p:txBody>
      </p:sp>
    </p:spTree>
    <p:extLst>
      <p:ext uri="{BB962C8B-B14F-4D97-AF65-F5344CB8AC3E}">
        <p14:creationId xmlns:p14="http://schemas.microsoft.com/office/powerpoint/2010/main" val="222950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D7BAD4-1598-42FD-A9E2-DE5D57AD9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5602" y="413518"/>
            <a:ext cx="5183188" cy="823912"/>
          </a:xfrm>
        </p:spPr>
        <p:txBody>
          <a:bodyPr/>
          <a:lstStyle/>
          <a:p>
            <a:r>
              <a:rPr lang="en-US" dirty="0"/>
              <a:t>Acknowledgments  </a:t>
            </a:r>
          </a:p>
        </p:txBody>
      </p:sp>
      <p:pic>
        <p:nvPicPr>
          <p:cNvPr id="10" name="Picture 20" descr="Image result for southeastern louisiana university biology">
            <a:extLst>
              <a:ext uri="{FF2B5EF4-FFF2-40B4-BE49-F238E27FC236}">
                <a16:creationId xmlns:a16="http://schemas.microsoft.com/office/drawing/2014/main" id="{BFD0EFA8-CE99-4B69-8937-23973BA56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2" r="10187"/>
          <a:stretch/>
        </p:blipFill>
        <p:spPr bwMode="auto">
          <a:xfrm>
            <a:off x="5860657" y="2017936"/>
            <a:ext cx="4960534" cy="153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 descr="Image result for LBRN images">
            <a:extLst>
              <a:ext uri="{FF2B5EF4-FFF2-40B4-BE49-F238E27FC236}">
                <a16:creationId xmlns:a16="http://schemas.microsoft.com/office/drawing/2014/main" id="{9C48E78C-1058-4E28-9DED-98F62D7B26E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34" y="2100428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67E29-8FA6-4A92-B823-C304A5919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91" t="14911" r="6819" b="22294"/>
          <a:stretch/>
        </p:blipFill>
        <p:spPr>
          <a:xfrm>
            <a:off x="3513990" y="4411227"/>
            <a:ext cx="4693335" cy="11709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9368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Implementing the Dirichlet Process to Improve Computational Efficiency of Partitions of Big Data Sets</vt:lpstr>
      <vt:lpstr>Table of  Contents</vt:lpstr>
      <vt:lpstr>What is a Phylogeny</vt:lpstr>
      <vt:lpstr>Why Ants</vt:lpstr>
      <vt:lpstr>The Fossilized Birth-Death Model</vt:lpstr>
      <vt:lpstr>Our Phylogeny </vt:lpstr>
      <vt:lpstr>Our Phylogeny Results </vt:lpstr>
      <vt:lpstr>Implementing the Dirchlet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Dirichlet Process to Improve Computational Efficiency of Partitions of Big Data Sets</dc:title>
  <dc:creator>Tyrone Butts</dc:creator>
  <cp:lastModifiedBy>Tyrone Butts</cp:lastModifiedBy>
  <cp:revision>5</cp:revision>
  <dcterms:created xsi:type="dcterms:W3CDTF">2019-03-25T20:55:14Z</dcterms:created>
  <dcterms:modified xsi:type="dcterms:W3CDTF">2019-03-25T21:30:37Z</dcterms:modified>
</cp:coreProperties>
</file>