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A01E-6C38-4734-A3F1-8E7886B08C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2ECAA-0D95-4EEF-BCEC-942D3DE96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D306CA-7623-4881-BAD3-DED17DC871A0}"/>
              </a:ext>
            </a:extLst>
          </p:cNvPr>
          <p:cNvSpPr>
            <a:spLocks noGrp="1"/>
          </p:cNvSpPr>
          <p:nvPr>
            <p:ph type="dt" sz="half" idx="10"/>
          </p:nvPr>
        </p:nvSpPr>
        <p:spPr/>
        <p:txBody>
          <a:bodyPr/>
          <a:lstStyle/>
          <a:p>
            <a:fld id="{17B15591-64E1-4620-A2EF-1876399A9EDC}" type="datetimeFigureOut">
              <a:rPr lang="en-US" smtClean="0"/>
              <a:t>3/31/2019</a:t>
            </a:fld>
            <a:endParaRPr lang="en-US"/>
          </a:p>
        </p:txBody>
      </p:sp>
      <p:sp>
        <p:nvSpPr>
          <p:cNvPr id="5" name="Footer Placeholder 4">
            <a:extLst>
              <a:ext uri="{FF2B5EF4-FFF2-40B4-BE49-F238E27FC236}">
                <a16:creationId xmlns:a16="http://schemas.microsoft.com/office/drawing/2014/main" id="{E3C90DB3-39D3-426F-9479-543E3CB61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ED8FA-BD1F-4C5F-83E7-C387C5E306C0}"/>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386936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B0EA-E937-4EC8-96F8-CC7748744A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95D405-29E9-47F7-BE60-9884E0F3E2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0D1C1-C20E-4C3F-812D-EABBA12E8E58}"/>
              </a:ext>
            </a:extLst>
          </p:cNvPr>
          <p:cNvSpPr>
            <a:spLocks noGrp="1"/>
          </p:cNvSpPr>
          <p:nvPr>
            <p:ph type="dt" sz="half" idx="10"/>
          </p:nvPr>
        </p:nvSpPr>
        <p:spPr/>
        <p:txBody>
          <a:bodyPr/>
          <a:lstStyle/>
          <a:p>
            <a:fld id="{17B15591-64E1-4620-A2EF-1876399A9EDC}" type="datetimeFigureOut">
              <a:rPr lang="en-US" smtClean="0"/>
              <a:t>3/31/2019</a:t>
            </a:fld>
            <a:endParaRPr lang="en-US"/>
          </a:p>
        </p:txBody>
      </p:sp>
      <p:sp>
        <p:nvSpPr>
          <p:cNvPr id="5" name="Footer Placeholder 4">
            <a:extLst>
              <a:ext uri="{FF2B5EF4-FFF2-40B4-BE49-F238E27FC236}">
                <a16:creationId xmlns:a16="http://schemas.microsoft.com/office/drawing/2014/main" id="{983908EA-6ADD-4077-BAD9-0F6AFBC53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3D2EF-4E08-4711-A258-312E2C2D4A08}"/>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63450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17759-FAD7-4FAB-8DA7-4B2636DD6E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8C8CEA-B4F3-4A08-B253-6768A9DD4D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70454-6866-4213-BCF3-30B72F588887}"/>
              </a:ext>
            </a:extLst>
          </p:cNvPr>
          <p:cNvSpPr>
            <a:spLocks noGrp="1"/>
          </p:cNvSpPr>
          <p:nvPr>
            <p:ph type="dt" sz="half" idx="10"/>
          </p:nvPr>
        </p:nvSpPr>
        <p:spPr/>
        <p:txBody>
          <a:bodyPr/>
          <a:lstStyle/>
          <a:p>
            <a:fld id="{17B15591-64E1-4620-A2EF-1876399A9EDC}" type="datetimeFigureOut">
              <a:rPr lang="en-US" smtClean="0"/>
              <a:t>3/31/2019</a:t>
            </a:fld>
            <a:endParaRPr lang="en-US"/>
          </a:p>
        </p:txBody>
      </p:sp>
      <p:sp>
        <p:nvSpPr>
          <p:cNvPr id="5" name="Footer Placeholder 4">
            <a:extLst>
              <a:ext uri="{FF2B5EF4-FFF2-40B4-BE49-F238E27FC236}">
                <a16:creationId xmlns:a16="http://schemas.microsoft.com/office/drawing/2014/main" id="{64F11054-C4DC-4791-B454-F52C9BF08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9F2A5-20AE-4047-ADEB-25188BDC8B81}"/>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87865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3FBB-23F5-458D-B0E4-C3FECBACF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0ACA79-0455-487D-A2E9-9CC52A43F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1D175-470E-4AAC-9656-6392389D395A}"/>
              </a:ext>
            </a:extLst>
          </p:cNvPr>
          <p:cNvSpPr>
            <a:spLocks noGrp="1"/>
          </p:cNvSpPr>
          <p:nvPr>
            <p:ph type="dt" sz="half" idx="10"/>
          </p:nvPr>
        </p:nvSpPr>
        <p:spPr/>
        <p:txBody>
          <a:bodyPr/>
          <a:lstStyle/>
          <a:p>
            <a:fld id="{17B15591-64E1-4620-A2EF-1876399A9EDC}" type="datetimeFigureOut">
              <a:rPr lang="en-US" smtClean="0"/>
              <a:t>3/31/2019</a:t>
            </a:fld>
            <a:endParaRPr lang="en-US"/>
          </a:p>
        </p:txBody>
      </p:sp>
      <p:sp>
        <p:nvSpPr>
          <p:cNvPr id="5" name="Footer Placeholder 4">
            <a:extLst>
              <a:ext uri="{FF2B5EF4-FFF2-40B4-BE49-F238E27FC236}">
                <a16:creationId xmlns:a16="http://schemas.microsoft.com/office/drawing/2014/main" id="{D44AB25B-92A8-490D-9944-5EDAECF36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AB9B5-E3C6-4678-B8E8-3E3FE0DFF225}"/>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38488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BD9A-94B8-4A1C-867A-49F6ECDB5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AA6358-B05A-4D9C-A06C-F9A5AB7F44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093F43-2CD3-45C4-84B7-53236AC6D712}"/>
              </a:ext>
            </a:extLst>
          </p:cNvPr>
          <p:cNvSpPr>
            <a:spLocks noGrp="1"/>
          </p:cNvSpPr>
          <p:nvPr>
            <p:ph type="dt" sz="half" idx="10"/>
          </p:nvPr>
        </p:nvSpPr>
        <p:spPr/>
        <p:txBody>
          <a:bodyPr/>
          <a:lstStyle/>
          <a:p>
            <a:fld id="{17B15591-64E1-4620-A2EF-1876399A9EDC}" type="datetimeFigureOut">
              <a:rPr lang="en-US" smtClean="0"/>
              <a:t>3/31/2019</a:t>
            </a:fld>
            <a:endParaRPr lang="en-US"/>
          </a:p>
        </p:txBody>
      </p:sp>
      <p:sp>
        <p:nvSpPr>
          <p:cNvPr id="5" name="Footer Placeholder 4">
            <a:extLst>
              <a:ext uri="{FF2B5EF4-FFF2-40B4-BE49-F238E27FC236}">
                <a16:creationId xmlns:a16="http://schemas.microsoft.com/office/drawing/2014/main" id="{4522E10D-1BF7-4D4F-A1D5-51E5F5E47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F22F5-C362-476B-98E3-9DF69ED02F03}"/>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303607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26D5-AC88-462F-9D13-B86AA650D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1670DD-2D93-4BA2-83A4-6946E12660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BC3C7D-D837-4773-BAA4-57F7DCD786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BFC21-4388-4016-B5C2-B7889A52EE5B}"/>
              </a:ext>
            </a:extLst>
          </p:cNvPr>
          <p:cNvSpPr>
            <a:spLocks noGrp="1"/>
          </p:cNvSpPr>
          <p:nvPr>
            <p:ph type="dt" sz="half" idx="10"/>
          </p:nvPr>
        </p:nvSpPr>
        <p:spPr/>
        <p:txBody>
          <a:bodyPr/>
          <a:lstStyle/>
          <a:p>
            <a:fld id="{17B15591-64E1-4620-A2EF-1876399A9EDC}" type="datetimeFigureOut">
              <a:rPr lang="en-US" smtClean="0"/>
              <a:t>3/31/2019</a:t>
            </a:fld>
            <a:endParaRPr lang="en-US"/>
          </a:p>
        </p:txBody>
      </p:sp>
      <p:sp>
        <p:nvSpPr>
          <p:cNvPr id="6" name="Footer Placeholder 5">
            <a:extLst>
              <a:ext uri="{FF2B5EF4-FFF2-40B4-BE49-F238E27FC236}">
                <a16:creationId xmlns:a16="http://schemas.microsoft.com/office/drawing/2014/main" id="{F09A8650-CFC4-4E0D-911F-E858D6AB2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E26D6-FEA7-47B7-8F9A-19CD85F8C263}"/>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437996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4D4B-3E5D-475B-83CC-A142FAA905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5F2027-5C06-4AEC-957A-504EDEC47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5801A1-2B89-42F1-B547-B40A8D37AB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BEFF38-F10F-405E-8109-4C8F7BBB1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CD34A-64E8-4D01-9B65-74F101F844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1A2753-6F27-4B1C-A7AA-97BADE950B3A}"/>
              </a:ext>
            </a:extLst>
          </p:cNvPr>
          <p:cNvSpPr>
            <a:spLocks noGrp="1"/>
          </p:cNvSpPr>
          <p:nvPr>
            <p:ph type="dt" sz="half" idx="10"/>
          </p:nvPr>
        </p:nvSpPr>
        <p:spPr/>
        <p:txBody>
          <a:bodyPr/>
          <a:lstStyle/>
          <a:p>
            <a:fld id="{17B15591-64E1-4620-A2EF-1876399A9EDC}" type="datetimeFigureOut">
              <a:rPr lang="en-US" smtClean="0"/>
              <a:t>3/31/2019</a:t>
            </a:fld>
            <a:endParaRPr lang="en-US"/>
          </a:p>
        </p:txBody>
      </p:sp>
      <p:sp>
        <p:nvSpPr>
          <p:cNvPr id="8" name="Footer Placeholder 7">
            <a:extLst>
              <a:ext uri="{FF2B5EF4-FFF2-40B4-BE49-F238E27FC236}">
                <a16:creationId xmlns:a16="http://schemas.microsoft.com/office/drawing/2014/main" id="{1426063F-9E8D-4C66-B550-04CE3941D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0C7941-59CE-4B52-8A94-30B2F3E248FC}"/>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167434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B444-36E1-4896-8675-F1FB9532BF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E35B2F-FA02-44AE-BED8-F59CF9EA0C1B}"/>
              </a:ext>
            </a:extLst>
          </p:cNvPr>
          <p:cNvSpPr>
            <a:spLocks noGrp="1"/>
          </p:cNvSpPr>
          <p:nvPr>
            <p:ph type="dt" sz="half" idx="10"/>
          </p:nvPr>
        </p:nvSpPr>
        <p:spPr/>
        <p:txBody>
          <a:bodyPr/>
          <a:lstStyle/>
          <a:p>
            <a:fld id="{17B15591-64E1-4620-A2EF-1876399A9EDC}" type="datetimeFigureOut">
              <a:rPr lang="en-US" smtClean="0"/>
              <a:t>3/31/2019</a:t>
            </a:fld>
            <a:endParaRPr lang="en-US"/>
          </a:p>
        </p:txBody>
      </p:sp>
      <p:sp>
        <p:nvSpPr>
          <p:cNvPr id="4" name="Footer Placeholder 3">
            <a:extLst>
              <a:ext uri="{FF2B5EF4-FFF2-40B4-BE49-F238E27FC236}">
                <a16:creationId xmlns:a16="http://schemas.microsoft.com/office/drawing/2014/main" id="{6C6820DC-439E-4348-BED9-D3A36C421E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765AEE-C40C-4594-9389-56A204EC3B94}"/>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123728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42AE4-7C2F-4696-92A7-C97D0338C776}"/>
              </a:ext>
            </a:extLst>
          </p:cNvPr>
          <p:cNvSpPr>
            <a:spLocks noGrp="1"/>
          </p:cNvSpPr>
          <p:nvPr>
            <p:ph type="dt" sz="half" idx="10"/>
          </p:nvPr>
        </p:nvSpPr>
        <p:spPr/>
        <p:txBody>
          <a:bodyPr/>
          <a:lstStyle/>
          <a:p>
            <a:fld id="{17B15591-64E1-4620-A2EF-1876399A9EDC}" type="datetimeFigureOut">
              <a:rPr lang="en-US" smtClean="0"/>
              <a:t>3/31/2019</a:t>
            </a:fld>
            <a:endParaRPr lang="en-US"/>
          </a:p>
        </p:txBody>
      </p:sp>
      <p:sp>
        <p:nvSpPr>
          <p:cNvPr id="3" name="Footer Placeholder 2">
            <a:extLst>
              <a:ext uri="{FF2B5EF4-FFF2-40B4-BE49-F238E27FC236}">
                <a16:creationId xmlns:a16="http://schemas.microsoft.com/office/drawing/2014/main" id="{EFE777F7-7998-4FEC-964A-8763A30141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8DC211-068C-473E-BF77-24BBC00537ED}"/>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95123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772D-6D76-458F-AD5D-2C014B860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876CAA-EBCA-43F3-BA98-B077FEDFB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DE1C89-566A-4A81-8C96-A43FD54C5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643B8-6889-461F-A63A-2EC9F0274796}"/>
              </a:ext>
            </a:extLst>
          </p:cNvPr>
          <p:cNvSpPr>
            <a:spLocks noGrp="1"/>
          </p:cNvSpPr>
          <p:nvPr>
            <p:ph type="dt" sz="half" idx="10"/>
          </p:nvPr>
        </p:nvSpPr>
        <p:spPr/>
        <p:txBody>
          <a:bodyPr/>
          <a:lstStyle/>
          <a:p>
            <a:fld id="{17B15591-64E1-4620-A2EF-1876399A9EDC}" type="datetimeFigureOut">
              <a:rPr lang="en-US" smtClean="0"/>
              <a:t>3/31/2019</a:t>
            </a:fld>
            <a:endParaRPr lang="en-US"/>
          </a:p>
        </p:txBody>
      </p:sp>
      <p:sp>
        <p:nvSpPr>
          <p:cNvPr id="6" name="Footer Placeholder 5">
            <a:extLst>
              <a:ext uri="{FF2B5EF4-FFF2-40B4-BE49-F238E27FC236}">
                <a16:creationId xmlns:a16="http://schemas.microsoft.com/office/drawing/2014/main" id="{61F330B0-179F-4912-BD85-F4A3919B2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885E3-8A2B-4B82-8322-6922BF331748}"/>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2270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545B-1867-49AB-9144-50A1091E1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B1C498-898A-4DE6-8323-52145879E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6E2055-A31D-4663-B134-E3E7BF12A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FB486-45F1-4E67-8DF1-47891D2D23CB}"/>
              </a:ext>
            </a:extLst>
          </p:cNvPr>
          <p:cNvSpPr>
            <a:spLocks noGrp="1"/>
          </p:cNvSpPr>
          <p:nvPr>
            <p:ph type="dt" sz="half" idx="10"/>
          </p:nvPr>
        </p:nvSpPr>
        <p:spPr/>
        <p:txBody>
          <a:bodyPr/>
          <a:lstStyle/>
          <a:p>
            <a:fld id="{17B15591-64E1-4620-A2EF-1876399A9EDC}" type="datetimeFigureOut">
              <a:rPr lang="en-US" smtClean="0"/>
              <a:t>3/31/2019</a:t>
            </a:fld>
            <a:endParaRPr lang="en-US"/>
          </a:p>
        </p:txBody>
      </p:sp>
      <p:sp>
        <p:nvSpPr>
          <p:cNvPr id="6" name="Footer Placeholder 5">
            <a:extLst>
              <a:ext uri="{FF2B5EF4-FFF2-40B4-BE49-F238E27FC236}">
                <a16:creationId xmlns:a16="http://schemas.microsoft.com/office/drawing/2014/main" id="{E491BA1C-CE4E-44CA-8987-002A0EE0B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05B76F-B966-48A0-B27D-91AE19588551}"/>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22003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81100-8563-406C-809B-7B1758C45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ECCD11-0F05-4750-818D-786A73B46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C51C6-E3E0-46AF-973B-8CAB88F2B8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15591-64E1-4620-A2EF-1876399A9EDC}" type="datetimeFigureOut">
              <a:rPr lang="en-US" smtClean="0"/>
              <a:t>3/31/2019</a:t>
            </a:fld>
            <a:endParaRPr lang="en-US"/>
          </a:p>
        </p:txBody>
      </p:sp>
      <p:sp>
        <p:nvSpPr>
          <p:cNvPr id="5" name="Footer Placeholder 4">
            <a:extLst>
              <a:ext uri="{FF2B5EF4-FFF2-40B4-BE49-F238E27FC236}">
                <a16:creationId xmlns:a16="http://schemas.microsoft.com/office/drawing/2014/main" id="{04A959EA-8914-413C-98FF-06112B887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772B46-6EC5-45B3-99EE-D0B74AE04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1B6CE-CBF8-441C-A37E-DA36A1073B36}" type="slidenum">
              <a:rPr lang="en-US" smtClean="0"/>
              <a:t>‹#›</a:t>
            </a:fld>
            <a:endParaRPr lang="en-US"/>
          </a:p>
        </p:txBody>
      </p:sp>
    </p:spTree>
    <p:extLst>
      <p:ext uri="{BB962C8B-B14F-4D97-AF65-F5344CB8AC3E}">
        <p14:creationId xmlns:p14="http://schemas.microsoft.com/office/powerpoint/2010/main" val="312374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5BE9F75-64C9-4B3A-9D07-EEAF8DBD448E}"/>
              </a:ext>
            </a:extLst>
          </p:cNvPr>
          <p:cNvSpPr txBox="1"/>
          <p:nvPr/>
        </p:nvSpPr>
        <p:spPr>
          <a:xfrm>
            <a:off x="305759" y="344889"/>
            <a:ext cx="11639434" cy="1200329"/>
          </a:xfrm>
          <a:prstGeom prst="rect">
            <a:avLst/>
          </a:prstGeom>
          <a:solidFill>
            <a:schemeClr val="bg1"/>
          </a:solidFill>
          <a:ln>
            <a:solidFill>
              <a:srgbClr val="0070C0"/>
            </a:solidFill>
          </a:ln>
        </p:spPr>
        <p:txBody>
          <a:bodyPr wrap="square" rtlCol="0">
            <a:spAutoFit/>
          </a:bodyPr>
          <a:lstStyle/>
          <a:p>
            <a:pPr algn="ctr"/>
            <a:r>
              <a:rPr lang="en-US" b="1" dirty="0"/>
              <a:t>Unifying Phenotypic and Molecular Data for Phylogenetic Estimation</a:t>
            </a:r>
          </a:p>
          <a:p>
            <a:pPr algn="ctr"/>
            <a:r>
              <a:rPr lang="en-US" dirty="0"/>
              <a:t>Tyler Tran and April Wright PhD, </a:t>
            </a:r>
          </a:p>
          <a:p>
            <a:pPr algn="ctr"/>
            <a:r>
              <a:rPr lang="en-US" dirty="0"/>
              <a:t>Department of Biological Science, </a:t>
            </a:r>
          </a:p>
          <a:p>
            <a:pPr algn="ctr"/>
            <a:r>
              <a:rPr lang="en-US" dirty="0"/>
              <a:t>Southeastern Louisiana University</a:t>
            </a:r>
          </a:p>
        </p:txBody>
      </p:sp>
      <p:sp>
        <p:nvSpPr>
          <p:cNvPr id="5" name="TextBox 4">
            <a:extLst>
              <a:ext uri="{FF2B5EF4-FFF2-40B4-BE49-F238E27FC236}">
                <a16:creationId xmlns:a16="http://schemas.microsoft.com/office/drawing/2014/main" id="{CA02D8EA-796D-4579-8DE3-CCDFA1454BC2}"/>
              </a:ext>
            </a:extLst>
          </p:cNvPr>
          <p:cNvSpPr txBox="1"/>
          <p:nvPr/>
        </p:nvSpPr>
        <p:spPr>
          <a:xfrm>
            <a:off x="392496" y="4151077"/>
            <a:ext cx="3055892" cy="2308324"/>
          </a:xfrm>
          <a:prstGeom prst="rect">
            <a:avLst/>
          </a:prstGeom>
          <a:solidFill>
            <a:schemeClr val="bg1">
              <a:lumMod val="95000"/>
            </a:schemeClr>
          </a:solidFill>
          <a:ln>
            <a:solidFill>
              <a:schemeClr val="accent1"/>
            </a:solidFill>
          </a:ln>
        </p:spPr>
        <p:txBody>
          <a:bodyPr wrap="square" rtlCol="0">
            <a:spAutoFit/>
          </a:bodyPr>
          <a:lstStyle/>
          <a:p>
            <a:r>
              <a:rPr lang="en-US" sz="1400" b="1" dirty="0"/>
              <a:t>Why Use Ants? </a:t>
            </a:r>
          </a:p>
          <a:p>
            <a:r>
              <a:rPr lang="en-US" sz="1300" dirty="0"/>
              <a:t>On earth are nearly 12,000 currently described ant species. These ants are major parts of every ecosystem they inhabit as they aid tremendously in the decomposition. Interactions with other species on the food webs is very dynamic. Their incredible current diversity in conjunction to their available data records provides astounding amounts of data for phylogenetic testing and analysis. </a:t>
            </a:r>
          </a:p>
        </p:txBody>
      </p:sp>
      <p:sp>
        <p:nvSpPr>
          <p:cNvPr id="7" name="TextBox 6">
            <a:extLst>
              <a:ext uri="{FF2B5EF4-FFF2-40B4-BE49-F238E27FC236}">
                <a16:creationId xmlns:a16="http://schemas.microsoft.com/office/drawing/2014/main" id="{0DA6C93D-81A2-4292-8193-65DD322A3393}"/>
              </a:ext>
            </a:extLst>
          </p:cNvPr>
          <p:cNvSpPr txBox="1"/>
          <p:nvPr/>
        </p:nvSpPr>
        <p:spPr>
          <a:xfrm>
            <a:off x="8889299" y="4751400"/>
            <a:ext cx="3055892" cy="1708160"/>
          </a:xfrm>
          <a:prstGeom prst="rect">
            <a:avLst/>
          </a:prstGeom>
          <a:solidFill>
            <a:schemeClr val="bg1">
              <a:lumMod val="95000"/>
            </a:schemeClr>
          </a:solidFill>
          <a:ln>
            <a:solidFill>
              <a:schemeClr val="accent1"/>
            </a:solidFill>
          </a:ln>
        </p:spPr>
        <p:txBody>
          <a:bodyPr wrap="square" rtlCol="0">
            <a:spAutoFit/>
          </a:bodyPr>
          <a:lstStyle/>
          <a:p>
            <a:r>
              <a:rPr lang="en-US" sz="1400" b="1" dirty="0"/>
              <a:t>Expected Results</a:t>
            </a:r>
          </a:p>
          <a:p>
            <a:r>
              <a:rPr lang="en-US" sz="1300" dirty="0"/>
              <a:t>From the phylogeny produced, insight on the evolutionary forces that affect ants and their diversification can expected to be seen. Verification of the Fossilized Birth-Death Model  as an appropriate function to model evolutionary processes can be compared to known phylogenies. </a:t>
            </a:r>
          </a:p>
        </p:txBody>
      </p:sp>
      <p:sp>
        <p:nvSpPr>
          <p:cNvPr id="10" name="TextBox 9">
            <a:extLst>
              <a:ext uri="{FF2B5EF4-FFF2-40B4-BE49-F238E27FC236}">
                <a16:creationId xmlns:a16="http://schemas.microsoft.com/office/drawing/2014/main" id="{58C307F4-600E-4AEE-B2AC-8F180C6C4C67}"/>
              </a:ext>
            </a:extLst>
          </p:cNvPr>
          <p:cNvSpPr txBox="1"/>
          <p:nvPr/>
        </p:nvSpPr>
        <p:spPr>
          <a:xfrm>
            <a:off x="5166804" y="5455820"/>
            <a:ext cx="3347500" cy="1046440"/>
          </a:xfrm>
          <a:prstGeom prst="rect">
            <a:avLst/>
          </a:prstGeom>
          <a:solidFill>
            <a:schemeClr val="bg1">
              <a:lumMod val="95000"/>
            </a:schemeClr>
          </a:solidFill>
          <a:ln>
            <a:solidFill>
              <a:schemeClr val="accent1"/>
            </a:solidFill>
          </a:ln>
        </p:spPr>
        <p:txBody>
          <a:bodyPr wrap="square" rtlCol="0">
            <a:spAutoFit/>
          </a:bodyPr>
          <a:lstStyle/>
          <a:p>
            <a:endParaRPr lang="en-US" sz="1400" b="1" dirty="0"/>
          </a:p>
          <a:p>
            <a:endParaRPr lang="en-US" sz="1600" b="1" dirty="0"/>
          </a:p>
          <a:p>
            <a:endParaRPr lang="en-US" sz="1400" b="1" dirty="0"/>
          </a:p>
          <a:p>
            <a:pPr algn="r"/>
            <a:r>
              <a:rPr lang="en-US" b="1" dirty="0"/>
              <a:t>Acknowledgements</a:t>
            </a:r>
          </a:p>
        </p:txBody>
      </p:sp>
      <p:sp>
        <p:nvSpPr>
          <p:cNvPr id="12" name="TextBox 11">
            <a:extLst>
              <a:ext uri="{FF2B5EF4-FFF2-40B4-BE49-F238E27FC236}">
                <a16:creationId xmlns:a16="http://schemas.microsoft.com/office/drawing/2014/main" id="{261B2909-CD91-4782-AC8D-01A2AA446272}"/>
              </a:ext>
            </a:extLst>
          </p:cNvPr>
          <p:cNvSpPr txBox="1"/>
          <p:nvPr/>
        </p:nvSpPr>
        <p:spPr>
          <a:xfrm>
            <a:off x="392496" y="1794013"/>
            <a:ext cx="3055892" cy="2108269"/>
          </a:xfrm>
          <a:prstGeom prst="rect">
            <a:avLst/>
          </a:prstGeom>
          <a:solidFill>
            <a:schemeClr val="bg1">
              <a:lumMod val="95000"/>
            </a:schemeClr>
          </a:solidFill>
          <a:ln>
            <a:solidFill>
              <a:schemeClr val="accent1"/>
            </a:solidFill>
          </a:ln>
        </p:spPr>
        <p:txBody>
          <a:bodyPr wrap="square" rtlCol="0">
            <a:spAutoFit/>
          </a:bodyPr>
          <a:lstStyle/>
          <a:p>
            <a:r>
              <a:rPr lang="en-US" sz="1400" b="1" dirty="0"/>
              <a:t>What is a Phylogeny ?</a:t>
            </a:r>
          </a:p>
          <a:p>
            <a:r>
              <a:rPr lang="en-US" sz="1300" dirty="0"/>
              <a:t>Phylogenetic is the study of evolutionary relationships among biological entities including species, individuals, and genes. To model these evolutionary relationships statistical functions can derived that mirror the natural processes. Running these complex statistical functions requires high processing computer-based software such as </a:t>
            </a:r>
            <a:r>
              <a:rPr lang="en-US" sz="1300" dirty="0" err="1"/>
              <a:t>RevBayes</a:t>
            </a:r>
            <a:r>
              <a:rPr lang="en-US" sz="1300" dirty="0"/>
              <a:t>. </a:t>
            </a:r>
          </a:p>
        </p:txBody>
      </p:sp>
      <p:sp>
        <p:nvSpPr>
          <p:cNvPr id="15" name="TextBox 14">
            <a:extLst>
              <a:ext uri="{FF2B5EF4-FFF2-40B4-BE49-F238E27FC236}">
                <a16:creationId xmlns:a16="http://schemas.microsoft.com/office/drawing/2014/main" id="{4D54B423-5A63-4716-841E-D2EFB9881874}"/>
              </a:ext>
            </a:extLst>
          </p:cNvPr>
          <p:cNvSpPr txBox="1"/>
          <p:nvPr/>
        </p:nvSpPr>
        <p:spPr>
          <a:xfrm>
            <a:off x="8889298" y="1794013"/>
            <a:ext cx="3055893" cy="2708434"/>
          </a:xfrm>
          <a:prstGeom prst="rect">
            <a:avLst/>
          </a:prstGeom>
          <a:solidFill>
            <a:schemeClr val="bg1">
              <a:lumMod val="95000"/>
            </a:schemeClr>
          </a:solidFill>
          <a:ln>
            <a:solidFill>
              <a:schemeClr val="accent1"/>
            </a:solidFill>
          </a:ln>
        </p:spPr>
        <p:txBody>
          <a:bodyPr wrap="square" rtlCol="0">
            <a:spAutoFit/>
          </a:bodyPr>
          <a:lstStyle/>
          <a:p>
            <a:r>
              <a:rPr lang="en-US" sz="1400" b="1" dirty="0"/>
              <a:t>Methods</a:t>
            </a:r>
          </a:p>
          <a:p>
            <a:r>
              <a:rPr lang="en-US" sz="1300" dirty="0"/>
              <a:t>In our experiment, we’d like to better understand the phylogenetic tree of Formicidae as provides much insight on the evolutionary processes that affect not just ants, but any closely interacting species. This </a:t>
            </a:r>
            <a:r>
              <a:rPr lang="en-US" sz="1300" dirty="0" err="1"/>
              <a:t>Baysian</a:t>
            </a:r>
            <a:r>
              <a:rPr lang="en-US" sz="1300" dirty="0"/>
              <a:t> “total evidence” phylogenetic analysis of extant and fossils species, combining morphological and molecular data as well as stratigraphic ranges from the fossil samples is called the Fossilized Birth-Death Model. The FBD function is ran using </a:t>
            </a:r>
            <a:r>
              <a:rPr lang="en-US" sz="1300" dirty="0" err="1"/>
              <a:t>RevBayes</a:t>
            </a:r>
            <a:r>
              <a:rPr lang="en-US" sz="1300" dirty="0"/>
              <a:t>. </a:t>
            </a:r>
            <a:endParaRPr lang="en-US" sz="1300" dirty="0">
              <a:solidFill>
                <a:srgbClr val="FF0000"/>
              </a:solidFill>
            </a:endParaRPr>
          </a:p>
        </p:txBody>
      </p:sp>
      <p:pic>
        <p:nvPicPr>
          <p:cNvPr id="16" name="Picture 15">
            <a:extLst>
              <a:ext uri="{FF2B5EF4-FFF2-40B4-BE49-F238E27FC236}">
                <a16:creationId xmlns:a16="http://schemas.microsoft.com/office/drawing/2014/main" id="{8E5A4FCD-B9BF-4338-9642-8BB3A4949DBF}"/>
              </a:ext>
            </a:extLst>
          </p:cNvPr>
          <p:cNvPicPr>
            <a:picLocks noChangeAspect="1"/>
          </p:cNvPicPr>
          <p:nvPr/>
        </p:nvPicPr>
        <p:blipFill rotWithShape="1">
          <a:blip r:embed="rId3"/>
          <a:srcRect l="9691" t="14911" r="6819" b="22294"/>
          <a:stretch/>
        </p:blipFill>
        <p:spPr>
          <a:xfrm>
            <a:off x="9644789" y="884152"/>
            <a:ext cx="2241452" cy="559205"/>
          </a:xfrm>
          <a:prstGeom prst="rect">
            <a:avLst/>
          </a:prstGeom>
          <a:ln>
            <a:solidFill>
              <a:schemeClr val="bg1"/>
            </a:solidFill>
          </a:ln>
        </p:spPr>
      </p:pic>
      <p:pic>
        <p:nvPicPr>
          <p:cNvPr id="1036" name="Picture 12" descr="Image result for southeastern louisiana university">
            <a:extLst>
              <a:ext uri="{FF2B5EF4-FFF2-40B4-BE49-F238E27FC236}">
                <a16:creationId xmlns:a16="http://schemas.microsoft.com/office/drawing/2014/main" id="{7D9F344E-1869-4113-8399-F188BDAEE5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96" y="808392"/>
            <a:ext cx="2882412" cy="71072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44" name="Picture 20" descr="Image result for southeastern louisiana university biology">
            <a:extLst>
              <a:ext uri="{FF2B5EF4-FFF2-40B4-BE49-F238E27FC236}">
                <a16:creationId xmlns:a16="http://schemas.microsoft.com/office/drawing/2014/main" id="{E5FC699A-06F9-4CF0-8227-D4C88ED6B17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312" r="10187"/>
          <a:stretch/>
        </p:blipFill>
        <p:spPr bwMode="auto">
          <a:xfrm>
            <a:off x="6580393" y="5501250"/>
            <a:ext cx="1836432" cy="56652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LBRN images">
            <a:extLst>
              <a:ext uri="{FF2B5EF4-FFF2-40B4-BE49-F238E27FC236}">
                <a16:creationId xmlns:a16="http://schemas.microsoft.com/office/drawing/2014/main" id="{61E8B854-6F77-4580-BF90-DA569E8F6D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9227" y="5501249"/>
            <a:ext cx="1233687" cy="5665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31117A5-62C6-44AC-A1C0-C2EDAF4D151F}"/>
              </a:ext>
            </a:extLst>
          </p:cNvPr>
          <p:cNvPicPr>
            <a:picLocks noChangeAspect="1"/>
          </p:cNvPicPr>
          <p:nvPr/>
        </p:nvPicPr>
        <p:blipFill>
          <a:blip r:embed="rId7"/>
          <a:stretch>
            <a:fillRect/>
          </a:stretch>
        </p:blipFill>
        <p:spPr>
          <a:xfrm>
            <a:off x="3823383" y="1794012"/>
            <a:ext cx="4690921" cy="3518191"/>
          </a:xfrm>
          <a:prstGeom prst="rect">
            <a:avLst/>
          </a:prstGeom>
          <a:ln>
            <a:solidFill>
              <a:srgbClr val="0070C0"/>
            </a:solidFill>
          </a:ln>
        </p:spPr>
      </p:pic>
    </p:spTree>
    <p:extLst>
      <p:ext uri="{BB962C8B-B14F-4D97-AF65-F5344CB8AC3E}">
        <p14:creationId xmlns:p14="http://schemas.microsoft.com/office/powerpoint/2010/main" val="120968925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151</TotalTime>
  <Words>265</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Tyrone Butts</dc:creator>
  <cp:lastModifiedBy>Tyrone Butts</cp:lastModifiedBy>
  <cp:revision>20</cp:revision>
  <dcterms:created xsi:type="dcterms:W3CDTF">2019-03-12T15:10:55Z</dcterms:created>
  <dcterms:modified xsi:type="dcterms:W3CDTF">2019-03-31T17:28:30Z</dcterms:modified>
</cp:coreProperties>
</file>