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20" d="100"/>
          <a:sy n="20" d="100"/>
        </p:scale>
        <p:origin x="12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788749"/>
            <a:ext cx="34198560" cy="10187093"/>
          </a:xfrm>
        </p:spPr>
        <p:txBody>
          <a:bodyPr anchor="b"/>
          <a:lstStyle>
            <a:lvl1pPr algn="ctr">
              <a:defRPr sz="25600"/>
            </a:lvl1pPr>
          </a:lstStyle>
          <a:p>
            <a:r>
              <a:rPr lang="en-US"/>
              <a:t>Click to edit Master title style</a:t>
            </a:r>
            <a:endParaRPr lang="en-US" dirty="0"/>
          </a:p>
        </p:txBody>
      </p:sp>
      <p:sp>
        <p:nvSpPr>
          <p:cNvPr id="3" name="Subtitle 2"/>
          <p:cNvSpPr>
            <a:spLocks noGrp="1"/>
          </p:cNvSpPr>
          <p:nvPr>
            <p:ph type="subTitle" idx="1"/>
          </p:nvPr>
        </p:nvSpPr>
        <p:spPr>
          <a:xfrm>
            <a:off x="5029200" y="15368695"/>
            <a:ext cx="301752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15591-64E1-4620-A2EF-1876399A9ED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100522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15591-64E1-4620-A2EF-1876399A9ED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36178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557867"/>
            <a:ext cx="867537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557867"/>
            <a:ext cx="2552319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15591-64E1-4620-A2EF-1876399A9ED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319177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15591-64E1-4620-A2EF-1876399A9ED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1335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294888"/>
            <a:ext cx="34701480" cy="12171678"/>
          </a:xfrm>
        </p:spPr>
        <p:txBody>
          <a:bodyPr anchor="b"/>
          <a:lstStyle>
            <a:lvl1pPr>
              <a:defRPr sz="25600"/>
            </a:lvl1pPr>
          </a:lstStyle>
          <a:p>
            <a:r>
              <a:rPr lang="en-US"/>
              <a:t>Click to edit Master title style</a:t>
            </a:r>
            <a:endParaRPr lang="en-US" dirty="0"/>
          </a:p>
        </p:txBody>
      </p:sp>
      <p:sp>
        <p:nvSpPr>
          <p:cNvPr id="3" name="Text Placeholder 2"/>
          <p:cNvSpPr>
            <a:spLocks noGrp="1"/>
          </p:cNvSpPr>
          <p:nvPr>
            <p:ph type="body" idx="1"/>
          </p:nvPr>
        </p:nvSpPr>
        <p:spPr>
          <a:xfrm>
            <a:off x="2745107" y="19581715"/>
            <a:ext cx="34701480" cy="6400798"/>
          </a:xfrm>
        </p:spPr>
        <p:txBody>
          <a:bodyPr/>
          <a:lstStyle>
            <a:lvl1pPr marL="0" indent="0">
              <a:buNone/>
              <a:defRPr sz="10240">
                <a:solidFill>
                  <a:schemeClr val="tx1"/>
                </a:solidFill>
              </a:defRPr>
            </a:lvl1pPr>
            <a:lvl2pPr marL="1950735" indent="0">
              <a:buNone/>
              <a:defRPr sz="8533">
                <a:solidFill>
                  <a:schemeClr val="tx1">
                    <a:tint val="75000"/>
                  </a:schemeClr>
                </a:solidFill>
              </a:defRPr>
            </a:lvl2pPr>
            <a:lvl3pPr marL="3901470" indent="0">
              <a:buNone/>
              <a:defRPr sz="7680">
                <a:solidFill>
                  <a:schemeClr val="tx1">
                    <a:tint val="75000"/>
                  </a:schemeClr>
                </a:solidFill>
              </a:defRPr>
            </a:lvl3pPr>
            <a:lvl4pPr marL="5852206" indent="0">
              <a:buNone/>
              <a:defRPr sz="6827">
                <a:solidFill>
                  <a:schemeClr val="tx1">
                    <a:tint val="75000"/>
                  </a:schemeClr>
                </a:solidFill>
              </a:defRPr>
            </a:lvl4pPr>
            <a:lvl5pPr marL="7802941" indent="0">
              <a:buNone/>
              <a:defRPr sz="6827">
                <a:solidFill>
                  <a:schemeClr val="tx1">
                    <a:tint val="75000"/>
                  </a:schemeClr>
                </a:solidFill>
              </a:defRPr>
            </a:lvl5pPr>
            <a:lvl6pPr marL="9753676" indent="0">
              <a:buNone/>
              <a:defRPr sz="6827">
                <a:solidFill>
                  <a:schemeClr val="tx1">
                    <a:tint val="75000"/>
                  </a:schemeClr>
                </a:solidFill>
              </a:defRPr>
            </a:lvl6pPr>
            <a:lvl7pPr marL="11704411" indent="0">
              <a:buNone/>
              <a:defRPr sz="6827">
                <a:solidFill>
                  <a:schemeClr val="tx1">
                    <a:tint val="75000"/>
                  </a:schemeClr>
                </a:solidFill>
              </a:defRPr>
            </a:lvl7pPr>
            <a:lvl8pPr marL="13655147" indent="0">
              <a:buNone/>
              <a:defRPr sz="6827">
                <a:solidFill>
                  <a:schemeClr val="tx1">
                    <a:tint val="75000"/>
                  </a:schemeClr>
                </a:solidFill>
              </a:defRPr>
            </a:lvl8pPr>
            <a:lvl9pPr marL="15605882" indent="0">
              <a:buNone/>
              <a:defRPr sz="68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15591-64E1-4620-A2EF-1876399A9EDC}"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9650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7789333"/>
            <a:ext cx="170992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15591-64E1-4620-A2EF-1876399A9EDC}"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05562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557873"/>
            <a:ext cx="347014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172962"/>
            <a:ext cx="17020696"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4" name="Content Placeholder 3"/>
          <p:cNvSpPr>
            <a:spLocks noGrp="1"/>
          </p:cNvSpPr>
          <p:nvPr>
            <p:ph sz="half" idx="2"/>
          </p:nvPr>
        </p:nvSpPr>
        <p:spPr>
          <a:xfrm>
            <a:off x="2771305" y="10688320"/>
            <a:ext cx="1702069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172962"/>
            <a:ext cx="17104520"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Click to edit Master text styles</a:t>
            </a:r>
          </a:p>
        </p:txBody>
      </p:sp>
      <p:sp>
        <p:nvSpPr>
          <p:cNvPr id="6" name="Content Placeholder 5"/>
          <p:cNvSpPr>
            <a:spLocks noGrp="1"/>
          </p:cNvSpPr>
          <p:nvPr>
            <p:ph sz="quarter" idx="4"/>
          </p:nvPr>
        </p:nvSpPr>
        <p:spPr>
          <a:xfrm>
            <a:off x="20368262" y="10688320"/>
            <a:ext cx="1710452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15591-64E1-4620-A2EF-1876399A9EDC}"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65640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15591-64E1-4620-A2EF-1876399A9EDC}"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14513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15591-64E1-4620-A2EF-1876399A9EDC}"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2577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7104520" y="4213020"/>
            <a:ext cx="2036826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17B15591-64E1-4620-A2EF-1876399A9EDC}"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324701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213020"/>
            <a:ext cx="2036826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Click to edit Master text styles</a:t>
            </a:r>
          </a:p>
        </p:txBody>
      </p:sp>
      <p:sp>
        <p:nvSpPr>
          <p:cNvPr id="5" name="Date Placeholder 4"/>
          <p:cNvSpPr>
            <a:spLocks noGrp="1"/>
          </p:cNvSpPr>
          <p:nvPr>
            <p:ph type="dt" sz="half" idx="10"/>
          </p:nvPr>
        </p:nvSpPr>
        <p:spPr/>
        <p:txBody>
          <a:bodyPr/>
          <a:lstStyle/>
          <a:p>
            <a:fld id="{17B15591-64E1-4620-A2EF-1876399A9EDC}"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81B6CE-CBF8-441C-A37E-DA36A1073B36}" type="slidenum">
              <a:rPr lang="en-US" smtClean="0"/>
              <a:t>‹#›</a:t>
            </a:fld>
            <a:endParaRPr lang="en-US"/>
          </a:p>
        </p:txBody>
      </p:sp>
    </p:spTree>
    <p:extLst>
      <p:ext uri="{BB962C8B-B14F-4D97-AF65-F5344CB8AC3E}">
        <p14:creationId xmlns:p14="http://schemas.microsoft.com/office/powerpoint/2010/main" val="218351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557873"/>
            <a:ext cx="347014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7789333"/>
            <a:ext cx="347014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120433"/>
            <a:ext cx="905256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fld id="{17B15591-64E1-4620-A2EF-1876399A9EDC}" type="datetimeFigureOut">
              <a:rPr lang="en-US" smtClean="0"/>
              <a:t>4/1/2019</a:t>
            </a:fld>
            <a:endParaRPr lang="en-US"/>
          </a:p>
        </p:txBody>
      </p:sp>
      <p:sp>
        <p:nvSpPr>
          <p:cNvPr id="5" name="Footer Placeholder 4"/>
          <p:cNvSpPr>
            <a:spLocks noGrp="1"/>
          </p:cNvSpPr>
          <p:nvPr>
            <p:ph type="ftr" sz="quarter" idx="3"/>
          </p:nvPr>
        </p:nvSpPr>
        <p:spPr>
          <a:xfrm>
            <a:off x="13327380" y="27120433"/>
            <a:ext cx="1357884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7120433"/>
            <a:ext cx="905256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fld id="{5481B6CE-CBF8-441C-A37E-DA36A1073B36}" type="slidenum">
              <a:rPr lang="en-US" smtClean="0"/>
              <a:t>‹#›</a:t>
            </a:fld>
            <a:endParaRPr lang="en-US"/>
          </a:p>
        </p:txBody>
      </p:sp>
    </p:spTree>
    <p:extLst>
      <p:ext uri="{BB962C8B-B14F-4D97-AF65-F5344CB8AC3E}">
        <p14:creationId xmlns:p14="http://schemas.microsoft.com/office/powerpoint/2010/main" val="3289739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5BE9F75-64C9-4B3A-9D07-EEAF8DBD448E}"/>
              </a:ext>
            </a:extLst>
          </p:cNvPr>
          <p:cNvSpPr txBox="1"/>
          <p:nvPr/>
        </p:nvSpPr>
        <p:spPr>
          <a:xfrm>
            <a:off x="1562100" y="878289"/>
            <a:ext cx="37109400" cy="3770263"/>
          </a:xfrm>
          <a:prstGeom prst="rect">
            <a:avLst/>
          </a:prstGeom>
          <a:solidFill>
            <a:schemeClr val="bg1"/>
          </a:solidFill>
          <a:ln>
            <a:solidFill>
              <a:srgbClr val="0070C0"/>
            </a:solidFill>
          </a:ln>
        </p:spPr>
        <p:txBody>
          <a:bodyPr wrap="square" rtlCol="0">
            <a:spAutoFit/>
          </a:bodyPr>
          <a:lstStyle/>
          <a:p>
            <a:pPr algn="ctr"/>
            <a:r>
              <a:rPr lang="en-US" sz="6600" b="1" dirty="0"/>
              <a:t>Unifying Phenotypic and Molecular Data for Phylogenetic Estimation</a:t>
            </a:r>
          </a:p>
          <a:p>
            <a:pPr algn="ctr"/>
            <a:r>
              <a:rPr lang="en-US" sz="5500" dirty="0"/>
              <a:t>Tyler Tran, Christina Kolbmann, Courtney Grigsby, April Wright PhD </a:t>
            </a:r>
          </a:p>
          <a:p>
            <a:pPr algn="ctr"/>
            <a:r>
              <a:rPr lang="en-US" sz="5500" dirty="0"/>
              <a:t>Department of Biological Science, </a:t>
            </a:r>
          </a:p>
          <a:p>
            <a:pPr algn="ctr"/>
            <a:r>
              <a:rPr lang="en-US" sz="5500" dirty="0"/>
              <a:t>Southeastern Louisiana University</a:t>
            </a:r>
          </a:p>
          <a:p>
            <a:pPr algn="ctr"/>
            <a:endParaRPr lang="en-US" sz="800" dirty="0"/>
          </a:p>
        </p:txBody>
      </p:sp>
      <p:sp>
        <p:nvSpPr>
          <p:cNvPr id="5" name="TextBox 4">
            <a:extLst>
              <a:ext uri="{FF2B5EF4-FFF2-40B4-BE49-F238E27FC236}">
                <a16:creationId xmlns:a16="http://schemas.microsoft.com/office/drawing/2014/main" id="{CA02D8EA-796D-4579-8DE3-CCDFA1454BC2}"/>
              </a:ext>
            </a:extLst>
          </p:cNvPr>
          <p:cNvSpPr txBox="1"/>
          <p:nvPr/>
        </p:nvSpPr>
        <p:spPr>
          <a:xfrm>
            <a:off x="27796776" y="5557935"/>
            <a:ext cx="10842061" cy="14311610"/>
          </a:xfrm>
          <a:prstGeom prst="rect">
            <a:avLst/>
          </a:prstGeom>
          <a:solidFill>
            <a:schemeClr val="bg1">
              <a:lumMod val="95000"/>
            </a:schemeClr>
          </a:solidFill>
          <a:ln>
            <a:solidFill>
              <a:schemeClr val="accent1"/>
            </a:solidFill>
          </a:ln>
        </p:spPr>
        <p:txBody>
          <a:bodyPr wrap="square" rtlCol="0">
            <a:spAutoFit/>
          </a:bodyPr>
          <a:lstStyle/>
          <a:p>
            <a:r>
              <a:rPr lang="en-US" sz="6000" b="1" dirty="0"/>
              <a:t>Why Use Ants? </a:t>
            </a:r>
          </a:p>
          <a:p>
            <a:r>
              <a:rPr lang="en-US" sz="5400" dirty="0"/>
              <a:t>In our experiment, we’d like to better understand the phylogenetic tree of Formicidae as it provides much insight on the evolutionary processes that affect not just ants, but any closely interacting species. On earth, are nearly 12,000 currently described ant species. These ants are major parts of every ecosystem they inhabit as they aid tremendously in decomposition. Interactions with other species on the food webs are very dynamic. Their incredible current diversity in conjunction to their available data records provides a well-rounded basis for phylogenetic testing and analysis. </a:t>
            </a:r>
          </a:p>
        </p:txBody>
      </p:sp>
      <p:sp>
        <p:nvSpPr>
          <p:cNvPr id="7" name="TextBox 6">
            <a:extLst>
              <a:ext uri="{FF2B5EF4-FFF2-40B4-BE49-F238E27FC236}">
                <a16:creationId xmlns:a16="http://schemas.microsoft.com/office/drawing/2014/main" id="{0DA6C93D-81A2-4292-8193-65DD322A3393}"/>
              </a:ext>
            </a:extLst>
          </p:cNvPr>
          <p:cNvSpPr txBox="1"/>
          <p:nvPr/>
        </p:nvSpPr>
        <p:spPr>
          <a:xfrm>
            <a:off x="13333103" y="16776391"/>
            <a:ext cx="13567389" cy="6186309"/>
          </a:xfrm>
          <a:prstGeom prst="rect">
            <a:avLst/>
          </a:prstGeom>
          <a:solidFill>
            <a:schemeClr val="bg1">
              <a:lumMod val="95000"/>
            </a:schemeClr>
          </a:solidFill>
          <a:ln>
            <a:solidFill>
              <a:schemeClr val="accent1"/>
            </a:solidFill>
          </a:ln>
        </p:spPr>
        <p:txBody>
          <a:bodyPr wrap="square" rtlCol="0">
            <a:spAutoFit/>
          </a:bodyPr>
          <a:lstStyle/>
          <a:p>
            <a:r>
              <a:rPr lang="en-US" sz="6000" b="1" dirty="0"/>
              <a:t>Results and Conclusion</a:t>
            </a:r>
          </a:p>
          <a:p>
            <a:r>
              <a:rPr lang="en-US" sz="5400" dirty="0"/>
              <a:t>The phylogeny is composed of 750 ant samples with 85 being fossils. Most of tips are grouped into their major subfamilies. The phylogeny suggest an origin time of approximately 125 millions year ago. Indicated at the blue bar is the crown group of ants. </a:t>
            </a:r>
          </a:p>
        </p:txBody>
      </p:sp>
      <p:sp>
        <p:nvSpPr>
          <p:cNvPr id="10" name="TextBox 9">
            <a:extLst>
              <a:ext uri="{FF2B5EF4-FFF2-40B4-BE49-F238E27FC236}">
                <a16:creationId xmlns:a16="http://schemas.microsoft.com/office/drawing/2014/main" id="{58C307F4-600E-4AEE-B2AC-8F180C6C4C67}"/>
              </a:ext>
            </a:extLst>
          </p:cNvPr>
          <p:cNvSpPr txBox="1"/>
          <p:nvPr/>
        </p:nvSpPr>
        <p:spPr>
          <a:xfrm>
            <a:off x="13333103" y="23894408"/>
            <a:ext cx="13494928" cy="3647152"/>
          </a:xfrm>
          <a:prstGeom prst="rect">
            <a:avLst/>
          </a:prstGeom>
          <a:solidFill>
            <a:schemeClr val="bg1">
              <a:lumMod val="95000"/>
            </a:schemeClr>
          </a:solidFill>
          <a:ln>
            <a:solidFill>
              <a:schemeClr val="accent1"/>
            </a:solidFill>
          </a:ln>
        </p:spPr>
        <p:txBody>
          <a:bodyPr wrap="square" rtlCol="0">
            <a:spAutoFit/>
          </a:bodyPr>
          <a:lstStyle/>
          <a:p>
            <a:pPr algn="ctr"/>
            <a:r>
              <a:rPr lang="en-US" sz="6000" b="1" dirty="0"/>
              <a:t>Acknowledgements</a:t>
            </a:r>
          </a:p>
          <a:p>
            <a:pPr algn="ctr"/>
            <a:endParaRPr lang="en-US" sz="9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2" name="TextBox 11">
            <a:extLst>
              <a:ext uri="{FF2B5EF4-FFF2-40B4-BE49-F238E27FC236}">
                <a16:creationId xmlns:a16="http://schemas.microsoft.com/office/drawing/2014/main" id="{261B2909-CD91-4782-AC8D-01A2AA446272}"/>
              </a:ext>
            </a:extLst>
          </p:cNvPr>
          <p:cNvSpPr txBox="1"/>
          <p:nvPr/>
        </p:nvSpPr>
        <p:spPr>
          <a:xfrm>
            <a:off x="1562099" y="5557937"/>
            <a:ext cx="10858389" cy="10156627"/>
          </a:xfrm>
          <a:prstGeom prst="rect">
            <a:avLst/>
          </a:prstGeom>
          <a:solidFill>
            <a:schemeClr val="bg1">
              <a:lumMod val="95000"/>
            </a:schemeClr>
          </a:solidFill>
          <a:ln>
            <a:solidFill>
              <a:schemeClr val="accent1"/>
            </a:solidFill>
          </a:ln>
        </p:spPr>
        <p:txBody>
          <a:bodyPr wrap="square" rtlCol="0">
            <a:spAutoFit/>
          </a:bodyPr>
          <a:lstStyle/>
          <a:p>
            <a:r>
              <a:rPr lang="en-US" sz="6000" b="1" dirty="0"/>
              <a:t>What is a Phylogeny ?</a:t>
            </a:r>
          </a:p>
          <a:p>
            <a:r>
              <a:rPr lang="en-US" sz="5400" dirty="0"/>
              <a:t>Phylogenetics is the study of evolutionary relationships among biological entities including species, individuals, and genes. To model these evolutionary relationships statistical functions can be derived that mirror the evolutionary processes. Running these complex statistical functions requires high processing computer software such as RevBayes. </a:t>
            </a:r>
          </a:p>
        </p:txBody>
      </p:sp>
      <p:sp>
        <p:nvSpPr>
          <p:cNvPr id="15" name="TextBox 14">
            <a:extLst>
              <a:ext uri="{FF2B5EF4-FFF2-40B4-BE49-F238E27FC236}">
                <a16:creationId xmlns:a16="http://schemas.microsoft.com/office/drawing/2014/main" id="{4D54B423-5A63-4716-841E-D2EFB9881874}"/>
              </a:ext>
            </a:extLst>
          </p:cNvPr>
          <p:cNvSpPr txBox="1"/>
          <p:nvPr/>
        </p:nvSpPr>
        <p:spPr>
          <a:xfrm>
            <a:off x="1578430" y="16380765"/>
            <a:ext cx="10858389" cy="11818620"/>
          </a:xfrm>
          <a:prstGeom prst="rect">
            <a:avLst/>
          </a:prstGeom>
          <a:solidFill>
            <a:schemeClr val="bg1">
              <a:lumMod val="95000"/>
            </a:schemeClr>
          </a:solidFill>
          <a:ln>
            <a:solidFill>
              <a:schemeClr val="accent1"/>
            </a:solidFill>
          </a:ln>
        </p:spPr>
        <p:txBody>
          <a:bodyPr wrap="square" rtlCol="0">
            <a:spAutoFit/>
          </a:bodyPr>
          <a:lstStyle/>
          <a:p>
            <a:r>
              <a:rPr lang="en-US" sz="6000" b="1" dirty="0"/>
              <a:t>Methods</a:t>
            </a:r>
            <a:endParaRPr lang="en-US" sz="5400" b="1" dirty="0"/>
          </a:p>
          <a:p>
            <a:r>
              <a:rPr lang="en-US" sz="5400" dirty="0"/>
              <a:t>This Bayesian “total evidence” phylogenetic analysis of extant and fossils species, combining morphological and molecular data as well as stratigraphic ranges from the fossil samples is called the Fossilized Birth-Death Model. Primary parameters are a constant diversification rate and a continuously stratified time scale. MCMC testing for convergence for the phylogeny, due to orientation of different nestings of the subfamily, Dorylinae. </a:t>
            </a:r>
            <a:endParaRPr lang="en-US" sz="5400" dirty="0">
              <a:solidFill>
                <a:srgbClr val="FF0000"/>
              </a:solidFill>
            </a:endParaRPr>
          </a:p>
        </p:txBody>
      </p:sp>
      <p:pic>
        <p:nvPicPr>
          <p:cNvPr id="16" name="Picture 15">
            <a:extLst>
              <a:ext uri="{FF2B5EF4-FFF2-40B4-BE49-F238E27FC236}">
                <a16:creationId xmlns:a16="http://schemas.microsoft.com/office/drawing/2014/main" id="{8E5A4FCD-B9BF-4338-9642-8BB3A4949DBF}"/>
              </a:ext>
            </a:extLst>
          </p:cNvPr>
          <p:cNvPicPr>
            <a:picLocks noChangeAspect="1"/>
          </p:cNvPicPr>
          <p:nvPr/>
        </p:nvPicPr>
        <p:blipFill rotWithShape="1">
          <a:blip r:embed="rId2"/>
          <a:srcRect l="9691" t="14911" r="6819" b="22294"/>
          <a:stretch/>
        </p:blipFill>
        <p:spPr>
          <a:xfrm>
            <a:off x="32088206" y="2878836"/>
            <a:ext cx="6152698" cy="1534996"/>
          </a:xfrm>
          <a:prstGeom prst="rect">
            <a:avLst/>
          </a:prstGeom>
          <a:ln>
            <a:solidFill>
              <a:schemeClr val="bg1"/>
            </a:solidFill>
          </a:ln>
        </p:spPr>
      </p:pic>
      <p:pic>
        <p:nvPicPr>
          <p:cNvPr id="1036" name="Picture 12" descr="Image result for southeastern louisiana university">
            <a:extLst>
              <a:ext uri="{FF2B5EF4-FFF2-40B4-BE49-F238E27FC236}">
                <a16:creationId xmlns:a16="http://schemas.microsoft.com/office/drawing/2014/main" id="{7D9F344E-1869-4113-8399-F188BDAEE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696" y="2500197"/>
            <a:ext cx="7760904" cy="191363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44" name="Picture 20" descr="Image result for southeastern louisiana university biology">
            <a:extLst>
              <a:ext uri="{FF2B5EF4-FFF2-40B4-BE49-F238E27FC236}">
                <a16:creationId xmlns:a16="http://schemas.microsoft.com/office/drawing/2014/main" id="{E5FC699A-06F9-4CF0-8227-D4C88ED6B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312" r="10187"/>
          <a:stretch/>
        </p:blipFill>
        <p:spPr bwMode="auto">
          <a:xfrm>
            <a:off x="20178984" y="25212938"/>
            <a:ext cx="5670570" cy="17493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LBRN images">
            <a:extLst>
              <a:ext uri="{FF2B5EF4-FFF2-40B4-BE49-F238E27FC236}">
                <a16:creationId xmlns:a16="http://schemas.microsoft.com/office/drawing/2014/main" id="{61E8B854-6F77-4580-BF90-DA569E8F6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5292" y="25212938"/>
            <a:ext cx="3809408" cy="1749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31117A5-62C6-44AC-A1C0-C2EDAF4D151F}"/>
              </a:ext>
            </a:extLst>
          </p:cNvPr>
          <p:cNvPicPr>
            <a:picLocks noChangeAspect="1"/>
          </p:cNvPicPr>
          <p:nvPr/>
        </p:nvPicPr>
        <p:blipFill>
          <a:blip r:embed="rId6"/>
          <a:stretch>
            <a:fillRect/>
          </a:stretch>
        </p:blipFill>
        <p:spPr>
          <a:xfrm>
            <a:off x="13333104" y="5557936"/>
            <a:ext cx="13567389" cy="10286747"/>
          </a:xfrm>
          <a:prstGeom prst="rect">
            <a:avLst/>
          </a:prstGeom>
          <a:ln>
            <a:solidFill>
              <a:srgbClr val="0070C0"/>
            </a:solidFill>
          </a:ln>
        </p:spPr>
      </p:pic>
      <p:sp>
        <p:nvSpPr>
          <p:cNvPr id="3" name="TextBox 2">
            <a:extLst>
              <a:ext uri="{FF2B5EF4-FFF2-40B4-BE49-F238E27FC236}">
                <a16:creationId xmlns:a16="http://schemas.microsoft.com/office/drawing/2014/main" id="{2D7CC3E4-3652-4183-B589-8C64F6BEBB96}"/>
              </a:ext>
            </a:extLst>
          </p:cNvPr>
          <p:cNvSpPr txBox="1"/>
          <p:nvPr/>
        </p:nvSpPr>
        <p:spPr>
          <a:xfrm>
            <a:off x="27813109" y="20825097"/>
            <a:ext cx="10842060" cy="6832640"/>
          </a:xfrm>
          <a:prstGeom prst="rect">
            <a:avLst/>
          </a:prstGeom>
          <a:solidFill>
            <a:schemeClr val="accent3">
              <a:lumMod val="20000"/>
              <a:lumOff val="80000"/>
            </a:schemeClr>
          </a:solidFill>
          <a:ln>
            <a:solidFill>
              <a:schemeClr val="accent1"/>
            </a:solidFill>
          </a:ln>
        </p:spPr>
        <p:txBody>
          <a:bodyPr wrap="square" rtlCol="0">
            <a:spAutoFit/>
          </a:bodyPr>
          <a:lstStyle/>
          <a:p>
            <a:r>
              <a:rPr lang="en-US" sz="6000" b="1" dirty="0"/>
              <a:t>Future Goals</a:t>
            </a:r>
          </a:p>
          <a:p>
            <a:r>
              <a:rPr lang="en-US" sz="5400" dirty="0"/>
              <a:t>Computing large data sets common with ant specimen can be incredibly time consuming. Implementation of the Dirichlet Process to our current model to hopefully improve computational efficiency of the partitions of big data sets. </a:t>
            </a:r>
          </a:p>
        </p:txBody>
      </p:sp>
    </p:spTree>
    <p:extLst>
      <p:ext uri="{BB962C8B-B14F-4D97-AF65-F5344CB8AC3E}">
        <p14:creationId xmlns:p14="http://schemas.microsoft.com/office/powerpoint/2010/main" val="12096892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TotalTime>
  <Words>341</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Tyrone Butts</dc:creator>
  <cp:lastModifiedBy>Tyrone Butts</cp:lastModifiedBy>
  <cp:revision>38</cp:revision>
  <dcterms:created xsi:type="dcterms:W3CDTF">2019-03-12T15:10:55Z</dcterms:created>
  <dcterms:modified xsi:type="dcterms:W3CDTF">2019-04-01T15:02:12Z</dcterms:modified>
</cp:coreProperties>
</file>