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5A01E-6C38-4734-A3F1-8E7886B08C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2ECAA-0D95-4EEF-BCEC-942D3DE96D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D306CA-7623-4881-BAD3-DED17DC871A0}"/>
              </a:ext>
            </a:extLst>
          </p:cNvPr>
          <p:cNvSpPr>
            <a:spLocks noGrp="1"/>
          </p:cNvSpPr>
          <p:nvPr>
            <p:ph type="dt" sz="half" idx="10"/>
          </p:nvPr>
        </p:nvSpPr>
        <p:spPr/>
        <p:txBody>
          <a:bodyPr/>
          <a:lstStyle/>
          <a:p>
            <a:fld id="{17B15591-64E1-4620-A2EF-1876399A9EDC}" type="datetimeFigureOut">
              <a:rPr lang="en-US" smtClean="0"/>
              <a:t>3/14/2019</a:t>
            </a:fld>
            <a:endParaRPr lang="en-US"/>
          </a:p>
        </p:txBody>
      </p:sp>
      <p:sp>
        <p:nvSpPr>
          <p:cNvPr id="5" name="Footer Placeholder 4">
            <a:extLst>
              <a:ext uri="{FF2B5EF4-FFF2-40B4-BE49-F238E27FC236}">
                <a16:creationId xmlns:a16="http://schemas.microsoft.com/office/drawing/2014/main" id="{E3C90DB3-39D3-426F-9479-543E3CB612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8ED8FA-BD1F-4C5F-83E7-C387C5E306C0}"/>
              </a:ext>
            </a:extLst>
          </p:cNvPr>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3869360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7B0EA-E937-4EC8-96F8-CC7748744A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95D405-29E9-47F7-BE60-9884E0F3E2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B0D1C1-C20E-4C3F-812D-EABBA12E8E58}"/>
              </a:ext>
            </a:extLst>
          </p:cNvPr>
          <p:cNvSpPr>
            <a:spLocks noGrp="1"/>
          </p:cNvSpPr>
          <p:nvPr>
            <p:ph type="dt" sz="half" idx="10"/>
          </p:nvPr>
        </p:nvSpPr>
        <p:spPr/>
        <p:txBody>
          <a:bodyPr/>
          <a:lstStyle/>
          <a:p>
            <a:fld id="{17B15591-64E1-4620-A2EF-1876399A9EDC}" type="datetimeFigureOut">
              <a:rPr lang="en-US" smtClean="0"/>
              <a:t>3/14/2019</a:t>
            </a:fld>
            <a:endParaRPr lang="en-US"/>
          </a:p>
        </p:txBody>
      </p:sp>
      <p:sp>
        <p:nvSpPr>
          <p:cNvPr id="5" name="Footer Placeholder 4">
            <a:extLst>
              <a:ext uri="{FF2B5EF4-FFF2-40B4-BE49-F238E27FC236}">
                <a16:creationId xmlns:a16="http://schemas.microsoft.com/office/drawing/2014/main" id="{983908EA-6ADD-4077-BAD9-0F6AFBC530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3D2EF-4E08-4711-A258-312E2C2D4A08}"/>
              </a:ext>
            </a:extLst>
          </p:cNvPr>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634503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817759-FAD7-4FAB-8DA7-4B2636DD6E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8C8CEA-B4F3-4A08-B253-6768A9DD4D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E70454-6866-4213-BCF3-30B72F588887}"/>
              </a:ext>
            </a:extLst>
          </p:cNvPr>
          <p:cNvSpPr>
            <a:spLocks noGrp="1"/>
          </p:cNvSpPr>
          <p:nvPr>
            <p:ph type="dt" sz="half" idx="10"/>
          </p:nvPr>
        </p:nvSpPr>
        <p:spPr/>
        <p:txBody>
          <a:bodyPr/>
          <a:lstStyle/>
          <a:p>
            <a:fld id="{17B15591-64E1-4620-A2EF-1876399A9EDC}" type="datetimeFigureOut">
              <a:rPr lang="en-US" smtClean="0"/>
              <a:t>3/14/2019</a:t>
            </a:fld>
            <a:endParaRPr lang="en-US"/>
          </a:p>
        </p:txBody>
      </p:sp>
      <p:sp>
        <p:nvSpPr>
          <p:cNvPr id="5" name="Footer Placeholder 4">
            <a:extLst>
              <a:ext uri="{FF2B5EF4-FFF2-40B4-BE49-F238E27FC236}">
                <a16:creationId xmlns:a16="http://schemas.microsoft.com/office/drawing/2014/main" id="{64F11054-C4DC-4791-B454-F52C9BF088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09F2A5-20AE-4047-ADEB-25188BDC8B81}"/>
              </a:ext>
            </a:extLst>
          </p:cNvPr>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878656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3FBB-23F5-458D-B0E4-C3FECBACF2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0ACA79-0455-487D-A2E9-9CC52A43F5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61D175-470E-4AAC-9656-6392389D395A}"/>
              </a:ext>
            </a:extLst>
          </p:cNvPr>
          <p:cNvSpPr>
            <a:spLocks noGrp="1"/>
          </p:cNvSpPr>
          <p:nvPr>
            <p:ph type="dt" sz="half" idx="10"/>
          </p:nvPr>
        </p:nvSpPr>
        <p:spPr/>
        <p:txBody>
          <a:bodyPr/>
          <a:lstStyle/>
          <a:p>
            <a:fld id="{17B15591-64E1-4620-A2EF-1876399A9EDC}" type="datetimeFigureOut">
              <a:rPr lang="en-US" smtClean="0"/>
              <a:t>3/14/2019</a:t>
            </a:fld>
            <a:endParaRPr lang="en-US"/>
          </a:p>
        </p:txBody>
      </p:sp>
      <p:sp>
        <p:nvSpPr>
          <p:cNvPr id="5" name="Footer Placeholder 4">
            <a:extLst>
              <a:ext uri="{FF2B5EF4-FFF2-40B4-BE49-F238E27FC236}">
                <a16:creationId xmlns:a16="http://schemas.microsoft.com/office/drawing/2014/main" id="{D44AB25B-92A8-490D-9944-5EDAECF36C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AB9B5-E3C6-4678-B8E8-3E3FE0DFF225}"/>
              </a:ext>
            </a:extLst>
          </p:cNvPr>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2384880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9BD9A-94B8-4A1C-867A-49F6ECDB51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AA6358-B05A-4D9C-A06C-F9A5AB7F44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093F43-2CD3-45C4-84B7-53236AC6D712}"/>
              </a:ext>
            </a:extLst>
          </p:cNvPr>
          <p:cNvSpPr>
            <a:spLocks noGrp="1"/>
          </p:cNvSpPr>
          <p:nvPr>
            <p:ph type="dt" sz="half" idx="10"/>
          </p:nvPr>
        </p:nvSpPr>
        <p:spPr/>
        <p:txBody>
          <a:bodyPr/>
          <a:lstStyle/>
          <a:p>
            <a:fld id="{17B15591-64E1-4620-A2EF-1876399A9EDC}" type="datetimeFigureOut">
              <a:rPr lang="en-US" smtClean="0"/>
              <a:t>3/14/2019</a:t>
            </a:fld>
            <a:endParaRPr lang="en-US"/>
          </a:p>
        </p:txBody>
      </p:sp>
      <p:sp>
        <p:nvSpPr>
          <p:cNvPr id="5" name="Footer Placeholder 4">
            <a:extLst>
              <a:ext uri="{FF2B5EF4-FFF2-40B4-BE49-F238E27FC236}">
                <a16:creationId xmlns:a16="http://schemas.microsoft.com/office/drawing/2014/main" id="{4522E10D-1BF7-4D4F-A1D5-51E5F5E476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F22F5-C362-476B-98E3-9DF69ED02F03}"/>
              </a:ext>
            </a:extLst>
          </p:cNvPr>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3036075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926D5-AC88-462F-9D13-B86AA650D3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1670DD-2D93-4BA2-83A4-6946E12660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BC3C7D-D837-4773-BAA4-57F7DCD786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0BFC21-4388-4016-B5C2-B7889A52EE5B}"/>
              </a:ext>
            </a:extLst>
          </p:cNvPr>
          <p:cNvSpPr>
            <a:spLocks noGrp="1"/>
          </p:cNvSpPr>
          <p:nvPr>
            <p:ph type="dt" sz="half" idx="10"/>
          </p:nvPr>
        </p:nvSpPr>
        <p:spPr/>
        <p:txBody>
          <a:bodyPr/>
          <a:lstStyle/>
          <a:p>
            <a:fld id="{17B15591-64E1-4620-A2EF-1876399A9EDC}" type="datetimeFigureOut">
              <a:rPr lang="en-US" smtClean="0"/>
              <a:t>3/14/2019</a:t>
            </a:fld>
            <a:endParaRPr lang="en-US"/>
          </a:p>
        </p:txBody>
      </p:sp>
      <p:sp>
        <p:nvSpPr>
          <p:cNvPr id="6" name="Footer Placeholder 5">
            <a:extLst>
              <a:ext uri="{FF2B5EF4-FFF2-40B4-BE49-F238E27FC236}">
                <a16:creationId xmlns:a16="http://schemas.microsoft.com/office/drawing/2014/main" id="{F09A8650-CFC4-4E0D-911F-E858D6AB23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CE26D6-FEA7-47B7-8F9A-19CD85F8C263}"/>
              </a:ext>
            </a:extLst>
          </p:cNvPr>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2437996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A4D4B-3E5D-475B-83CC-A142FAA905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5F2027-5C06-4AEC-957A-504EDEC479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5801A1-2B89-42F1-B547-B40A8D37AB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BEFF38-F10F-405E-8109-4C8F7BBB11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6CD34A-64E8-4D01-9B65-74F101F844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1A2753-6F27-4B1C-A7AA-97BADE950B3A}"/>
              </a:ext>
            </a:extLst>
          </p:cNvPr>
          <p:cNvSpPr>
            <a:spLocks noGrp="1"/>
          </p:cNvSpPr>
          <p:nvPr>
            <p:ph type="dt" sz="half" idx="10"/>
          </p:nvPr>
        </p:nvSpPr>
        <p:spPr/>
        <p:txBody>
          <a:bodyPr/>
          <a:lstStyle/>
          <a:p>
            <a:fld id="{17B15591-64E1-4620-A2EF-1876399A9EDC}" type="datetimeFigureOut">
              <a:rPr lang="en-US" smtClean="0"/>
              <a:t>3/14/2019</a:t>
            </a:fld>
            <a:endParaRPr lang="en-US"/>
          </a:p>
        </p:txBody>
      </p:sp>
      <p:sp>
        <p:nvSpPr>
          <p:cNvPr id="8" name="Footer Placeholder 7">
            <a:extLst>
              <a:ext uri="{FF2B5EF4-FFF2-40B4-BE49-F238E27FC236}">
                <a16:creationId xmlns:a16="http://schemas.microsoft.com/office/drawing/2014/main" id="{1426063F-9E8D-4C66-B550-04CE3941D5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0C7941-59CE-4B52-8A94-30B2F3E248FC}"/>
              </a:ext>
            </a:extLst>
          </p:cNvPr>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1674349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B444-36E1-4896-8675-F1FB9532BF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E35B2F-FA02-44AE-BED8-F59CF9EA0C1B}"/>
              </a:ext>
            </a:extLst>
          </p:cNvPr>
          <p:cNvSpPr>
            <a:spLocks noGrp="1"/>
          </p:cNvSpPr>
          <p:nvPr>
            <p:ph type="dt" sz="half" idx="10"/>
          </p:nvPr>
        </p:nvSpPr>
        <p:spPr/>
        <p:txBody>
          <a:bodyPr/>
          <a:lstStyle/>
          <a:p>
            <a:fld id="{17B15591-64E1-4620-A2EF-1876399A9EDC}" type="datetimeFigureOut">
              <a:rPr lang="en-US" smtClean="0"/>
              <a:t>3/14/2019</a:t>
            </a:fld>
            <a:endParaRPr lang="en-US"/>
          </a:p>
        </p:txBody>
      </p:sp>
      <p:sp>
        <p:nvSpPr>
          <p:cNvPr id="4" name="Footer Placeholder 3">
            <a:extLst>
              <a:ext uri="{FF2B5EF4-FFF2-40B4-BE49-F238E27FC236}">
                <a16:creationId xmlns:a16="http://schemas.microsoft.com/office/drawing/2014/main" id="{6C6820DC-439E-4348-BED9-D3A36C421E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765AEE-C40C-4594-9389-56A204EC3B94}"/>
              </a:ext>
            </a:extLst>
          </p:cNvPr>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1237282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442AE4-7C2F-4696-92A7-C97D0338C776}"/>
              </a:ext>
            </a:extLst>
          </p:cNvPr>
          <p:cNvSpPr>
            <a:spLocks noGrp="1"/>
          </p:cNvSpPr>
          <p:nvPr>
            <p:ph type="dt" sz="half" idx="10"/>
          </p:nvPr>
        </p:nvSpPr>
        <p:spPr/>
        <p:txBody>
          <a:bodyPr/>
          <a:lstStyle/>
          <a:p>
            <a:fld id="{17B15591-64E1-4620-A2EF-1876399A9EDC}" type="datetimeFigureOut">
              <a:rPr lang="en-US" smtClean="0"/>
              <a:t>3/14/2019</a:t>
            </a:fld>
            <a:endParaRPr lang="en-US"/>
          </a:p>
        </p:txBody>
      </p:sp>
      <p:sp>
        <p:nvSpPr>
          <p:cNvPr id="3" name="Footer Placeholder 2">
            <a:extLst>
              <a:ext uri="{FF2B5EF4-FFF2-40B4-BE49-F238E27FC236}">
                <a16:creationId xmlns:a16="http://schemas.microsoft.com/office/drawing/2014/main" id="{EFE777F7-7998-4FEC-964A-8763A30141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8DC211-068C-473E-BF77-24BBC00537ED}"/>
              </a:ext>
            </a:extLst>
          </p:cNvPr>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951235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3772D-6D76-458F-AD5D-2C014B8608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876CAA-EBCA-43F3-BA98-B077FEDFBA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DE1C89-566A-4A81-8C96-A43FD54C55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C643B8-6889-461F-A63A-2EC9F0274796}"/>
              </a:ext>
            </a:extLst>
          </p:cNvPr>
          <p:cNvSpPr>
            <a:spLocks noGrp="1"/>
          </p:cNvSpPr>
          <p:nvPr>
            <p:ph type="dt" sz="half" idx="10"/>
          </p:nvPr>
        </p:nvSpPr>
        <p:spPr/>
        <p:txBody>
          <a:bodyPr/>
          <a:lstStyle/>
          <a:p>
            <a:fld id="{17B15591-64E1-4620-A2EF-1876399A9EDC}" type="datetimeFigureOut">
              <a:rPr lang="en-US" smtClean="0"/>
              <a:t>3/14/2019</a:t>
            </a:fld>
            <a:endParaRPr lang="en-US"/>
          </a:p>
        </p:txBody>
      </p:sp>
      <p:sp>
        <p:nvSpPr>
          <p:cNvPr id="6" name="Footer Placeholder 5">
            <a:extLst>
              <a:ext uri="{FF2B5EF4-FFF2-40B4-BE49-F238E27FC236}">
                <a16:creationId xmlns:a16="http://schemas.microsoft.com/office/drawing/2014/main" id="{61F330B0-179F-4912-BD85-F4A3919B22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9885E3-8A2B-4B82-8322-6922BF331748}"/>
              </a:ext>
            </a:extLst>
          </p:cNvPr>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2227057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5545B-1867-49AB-9144-50A1091E15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B1C498-898A-4DE6-8323-52145879E5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6E2055-A31D-4663-B134-E3E7BF12AB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AFB486-45F1-4E67-8DF1-47891D2D23CB}"/>
              </a:ext>
            </a:extLst>
          </p:cNvPr>
          <p:cNvSpPr>
            <a:spLocks noGrp="1"/>
          </p:cNvSpPr>
          <p:nvPr>
            <p:ph type="dt" sz="half" idx="10"/>
          </p:nvPr>
        </p:nvSpPr>
        <p:spPr/>
        <p:txBody>
          <a:bodyPr/>
          <a:lstStyle/>
          <a:p>
            <a:fld id="{17B15591-64E1-4620-A2EF-1876399A9EDC}" type="datetimeFigureOut">
              <a:rPr lang="en-US" smtClean="0"/>
              <a:t>3/14/2019</a:t>
            </a:fld>
            <a:endParaRPr lang="en-US"/>
          </a:p>
        </p:txBody>
      </p:sp>
      <p:sp>
        <p:nvSpPr>
          <p:cNvPr id="6" name="Footer Placeholder 5">
            <a:extLst>
              <a:ext uri="{FF2B5EF4-FFF2-40B4-BE49-F238E27FC236}">
                <a16:creationId xmlns:a16="http://schemas.microsoft.com/office/drawing/2014/main" id="{E491BA1C-CE4E-44CA-8987-002A0EE0BC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05B76F-B966-48A0-B27D-91AE19588551}"/>
              </a:ext>
            </a:extLst>
          </p:cNvPr>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2220036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81100-8563-406C-809B-7B1758C453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ECCD11-0F05-4750-818D-786A73B461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8C51C6-E3E0-46AF-973B-8CAB88F2B8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15591-64E1-4620-A2EF-1876399A9EDC}" type="datetimeFigureOut">
              <a:rPr lang="en-US" smtClean="0"/>
              <a:t>3/14/2019</a:t>
            </a:fld>
            <a:endParaRPr lang="en-US"/>
          </a:p>
        </p:txBody>
      </p:sp>
      <p:sp>
        <p:nvSpPr>
          <p:cNvPr id="5" name="Footer Placeholder 4">
            <a:extLst>
              <a:ext uri="{FF2B5EF4-FFF2-40B4-BE49-F238E27FC236}">
                <a16:creationId xmlns:a16="http://schemas.microsoft.com/office/drawing/2014/main" id="{04A959EA-8914-413C-98FF-06112B8871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772B46-6EC5-45B3-99EE-D0B74AE045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1B6CE-CBF8-441C-A37E-DA36A1073B36}" type="slidenum">
              <a:rPr lang="en-US" smtClean="0"/>
              <a:t>‹#›</a:t>
            </a:fld>
            <a:endParaRPr lang="en-US"/>
          </a:p>
        </p:txBody>
      </p:sp>
    </p:spTree>
    <p:extLst>
      <p:ext uri="{BB962C8B-B14F-4D97-AF65-F5344CB8AC3E}">
        <p14:creationId xmlns:p14="http://schemas.microsoft.com/office/powerpoint/2010/main" val="312374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5BE9F75-64C9-4B3A-9D07-EEAF8DBD448E}"/>
              </a:ext>
            </a:extLst>
          </p:cNvPr>
          <p:cNvSpPr txBox="1"/>
          <p:nvPr/>
        </p:nvSpPr>
        <p:spPr>
          <a:xfrm>
            <a:off x="292961" y="206876"/>
            <a:ext cx="11514339" cy="1200329"/>
          </a:xfrm>
          <a:prstGeom prst="rect">
            <a:avLst/>
          </a:prstGeom>
          <a:solidFill>
            <a:schemeClr val="bg1"/>
          </a:solidFill>
          <a:ln>
            <a:solidFill>
              <a:schemeClr val="tx1"/>
            </a:solidFill>
          </a:ln>
        </p:spPr>
        <p:txBody>
          <a:bodyPr wrap="square" rtlCol="0">
            <a:spAutoFit/>
          </a:bodyPr>
          <a:lstStyle/>
          <a:p>
            <a:pPr algn="ctr"/>
            <a:r>
              <a:rPr lang="en-US" b="1" dirty="0"/>
              <a:t>Implementing the Dirichlet Process to Improve </a:t>
            </a:r>
          </a:p>
          <a:p>
            <a:pPr algn="ctr"/>
            <a:r>
              <a:rPr lang="en-US" b="1" dirty="0"/>
              <a:t>Computational Efficiency of Partition of Big Data Sets </a:t>
            </a:r>
          </a:p>
          <a:p>
            <a:pPr algn="ctr"/>
            <a:r>
              <a:rPr lang="en-US" dirty="0"/>
              <a:t>Tyler Tran and April Wright PhD, </a:t>
            </a:r>
          </a:p>
          <a:p>
            <a:pPr algn="ctr"/>
            <a:r>
              <a:rPr lang="en-US" dirty="0"/>
              <a:t>Department of Biological Science, Southeastern Louisiana University</a:t>
            </a:r>
          </a:p>
        </p:txBody>
      </p:sp>
      <p:sp>
        <p:nvSpPr>
          <p:cNvPr id="5" name="TextBox 4">
            <a:extLst>
              <a:ext uri="{FF2B5EF4-FFF2-40B4-BE49-F238E27FC236}">
                <a16:creationId xmlns:a16="http://schemas.microsoft.com/office/drawing/2014/main" id="{CA02D8EA-796D-4579-8DE3-CCDFA1454BC2}"/>
              </a:ext>
            </a:extLst>
          </p:cNvPr>
          <p:cNvSpPr txBox="1"/>
          <p:nvPr/>
        </p:nvSpPr>
        <p:spPr>
          <a:xfrm>
            <a:off x="292961" y="3973468"/>
            <a:ext cx="3217639" cy="2677656"/>
          </a:xfrm>
          <a:prstGeom prst="rect">
            <a:avLst/>
          </a:prstGeom>
          <a:solidFill>
            <a:schemeClr val="bg1">
              <a:lumMod val="95000"/>
            </a:schemeClr>
          </a:solidFill>
          <a:ln>
            <a:solidFill>
              <a:schemeClr val="accent1"/>
            </a:solidFill>
          </a:ln>
        </p:spPr>
        <p:txBody>
          <a:bodyPr wrap="square" rtlCol="0">
            <a:spAutoFit/>
          </a:bodyPr>
          <a:lstStyle/>
          <a:p>
            <a:r>
              <a:rPr lang="en-US" sz="1050" b="1" dirty="0"/>
              <a:t>Why Ants ?</a:t>
            </a:r>
          </a:p>
          <a:p>
            <a:r>
              <a:rPr lang="en-US" sz="1050" dirty="0"/>
              <a:t>Ants are an extraordinary model species to test our theory in the Dirichlet Process and its ability to improve computational efficiency in partitioning large data sets. Scattered countlessly across the surface of the earth are nearly 15,000 described ant species. These ants are major parts of every ecosystem they inhabit as they aid tremendously in the decomposition of most motile macro organisms. Ants scientifically named as Formicidae, diverged into their own lineage approximately 139 million years ago and have been monumental factors across the globe since. Their combined biomass is nearly equal to that of humanity’s. Their current diversity in conjunction to their enormous fossil records provides astounding amounts of genetic data for phylogenetic testing and analysis. </a:t>
            </a:r>
            <a:endParaRPr lang="en-US" sz="4000" dirty="0"/>
          </a:p>
        </p:txBody>
      </p:sp>
      <p:sp>
        <p:nvSpPr>
          <p:cNvPr id="7" name="TextBox 6">
            <a:extLst>
              <a:ext uri="{FF2B5EF4-FFF2-40B4-BE49-F238E27FC236}">
                <a16:creationId xmlns:a16="http://schemas.microsoft.com/office/drawing/2014/main" id="{0DA6C93D-81A2-4292-8193-65DD322A3393}"/>
              </a:ext>
            </a:extLst>
          </p:cNvPr>
          <p:cNvSpPr txBox="1"/>
          <p:nvPr/>
        </p:nvSpPr>
        <p:spPr>
          <a:xfrm>
            <a:off x="8279207" y="1457394"/>
            <a:ext cx="3497801" cy="1869743"/>
          </a:xfrm>
          <a:prstGeom prst="rect">
            <a:avLst/>
          </a:prstGeom>
          <a:solidFill>
            <a:schemeClr val="bg1">
              <a:lumMod val="95000"/>
            </a:schemeClr>
          </a:solidFill>
          <a:ln>
            <a:solidFill>
              <a:schemeClr val="accent1"/>
            </a:solidFill>
          </a:ln>
        </p:spPr>
        <p:txBody>
          <a:bodyPr wrap="square" rtlCol="0">
            <a:spAutoFit/>
          </a:bodyPr>
          <a:lstStyle/>
          <a:p>
            <a:r>
              <a:rPr lang="en-US" sz="1050" b="1" dirty="0"/>
              <a:t>Implementing the </a:t>
            </a:r>
            <a:r>
              <a:rPr lang="en-US" sz="1050" b="1" dirty="0" err="1"/>
              <a:t>Dirchlet</a:t>
            </a:r>
            <a:r>
              <a:rPr lang="en-US" sz="1050" b="1" dirty="0"/>
              <a:t> Process</a:t>
            </a:r>
          </a:p>
          <a:p>
            <a:r>
              <a:rPr lang="en-US" sz="1050" dirty="0"/>
              <a:t>Genetic data increasingly grows as fossils are collected overtime. The large genetics data sets become progressively difficult for functions to process. This often makes running the functions with these large data sets time consuming. The </a:t>
            </a:r>
            <a:r>
              <a:rPr lang="en-US" sz="1050" dirty="0" err="1"/>
              <a:t>Dirchlet</a:t>
            </a:r>
            <a:r>
              <a:rPr lang="en-US" sz="1050" dirty="0"/>
              <a:t> Process is a mixture model the automates finding the subsets of genes that need to be modeled separately. Implementing the </a:t>
            </a:r>
            <a:r>
              <a:rPr lang="en-US" sz="1050" dirty="0" err="1"/>
              <a:t>Dirchlet</a:t>
            </a:r>
            <a:r>
              <a:rPr lang="en-US" sz="1050" dirty="0"/>
              <a:t> Process on top of another function, the FDB model, will increase efficient statistical modeling of the biological inferencing through partitioning large data sets.</a:t>
            </a:r>
            <a:endParaRPr lang="en-US" sz="1400" dirty="0"/>
          </a:p>
        </p:txBody>
      </p:sp>
      <p:sp>
        <p:nvSpPr>
          <p:cNvPr id="10" name="TextBox 9">
            <a:extLst>
              <a:ext uri="{FF2B5EF4-FFF2-40B4-BE49-F238E27FC236}">
                <a16:creationId xmlns:a16="http://schemas.microsoft.com/office/drawing/2014/main" id="{58C307F4-600E-4AEE-B2AC-8F180C6C4C67}"/>
              </a:ext>
            </a:extLst>
          </p:cNvPr>
          <p:cNvSpPr txBox="1"/>
          <p:nvPr/>
        </p:nvSpPr>
        <p:spPr>
          <a:xfrm>
            <a:off x="3893055" y="5132911"/>
            <a:ext cx="4033988" cy="461665"/>
          </a:xfrm>
          <a:prstGeom prst="rect">
            <a:avLst/>
          </a:prstGeom>
          <a:solidFill>
            <a:schemeClr val="bg1">
              <a:lumMod val="95000"/>
            </a:schemeClr>
          </a:solidFill>
          <a:ln>
            <a:solidFill>
              <a:schemeClr val="accent1"/>
            </a:solidFill>
          </a:ln>
        </p:spPr>
        <p:txBody>
          <a:bodyPr wrap="square" rtlCol="0">
            <a:spAutoFit/>
          </a:bodyPr>
          <a:lstStyle/>
          <a:p>
            <a:r>
              <a:rPr lang="en-US" sz="2400" dirty="0"/>
              <a:t>Acknowledgement </a:t>
            </a:r>
          </a:p>
        </p:txBody>
      </p:sp>
      <p:pic>
        <p:nvPicPr>
          <p:cNvPr id="1028" name="Picture 4" descr="Image result for phylogenetic ant tree">
            <a:extLst>
              <a:ext uri="{FF2B5EF4-FFF2-40B4-BE49-F238E27FC236}">
                <a16:creationId xmlns:a16="http://schemas.microsoft.com/office/drawing/2014/main" id="{6DCD5189-60E5-4CE0-81DA-1A9527D972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8711" y="1608064"/>
            <a:ext cx="3095447" cy="33239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61B2909-CD91-4782-AC8D-01A2AA446272}"/>
              </a:ext>
            </a:extLst>
          </p:cNvPr>
          <p:cNvSpPr txBox="1"/>
          <p:nvPr/>
        </p:nvSpPr>
        <p:spPr>
          <a:xfrm>
            <a:off x="305759" y="1476555"/>
            <a:ext cx="3204841" cy="2400657"/>
          </a:xfrm>
          <a:prstGeom prst="rect">
            <a:avLst/>
          </a:prstGeom>
          <a:solidFill>
            <a:schemeClr val="bg1">
              <a:lumMod val="95000"/>
            </a:schemeClr>
          </a:solidFill>
          <a:ln>
            <a:solidFill>
              <a:schemeClr val="accent1"/>
            </a:solidFill>
          </a:ln>
        </p:spPr>
        <p:txBody>
          <a:bodyPr wrap="square" rtlCol="0">
            <a:spAutoFit/>
          </a:bodyPr>
          <a:lstStyle/>
          <a:p>
            <a:r>
              <a:rPr lang="en-US" sz="1000" b="1" dirty="0"/>
              <a:t>What is a Phylogeny ?</a:t>
            </a:r>
          </a:p>
          <a:p>
            <a:r>
              <a:rPr lang="en-US" sz="1000" dirty="0"/>
              <a:t>Phylogenetic is the study of evolutionary relationships among biological entities including species, individuals, and genes. To model these evolutionary relationships statistical functions can derived that mirror the natural processes. These functions can then be applied to different data sets based on what is trying to be analyzed or solved. Many functions are available and take many different variables into account. Choosing which functions best fits your genetic data as well as what best models the natural evolutionary relationships often is based off the data being evaluated. Running these complex statistical functions requires high processing computer-based software such as </a:t>
            </a:r>
            <a:r>
              <a:rPr lang="en-US" sz="1000" dirty="0" err="1"/>
              <a:t>RevBayes</a:t>
            </a:r>
            <a:r>
              <a:rPr lang="en-US" sz="1000" dirty="0"/>
              <a:t>. Results of our function are configured into the phylogeny.</a:t>
            </a:r>
          </a:p>
        </p:txBody>
      </p:sp>
      <p:sp>
        <p:nvSpPr>
          <p:cNvPr id="15" name="TextBox 14">
            <a:extLst>
              <a:ext uri="{FF2B5EF4-FFF2-40B4-BE49-F238E27FC236}">
                <a16:creationId xmlns:a16="http://schemas.microsoft.com/office/drawing/2014/main" id="{4D54B423-5A63-4716-841E-D2EFB9881874}"/>
              </a:ext>
            </a:extLst>
          </p:cNvPr>
          <p:cNvSpPr txBox="1"/>
          <p:nvPr/>
        </p:nvSpPr>
        <p:spPr>
          <a:xfrm>
            <a:off x="8270326" y="3429000"/>
            <a:ext cx="3497801" cy="3323987"/>
          </a:xfrm>
          <a:prstGeom prst="rect">
            <a:avLst/>
          </a:prstGeom>
          <a:solidFill>
            <a:schemeClr val="bg1">
              <a:lumMod val="95000"/>
            </a:schemeClr>
          </a:solidFill>
          <a:ln>
            <a:solidFill>
              <a:schemeClr val="accent1"/>
            </a:solidFill>
          </a:ln>
        </p:spPr>
        <p:txBody>
          <a:bodyPr wrap="square" rtlCol="0">
            <a:spAutoFit/>
          </a:bodyPr>
          <a:lstStyle/>
          <a:p>
            <a:r>
              <a:rPr lang="en-US" sz="1050" b="1" dirty="0"/>
              <a:t>Methods</a:t>
            </a:r>
          </a:p>
          <a:p>
            <a:r>
              <a:rPr lang="en-US" sz="1050" dirty="0"/>
              <a:t>This </a:t>
            </a:r>
            <a:r>
              <a:rPr lang="en-US" sz="1050" dirty="0" err="1"/>
              <a:t>Baysian</a:t>
            </a:r>
            <a:r>
              <a:rPr lang="en-US" sz="1050" dirty="0"/>
              <a:t> “total evidence” phylogenetic analysis of extant and fossils species, combining morphological and molecular data as well as stratigraphic ranges from the fossil samples is called the Fossilized Birth-Death Model. Morphological data is the phenotypic or physical data and the molecular data is the genetic data. Stratigraphic ranges are the approximated range of the fossil specimen’s age. The FBD function is ran using </a:t>
            </a:r>
            <a:r>
              <a:rPr lang="en-US" sz="1050" dirty="0" err="1"/>
              <a:t>RevBayes</a:t>
            </a:r>
            <a:r>
              <a:rPr lang="en-US" sz="1050" dirty="0"/>
              <a:t>. In our experiment, we’d like to better understand the phylogenetic tree of Formicidae. Our base function to run our analysis of genetic data collected and compose a phylogenetic tree, is the FDB model. This requires that our genetic data on Formicidae be formatted to selective inputs of the FBD model function. With a group selected Formicidae genus that we’ve obtained genetic info for, we sorted through the extant species and extinct species. Next approximations of intervals of the extinct fossils must be derived. Lastly, genetic data as well as fossil intervals are inputted into the FBD model function to create a phylogeny. </a:t>
            </a:r>
          </a:p>
        </p:txBody>
      </p:sp>
      <p:pic>
        <p:nvPicPr>
          <p:cNvPr id="16" name="Picture 15">
            <a:extLst>
              <a:ext uri="{FF2B5EF4-FFF2-40B4-BE49-F238E27FC236}">
                <a16:creationId xmlns:a16="http://schemas.microsoft.com/office/drawing/2014/main" id="{8E5A4FCD-B9BF-4338-9642-8BB3A4949DBF}"/>
              </a:ext>
            </a:extLst>
          </p:cNvPr>
          <p:cNvPicPr>
            <a:picLocks noChangeAspect="1"/>
          </p:cNvPicPr>
          <p:nvPr/>
        </p:nvPicPr>
        <p:blipFill rotWithShape="1">
          <a:blip r:embed="rId4"/>
          <a:srcRect l="9691" t="14911" r="6819" b="22294"/>
          <a:stretch/>
        </p:blipFill>
        <p:spPr>
          <a:xfrm>
            <a:off x="9192305" y="464698"/>
            <a:ext cx="2020191" cy="407683"/>
          </a:xfrm>
          <a:prstGeom prst="rect">
            <a:avLst/>
          </a:prstGeom>
          <a:ln>
            <a:solidFill>
              <a:schemeClr val="bg1"/>
            </a:solidFill>
          </a:ln>
        </p:spPr>
      </p:pic>
      <p:pic>
        <p:nvPicPr>
          <p:cNvPr id="1036" name="Picture 12" descr="Image result for southeastern louisiana university">
            <a:extLst>
              <a:ext uri="{FF2B5EF4-FFF2-40B4-BE49-F238E27FC236}">
                <a16:creationId xmlns:a16="http://schemas.microsoft.com/office/drawing/2014/main" id="{7D9F344E-1869-4113-8399-F188BDAEE5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574" y="313177"/>
            <a:ext cx="2882412" cy="71072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1044" name="Picture 20" descr="Image result for southeastern louisiana university biology">
            <a:extLst>
              <a:ext uri="{FF2B5EF4-FFF2-40B4-BE49-F238E27FC236}">
                <a16:creationId xmlns:a16="http://schemas.microsoft.com/office/drawing/2014/main" id="{E5FC699A-06F9-4CF0-8227-D4C88ED6B17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9312" r="10187"/>
          <a:stretch/>
        </p:blipFill>
        <p:spPr bwMode="auto">
          <a:xfrm>
            <a:off x="5910049" y="5754846"/>
            <a:ext cx="1836432" cy="566527"/>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Image result for LBRN images">
            <a:extLst>
              <a:ext uri="{FF2B5EF4-FFF2-40B4-BE49-F238E27FC236}">
                <a16:creationId xmlns:a16="http://schemas.microsoft.com/office/drawing/2014/main" id="{61E8B854-6F77-4580-BF90-DA569E8F6D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4476" y="5754846"/>
            <a:ext cx="1354345" cy="621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68925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02D8EA-796D-4579-8DE3-CCDFA1454BC2}"/>
              </a:ext>
            </a:extLst>
          </p:cNvPr>
          <p:cNvSpPr txBox="1"/>
          <p:nvPr/>
        </p:nvSpPr>
        <p:spPr>
          <a:xfrm>
            <a:off x="292961" y="3798510"/>
            <a:ext cx="3217639" cy="2677656"/>
          </a:xfrm>
          <a:prstGeom prst="rect">
            <a:avLst/>
          </a:prstGeom>
          <a:solidFill>
            <a:schemeClr val="bg1">
              <a:lumMod val="95000"/>
            </a:schemeClr>
          </a:solidFill>
          <a:ln>
            <a:solidFill>
              <a:schemeClr val="accent1"/>
            </a:solidFill>
          </a:ln>
        </p:spPr>
        <p:txBody>
          <a:bodyPr wrap="square" rtlCol="0">
            <a:spAutoFit/>
          </a:bodyPr>
          <a:lstStyle/>
          <a:p>
            <a:r>
              <a:rPr lang="en-US" sz="1050" b="1" dirty="0"/>
              <a:t>Why Ants ?</a:t>
            </a:r>
          </a:p>
          <a:p>
            <a:r>
              <a:rPr lang="en-US" sz="1050" dirty="0"/>
              <a:t>Ants are an extraordinary model species to test our theory in the Dirichlet Process and its ability to improve computational efficiency in partitioning large data sets. Scattered countlessly across the surface of the earth are nearly 15,000 described ant species. These ants are major parts of every ecosystem they inhabit as they aid tremendously in the decomposition of most motile macro organisms. Ants scientifically named as Formicidae, diverged into their own lineage approximately 139 million years ago and have been monumental factors across the globe since. Their combined biomass is nearly equal to that of humanity’s. Their current diversity in conjunction to their enormous fossil records provides astounding amounts of genetic data for phylogenetic testing and analysis. </a:t>
            </a:r>
            <a:endParaRPr lang="en-US" sz="4000" dirty="0"/>
          </a:p>
        </p:txBody>
      </p:sp>
      <p:sp>
        <p:nvSpPr>
          <p:cNvPr id="7" name="TextBox 6">
            <a:extLst>
              <a:ext uri="{FF2B5EF4-FFF2-40B4-BE49-F238E27FC236}">
                <a16:creationId xmlns:a16="http://schemas.microsoft.com/office/drawing/2014/main" id="{0DA6C93D-81A2-4292-8193-65DD322A3393}"/>
              </a:ext>
            </a:extLst>
          </p:cNvPr>
          <p:cNvSpPr txBox="1"/>
          <p:nvPr/>
        </p:nvSpPr>
        <p:spPr>
          <a:xfrm>
            <a:off x="8309500" y="206876"/>
            <a:ext cx="3576742" cy="1708160"/>
          </a:xfrm>
          <a:prstGeom prst="rect">
            <a:avLst/>
          </a:prstGeom>
          <a:solidFill>
            <a:schemeClr val="bg1">
              <a:lumMod val="95000"/>
            </a:schemeClr>
          </a:solidFill>
          <a:ln>
            <a:solidFill>
              <a:schemeClr val="accent1"/>
            </a:solidFill>
          </a:ln>
        </p:spPr>
        <p:txBody>
          <a:bodyPr wrap="square" rtlCol="0">
            <a:spAutoFit/>
          </a:bodyPr>
          <a:lstStyle/>
          <a:p>
            <a:r>
              <a:rPr lang="en-US" sz="1050" b="1" dirty="0"/>
              <a:t>Implementing the </a:t>
            </a:r>
            <a:r>
              <a:rPr lang="en-US" sz="1050" b="1" dirty="0" err="1"/>
              <a:t>Dirchlet</a:t>
            </a:r>
            <a:r>
              <a:rPr lang="en-US" sz="1050" b="1" dirty="0"/>
              <a:t> Process</a:t>
            </a:r>
          </a:p>
          <a:p>
            <a:r>
              <a:rPr lang="en-US" sz="1050" dirty="0"/>
              <a:t>Genetic data increasingly grows as fossils are collected overtime. The large genetics data sets become progressively difficult for functions to process. This often makes running the functions with these large data sets time consuming. The </a:t>
            </a:r>
            <a:r>
              <a:rPr lang="en-US" sz="1050" dirty="0" err="1"/>
              <a:t>Dirchlet</a:t>
            </a:r>
            <a:r>
              <a:rPr lang="en-US" sz="1050" dirty="0"/>
              <a:t> Process is a mixture model the automates finding the subsets of genes that need to be modeled separately. Implementing the </a:t>
            </a:r>
            <a:r>
              <a:rPr lang="en-US" sz="1050" dirty="0" err="1"/>
              <a:t>Dirchlet</a:t>
            </a:r>
            <a:r>
              <a:rPr lang="en-US" sz="1050" dirty="0"/>
              <a:t> Process on top of another function, the FDB model, will increase efficient statistical modeling of the biological inferencing through partitioning large data sets.</a:t>
            </a:r>
            <a:endParaRPr lang="en-US" sz="1400" dirty="0"/>
          </a:p>
        </p:txBody>
      </p:sp>
      <p:sp>
        <p:nvSpPr>
          <p:cNvPr id="8" name="TextBox 7">
            <a:extLst>
              <a:ext uri="{FF2B5EF4-FFF2-40B4-BE49-F238E27FC236}">
                <a16:creationId xmlns:a16="http://schemas.microsoft.com/office/drawing/2014/main" id="{FF9E272A-6AD5-45AB-9B43-A19E255D1F51}"/>
              </a:ext>
            </a:extLst>
          </p:cNvPr>
          <p:cNvSpPr txBox="1"/>
          <p:nvPr/>
        </p:nvSpPr>
        <p:spPr>
          <a:xfrm>
            <a:off x="8309500" y="2964389"/>
            <a:ext cx="3576741" cy="1938992"/>
          </a:xfrm>
          <a:prstGeom prst="rect">
            <a:avLst/>
          </a:prstGeom>
          <a:solidFill>
            <a:schemeClr val="bg1">
              <a:lumMod val="95000"/>
            </a:schemeClr>
          </a:solidFill>
          <a:ln>
            <a:solidFill>
              <a:schemeClr val="accent1"/>
            </a:solidFill>
          </a:ln>
        </p:spPr>
        <p:txBody>
          <a:bodyPr wrap="square" rtlCol="0">
            <a:spAutoFit/>
          </a:bodyPr>
          <a:lstStyle/>
          <a:p>
            <a:r>
              <a:rPr lang="en-US" sz="4000" dirty="0"/>
              <a:t>5. Expected results Discussion</a:t>
            </a:r>
          </a:p>
        </p:txBody>
      </p:sp>
      <p:sp>
        <p:nvSpPr>
          <p:cNvPr id="10" name="TextBox 9">
            <a:extLst>
              <a:ext uri="{FF2B5EF4-FFF2-40B4-BE49-F238E27FC236}">
                <a16:creationId xmlns:a16="http://schemas.microsoft.com/office/drawing/2014/main" id="{58C307F4-600E-4AEE-B2AC-8F180C6C4C67}"/>
              </a:ext>
            </a:extLst>
          </p:cNvPr>
          <p:cNvSpPr txBox="1"/>
          <p:nvPr/>
        </p:nvSpPr>
        <p:spPr>
          <a:xfrm>
            <a:off x="8309499" y="5150911"/>
            <a:ext cx="3576741" cy="461665"/>
          </a:xfrm>
          <a:prstGeom prst="rect">
            <a:avLst/>
          </a:prstGeom>
          <a:solidFill>
            <a:schemeClr val="bg1">
              <a:lumMod val="95000"/>
            </a:schemeClr>
          </a:solidFill>
          <a:ln>
            <a:solidFill>
              <a:schemeClr val="accent1"/>
            </a:solidFill>
          </a:ln>
        </p:spPr>
        <p:txBody>
          <a:bodyPr wrap="square" rtlCol="0">
            <a:spAutoFit/>
          </a:bodyPr>
          <a:lstStyle/>
          <a:p>
            <a:r>
              <a:rPr lang="en-US" sz="2400" dirty="0"/>
              <a:t>Acknowledgement </a:t>
            </a:r>
          </a:p>
        </p:txBody>
      </p:sp>
      <p:pic>
        <p:nvPicPr>
          <p:cNvPr id="1028" name="Picture 4" descr="Image result for phylogenetic ant tree">
            <a:extLst>
              <a:ext uri="{FF2B5EF4-FFF2-40B4-BE49-F238E27FC236}">
                <a16:creationId xmlns:a16="http://schemas.microsoft.com/office/drawing/2014/main" id="{6DCD5189-60E5-4CE0-81DA-1A9527D97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5517" y="1262471"/>
            <a:ext cx="2219984" cy="240065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61B2909-CD91-4782-AC8D-01A2AA446272}"/>
              </a:ext>
            </a:extLst>
          </p:cNvPr>
          <p:cNvSpPr txBox="1"/>
          <p:nvPr/>
        </p:nvSpPr>
        <p:spPr>
          <a:xfrm>
            <a:off x="305759" y="1263425"/>
            <a:ext cx="3204841" cy="2400657"/>
          </a:xfrm>
          <a:prstGeom prst="rect">
            <a:avLst/>
          </a:prstGeom>
          <a:solidFill>
            <a:schemeClr val="bg1">
              <a:lumMod val="95000"/>
            </a:schemeClr>
          </a:solidFill>
          <a:ln>
            <a:solidFill>
              <a:schemeClr val="accent1"/>
            </a:solidFill>
          </a:ln>
        </p:spPr>
        <p:txBody>
          <a:bodyPr wrap="square" rtlCol="0">
            <a:spAutoFit/>
          </a:bodyPr>
          <a:lstStyle/>
          <a:p>
            <a:r>
              <a:rPr lang="en-US" sz="1000" b="1" dirty="0"/>
              <a:t>What is a Phylogeny ?</a:t>
            </a:r>
          </a:p>
          <a:p>
            <a:r>
              <a:rPr lang="en-US" sz="1000" dirty="0"/>
              <a:t>Phylogenetic is the study of evolutionary relationships among biological entities including species, individuals, and genes. To model these evolutionary relationships statistical functions can derived that mirror the natural processes. These functions can then be applied to different data sets based on what is trying to be analyzed or solved. Many functions are available and take many different variables into account. Choosing which functions best fits your genetic data as well as what best models the natural evolutionary relationships often is based off the data being evaluated. Running these complex statistical functions requires high processing computer-based software such as </a:t>
            </a:r>
            <a:r>
              <a:rPr lang="en-US" sz="1000" dirty="0" err="1"/>
              <a:t>RevBayes</a:t>
            </a:r>
            <a:r>
              <a:rPr lang="en-US" sz="1000" dirty="0"/>
              <a:t>. Results of our function are configured into the phylogeny.</a:t>
            </a:r>
          </a:p>
        </p:txBody>
      </p:sp>
      <p:sp>
        <p:nvSpPr>
          <p:cNvPr id="15" name="TextBox 14">
            <a:extLst>
              <a:ext uri="{FF2B5EF4-FFF2-40B4-BE49-F238E27FC236}">
                <a16:creationId xmlns:a16="http://schemas.microsoft.com/office/drawing/2014/main" id="{4D54B423-5A63-4716-841E-D2EFB9881874}"/>
              </a:ext>
            </a:extLst>
          </p:cNvPr>
          <p:cNvSpPr txBox="1"/>
          <p:nvPr/>
        </p:nvSpPr>
        <p:spPr>
          <a:xfrm>
            <a:off x="3794485" y="3795392"/>
            <a:ext cx="4137753" cy="2839239"/>
          </a:xfrm>
          <a:prstGeom prst="rect">
            <a:avLst/>
          </a:prstGeom>
          <a:solidFill>
            <a:schemeClr val="bg1">
              <a:lumMod val="95000"/>
            </a:schemeClr>
          </a:solidFill>
          <a:ln>
            <a:solidFill>
              <a:schemeClr val="accent1"/>
            </a:solidFill>
          </a:ln>
        </p:spPr>
        <p:txBody>
          <a:bodyPr wrap="square" rtlCol="0">
            <a:spAutoFit/>
          </a:bodyPr>
          <a:lstStyle/>
          <a:p>
            <a:r>
              <a:rPr lang="en-US" sz="1050" b="1" dirty="0"/>
              <a:t>Methods</a:t>
            </a:r>
          </a:p>
          <a:p>
            <a:r>
              <a:rPr lang="en-US" sz="1050" dirty="0"/>
              <a:t>This </a:t>
            </a:r>
            <a:r>
              <a:rPr lang="en-US" sz="1050" dirty="0" err="1"/>
              <a:t>Baysian</a:t>
            </a:r>
            <a:r>
              <a:rPr lang="en-US" sz="1050" dirty="0"/>
              <a:t> “total evidence” phylogenetic analysis of extant and fossils species, combining morphological and molecular data as well as stratigraphic ranges from the fossil samples is called the Fossilized Birth-Death Model. Morphological data is the phenotypic or physical data and the molecular data is the genetic data. Stratigraphic ranges are the approximated range of the fossil specimen’s age. The FBD function is ran using </a:t>
            </a:r>
            <a:r>
              <a:rPr lang="en-US" sz="1050" dirty="0" err="1"/>
              <a:t>RevBayes</a:t>
            </a:r>
            <a:r>
              <a:rPr lang="en-US" sz="1050" dirty="0"/>
              <a:t>. In our experiment, we’d like to better understand the phylogenetic tree of Formicidae. Our base function to run our analysis of genetic data collected and compose a phylogenetic tree, is the FDB model. This requires that our genetic data on Formicidae be formatted to selective inputs of the FBD model function. With a group selected Formicidae genus that we’ve obtained genetic info for, we sorted through the extant species and extinct species. Next approximations of intervals of the extinct fossils must be derived. Lastly, genetic data as well as fossil intervals are inputted into the FBD model function to create a phylogeny. </a:t>
            </a:r>
          </a:p>
        </p:txBody>
      </p:sp>
      <p:sp>
        <p:nvSpPr>
          <p:cNvPr id="13" name="TextBox 12">
            <a:extLst>
              <a:ext uri="{FF2B5EF4-FFF2-40B4-BE49-F238E27FC236}">
                <a16:creationId xmlns:a16="http://schemas.microsoft.com/office/drawing/2014/main" id="{05BE9F75-64C9-4B3A-9D07-EEAF8DBD448E}"/>
              </a:ext>
            </a:extLst>
          </p:cNvPr>
          <p:cNvSpPr txBox="1"/>
          <p:nvPr/>
        </p:nvSpPr>
        <p:spPr>
          <a:xfrm>
            <a:off x="292961" y="204713"/>
            <a:ext cx="7765317" cy="923330"/>
          </a:xfrm>
          <a:prstGeom prst="rect">
            <a:avLst/>
          </a:prstGeom>
          <a:solidFill>
            <a:schemeClr val="bg1"/>
          </a:solidFill>
          <a:ln>
            <a:solidFill>
              <a:schemeClr val="tx1"/>
            </a:solidFill>
          </a:ln>
        </p:spPr>
        <p:txBody>
          <a:bodyPr wrap="square" rtlCol="0">
            <a:spAutoFit/>
          </a:bodyPr>
          <a:lstStyle/>
          <a:p>
            <a:pPr algn="r"/>
            <a:r>
              <a:rPr lang="en-US" b="1" dirty="0"/>
              <a:t>Implementing the Dirichlet Process to Improve </a:t>
            </a:r>
          </a:p>
          <a:p>
            <a:pPr algn="r"/>
            <a:r>
              <a:rPr lang="en-US" b="1" dirty="0"/>
              <a:t>Computational Efficiency of Partition of Big Data Sets </a:t>
            </a:r>
          </a:p>
          <a:p>
            <a:pPr algn="r"/>
            <a:r>
              <a:rPr lang="en-US" dirty="0"/>
              <a:t>Tyler Tran and April Wright PhD</a:t>
            </a:r>
          </a:p>
        </p:txBody>
      </p:sp>
      <p:pic>
        <p:nvPicPr>
          <p:cNvPr id="16" name="Picture 15">
            <a:extLst>
              <a:ext uri="{FF2B5EF4-FFF2-40B4-BE49-F238E27FC236}">
                <a16:creationId xmlns:a16="http://schemas.microsoft.com/office/drawing/2014/main" id="{8E5A4FCD-B9BF-4338-9642-8BB3A4949DBF}"/>
              </a:ext>
            </a:extLst>
          </p:cNvPr>
          <p:cNvPicPr>
            <a:picLocks noChangeAspect="1"/>
          </p:cNvPicPr>
          <p:nvPr/>
        </p:nvPicPr>
        <p:blipFill rotWithShape="1">
          <a:blip r:embed="rId3"/>
          <a:srcRect l="9691" t="14911" r="6819" b="22294"/>
          <a:stretch/>
        </p:blipFill>
        <p:spPr>
          <a:xfrm>
            <a:off x="305759" y="713762"/>
            <a:ext cx="2020191" cy="407683"/>
          </a:xfrm>
          <a:prstGeom prst="rect">
            <a:avLst/>
          </a:prstGeom>
          <a:ln>
            <a:noFill/>
          </a:ln>
        </p:spPr>
      </p:pic>
      <p:pic>
        <p:nvPicPr>
          <p:cNvPr id="1036" name="Picture 12" descr="Image result for southeastern louisiana university">
            <a:extLst>
              <a:ext uri="{FF2B5EF4-FFF2-40B4-BE49-F238E27FC236}">
                <a16:creationId xmlns:a16="http://schemas.microsoft.com/office/drawing/2014/main" id="{7D9F344E-1869-4113-8399-F188BDAEE5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759" y="215754"/>
            <a:ext cx="2020191" cy="49812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124" name="Picture 4" descr="LSU Computational Biology Seminar Series Spring 2019">
            <a:extLst>
              <a:ext uri="{FF2B5EF4-FFF2-40B4-BE49-F238E27FC236}">
                <a16:creationId xmlns:a16="http://schemas.microsoft.com/office/drawing/2014/main" id="{261D3B27-F3C2-427E-946A-B547F47ABB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53887" y="5792649"/>
            <a:ext cx="909418" cy="84198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0" descr="Image result for southeastern louisiana university biology">
            <a:extLst>
              <a:ext uri="{FF2B5EF4-FFF2-40B4-BE49-F238E27FC236}">
                <a16:creationId xmlns:a16="http://schemas.microsoft.com/office/drawing/2014/main" id="{3147B12F-41AC-45B5-B926-48A8ABA1B42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9312" r="10187"/>
          <a:stretch/>
        </p:blipFill>
        <p:spPr bwMode="auto">
          <a:xfrm>
            <a:off x="9684954" y="5855663"/>
            <a:ext cx="2215662" cy="683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37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82</TotalTime>
  <Words>1106</Words>
  <Application>Microsoft Office PowerPoint</Application>
  <PresentationFormat>Widescreen</PresentationFormat>
  <Paragraphs>26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Tyrone Butts</dc:creator>
  <cp:lastModifiedBy>Tyrone Butts</cp:lastModifiedBy>
  <cp:revision>11</cp:revision>
  <dcterms:created xsi:type="dcterms:W3CDTF">2019-03-12T15:10:55Z</dcterms:created>
  <dcterms:modified xsi:type="dcterms:W3CDTF">2019-03-14T15:09:59Z</dcterms:modified>
</cp:coreProperties>
</file>