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  <p:sldMasterId id="2147484028" r:id="rId2"/>
    <p:sldMasterId id="2147484058" r:id="rId3"/>
    <p:sldMasterId id="2147484196" r:id="rId4"/>
    <p:sldMasterId id="2147484268" r:id="rId5"/>
    <p:sldMasterId id="2147484322" r:id="rId6"/>
  </p:sldMasterIdLst>
  <p:sldIdLst>
    <p:sldId id="256" r:id="rId7"/>
    <p:sldId id="257" r:id="rId8"/>
    <p:sldId id="258" r:id="rId9"/>
    <p:sldId id="268" r:id="rId10"/>
    <p:sldId id="262" r:id="rId11"/>
    <p:sldId id="263" r:id="rId12"/>
    <p:sldId id="261" r:id="rId13"/>
    <p:sldId id="259" r:id="rId14"/>
    <p:sldId id="260" r:id="rId15"/>
    <p:sldId id="264" r:id="rId16"/>
    <p:sldId id="265" r:id="rId17"/>
    <p:sldId id="267" r:id="rId18"/>
    <p:sldId id="270" r:id="rId19"/>
    <p:sldId id="271" r:id="rId20"/>
    <p:sldId id="266" r:id="rId21"/>
    <p:sldId id="272" r:id="rId22"/>
    <p:sldId id="273" r:id="rId23"/>
    <p:sldId id="274" r:id="rId24"/>
    <p:sldId id="275" r:id="rId25"/>
    <p:sldId id="26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ДСМ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Лист1!$B$2:$D$2</c:f>
              <c:numCache>
                <c:formatCode>General</c:formatCode>
                <c:ptCount val="3"/>
                <c:pt idx="0">
                  <c:v>0.679925</c:v>
                </c:pt>
                <c:pt idx="1">
                  <c:v>0.60344500000000001</c:v>
                </c:pt>
                <c:pt idx="2">
                  <c:v>0.47057300000000002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9C-4A3D-9EA4-DBDF293D309B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Машина опорных векторов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Лист1!$B$3:$D$3</c:f>
              <c:numCache>
                <c:formatCode>General</c:formatCode>
                <c:ptCount val="3"/>
                <c:pt idx="0">
                  <c:v>0.68260900000000002</c:v>
                </c:pt>
                <c:pt idx="1">
                  <c:v>0.98014400000000002</c:v>
                </c:pt>
                <c:pt idx="2">
                  <c:v>0.96083399999999997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9C-4A3D-9EA4-DBDF293D309B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Многослойный персептрон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Лист1!$B$4:$D$4</c:f>
              <c:numCache>
                <c:formatCode>General</c:formatCode>
                <c:ptCount val="3"/>
                <c:pt idx="0">
                  <c:v>0.42073700000000003</c:v>
                </c:pt>
                <c:pt idx="1">
                  <c:v>0.95995200000000003</c:v>
                </c:pt>
                <c:pt idx="2">
                  <c:v>0.96535199999999999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9C-4A3D-9EA4-DBDF293D309B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Метод ближайших соседей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Лист1!$B$5:$D$5</c:f>
              <c:numCache>
                <c:formatCode>General</c:formatCode>
                <c:ptCount val="3"/>
                <c:pt idx="0">
                  <c:v>0.658802</c:v>
                </c:pt>
                <c:pt idx="1">
                  <c:v>0.945886</c:v>
                </c:pt>
                <c:pt idx="2">
                  <c:v>0.92436600000000002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9C-4A3D-9EA4-DBDF293D309B}"/>
            </c:ext>
          </c:extLst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Наивный Байес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Лист1!$B$6:$D$6</c:f>
              <c:numCache>
                <c:formatCode>General</c:formatCode>
                <c:ptCount val="3"/>
                <c:pt idx="0">
                  <c:v>0.75542299999999996</c:v>
                </c:pt>
                <c:pt idx="1">
                  <c:v>0.95300499999999999</c:v>
                </c:pt>
                <c:pt idx="2">
                  <c:v>0.94229399999999996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9C-4A3D-9EA4-DBDF293D309B}"/>
            </c:ext>
          </c:extLst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Случайный лес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Лист1!$B$7:$D$7</c:f>
              <c:numCache>
                <c:formatCode>General</c:formatCode>
                <c:ptCount val="3"/>
                <c:pt idx="0">
                  <c:v>0.64935100000000001</c:v>
                </c:pt>
                <c:pt idx="1">
                  <c:v>0.93945199999999995</c:v>
                </c:pt>
                <c:pt idx="2">
                  <c:v>0.96991300000000003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9C-4A3D-9EA4-DBDF293D309B}"/>
            </c:ext>
          </c:extLst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Логистическая регрессия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Лист1!$B$8:$D$8</c:f>
              <c:numCache>
                <c:formatCode>General</c:formatCode>
                <c:ptCount val="3"/>
                <c:pt idx="0">
                  <c:v>0.70092100000000002</c:v>
                </c:pt>
                <c:pt idx="1">
                  <c:v>0.93929799999999997</c:v>
                </c:pt>
                <c:pt idx="2">
                  <c:v>0.96072400000000002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9C-4A3D-9EA4-DBDF293D309B}"/>
            </c:ext>
          </c:extLst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Деревья решений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Лист1!$B$9:$D$9</c:f>
              <c:numCache>
                <c:formatCode>General</c:formatCode>
                <c:ptCount val="3"/>
                <c:pt idx="0">
                  <c:v>0.72319900000000004</c:v>
                </c:pt>
                <c:pt idx="1">
                  <c:v>0.95298499999999997</c:v>
                </c:pt>
                <c:pt idx="2">
                  <c:v>0.95591000000000004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9C-4A3D-9EA4-DBDF293D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8223088"/>
        <c:axId val="1808218512"/>
      </c:barChart>
      <c:catAx>
        <c:axId val="180822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8218512"/>
        <c:crosses val="autoZero"/>
        <c:auto val="1"/>
        <c:lblAlgn val="ctr"/>
        <c:lblOffset val="100"/>
        <c:noMultiLvlLbl val="0"/>
      </c:catAx>
      <c:valAx>
        <c:axId val="180821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822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633641644023563E-2"/>
          <c:y val="0.81540693699991418"/>
          <c:w val="0.95757966234821801"/>
          <c:h val="0.16868758744619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Лист2!$A$2</c:f>
              <c:strCache>
                <c:ptCount val="1"/>
                <c:pt idx="0">
                  <c:v>ДСМ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Лист2!$B$2:$D$2</c:f>
              <c:numCache>
                <c:formatCode>General</c:formatCode>
                <c:ptCount val="3"/>
                <c:pt idx="0">
                  <c:v>0.679925</c:v>
                </c:pt>
                <c:pt idx="1">
                  <c:v>0.60344500000000001</c:v>
                </c:pt>
                <c:pt idx="2">
                  <c:v>0.47057300000000002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B-45DB-89B1-146488A21BC3}"/>
            </c:ext>
          </c:extLst>
        </c:ser>
        <c:ser>
          <c:idx val="1"/>
          <c:order val="1"/>
          <c:tx>
            <c:strRef>
              <c:f>Лист2!$A$3</c:f>
              <c:strCache>
                <c:ptCount val="1"/>
                <c:pt idx="0">
                  <c:v>Машина опорных векторов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Лист2!$B$3:$D$3</c:f>
              <c:numCache>
                <c:formatCode>General</c:formatCode>
                <c:ptCount val="3"/>
                <c:pt idx="0">
                  <c:v>0.68260900000000002</c:v>
                </c:pt>
                <c:pt idx="1">
                  <c:v>0.98014400000000002</c:v>
                </c:pt>
                <c:pt idx="2">
                  <c:v>0.96083399999999997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B-45DB-89B1-146488A21BC3}"/>
            </c:ext>
          </c:extLst>
        </c:ser>
        <c:ser>
          <c:idx val="2"/>
          <c:order val="2"/>
          <c:tx>
            <c:strRef>
              <c:f>Лист2!$A$4</c:f>
              <c:strCache>
                <c:ptCount val="1"/>
                <c:pt idx="0">
                  <c:v>Многослойный персептрон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Лист2!$B$4:$D$4</c:f>
              <c:numCache>
                <c:formatCode>General</c:formatCode>
                <c:ptCount val="3"/>
                <c:pt idx="0">
                  <c:v>0.42073700000000003</c:v>
                </c:pt>
                <c:pt idx="1">
                  <c:v>0.95995200000000003</c:v>
                </c:pt>
                <c:pt idx="2">
                  <c:v>0.96535199999999999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B-45DB-89B1-146488A21BC3}"/>
            </c:ext>
          </c:extLst>
        </c:ser>
        <c:ser>
          <c:idx val="3"/>
          <c:order val="3"/>
          <c:tx>
            <c:strRef>
              <c:f>Лист2!$A$5</c:f>
              <c:strCache>
                <c:ptCount val="1"/>
                <c:pt idx="0">
                  <c:v>Метод ближайших соседей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Лист2!$B$5:$D$5</c:f>
              <c:numCache>
                <c:formatCode>General</c:formatCode>
                <c:ptCount val="3"/>
                <c:pt idx="0">
                  <c:v>0.658802</c:v>
                </c:pt>
                <c:pt idx="1">
                  <c:v>0.945886</c:v>
                </c:pt>
                <c:pt idx="2">
                  <c:v>0.92436600000000002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5B-45DB-89B1-146488A21BC3}"/>
            </c:ext>
          </c:extLst>
        </c:ser>
        <c:ser>
          <c:idx val="4"/>
          <c:order val="4"/>
          <c:tx>
            <c:strRef>
              <c:f>Лист2!$A$6</c:f>
              <c:strCache>
                <c:ptCount val="1"/>
                <c:pt idx="0">
                  <c:v>Наивный Байес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Лист2!$B$6:$D$6</c:f>
              <c:numCache>
                <c:formatCode>General</c:formatCode>
                <c:ptCount val="3"/>
                <c:pt idx="0">
                  <c:v>0.75542299999999996</c:v>
                </c:pt>
                <c:pt idx="1">
                  <c:v>0.95300499999999999</c:v>
                </c:pt>
                <c:pt idx="2">
                  <c:v>0.94229399999999996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5B-45DB-89B1-146488A21BC3}"/>
            </c:ext>
          </c:extLst>
        </c:ser>
        <c:ser>
          <c:idx val="5"/>
          <c:order val="5"/>
          <c:tx>
            <c:strRef>
              <c:f>Лист2!$A$7</c:f>
              <c:strCache>
                <c:ptCount val="1"/>
                <c:pt idx="0">
                  <c:v>Случайный лес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Лист2!$B$7:$D$7</c:f>
              <c:numCache>
                <c:formatCode>General</c:formatCode>
                <c:ptCount val="3"/>
                <c:pt idx="0">
                  <c:v>0.64935100000000001</c:v>
                </c:pt>
                <c:pt idx="1">
                  <c:v>0.93945199999999995</c:v>
                </c:pt>
                <c:pt idx="2">
                  <c:v>0.96991300000000003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5B-45DB-89B1-146488A21BC3}"/>
            </c:ext>
          </c:extLst>
        </c:ser>
        <c:ser>
          <c:idx val="6"/>
          <c:order val="6"/>
          <c:tx>
            <c:strRef>
              <c:f>Лист2!$A$8</c:f>
              <c:strCache>
                <c:ptCount val="1"/>
                <c:pt idx="0">
                  <c:v>Логистическая регрессия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Лист2!$B$8:$D$8</c:f>
              <c:numCache>
                <c:formatCode>General</c:formatCode>
                <c:ptCount val="3"/>
                <c:pt idx="0">
                  <c:v>0.70092100000000002</c:v>
                </c:pt>
                <c:pt idx="1">
                  <c:v>0.93929799999999997</c:v>
                </c:pt>
                <c:pt idx="2">
                  <c:v>0.96072400000000002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5B-45DB-89B1-146488A21BC3}"/>
            </c:ext>
          </c:extLst>
        </c:ser>
        <c:ser>
          <c:idx val="7"/>
          <c:order val="7"/>
          <c:tx>
            <c:strRef>
              <c:f>Лист2!$A$9</c:f>
              <c:strCache>
                <c:ptCount val="1"/>
                <c:pt idx="0">
                  <c:v>Деревья решений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Лист2!$B$1:$D$1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Лист2!$B$9:$D$9</c:f>
              <c:numCache>
                <c:formatCode>General</c:formatCode>
                <c:ptCount val="3"/>
                <c:pt idx="0">
                  <c:v>0.72319900000000004</c:v>
                </c:pt>
                <c:pt idx="1">
                  <c:v>0.95298499999999997</c:v>
                </c:pt>
                <c:pt idx="2">
                  <c:v>0.95591000000000004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15B-45DB-89B1-146488A21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999696"/>
        <c:axId val="1734000112"/>
      </c:barChart>
      <c:catAx>
        <c:axId val="173399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000112"/>
        <c:crosses val="autoZero"/>
        <c:auto val="1"/>
        <c:lblAlgn val="ctr"/>
        <c:lblOffset val="100"/>
        <c:noMultiLvlLbl val="0"/>
      </c:catAx>
      <c:valAx>
        <c:axId val="173400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399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976340881065093E-3"/>
          <c:y val="0.82373014735656347"/>
          <c:w val="0.98390855581990355"/>
          <c:h val="0.16833379436069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Лист3!$A$2</c:f>
              <c:strCache>
                <c:ptCount val="1"/>
                <c:pt idx="0">
                  <c:v>ДСМ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Лист3!$B$2:$D$2</c:f>
              <c:numCache>
                <c:formatCode>General</c:formatCode>
                <c:ptCount val="3"/>
                <c:pt idx="0">
                  <c:v>0.679925</c:v>
                </c:pt>
                <c:pt idx="1">
                  <c:v>0.60344500000000001</c:v>
                </c:pt>
                <c:pt idx="2">
                  <c:v>0.47057300000000002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1F-4C15-90A1-77202B2E5865}"/>
            </c:ext>
          </c:extLst>
        </c:ser>
        <c:ser>
          <c:idx val="1"/>
          <c:order val="1"/>
          <c:tx>
            <c:strRef>
              <c:f>Лист3!$A$3</c:f>
              <c:strCache>
                <c:ptCount val="1"/>
                <c:pt idx="0">
                  <c:v>Машина опорных векторов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Лист3!$B$3:$D$3</c:f>
              <c:numCache>
                <c:formatCode>General</c:formatCode>
                <c:ptCount val="3"/>
                <c:pt idx="0">
                  <c:v>0.68260900000000002</c:v>
                </c:pt>
                <c:pt idx="1">
                  <c:v>0.98014400000000002</c:v>
                </c:pt>
                <c:pt idx="2">
                  <c:v>0.96083399999999997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1F-4C15-90A1-77202B2E5865}"/>
            </c:ext>
          </c:extLst>
        </c:ser>
        <c:ser>
          <c:idx val="2"/>
          <c:order val="2"/>
          <c:tx>
            <c:strRef>
              <c:f>Лист3!$A$4</c:f>
              <c:strCache>
                <c:ptCount val="1"/>
                <c:pt idx="0">
                  <c:v>Многослойный персептрон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Лист3!$B$4:$D$4</c:f>
              <c:numCache>
                <c:formatCode>General</c:formatCode>
                <c:ptCount val="3"/>
                <c:pt idx="0">
                  <c:v>0.42073700000000003</c:v>
                </c:pt>
                <c:pt idx="1">
                  <c:v>0.95995200000000003</c:v>
                </c:pt>
                <c:pt idx="2">
                  <c:v>0.96535199999999999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1F-4C15-90A1-77202B2E5865}"/>
            </c:ext>
          </c:extLst>
        </c:ser>
        <c:ser>
          <c:idx val="3"/>
          <c:order val="3"/>
          <c:tx>
            <c:strRef>
              <c:f>Лист3!$A$5</c:f>
              <c:strCache>
                <c:ptCount val="1"/>
                <c:pt idx="0">
                  <c:v>Метод ближайших соседей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Лист3!$B$5:$D$5</c:f>
              <c:numCache>
                <c:formatCode>General</c:formatCode>
                <c:ptCount val="3"/>
                <c:pt idx="0">
                  <c:v>0.658802</c:v>
                </c:pt>
                <c:pt idx="1">
                  <c:v>0.945886</c:v>
                </c:pt>
                <c:pt idx="2">
                  <c:v>0.92436600000000002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1F-4C15-90A1-77202B2E5865}"/>
            </c:ext>
          </c:extLst>
        </c:ser>
        <c:ser>
          <c:idx val="4"/>
          <c:order val="4"/>
          <c:tx>
            <c:strRef>
              <c:f>Лист3!$A$6</c:f>
              <c:strCache>
                <c:ptCount val="1"/>
                <c:pt idx="0">
                  <c:v>Наивный Байес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Лист3!$B$6:$D$6</c:f>
              <c:numCache>
                <c:formatCode>General</c:formatCode>
                <c:ptCount val="3"/>
                <c:pt idx="0">
                  <c:v>0.75542299999999996</c:v>
                </c:pt>
                <c:pt idx="1">
                  <c:v>0.95300499999999999</c:v>
                </c:pt>
                <c:pt idx="2">
                  <c:v>0.94229399999999996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1F-4C15-90A1-77202B2E5865}"/>
            </c:ext>
          </c:extLst>
        </c:ser>
        <c:ser>
          <c:idx val="5"/>
          <c:order val="5"/>
          <c:tx>
            <c:strRef>
              <c:f>Лист3!$A$7</c:f>
              <c:strCache>
                <c:ptCount val="1"/>
                <c:pt idx="0">
                  <c:v>Случайный лес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Лист3!$B$7:$D$7</c:f>
              <c:numCache>
                <c:formatCode>General</c:formatCode>
                <c:ptCount val="3"/>
                <c:pt idx="0">
                  <c:v>0.64935100000000001</c:v>
                </c:pt>
                <c:pt idx="1">
                  <c:v>0.93945199999999995</c:v>
                </c:pt>
                <c:pt idx="2">
                  <c:v>0.96991300000000003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1F-4C15-90A1-77202B2E5865}"/>
            </c:ext>
          </c:extLst>
        </c:ser>
        <c:ser>
          <c:idx val="6"/>
          <c:order val="6"/>
          <c:tx>
            <c:strRef>
              <c:f>Лист3!$A$8</c:f>
              <c:strCache>
                <c:ptCount val="1"/>
                <c:pt idx="0">
                  <c:v>Логистическая регрессия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Лист3!$B$8:$D$8</c:f>
              <c:numCache>
                <c:formatCode>General</c:formatCode>
                <c:ptCount val="3"/>
                <c:pt idx="0">
                  <c:v>0.70092100000000002</c:v>
                </c:pt>
                <c:pt idx="1">
                  <c:v>0.93929799999999997</c:v>
                </c:pt>
                <c:pt idx="2">
                  <c:v>0.96072400000000002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1F-4C15-90A1-77202B2E5865}"/>
            </c:ext>
          </c:extLst>
        </c:ser>
        <c:ser>
          <c:idx val="7"/>
          <c:order val="7"/>
          <c:tx>
            <c:strRef>
              <c:f>Лист3!$A$9</c:f>
              <c:strCache>
                <c:ptCount val="1"/>
                <c:pt idx="0">
                  <c:v>Деревья решений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Лист3!$B$1:$D$1</c:f>
              <c:strCache>
                <c:ptCount val="3"/>
                <c:pt idx="0">
                  <c:v>Bank</c:v>
                </c:pt>
                <c:pt idx="1">
                  <c:v>iris</c:v>
                </c:pt>
                <c:pt idx="2">
                  <c:v>Congress</c:v>
                </c:pt>
              </c:strCache>
            </c:strRef>
          </c:cat>
          <c:val>
            <c:numRef>
              <c:f>Лист3!$B$9:$D$9</c:f>
              <c:numCache>
                <c:formatCode>General</c:formatCode>
                <c:ptCount val="3"/>
                <c:pt idx="0">
                  <c:v>0.72319900000000004</c:v>
                </c:pt>
                <c:pt idx="1">
                  <c:v>0.95298499999999997</c:v>
                </c:pt>
                <c:pt idx="2">
                  <c:v>0.95591000000000004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1F-4C15-90A1-77202B2E5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6308992"/>
        <c:axId val="1726309408"/>
      </c:barChart>
      <c:catAx>
        <c:axId val="17263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6309408"/>
        <c:crosses val="autoZero"/>
        <c:auto val="1"/>
        <c:lblAlgn val="ctr"/>
        <c:lblOffset val="100"/>
        <c:noMultiLvlLbl val="0"/>
      </c:catAx>
      <c:valAx>
        <c:axId val="172630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63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976354377858477E-3"/>
          <c:y val="0.83687458505983747"/>
          <c:w val="0.97104717729894541"/>
          <c:h val="0.14708696908202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0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24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2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6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0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1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0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7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4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885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2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826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1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5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0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8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96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6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1C78B4-4E37-4416-BEB0-3CFF7EDA3675}" type="datetimeFigureOut">
              <a:rPr lang="ru-RU" smtClean="0"/>
              <a:t>12.09.2018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49CEEB-CEBF-40E1-B4E6-E83D6E819A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12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2316163"/>
            <a:ext cx="11620500" cy="238760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Выпускная квалификационная работа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400" b="1" dirty="0" smtClean="0"/>
              <a:t>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Разработка </a:t>
            </a:r>
            <a:r>
              <a:rPr lang="ru-RU" sz="3600" b="1" dirty="0"/>
              <a:t>программной оболочки для сравнения различных методов интеллектуального анализа данных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03763"/>
            <a:ext cx="9144000" cy="135096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студент 4 курса </a:t>
            </a:r>
            <a:r>
              <a:rPr lang="ru-RU" dirty="0" err="1" smtClean="0"/>
              <a:t>ОИСвГС</a:t>
            </a:r>
            <a:r>
              <a:rPr lang="ru-RU" dirty="0" smtClean="0"/>
              <a:t> Палёнов К. И.</a:t>
            </a:r>
          </a:p>
          <a:p>
            <a:pPr algn="r"/>
            <a:endParaRPr lang="ru-RU" sz="1200" dirty="0"/>
          </a:p>
          <a:p>
            <a:pPr algn="r"/>
            <a:r>
              <a:rPr lang="ru-RU" dirty="0" smtClean="0"/>
              <a:t>Научный руководитель: д. ф-м. н, профессор </a:t>
            </a:r>
            <a:r>
              <a:rPr lang="ru-RU" dirty="0" err="1" smtClean="0"/>
              <a:t>Аншаков</a:t>
            </a:r>
            <a:r>
              <a:rPr lang="ru-RU" dirty="0" smtClean="0"/>
              <a:t> О. М.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7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ima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4" y="136049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49" y="838835"/>
            <a:ext cx="121920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ГУМАНИТАРНЫЙ УНИВЕРСИТЕТ»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(РГГУ)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ОТДЕЛЕНИЕ ИНТЕЛЛЕКТУАЛЬНЫХ СИСТЕМ В ГУМАНИТАРНОЙ СФЕРЕ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02525"/>
            <a:ext cx="9601200" cy="4567645"/>
          </a:xfrm>
        </p:spPr>
        <p:txBody>
          <a:bodyPr>
            <a:noAutofit/>
          </a:bodyPr>
          <a:lstStyle/>
          <a:p>
            <a:r>
              <a:rPr lang="ru-RU" sz="2800" dirty="0" smtClean="0"/>
              <a:t>Логистическая регрессия</a:t>
            </a:r>
          </a:p>
          <a:p>
            <a:r>
              <a:rPr lang="ru-RU" sz="2800" dirty="0" smtClean="0"/>
              <a:t>Нормализованная машина Байеса</a:t>
            </a:r>
          </a:p>
          <a:p>
            <a:r>
              <a:rPr lang="ru-RU" sz="2800" dirty="0" smtClean="0"/>
              <a:t>Метод ближайших соседей</a:t>
            </a:r>
          </a:p>
          <a:p>
            <a:r>
              <a:rPr lang="ru-RU" sz="2800" dirty="0" smtClean="0"/>
              <a:t>Машина опорных векторов</a:t>
            </a:r>
          </a:p>
          <a:p>
            <a:r>
              <a:rPr lang="ru-RU" sz="2800" dirty="0" smtClean="0"/>
              <a:t>Деревья решений</a:t>
            </a:r>
          </a:p>
          <a:p>
            <a:r>
              <a:rPr lang="ru-RU" sz="2800" dirty="0" smtClean="0"/>
              <a:t>Случайный лес</a:t>
            </a:r>
          </a:p>
          <a:p>
            <a:r>
              <a:rPr lang="ru-RU" sz="2800" dirty="0" smtClean="0"/>
              <a:t>Многослойный персептрон</a:t>
            </a:r>
          </a:p>
          <a:p>
            <a:r>
              <a:rPr lang="ru-RU" sz="2800" dirty="0" smtClean="0"/>
              <a:t>ДСМ-метод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568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72291"/>
            <a:ext cx="9601200" cy="6727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84663"/>
            <a:ext cx="9601200" cy="4482737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Среда разработки: </a:t>
            </a:r>
            <a:r>
              <a:rPr lang="en-US" sz="3000" dirty="0" smtClean="0"/>
              <a:t>Microsoft Visual Studio 2017 Community Edition</a:t>
            </a:r>
            <a:endParaRPr lang="fr-CA" sz="3000" dirty="0" smtClean="0"/>
          </a:p>
          <a:p>
            <a:r>
              <a:rPr lang="ru-RU" sz="3000" dirty="0" smtClean="0"/>
              <a:t>Интерфейс:</a:t>
            </a:r>
          </a:p>
          <a:p>
            <a:pPr lvl="1"/>
            <a:r>
              <a:rPr lang="ru-RU" sz="2800" i="0" dirty="0" smtClean="0"/>
              <a:t>Приложение </a:t>
            </a:r>
            <a:r>
              <a:rPr lang="fr-CA" sz="2800" i="0" dirty="0" smtClean="0"/>
              <a:t>Windows Forms</a:t>
            </a:r>
            <a:endParaRPr lang="ru-RU" sz="2800" i="0" dirty="0" smtClean="0"/>
          </a:p>
          <a:p>
            <a:pPr lvl="1"/>
            <a:r>
              <a:rPr lang="ru-RU" sz="2800" i="0" dirty="0" smtClean="0"/>
              <a:t>С</a:t>
            </a:r>
            <a:r>
              <a:rPr lang="fr-CA" sz="2800" i="0" dirty="0" smtClean="0"/>
              <a:t>#</a:t>
            </a:r>
            <a:r>
              <a:rPr lang="ru-RU" sz="2800" i="0" dirty="0" smtClean="0"/>
              <a:t>, платформа </a:t>
            </a:r>
            <a:r>
              <a:rPr lang="fr-CA" sz="2800" i="0" dirty="0" smtClean="0"/>
              <a:t>.NET Framework 4.6.1</a:t>
            </a:r>
          </a:p>
          <a:p>
            <a:r>
              <a:rPr lang="ru-RU" sz="3000" dirty="0" smtClean="0"/>
              <a:t>Ядро:</a:t>
            </a:r>
          </a:p>
          <a:p>
            <a:pPr lvl="1"/>
            <a:r>
              <a:rPr lang="ru-RU" sz="2800" i="0" dirty="0" smtClean="0"/>
              <a:t>Консольное приложение</a:t>
            </a:r>
          </a:p>
          <a:p>
            <a:pPr lvl="1"/>
            <a:r>
              <a:rPr lang="fr-CA" sz="2800" i="0" dirty="0" smtClean="0"/>
              <a:t>Python 3.6</a:t>
            </a:r>
            <a:endParaRPr lang="ru-RU" sz="2800" i="0" dirty="0" smtClean="0"/>
          </a:p>
          <a:p>
            <a:pPr lvl="1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00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0309" y="380995"/>
            <a:ext cx="9601200" cy="8088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Используемые библиотеки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29" y="1443628"/>
            <a:ext cx="11451771" cy="4791710"/>
          </a:xfrm>
        </p:spPr>
        <p:txBody>
          <a:bodyPr>
            <a:noAutofit/>
          </a:bodyPr>
          <a:lstStyle/>
          <a:p>
            <a:r>
              <a:rPr lang="fr-CA" sz="2700" dirty="0" smtClean="0"/>
              <a:t>pandas – </a:t>
            </a:r>
            <a:r>
              <a:rPr lang="ru-RU" sz="2700" dirty="0" smtClean="0"/>
              <a:t>представление и обработка данных, работа с </a:t>
            </a:r>
            <a:r>
              <a:rPr lang="fr-CA" sz="2700" dirty="0" smtClean="0"/>
              <a:t>csv-</a:t>
            </a:r>
            <a:r>
              <a:rPr lang="ru-RU" sz="2700" dirty="0" smtClean="0"/>
              <a:t>файлами</a:t>
            </a:r>
            <a:endParaRPr lang="fr-CA" sz="2700" dirty="0" smtClean="0"/>
          </a:p>
          <a:p>
            <a:r>
              <a:rPr lang="fr-CA" sz="2700" dirty="0" smtClean="0"/>
              <a:t>SciPy</a:t>
            </a:r>
          </a:p>
          <a:p>
            <a:pPr lvl="1"/>
            <a:r>
              <a:rPr lang="fr-CA" sz="2700" i="0" dirty="0" smtClean="0"/>
              <a:t>sklearn</a:t>
            </a:r>
            <a:r>
              <a:rPr lang="ru-RU" sz="2700" i="0" dirty="0" smtClean="0"/>
              <a:t> – имплементация алгоритмов машинного обучения (кроме ДСМ), вычисление метрик</a:t>
            </a:r>
            <a:endParaRPr lang="fr-CA" sz="2700" i="0" dirty="0" smtClean="0"/>
          </a:p>
          <a:p>
            <a:r>
              <a:rPr lang="fr-CA" sz="2700" dirty="0" smtClean="0"/>
              <a:t>pythonnet</a:t>
            </a:r>
            <a:r>
              <a:rPr lang="ru-RU" sz="2700" dirty="0" smtClean="0"/>
              <a:t> – работа с </a:t>
            </a:r>
            <a:r>
              <a:rPr lang="en-US" sz="2700" dirty="0" smtClean="0"/>
              <a:t>Python-</a:t>
            </a:r>
            <a:r>
              <a:rPr lang="ru-RU" sz="2700" dirty="0" smtClean="0"/>
              <a:t>объектами и</a:t>
            </a:r>
            <a:r>
              <a:rPr lang="en-US" sz="2700" dirty="0" smtClean="0"/>
              <a:t> Python-</a:t>
            </a:r>
            <a:r>
              <a:rPr lang="ru-RU" sz="2700" dirty="0" smtClean="0"/>
              <a:t>модулями</a:t>
            </a:r>
            <a:r>
              <a:rPr lang="en-US" sz="2700" dirty="0" smtClean="0"/>
              <a:t> </a:t>
            </a:r>
            <a:r>
              <a:rPr lang="ru-RU" sz="2700" dirty="0" smtClean="0"/>
              <a:t>в среде </a:t>
            </a:r>
            <a:r>
              <a:rPr lang="en-US" sz="2700" dirty="0" smtClean="0"/>
              <a:t>.NET</a:t>
            </a:r>
            <a:endParaRPr lang="ru-RU" sz="2700" dirty="0" smtClean="0"/>
          </a:p>
          <a:p>
            <a:pPr marL="0" indent="0">
              <a:buNone/>
            </a:pPr>
            <a:endParaRPr lang="ru-RU" sz="2700" dirty="0"/>
          </a:p>
          <a:p>
            <a:pPr marL="0" indent="0">
              <a:buNone/>
            </a:pPr>
            <a:r>
              <a:rPr lang="ru-RU" sz="2700" dirty="0" smtClean="0"/>
              <a:t>Также были разработаны две библиотеки для работы с ДСМ-методом:</a:t>
            </a:r>
          </a:p>
          <a:p>
            <a:r>
              <a:rPr lang="fr-CA" sz="2700" dirty="0" smtClean="0"/>
              <a:t>JSM </a:t>
            </a:r>
            <a:r>
              <a:rPr lang="ru-RU" sz="2700" dirty="0" smtClean="0"/>
              <a:t>– имплементация ДСМ-метода (предоставлена О. М. </a:t>
            </a:r>
            <a:r>
              <a:rPr lang="ru-RU" sz="2700" dirty="0" err="1" smtClean="0"/>
              <a:t>Аншаковым</a:t>
            </a:r>
            <a:r>
              <a:rPr lang="ru-RU" sz="2700" dirty="0" smtClean="0"/>
              <a:t>)</a:t>
            </a:r>
          </a:p>
          <a:p>
            <a:r>
              <a:rPr lang="fr-CA" sz="2700" dirty="0" smtClean="0"/>
              <a:t>BitSetConvertor – </a:t>
            </a:r>
            <a:r>
              <a:rPr lang="ru-RU" sz="2700" dirty="0" smtClean="0"/>
              <a:t>преобразователь данных для работы с ДСМ-методом</a:t>
            </a:r>
            <a:endParaRPr lang="fr-CA" sz="2700" dirty="0" smtClean="0"/>
          </a:p>
          <a:p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5406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303" y="93617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UML-</a:t>
            </a:r>
            <a:r>
              <a:rPr lang="ru-RU" dirty="0" smtClean="0"/>
              <a:t>диаграмма пакетов ядра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515" y="901083"/>
            <a:ext cx="8456022" cy="57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7571"/>
          </a:xfrm>
        </p:spPr>
        <p:txBody>
          <a:bodyPr/>
          <a:lstStyle/>
          <a:p>
            <a:pPr algn="ctr"/>
            <a:r>
              <a:rPr lang="ru-RU" dirty="0" smtClean="0"/>
              <a:t>Интеграция ядра и интерфейса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84" y="3057750"/>
            <a:ext cx="10977901" cy="14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Системные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39863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Windows 7 </a:t>
            </a:r>
            <a:r>
              <a:rPr lang="ru-RU" sz="2800" dirty="0" smtClean="0"/>
              <a:t>и выше</a:t>
            </a:r>
          </a:p>
          <a:p>
            <a:r>
              <a:rPr lang="ru-RU" sz="2800" dirty="0" smtClean="0"/>
              <a:t>64-разрядная архитектура</a:t>
            </a:r>
          </a:p>
          <a:p>
            <a:r>
              <a:rPr lang="ru-RU" sz="2800" dirty="0" smtClean="0"/>
              <a:t>ОЗУ не менее 2 Гб</a:t>
            </a:r>
          </a:p>
          <a:p>
            <a:r>
              <a:rPr lang="en-US" sz="2800" dirty="0" smtClean="0"/>
              <a:t>.NET Framework 4.6.1</a:t>
            </a:r>
          </a:p>
          <a:p>
            <a:r>
              <a:rPr lang="en-US" sz="2800" dirty="0" smtClean="0"/>
              <a:t>Python 3.6</a:t>
            </a:r>
          </a:p>
          <a:p>
            <a:r>
              <a:rPr lang="ru-RU" sz="2800" dirty="0" smtClean="0"/>
              <a:t>Вышеуказанные пакеты для </a:t>
            </a:r>
            <a:r>
              <a:rPr lang="en-US" sz="2800" dirty="0" smtClean="0"/>
              <a:t>Python 3.6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73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 тестирования методов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Параметры тестирования:</a:t>
            </a:r>
          </a:p>
          <a:p>
            <a:r>
              <a:rPr lang="ru-RU" sz="2800" dirty="0" smtClean="0"/>
              <a:t>Стратегия </a:t>
            </a:r>
            <a:r>
              <a:rPr lang="en-US" sz="2800" dirty="0" smtClean="0"/>
              <a:t>K-Fold, </a:t>
            </a:r>
            <a:r>
              <a:rPr lang="ru-RU" sz="2800" dirty="0" smtClean="0"/>
              <a:t>3 разбиения с перемешиванием</a:t>
            </a:r>
          </a:p>
          <a:p>
            <a:r>
              <a:rPr lang="ru-RU" sz="2800" dirty="0" err="1" smtClean="0"/>
              <a:t>Датасет</a:t>
            </a:r>
            <a:r>
              <a:rPr lang="ru-RU" sz="2800" dirty="0" smtClean="0"/>
              <a:t> </a:t>
            </a:r>
            <a:r>
              <a:rPr lang="en-US" sz="2800" dirty="0" smtClean="0"/>
              <a:t>bank </a:t>
            </a:r>
            <a:r>
              <a:rPr lang="ru-RU" sz="2800" dirty="0" smtClean="0"/>
              <a:t>(16 признаков, 40 примеров)</a:t>
            </a:r>
          </a:p>
          <a:p>
            <a:r>
              <a:rPr lang="ru-RU" sz="2800" dirty="0" err="1" smtClean="0"/>
              <a:t>Датасет</a:t>
            </a:r>
            <a:r>
              <a:rPr lang="ru-RU" sz="2800" dirty="0" smtClean="0"/>
              <a:t> </a:t>
            </a:r>
            <a:r>
              <a:rPr lang="en-US" sz="2800" dirty="0" smtClean="0"/>
              <a:t>iris (4 </a:t>
            </a:r>
            <a:r>
              <a:rPr lang="ru-RU" sz="2800" dirty="0" smtClean="0"/>
              <a:t>признака, 150 примеров)</a:t>
            </a:r>
          </a:p>
          <a:p>
            <a:r>
              <a:rPr lang="ru-RU" sz="2800" dirty="0" err="1" smtClean="0"/>
              <a:t>Датасет</a:t>
            </a:r>
            <a:r>
              <a:rPr lang="ru-RU" sz="2800" dirty="0" smtClean="0"/>
              <a:t> </a:t>
            </a:r>
            <a:r>
              <a:rPr lang="en-US" sz="2800" dirty="0" smtClean="0"/>
              <a:t>congress (16</a:t>
            </a:r>
            <a:r>
              <a:rPr lang="ru-RU" sz="2800" dirty="0" smtClean="0"/>
              <a:t> </a:t>
            </a:r>
            <a:r>
              <a:rPr lang="ru-RU" sz="2800" dirty="0" smtClean="0"/>
              <a:t>признаков, </a:t>
            </a:r>
            <a:r>
              <a:rPr lang="ru-RU" sz="2800" dirty="0" smtClean="0"/>
              <a:t>434 примера)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52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Точность</a:t>
            </a:r>
            <a:endParaRPr lang="ru-RU" dirty="0"/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556210"/>
              </p:ext>
            </p:extLst>
          </p:nvPr>
        </p:nvGraphicFramePr>
        <p:xfrm>
          <a:off x="1709058" y="1540328"/>
          <a:ext cx="9655628" cy="4790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5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Полнота</a:t>
            </a:r>
            <a:endParaRPr lang="ru-RU" dirty="0"/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53397"/>
              </p:ext>
            </p:extLst>
          </p:nvPr>
        </p:nvGraphicFramePr>
        <p:xfrm>
          <a:off x="1710690" y="1626054"/>
          <a:ext cx="9410156" cy="4800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7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</a:t>
            </a:r>
            <a:r>
              <a:rPr lang="ru-RU" dirty="0" smtClean="0"/>
              <a:t>1</a:t>
            </a:r>
            <a:r>
              <a:rPr lang="en-US" dirty="0" smtClean="0"/>
              <a:t>-</a:t>
            </a:r>
            <a:r>
              <a:rPr lang="ru-RU" dirty="0" smtClean="0"/>
              <a:t>мера</a:t>
            </a:r>
            <a:endParaRPr lang="ru-RU" dirty="0"/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025137"/>
              </p:ext>
            </p:extLst>
          </p:nvPr>
        </p:nvGraphicFramePr>
        <p:xfrm>
          <a:off x="1576251" y="1428749"/>
          <a:ext cx="10180320" cy="505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5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Целью проекта является создание </a:t>
            </a:r>
            <a:r>
              <a:rPr lang="ru-RU" sz="2800" dirty="0" smtClean="0"/>
              <a:t>приложения, предназначенного для сравнения </a:t>
            </a:r>
            <a:r>
              <a:rPr lang="ru-RU" sz="2800" dirty="0"/>
              <a:t>эффективности работы алгоритмов машинного обучения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88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67789"/>
            <a:ext cx="9601200" cy="8120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079862"/>
            <a:ext cx="9601200" cy="5416731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Разработано представление данных, которое позволяет автоматически производить бинаризацию </a:t>
            </a:r>
            <a:r>
              <a:rPr lang="ru-RU" sz="2800" dirty="0" err="1" smtClean="0"/>
              <a:t>датасета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Освоена работа с библиотеками машинного обучения на языке </a:t>
            </a:r>
            <a:r>
              <a:rPr lang="en-US" sz="2800" dirty="0" smtClean="0"/>
              <a:t>Python</a:t>
            </a:r>
          </a:p>
          <a:p>
            <a:r>
              <a:rPr lang="ru-RU" sz="2800" dirty="0" smtClean="0"/>
              <a:t>Реализация ДСМ-метода на языке </a:t>
            </a:r>
            <a:r>
              <a:rPr lang="fr-CA" sz="2800" dirty="0" smtClean="0"/>
              <a:t>Python 3.6 </a:t>
            </a:r>
            <a:r>
              <a:rPr lang="ru-RU" sz="2800" dirty="0" smtClean="0"/>
              <a:t>приведена к стандарту библиот</a:t>
            </a:r>
            <a:r>
              <a:rPr lang="ru-RU" sz="2800" dirty="0"/>
              <a:t>е</a:t>
            </a:r>
            <a:r>
              <a:rPr lang="ru-RU" sz="2800" dirty="0" smtClean="0"/>
              <a:t>ки </a:t>
            </a:r>
            <a:r>
              <a:rPr lang="en-US" sz="2800" dirty="0" err="1" smtClean="0"/>
              <a:t>Sckit</a:t>
            </a:r>
            <a:r>
              <a:rPr lang="en-US" sz="2800" dirty="0" smtClean="0"/>
              <a:t>-learn</a:t>
            </a:r>
            <a:endParaRPr lang="ru-RU" sz="2800" dirty="0" smtClean="0"/>
          </a:p>
          <a:p>
            <a:r>
              <a:rPr lang="ru-RU" sz="2800" dirty="0" smtClean="0"/>
              <a:t>Найден эффективный способ интеграции </a:t>
            </a:r>
            <a:r>
              <a:rPr lang="en-US" sz="2800" dirty="0" smtClean="0"/>
              <a:t>Python </a:t>
            </a:r>
            <a:r>
              <a:rPr lang="ru-RU" sz="2800" dirty="0" smtClean="0"/>
              <a:t>и среды </a:t>
            </a:r>
            <a:r>
              <a:rPr lang="en-US" sz="2800" dirty="0" smtClean="0"/>
              <a:t>.NET</a:t>
            </a:r>
            <a:endParaRPr lang="ru-RU" sz="2800" dirty="0" smtClean="0"/>
          </a:p>
          <a:p>
            <a:r>
              <a:rPr lang="ru-RU" sz="2800" dirty="0" smtClean="0"/>
              <a:t>Разработано оконное приложение для оценки качества работы алгоритма машинного обучения</a:t>
            </a:r>
          </a:p>
          <a:p>
            <a:r>
              <a:rPr lang="ru-RU" sz="2800" dirty="0" smtClean="0"/>
              <a:t>Разработан Модуль вычисления метрик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84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936" y="2286000"/>
            <a:ext cx="11207933" cy="3581400"/>
          </a:xfrm>
        </p:spPr>
        <p:txBody>
          <a:bodyPr>
            <a:normAutofit/>
          </a:bodyPr>
          <a:lstStyle/>
          <a:p>
            <a:pPr lvl="0"/>
            <a:r>
              <a:rPr lang="ru-RU" sz="2800" dirty="0" smtClean="0"/>
              <a:t>Разработать Модуль вычисления метрик (точность, полнота, </a:t>
            </a:r>
            <a:r>
              <a:rPr lang="en-US" sz="2800" dirty="0" smtClean="0"/>
              <a:t>F-</a:t>
            </a:r>
            <a:r>
              <a:rPr lang="ru-RU" sz="2800" dirty="0" smtClean="0"/>
              <a:t>мера) (далее – ядро).</a:t>
            </a:r>
          </a:p>
          <a:p>
            <a:pPr lvl="0"/>
            <a:r>
              <a:rPr lang="ru-RU" sz="2800" dirty="0" smtClean="0"/>
              <a:t>Разработать вспомогательный язык, который описывает наборы данных.</a:t>
            </a:r>
          </a:p>
          <a:p>
            <a:pPr lvl="0"/>
            <a:r>
              <a:rPr lang="ru-RU" sz="2800" dirty="0" smtClean="0"/>
              <a:t>Провести адаптацию </a:t>
            </a:r>
            <a:r>
              <a:rPr lang="ru-RU" sz="2800" dirty="0"/>
              <a:t>ДСМ-метода к стандарту, </a:t>
            </a:r>
            <a:r>
              <a:rPr lang="ru-RU" sz="2800" dirty="0" smtClean="0"/>
              <a:t>имплементированному </a:t>
            </a:r>
            <a:r>
              <a:rPr lang="ru-RU" sz="2800" dirty="0"/>
              <a:t>в </a:t>
            </a:r>
            <a:r>
              <a:rPr lang="ru-RU" sz="2800" dirty="0" smtClean="0"/>
              <a:t>ядре.</a:t>
            </a:r>
            <a:endParaRPr lang="ru-RU" sz="2800" dirty="0"/>
          </a:p>
          <a:p>
            <a:pPr lvl="0"/>
            <a:r>
              <a:rPr lang="ru-RU" sz="2800" dirty="0" smtClean="0"/>
              <a:t>Разработать </a:t>
            </a:r>
            <a:r>
              <a:rPr lang="ru-RU" sz="2800" dirty="0"/>
              <a:t>графический интерфейс для работы с </a:t>
            </a:r>
            <a:r>
              <a:rPr lang="ru-RU" sz="2800" dirty="0" smtClean="0"/>
              <a:t>ядром.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773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ЗАДАЧИ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103" y="1976846"/>
            <a:ext cx="11416937" cy="3890554"/>
          </a:xfrm>
        </p:spPr>
        <p:txBody>
          <a:bodyPr>
            <a:normAutofit fontScale="92500"/>
          </a:bodyPr>
          <a:lstStyle/>
          <a:p>
            <a:r>
              <a:rPr lang="ru-RU" sz="3000" dirty="0" smtClean="0"/>
              <a:t>Задача классификация:</a:t>
            </a:r>
          </a:p>
          <a:p>
            <a:pPr lvl="1"/>
            <a:r>
              <a:rPr lang="ru-RU" sz="2800" i="0" dirty="0" smtClean="0"/>
              <a:t>Имеется конечное множество объектов и конечное множество классов. Задача – сопоставить каждому объекту класс.</a:t>
            </a:r>
          </a:p>
          <a:p>
            <a:r>
              <a:rPr lang="ru-RU" sz="3000" dirty="0" smtClean="0"/>
              <a:t>Задача кластеризации:</a:t>
            </a:r>
          </a:p>
          <a:p>
            <a:pPr lvl="1"/>
            <a:r>
              <a:rPr lang="ru-RU" sz="2800" i="0" dirty="0" smtClean="0"/>
              <a:t>Имеется конечное множество объектов. Задача – разбить их на группы (кластеры).</a:t>
            </a:r>
          </a:p>
          <a:p>
            <a:r>
              <a:rPr lang="ru-RU" sz="3000" dirty="0" smtClean="0"/>
              <a:t>Задача регрессии:</a:t>
            </a:r>
          </a:p>
          <a:p>
            <a:pPr lvl="1"/>
            <a:r>
              <a:rPr lang="ru-RU" sz="2800" i="0" dirty="0" smtClean="0"/>
              <a:t>Исследовать зависимость одних переменных (признаков) от других.</a:t>
            </a:r>
          </a:p>
        </p:txBody>
      </p:sp>
    </p:spTree>
    <p:extLst>
      <p:ext uri="{BB962C8B-B14F-4D97-AF65-F5344CB8AC3E}">
        <p14:creationId xmlns:p14="http://schemas.microsoft.com/office/powerpoint/2010/main" val="25244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Матрица </a:t>
            </a:r>
            <a:r>
              <a:rPr lang="ru-RU" dirty="0" err="1" smtClean="0"/>
              <a:t>контингентности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57717"/>
              </p:ext>
            </p:extLst>
          </p:nvPr>
        </p:nvGraphicFramePr>
        <p:xfrm>
          <a:off x="1114698" y="2391589"/>
          <a:ext cx="10665822" cy="2628904"/>
        </p:xfrm>
        <a:graphic>
          <a:graphicData uri="http://schemas.openxmlformats.org/drawingml/2006/table">
            <a:tbl>
              <a:tblPr firstRow="1" firstCol="1" bandRow="1"/>
              <a:tblGrid>
                <a:gridCol w="2685218">
                  <a:extLst>
                    <a:ext uri="{9D8B030D-6E8A-4147-A177-3AD203B41FA5}">
                      <a16:colId xmlns:a16="http://schemas.microsoft.com/office/drawing/2014/main" val="2925038496"/>
                    </a:ext>
                  </a:extLst>
                </a:gridCol>
                <a:gridCol w="2427477">
                  <a:extLst>
                    <a:ext uri="{9D8B030D-6E8A-4147-A177-3AD203B41FA5}">
                      <a16:colId xmlns:a16="http://schemas.microsoft.com/office/drawing/2014/main" val="2053328138"/>
                    </a:ext>
                  </a:extLst>
                </a:gridCol>
                <a:gridCol w="2811883">
                  <a:extLst>
                    <a:ext uri="{9D8B030D-6E8A-4147-A177-3AD203B41FA5}">
                      <a16:colId xmlns:a16="http://schemas.microsoft.com/office/drawing/2014/main" val="3607540706"/>
                    </a:ext>
                  </a:extLst>
                </a:gridCol>
                <a:gridCol w="2741244">
                  <a:extLst>
                    <a:ext uri="{9D8B030D-6E8A-4147-A177-3AD203B41FA5}">
                      <a16:colId xmlns:a16="http://schemas.microsoft.com/office/drawing/2014/main" val="2631395951"/>
                    </a:ext>
                  </a:extLst>
                </a:gridCol>
              </a:tblGrid>
              <a:tr h="657226">
                <a:tc rowSpan="2"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Класс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Решение эксперта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93086"/>
                  </a:ext>
                </a:extLst>
              </a:tr>
              <a:tr h="65722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Положительное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Отрицательное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55408"/>
                  </a:ext>
                </a:extLst>
              </a:tr>
              <a:tr h="657226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Решение алгоритма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Положительное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 Positive (TP)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 Positive (FP)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43781"/>
                  </a:ext>
                </a:extLst>
              </a:tr>
              <a:tr h="657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Отрицательное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 Negative (FN)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CA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 Negative (TN)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59131"/>
                <a:ext cx="9601200" cy="4528458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Точность </a:t>
                </a:r>
                <a:r>
                  <a:rPr lang="fr-CA" sz="2800" dirty="0" smtClean="0"/>
                  <a:t>(</a:t>
                </a:r>
                <a:r>
                  <a:rPr lang="ru-RU" sz="2800" dirty="0" smtClean="0"/>
                  <a:t>англ. </a:t>
                </a:r>
                <a:r>
                  <a:rPr lang="en-US" sz="2800" dirty="0" smtClean="0"/>
                  <a:t>Precision)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/>
                  <a:t>	</a:t>
                </a:r>
                <a:r>
                  <a:rPr lang="ru-RU" sz="2800" dirty="0" smtClean="0"/>
                  <a:t>			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800" dirty="0" smtClean="0"/>
              </a:p>
              <a:p>
                <a:r>
                  <a:rPr lang="ru-RU" sz="2800" dirty="0" smtClean="0"/>
                  <a:t>Полнота</a:t>
                </a:r>
                <a:r>
                  <a:rPr lang="en-US" sz="2800" dirty="0" smtClean="0"/>
                  <a:t> (</a:t>
                </a:r>
                <a:r>
                  <a:rPr lang="ru-RU" sz="2800" dirty="0" smtClean="0"/>
                  <a:t>англ. </a:t>
                </a:r>
                <a:r>
                  <a:rPr lang="en-US" sz="2800" dirty="0" smtClean="0"/>
                  <a:t>Recall)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			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600" dirty="0" smtClean="0"/>
              </a:p>
              <a:p>
                <a:r>
                  <a:rPr lang="en-US" sz="2800" dirty="0" smtClean="0"/>
                  <a:t>F1-</a:t>
                </a:r>
                <a:r>
                  <a:rPr lang="ru-RU" sz="2800" dirty="0" smtClean="0"/>
                  <a:t>мера</a:t>
                </a:r>
                <a:r>
                  <a:rPr lang="en-US" sz="2800" dirty="0" smtClean="0"/>
                  <a:t>, </a:t>
                </a:r>
                <a:r>
                  <a:rPr lang="ru-RU" sz="2800" dirty="0" smtClean="0"/>
                  <a:t>сбалансированная </a:t>
                </a:r>
                <a:r>
                  <a:rPr lang="en-US" sz="2800" dirty="0" smtClean="0"/>
                  <a:t>F-</a:t>
                </a:r>
                <a:r>
                  <a:rPr lang="ru-RU" sz="2800" dirty="0" smtClean="0"/>
                  <a:t>мера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59131"/>
                <a:ext cx="9601200" cy="4528458"/>
              </a:xfrm>
              <a:blipFill>
                <a:blip r:embed="rId2"/>
                <a:stretch>
                  <a:fillRect l="-1143" t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9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617" y="116908"/>
            <a:ext cx="10515600" cy="719116"/>
          </a:xfrm>
        </p:spPr>
        <p:txBody>
          <a:bodyPr/>
          <a:lstStyle/>
          <a:p>
            <a:pPr algn="ctr"/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55617" y="1659662"/>
                <a:ext cx="10920549" cy="5113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CA" sz="2800" dirty="0" smtClean="0">
                    <a:solidFill>
                      <a:prstClr val="black"/>
                    </a:solidFill>
                  </a:rPr>
                  <a:t>K-Fold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– </a:t>
                </a:r>
                <a:r>
                  <a:rPr lang="ru-RU" sz="2800" dirty="0" err="1" smtClean="0">
                    <a:solidFill>
                      <a:prstClr val="black"/>
                    </a:solidFill>
                  </a:rPr>
                  <a:t>датасет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делится 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блоков. Каждый блок состоит из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2800" dirty="0" smtClean="0">
                    <a:solidFill>
                      <a:prstClr val="black"/>
                    </a:solidFill>
                  </a:rPr>
                  <a:t> тестовых 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>
                    <a:solidFill>
                      <a:prstClr val="black"/>
                    </a:solidFill>
                  </a:rPr>
                  <a:t>обучающих примеров.</a:t>
                </a:r>
                <a:endParaRPr lang="fr-CA" sz="28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CA" sz="2800" dirty="0">
                    <a:solidFill>
                      <a:prstClr val="black"/>
                    </a:solidFill>
                  </a:rPr>
                  <a:t>Leave One </a:t>
                </a:r>
                <a:r>
                  <a:rPr lang="fr-CA" sz="2800" dirty="0" smtClean="0">
                    <a:solidFill>
                      <a:prstClr val="black"/>
                    </a:solidFill>
                  </a:rPr>
                  <a:t>Out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–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800" dirty="0" err="1" smtClean="0">
                    <a:solidFill>
                      <a:prstClr val="black"/>
                    </a:solidFill>
                  </a:rPr>
                  <a:t>датасет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делится на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блоков, в каждом тестовая выборка состоит из одного примера, обучающая –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примеров. </a:t>
                </a:r>
                <a:endParaRPr lang="fr-CA" sz="28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CA" sz="2800" dirty="0">
                    <a:solidFill>
                      <a:prstClr val="black"/>
                    </a:solidFill>
                  </a:rPr>
                  <a:t>Leave P </a:t>
                </a:r>
                <a:r>
                  <a:rPr lang="fr-CA" sz="2800" dirty="0" smtClean="0">
                    <a:solidFill>
                      <a:prstClr val="black"/>
                    </a:solidFill>
                  </a:rPr>
                  <a:t>Out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– генерируется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800" dirty="0" smtClean="0">
                    <a:solidFill>
                      <a:prstClr val="black"/>
                    </a:solidFill>
                  </a:rPr>
                  <a:t> блоков. В тестовой выборке каждого блока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800" dirty="0" smtClean="0">
                    <a:solidFill>
                      <a:prstClr val="black"/>
                    </a:solidFill>
                  </a:rPr>
                  <a:t> примеров. </a:t>
                </a:r>
                <a:r>
                  <a:rPr lang="ru-RU" sz="2800" dirty="0" smtClean="0">
                    <a:cs typeface="Calibri Light" panose="020F0302020204030204" pitchFamily="34" charset="0"/>
                  </a:rPr>
                  <a:t>Т</a:t>
                </a:r>
                <a:r>
                  <a:rPr lang="ru-RU" sz="2800" dirty="0" smtClean="0">
                    <a:ea typeface="Times New Roman" panose="02020603050405020304" pitchFamily="18" charset="0"/>
                    <a:cs typeface="Calibri Light" panose="020F0302020204030204" pitchFamily="34" charset="0"/>
                  </a:rPr>
                  <a:t>естовые </a:t>
                </a:r>
                <a:r>
                  <a:rPr lang="ru-RU" sz="2800" dirty="0">
                    <a:ea typeface="Times New Roman" panose="02020603050405020304" pitchFamily="18" charset="0"/>
                    <a:cs typeface="Calibri Light" panose="020F0302020204030204" pitchFamily="34" charset="0"/>
                  </a:rPr>
                  <a:t>выборки могут </a:t>
                </a:r>
                <a:r>
                  <a:rPr lang="ru-RU" sz="2800" dirty="0" smtClean="0">
                    <a:ea typeface="Times New Roman" panose="02020603050405020304" pitchFamily="18" charset="0"/>
                    <a:cs typeface="Calibri Light" panose="020F0302020204030204" pitchFamily="34" charset="0"/>
                  </a:rPr>
                  <a:t>пересекаться при</a:t>
                </a:r>
                <a:r>
                  <a:rPr lang="ru-RU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ru-RU" sz="2800" dirty="0" smtClean="0">
                    <a:solidFill>
                      <a:prstClr val="black"/>
                    </a:solidFill>
                  </a:rPr>
                  <a:t>.</a:t>
                </a:r>
                <a:endParaRPr lang="fr-CA" sz="28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CA" sz="2800" dirty="0" smtClean="0">
                    <a:solidFill>
                      <a:prstClr val="black"/>
                    </a:solidFill>
                  </a:rPr>
                  <a:t>Shuffle </a:t>
                </a:r>
                <a:r>
                  <a:rPr lang="fr-CA" sz="2800" dirty="0">
                    <a:solidFill>
                      <a:prstClr val="black"/>
                    </a:solidFill>
                  </a:rPr>
                  <a:t>&amp; </a:t>
                </a:r>
                <a:r>
                  <a:rPr lang="fr-CA" sz="2800" dirty="0" smtClean="0">
                    <a:solidFill>
                      <a:prstClr val="black"/>
                    </a:solidFill>
                  </a:rPr>
                  <a:t>Split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 – блоки формируются случайным образом из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sz="2800" dirty="0" smtClean="0">
                    <a:solidFill>
                      <a:prstClr val="black"/>
                    </a:solidFill>
                  </a:rPr>
                  <a:t>всевозможных разбиений. Пропорция обучающих и тестовых примеров заранее определена.</a:t>
                </a:r>
                <a:endParaRPr lang="ru-RU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7" y="1659662"/>
                <a:ext cx="10920549" cy="5113516"/>
              </a:xfrm>
              <a:prstGeom prst="rect">
                <a:avLst/>
              </a:prstGeom>
              <a:blipFill>
                <a:blip r:embed="rId2"/>
                <a:stretch>
                  <a:fillRect l="-1004" t="-477" r="-56" b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855617" y="986233"/>
            <a:ext cx="9379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Пусть в </a:t>
            </a:r>
            <a:r>
              <a:rPr lang="ru-RU" sz="2800" dirty="0" err="1" smtClean="0"/>
              <a:t>датасете</a:t>
            </a:r>
            <a:r>
              <a:rPr lang="ru-RU" sz="2800" dirty="0" smtClean="0"/>
              <a:t> есть </a:t>
            </a:r>
            <a:r>
              <a:rPr lang="ru-RU" sz="2800" dirty="0"/>
              <a:t>𝑁 примеров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14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Представление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7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Алгоритмы машинного обучения тестируются на данных, представленных в виде </a:t>
            </a:r>
            <a:r>
              <a:rPr lang="fr-CA" sz="2800" dirty="0" smtClean="0"/>
              <a:t>csv-</a:t>
            </a:r>
            <a:r>
              <a:rPr lang="ru-RU" sz="2800" dirty="0" smtClean="0"/>
              <a:t>файла с заголовком.</a:t>
            </a:r>
            <a:endParaRPr lang="ru-RU" sz="2800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08779"/>
              </p:ext>
            </p:extLst>
          </p:nvPr>
        </p:nvGraphicFramePr>
        <p:xfrm>
          <a:off x="1419225" y="3702957"/>
          <a:ext cx="95059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Лист" r:id="rId3" imgW="9505984" imgH="1190696" progId="Excel.Sheet.12">
                  <p:embed/>
                </p:oleObj>
              </mc:Choice>
              <mc:Fallback>
                <p:oleObj name="Лист" r:id="rId3" imgW="9505984" imgH="11906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25" y="3702957"/>
                        <a:ext cx="950595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2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612" y="322218"/>
            <a:ext cx="10772775" cy="836023"/>
          </a:xfrm>
        </p:spPr>
        <p:txBody>
          <a:bodyPr/>
          <a:lstStyle/>
          <a:p>
            <a:pPr algn="ctr"/>
            <a:r>
              <a:rPr lang="ru-RU" dirty="0" smtClean="0"/>
              <a:t>Представление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158241"/>
            <a:ext cx="10515600" cy="1336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Для бинаризации </a:t>
            </a:r>
            <a:r>
              <a:rPr lang="ru-RU" sz="2800" dirty="0" err="1" smtClean="0"/>
              <a:t>небинарных</a:t>
            </a:r>
            <a:r>
              <a:rPr lang="ru-RU" sz="2800" dirty="0" smtClean="0"/>
              <a:t> атрибутов с последующим применением ДСМ-метода был введён описательный язык, который описывает атрибуты </a:t>
            </a:r>
            <a:r>
              <a:rPr lang="ru-RU" sz="2800" dirty="0" err="1" smtClean="0"/>
              <a:t>датасета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31800"/>
              </p:ext>
            </p:extLst>
          </p:nvPr>
        </p:nvGraphicFramePr>
        <p:xfrm>
          <a:off x="1143000" y="2684463"/>
          <a:ext cx="1018857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Лист" r:id="rId3" imgW="10188117" imgH="3870897" progId="Excel.Sheet.12">
                  <p:embed/>
                </p:oleObj>
              </mc:Choice>
              <mc:Fallback>
                <p:oleObj name="Лист" r:id="rId3" imgW="10188117" imgH="38708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684463"/>
                        <a:ext cx="10188575" cy="387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6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520</Words>
  <Application>Microsoft Office PowerPoint</Application>
  <PresentationFormat>Широкоэкранный</PresentationFormat>
  <Paragraphs>105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Franklin Gothic Book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Crop</vt:lpstr>
      <vt:lpstr>Лист</vt:lpstr>
      <vt:lpstr>Выпускная квалификационная работа   Разработка программной оболочки для сравнения различных методов интеллектуального анализа данных</vt:lpstr>
      <vt:lpstr>ЦЕЛЬ ПРОЕКТА</vt:lpstr>
      <vt:lpstr>ЗАДАЧИ ПРОЕКТА</vt:lpstr>
      <vt:lpstr>ЗАДАЧИ МАШИННОГО ОБУЧЕНИЯ</vt:lpstr>
      <vt:lpstr>Матрица контингентности</vt:lpstr>
      <vt:lpstr>Метрики</vt:lpstr>
      <vt:lpstr>Кросс-валидация</vt:lpstr>
      <vt:lpstr>Представление данных</vt:lpstr>
      <vt:lpstr>Представление атрибутов</vt:lpstr>
      <vt:lpstr>Методы машинного обучения</vt:lpstr>
      <vt:lpstr>Приложение</vt:lpstr>
      <vt:lpstr>Используемые библиотеки Python</vt:lpstr>
      <vt:lpstr>UML-диаграмма пакетов ядра</vt:lpstr>
      <vt:lpstr>Интеграция ядра и интерфейса</vt:lpstr>
      <vt:lpstr>Системные требования</vt:lpstr>
      <vt:lpstr>Результаты тестирования методов машинного обучения</vt:lpstr>
      <vt:lpstr>Точность</vt:lpstr>
      <vt:lpstr>Полнота</vt:lpstr>
      <vt:lpstr>F1-мера</vt:lpstr>
      <vt:lpstr>Результаты</vt:lpstr>
    </vt:vector>
  </TitlesOfParts>
  <Company>StartSoft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Палёнов</dc:creator>
  <cp:lastModifiedBy>Кирилл Палёнов</cp:lastModifiedBy>
  <cp:revision>62</cp:revision>
  <dcterms:created xsi:type="dcterms:W3CDTF">2018-05-26T16:27:07Z</dcterms:created>
  <dcterms:modified xsi:type="dcterms:W3CDTF">2018-09-12T10:43:24Z</dcterms:modified>
</cp:coreProperties>
</file>