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JXkuVqhhhBodm28Ju5L/g/6eN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45" name="Google Shape;145;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0" name="Google Shape;200;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6" name="Google Shape;206;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2" name="Google Shape;212;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8" name="Google Shape;218;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2" name="Google Shape;152;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8" name="Google Shape;158;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4" name="Google Shape;164;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0" name="Google Shape;170;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6" name="Google Shape;176;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2" name="Google Shape;182;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8" name="Google Shape;188;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4" name="Google Shape;194;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9" name="Google Shape;29;p1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0" name="Google Shape;3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2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
        <p:nvSpPr>
          <p:cNvPr id="108" name="Google Shape;108;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
        <p:nvSpPr>
          <p:cNvPr id="123" name="Google Shape;123;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8000" u="none" cap="none" strike="noStrike">
              <a:solidFill>
                <a:srgbClr val="9EDFF5"/>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2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440"/>
              <a:buNone/>
              <a:defRPr/>
            </a:lvl2pPr>
            <a:lvl3pPr indent="-228600" lvl="2" marL="1371600" algn="l">
              <a:lnSpc>
                <a:spcPct val="100000"/>
              </a:lnSpc>
              <a:spcBef>
                <a:spcPts val="1000"/>
              </a:spcBef>
              <a:spcAft>
                <a:spcPts val="0"/>
              </a:spcAft>
              <a:buSzPts val="1440"/>
              <a:buNone/>
              <a:defRPr/>
            </a:lvl3pPr>
            <a:lvl4pPr indent="-228600" lvl="3" marL="1828800" algn="l">
              <a:lnSpc>
                <a:spcPct val="100000"/>
              </a:lnSpc>
              <a:spcBef>
                <a:spcPts val="1000"/>
              </a:spcBef>
              <a:spcAft>
                <a:spcPts val="0"/>
              </a:spcAft>
              <a:buSzPts val="1440"/>
              <a:buNone/>
              <a:defRPr/>
            </a:lvl4pPr>
            <a:lvl5pPr indent="-228600" lvl="4" marL="2286000" algn="l">
              <a:lnSpc>
                <a:spcPct val="100000"/>
              </a:lnSpc>
              <a:spcBef>
                <a:spcPts val="1000"/>
              </a:spcBef>
              <a:spcAft>
                <a:spcPts val="0"/>
              </a:spcAft>
              <a:buSzPts val="1440"/>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6" name="Google Shape;36;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9" name="Shape 39"/>
        <p:cNvGrpSpPr/>
        <p:nvPr/>
      </p:nvGrpSpPr>
      <p:grpSpPr>
        <a:xfrm>
          <a:off x="0" y="0"/>
          <a:ext cx="0" cy="0"/>
          <a:chOff x="0" y="0"/>
          <a:chExt cx="0" cy="0"/>
        </a:xfrm>
      </p:grpSpPr>
      <p:grpSp>
        <p:nvGrpSpPr>
          <p:cNvPr id="40" name="Google Shape;40;p17"/>
          <p:cNvGrpSpPr/>
          <p:nvPr/>
        </p:nvGrpSpPr>
        <p:grpSpPr>
          <a:xfrm>
            <a:off x="0" y="-8467"/>
            <a:ext cx="12192000" cy="6866467"/>
            <a:chOff x="0" y="-8467"/>
            <a:chExt cx="12192000" cy="6866467"/>
          </a:xfrm>
        </p:grpSpPr>
        <p:sp>
          <p:nvSpPr>
            <p:cNvPr id="41" name="Google Shape;41;p17"/>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42" name="Google Shape;42;p17"/>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43" name="Google Shape;43;p17"/>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44" name="Google Shape;44;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45" name="Google Shape;45;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6" name="Google Shape;46;p17"/>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48" name="Google Shape;48;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49" name="Google Shape;49;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0" name="Google Shape;50;p17"/>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1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53" name="Google Shape;5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9" name="Google Shape;59;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5" name="Google Shape;65;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p:nvPr>
            <p:ph idx="2" type="pic"/>
          </p:nvPr>
        </p:nvSpPr>
        <p:spPr>
          <a:xfrm>
            <a:off x="677334" y="609600"/>
            <a:ext cx="8596668" cy="3845718"/>
          </a:xfrm>
          <a:prstGeom prst="rect">
            <a:avLst/>
          </a:prstGeom>
          <a:noFill/>
          <a:ln>
            <a:noFill/>
          </a:ln>
        </p:spPr>
      </p:sp>
      <p:sp>
        <p:nvSpPr>
          <p:cNvPr id="90" name="Google Shape;90;p2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4"/>
          <p:cNvGrpSpPr/>
          <p:nvPr/>
        </p:nvGrpSpPr>
        <p:grpSpPr>
          <a:xfrm>
            <a:off x="0" y="-8467"/>
            <a:ext cx="12192000" cy="6866467"/>
            <a:chOff x="0" y="-8467"/>
            <a:chExt cx="12192000" cy="6866467"/>
          </a:xfrm>
        </p:grpSpPr>
        <p:cxnSp>
          <p:nvCxnSpPr>
            <p:cNvPr id="11" name="Google Shape;11;p14"/>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14"/>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4"/>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4"/>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title"/>
          </p:nvPr>
        </p:nvSpPr>
        <p:spPr>
          <a:xfrm>
            <a:off x="677325" y="609600"/>
            <a:ext cx="8827500" cy="1017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16B0E3"/>
              </a:buClr>
              <a:buSzPts val="2400"/>
              <a:buFont typeface="Trebuchet MS"/>
              <a:buNone/>
            </a:pPr>
            <a:r>
              <a:rPr lang="en-US" sz="2400">
                <a:solidFill>
                  <a:srgbClr val="16B0E3"/>
                </a:solidFill>
              </a:rPr>
              <a:t> DR.K.V.</a:t>
            </a:r>
            <a:r>
              <a:rPr lang="en-US" sz="2400">
                <a:solidFill>
                  <a:srgbClr val="16B0E3"/>
                </a:solidFill>
              </a:rPr>
              <a:t>SUBBA REDDY</a:t>
            </a:r>
            <a:r>
              <a:rPr lang="en-US" sz="2400">
                <a:solidFill>
                  <a:srgbClr val="16B0E3"/>
                </a:solidFill>
              </a:rPr>
              <a:t> COLLEGE OF ENGINEERING FOR WOMEN - KURNOOL</a:t>
            </a:r>
            <a:br>
              <a:rPr lang="en-US" sz="2400">
                <a:solidFill>
                  <a:schemeClr val="dk1"/>
                </a:solidFill>
              </a:rPr>
            </a:br>
            <a:r>
              <a:rPr lang="en-US" sz="2400">
                <a:solidFill>
                  <a:schemeClr val="dk1"/>
                </a:solidFill>
              </a:rPr>
              <a:t> </a:t>
            </a:r>
            <a:br>
              <a:rPr lang="en-US" sz="2400">
                <a:solidFill>
                  <a:schemeClr val="dk1"/>
                </a:solidFill>
              </a:rPr>
            </a:br>
            <a:r>
              <a:rPr b="1" lang="en-US" sz="2400">
                <a:solidFill>
                  <a:schemeClr val="dk1"/>
                </a:solidFill>
              </a:rPr>
              <a:t> </a:t>
            </a:r>
            <a:r>
              <a:rPr b="1" lang="en-US" sz="2500">
                <a:solidFill>
                  <a:schemeClr val="dk1"/>
                </a:solidFill>
              </a:rPr>
              <a:t> </a:t>
            </a:r>
            <a:r>
              <a:rPr b="1" lang="en-US" sz="2400">
                <a:solidFill>
                  <a:schemeClr val="dk1"/>
                </a:solidFill>
              </a:rPr>
              <a:t>PROJECT ON SMS SPAM DETECTION</a:t>
            </a:r>
            <a:br>
              <a:rPr lang="en-US" sz="2800">
                <a:solidFill>
                  <a:schemeClr val="dk1"/>
                </a:solidFill>
              </a:rPr>
            </a:br>
            <a:endParaRPr sz="2800">
              <a:solidFill>
                <a:schemeClr val="dk1"/>
              </a:solidFill>
            </a:endParaRPr>
          </a:p>
        </p:txBody>
      </p:sp>
      <p:sp>
        <p:nvSpPr>
          <p:cNvPr id="148" name="Google Shape;148;p1"/>
          <p:cNvSpPr txBox="1"/>
          <p:nvPr>
            <p:ph idx="1" type="body"/>
          </p:nvPr>
        </p:nvSpPr>
        <p:spPr>
          <a:xfrm>
            <a:off x="860197" y="2680325"/>
            <a:ext cx="5396400" cy="388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rPr lang="en-US"/>
              <a:t>         </a:t>
            </a:r>
            <a:r>
              <a:rPr b="1" lang="en-US"/>
              <a:t>  </a:t>
            </a:r>
            <a:r>
              <a:rPr b="1" lang="en-US" u="sng">
                <a:solidFill>
                  <a:srgbClr val="226292"/>
                </a:solidFill>
              </a:rPr>
              <a:t>PROJECT GUIDE</a:t>
            </a:r>
            <a:r>
              <a:rPr b="1" lang="en-US" u="sng"/>
              <a:t> </a:t>
            </a:r>
            <a:endParaRPr b="1" u="sng"/>
          </a:p>
          <a:p>
            <a:pPr indent="0" lvl="0" marL="0" rtl="0" algn="l">
              <a:lnSpc>
                <a:spcPct val="100000"/>
              </a:lnSpc>
              <a:spcBef>
                <a:spcPts val="1000"/>
              </a:spcBef>
              <a:spcAft>
                <a:spcPts val="0"/>
              </a:spcAft>
              <a:buSzPts val="1440"/>
              <a:buNone/>
            </a:pPr>
            <a:r>
              <a:rPr lang="en-US"/>
              <a:t> T.MURALI KRISHNA  - </a:t>
            </a:r>
            <a:r>
              <a:rPr i="1" lang="en-US"/>
              <a:t>Asst Professor,</a:t>
            </a:r>
            <a:endParaRPr i="1"/>
          </a:p>
          <a:p>
            <a:pPr indent="0" lvl="0" marL="0" rtl="0" algn="l">
              <a:lnSpc>
                <a:spcPct val="100000"/>
              </a:lnSpc>
              <a:spcBef>
                <a:spcPts val="1000"/>
              </a:spcBef>
              <a:spcAft>
                <a:spcPts val="0"/>
              </a:spcAft>
              <a:buSzPts val="1440"/>
              <a:buNone/>
            </a:pPr>
            <a:r>
              <a:rPr i="1" lang="en-US"/>
              <a:t>       MCA,M.Phil,M.Tech(PhD)</a:t>
            </a:r>
            <a:endParaRPr i="1"/>
          </a:p>
        </p:txBody>
      </p:sp>
      <p:sp>
        <p:nvSpPr>
          <p:cNvPr id="149" name="Google Shape;149;p1"/>
          <p:cNvSpPr txBox="1"/>
          <p:nvPr>
            <p:ph idx="2" type="body"/>
          </p:nvPr>
        </p:nvSpPr>
        <p:spPr>
          <a:xfrm>
            <a:off x="5734800" y="2847976"/>
            <a:ext cx="4871100" cy="18495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SzPct val="79999"/>
              <a:buNone/>
            </a:pPr>
            <a:r>
              <a:t/>
            </a:r>
            <a:endParaRPr/>
          </a:p>
          <a:p>
            <a:pPr indent="0" lvl="0" marL="0" rtl="0" algn="l">
              <a:lnSpc>
                <a:spcPct val="100000"/>
              </a:lnSpc>
              <a:spcBef>
                <a:spcPts val="1000"/>
              </a:spcBef>
              <a:spcAft>
                <a:spcPts val="0"/>
              </a:spcAft>
              <a:buSzPct val="79999"/>
              <a:buNone/>
            </a:pPr>
            <a:r>
              <a:t/>
            </a:r>
            <a:endParaRPr/>
          </a:p>
          <a:p>
            <a:pPr indent="0" lvl="0" marL="0" rtl="0" algn="l">
              <a:lnSpc>
                <a:spcPct val="100000"/>
              </a:lnSpc>
              <a:spcBef>
                <a:spcPts val="1000"/>
              </a:spcBef>
              <a:spcAft>
                <a:spcPts val="0"/>
              </a:spcAft>
              <a:buSzPct val="79999"/>
              <a:buNone/>
            </a:pPr>
            <a:r>
              <a:t/>
            </a:r>
            <a:endParaRPr/>
          </a:p>
          <a:p>
            <a:pPr indent="0" lvl="0" marL="0" rtl="0" algn="l">
              <a:lnSpc>
                <a:spcPct val="115000"/>
              </a:lnSpc>
              <a:spcBef>
                <a:spcPts val="1000"/>
              </a:spcBef>
              <a:spcAft>
                <a:spcPts val="0"/>
              </a:spcAft>
              <a:buSzPct val="48821"/>
              <a:buNone/>
            </a:pPr>
            <a:r>
              <a:rPr lang="en-US" sz="2949"/>
              <a:t>     </a:t>
            </a:r>
            <a:r>
              <a:rPr lang="en-US" sz="2949">
                <a:solidFill>
                  <a:srgbClr val="226292"/>
                </a:solidFill>
              </a:rPr>
              <a:t> </a:t>
            </a:r>
            <a:r>
              <a:rPr b="1" lang="en-US" sz="2949">
                <a:solidFill>
                  <a:srgbClr val="226292"/>
                </a:solidFill>
              </a:rPr>
              <a:t>  </a:t>
            </a:r>
            <a:r>
              <a:rPr b="1" lang="en-US" sz="2949" u="sng">
                <a:solidFill>
                  <a:srgbClr val="226292"/>
                </a:solidFill>
              </a:rPr>
              <a:t>SUBMITTED BY:</a:t>
            </a:r>
            <a:endParaRPr b="1" sz="2949" u="sng">
              <a:solidFill>
                <a:srgbClr val="226292"/>
              </a:solidFill>
            </a:endParaRPr>
          </a:p>
          <a:p>
            <a:pPr indent="0" lvl="0" marL="0" rtl="0" algn="l">
              <a:lnSpc>
                <a:spcPct val="115000"/>
              </a:lnSpc>
              <a:spcBef>
                <a:spcPts val="1000"/>
              </a:spcBef>
              <a:spcAft>
                <a:spcPts val="0"/>
              </a:spcAft>
              <a:buSzPct val="48821"/>
              <a:buNone/>
            </a:pPr>
            <a:r>
              <a:rPr lang="en-US" sz="2949"/>
              <a:t>JYOTHSNA.P  -  182T1A0582 </a:t>
            </a:r>
            <a:endParaRPr sz="2949"/>
          </a:p>
          <a:p>
            <a:pPr indent="0" lvl="0" marL="0" rtl="0" algn="l">
              <a:lnSpc>
                <a:spcPct val="100000"/>
              </a:lnSpc>
              <a:spcBef>
                <a:spcPts val="1000"/>
              </a:spcBef>
              <a:spcAft>
                <a:spcPts val="0"/>
              </a:spcAft>
              <a:buSzPct val="79999"/>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System Requirements</a:t>
            </a:r>
            <a:endParaRPr/>
          </a:p>
        </p:txBody>
      </p:sp>
      <p:sp>
        <p:nvSpPr>
          <p:cNvPr id="203" name="Google Shape;203;p10"/>
          <p:cNvSpPr txBox="1"/>
          <p:nvPr>
            <p:ph idx="1" type="body"/>
          </p:nvPr>
        </p:nvSpPr>
        <p:spPr>
          <a:xfrm>
            <a:off x="677545" y="1793240"/>
            <a:ext cx="8596630" cy="42481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sz="2000"/>
              <a:t>Hardware</a:t>
            </a:r>
            <a:endParaRPr sz="2000"/>
          </a:p>
          <a:p>
            <a:pPr indent="0" lvl="0" marL="0" rtl="0" algn="l">
              <a:lnSpc>
                <a:spcPct val="100000"/>
              </a:lnSpc>
              <a:spcBef>
                <a:spcPts val="1000"/>
              </a:spcBef>
              <a:spcAft>
                <a:spcPts val="0"/>
              </a:spcAft>
              <a:buSzPts val="1600"/>
              <a:buNone/>
            </a:pPr>
            <a:r>
              <a:rPr lang="en-US" sz="2000"/>
              <a:t>         RAM  : 8 GB</a:t>
            </a:r>
            <a:endParaRPr sz="2000"/>
          </a:p>
          <a:p>
            <a:pPr indent="0" lvl="0" marL="0" rtl="0" algn="l">
              <a:lnSpc>
                <a:spcPct val="100000"/>
              </a:lnSpc>
              <a:spcBef>
                <a:spcPts val="1000"/>
              </a:spcBef>
              <a:spcAft>
                <a:spcPts val="0"/>
              </a:spcAft>
              <a:buSzPts val="1600"/>
              <a:buNone/>
            </a:pPr>
            <a:r>
              <a:rPr lang="en-US" sz="2000"/>
              <a:t>         Processor: Intel Core i5</a:t>
            </a:r>
            <a:endParaRPr sz="2000"/>
          </a:p>
          <a:p>
            <a:pPr indent="0" lvl="0" marL="0" rtl="0" algn="l">
              <a:lnSpc>
                <a:spcPct val="100000"/>
              </a:lnSpc>
              <a:spcBef>
                <a:spcPts val="1000"/>
              </a:spcBef>
              <a:spcAft>
                <a:spcPts val="0"/>
              </a:spcAft>
              <a:buSzPts val="1600"/>
              <a:buNone/>
            </a:pPr>
            <a:r>
              <a:rPr lang="en-US" sz="2000"/>
              <a:t>         Hard Disk:40 GB</a:t>
            </a:r>
            <a:endParaRPr sz="2000"/>
          </a:p>
          <a:p>
            <a:pPr indent="0" lvl="0" marL="0" rtl="0" algn="l">
              <a:lnSpc>
                <a:spcPct val="100000"/>
              </a:lnSpc>
              <a:spcBef>
                <a:spcPts val="1000"/>
              </a:spcBef>
              <a:spcAft>
                <a:spcPts val="0"/>
              </a:spcAft>
              <a:buSzPts val="16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Software </a:t>
            </a:r>
            <a:endParaRPr/>
          </a:p>
        </p:txBody>
      </p:sp>
      <p:sp>
        <p:nvSpPr>
          <p:cNvPr id="209" name="Google Shape;209;p11"/>
          <p:cNvSpPr txBox="1"/>
          <p:nvPr>
            <p:ph idx="1" type="body"/>
          </p:nvPr>
        </p:nvSpPr>
        <p:spPr>
          <a:xfrm>
            <a:off x="810684" y="1930084"/>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sz="2000"/>
              <a:t>Operating system		: Windows XP/7/10/11.</a:t>
            </a:r>
            <a:endParaRPr sz="2000"/>
          </a:p>
          <a:p>
            <a:pPr indent="-342900" lvl="0" marL="342900" rtl="0" algn="l">
              <a:lnSpc>
                <a:spcPct val="100000"/>
              </a:lnSpc>
              <a:spcBef>
                <a:spcPts val="1000"/>
              </a:spcBef>
              <a:spcAft>
                <a:spcPts val="0"/>
              </a:spcAft>
              <a:buSzPts val="1600"/>
              <a:buChar char="►"/>
            </a:pPr>
            <a:r>
              <a:rPr lang="en-US" sz="2000"/>
              <a:t>Coding Language	    : Python 3.6.8</a:t>
            </a:r>
            <a:endParaRPr sz="2000"/>
          </a:p>
          <a:p>
            <a:pPr indent="-342900" lvl="0" marL="342900" rtl="0" algn="l">
              <a:lnSpc>
                <a:spcPct val="100000"/>
              </a:lnSpc>
              <a:spcBef>
                <a:spcPts val="1000"/>
              </a:spcBef>
              <a:spcAft>
                <a:spcPts val="0"/>
              </a:spcAft>
              <a:buSzPts val="1600"/>
              <a:buChar char="►"/>
            </a:pPr>
            <a:r>
              <a:rPr lang="en-US" sz="2000"/>
              <a:t>IDE                             		: JUPYTER and SPYDER </a:t>
            </a:r>
            <a:endParaRPr sz="2000"/>
          </a:p>
          <a:p>
            <a:pPr indent="-342900" lvl="0" marL="342900" rtl="0" algn="l">
              <a:lnSpc>
                <a:spcPct val="100000"/>
              </a:lnSpc>
              <a:spcBef>
                <a:spcPts val="1000"/>
              </a:spcBef>
              <a:spcAft>
                <a:spcPts val="0"/>
              </a:spcAft>
              <a:buSzPts val="1600"/>
              <a:buChar char="►"/>
            </a:pPr>
            <a:r>
              <a:rPr lang="en-US" sz="2000"/>
              <a:t>Database                		: EXCEL</a:t>
            </a:r>
            <a:endParaRPr sz="2000"/>
          </a:p>
          <a:p>
            <a:pPr indent="-241300" lvl="0" marL="342900" rtl="0" algn="l">
              <a:lnSpc>
                <a:spcPct val="100000"/>
              </a:lnSpc>
              <a:spcBef>
                <a:spcPts val="1000"/>
              </a:spcBef>
              <a:spcAft>
                <a:spcPts val="0"/>
              </a:spcAft>
              <a:buSzPts val="16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References</a:t>
            </a:r>
            <a:endParaRPr/>
          </a:p>
        </p:txBody>
      </p:sp>
      <p:sp>
        <p:nvSpPr>
          <p:cNvPr id="215" name="Google Shape;215;p12"/>
          <p:cNvSpPr txBox="1"/>
          <p:nvPr>
            <p:ph idx="1" type="body"/>
          </p:nvPr>
        </p:nvSpPr>
        <p:spPr>
          <a:xfrm>
            <a:off x="677545" y="1931035"/>
            <a:ext cx="8596630" cy="33972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N.Jindal and B.Liu,”Review spam detection”, in Proc. Of the 16th International Conference on World Wide Web,2007.</a:t>
            </a:r>
            <a:endParaRPr/>
          </a:p>
          <a:p>
            <a:pPr indent="0" lvl="0" marL="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t>T.A.Almedia ,J.M.G.Hidalgo and T.P.Silva, ”Towards SMS spam filtering:  Results under a new dataset, ”International Journal of Information Security Science.</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3"/>
          <p:cNvPicPr preferRelativeResize="0"/>
          <p:nvPr/>
        </p:nvPicPr>
        <p:blipFill rotWithShape="1">
          <a:blip r:embed="rId3">
            <a:alphaModFix/>
          </a:blip>
          <a:srcRect b="-10636" l="-14360" r="-6925" t="-10648"/>
          <a:stretch/>
        </p:blipFill>
        <p:spPr>
          <a:xfrm>
            <a:off x="316975" y="-560825"/>
            <a:ext cx="4404375" cy="4404375"/>
          </a:xfrm>
          <a:prstGeom prst="rect">
            <a:avLst/>
          </a:prstGeom>
          <a:noFill/>
          <a:ln>
            <a:noFill/>
          </a:ln>
        </p:spPr>
      </p:pic>
      <p:pic>
        <p:nvPicPr>
          <p:cNvPr id="221" name="Google Shape;221;p13"/>
          <p:cNvPicPr preferRelativeResize="0"/>
          <p:nvPr/>
        </p:nvPicPr>
        <p:blipFill>
          <a:blip r:embed="rId4">
            <a:alphaModFix/>
          </a:blip>
          <a:stretch>
            <a:fillRect/>
          </a:stretch>
        </p:blipFill>
        <p:spPr>
          <a:xfrm>
            <a:off x="3332975" y="2511500"/>
            <a:ext cx="4209299" cy="4140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155" name="Google Shape;155;p2"/>
          <p:cNvSpPr txBox="1"/>
          <p:nvPr>
            <p:ph idx="1" type="body"/>
          </p:nvPr>
        </p:nvSpPr>
        <p:spPr>
          <a:xfrm>
            <a:off x="677334" y="1676084"/>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Abstract</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Existing System</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Proposed System</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Architecture</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Requirements</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a:p>
            <a:pPr indent="-241300" lvl="0" marL="342900" rtl="0" algn="l">
              <a:lnSpc>
                <a:spcPct val="100000"/>
              </a:lnSpc>
              <a:spcBef>
                <a:spcPts val="1000"/>
              </a:spcBef>
              <a:spcAft>
                <a:spcPts val="0"/>
              </a:spcAft>
              <a:buSzPts val="16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61" name="Google Shape;16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Font typeface="Noto Sans Symbols"/>
              <a:buChar char="⮚"/>
            </a:pPr>
            <a:r>
              <a:rPr lang="en-US" sz="2000">
                <a:latin typeface="Times New Roman"/>
                <a:ea typeface="Times New Roman"/>
                <a:cs typeface="Times New Roman"/>
                <a:sym typeface="Times New Roman"/>
              </a:rPr>
              <a:t>Spam SMSes are unsolicited messages to users,which are disturbing and harmful.</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Font typeface="Noto Sans Symbols"/>
              <a:buChar char="⮚"/>
            </a:pPr>
            <a:r>
              <a:rPr lang="en-US" sz="2000">
                <a:latin typeface="Times New Roman"/>
                <a:ea typeface="Times New Roman"/>
                <a:cs typeface="Times New Roman"/>
                <a:sym typeface="Times New Roman"/>
              </a:rPr>
              <a:t>The efficient spam detection  help people to classify whether it is a spam SMS or not.</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Font typeface="Noto Sans Symbols"/>
              <a:buChar char="⮚"/>
            </a:pPr>
            <a:r>
              <a:rPr lang="en-US" sz="2000">
                <a:latin typeface="Times New Roman"/>
                <a:ea typeface="Times New Roman"/>
                <a:cs typeface="Times New Roman"/>
                <a:sym typeface="Times New Roman"/>
              </a:rPr>
              <a:t>SMS Spam Detection uses smart technique called Natural Language Process(NLP).</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Font typeface="Noto Sans Symbols"/>
              <a:buChar char="⮚"/>
            </a:pPr>
            <a:r>
              <a:rPr lang="en-US" sz="2000">
                <a:latin typeface="Times New Roman"/>
                <a:ea typeface="Times New Roman"/>
                <a:cs typeface="Times New Roman"/>
                <a:sym typeface="Times New Roman"/>
              </a:rPr>
              <a:t>Multinomial Naive Bayes gives high accuracy score.</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Introduction</a:t>
            </a:r>
            <a:br>
              <a:rPr lang="en-US">
                <a:latin typeface="Times New Roman"/>
                <a:ea typeface="Times New Roman"/>
                <a:cs typeface="Times New Roman"/>
                <a:sym typeface="Times New Roman"/>
              </a:rPr>
            </a:br>
            <a:endParaRPr/>
          </a:p>
        </p:txBody>
      </p:sp>
      <p:sp>
        <p:nvSpPr>
          <p:cNvPr id="167" name="Google Shape;167;p4"/>
          <p:cNvSpPr txBox="1"/>
          <p:nvPr>
            <p:ph idx="1" type="body"/>
          </p:nvPr>
        </p:nvSpPr>
        <p:spPr>
          <a:xfrm>
            <a:off x="677545" y="1727200"/>
            <a:ext cx="8596630" cy="29940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920"/>
              <a:buNone/>
            </a:pPr>
            <a:r>
              <a:rPr lang="en-US" sz="2400">
                <a:latin typeface="Times New Roman"/>
                <a:ea typeface="Times New Roman"/>
                <a:cs typeface="Times New Roman"/>
                <a:sym typeface="Times New Roman"/>
              </a:rPr>
              <a:t>SMS Spam Detection:</a:t>
            </a:r>
            <a:endParaRPr baseline="-25000" sz="2400">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SzPts val="1440"/>
              <a:buNone/>
            </a:pPr>
            <a:r>
              <a:rPr lang="en-US">
                <a:latin typeface="Times New Roman"/>
                <a:ea typeface="Times New Roman"/>
                <a:cs typeface="Times New Roman"/>
                <a:sym typeface="Times New Roman"/>
              </a:rPr>
              <a:t>          </a:t>
            </a:r>
            <a:r>
              <a:rPr lang="en-US" sz="2000">
                <a:latin typeface="Times New Roman"/>
                <a:ea typeface="Times New Roman"/>
                <a:cs typeface="Times New Roman"/>
                <a:sym typeface="Times New Roman"/>
              </a:rPr>
              <a:t> The spam detection is a big issue in mobile message communication due to which mobile message communication is insecure.Inorder to tackle this problem ,an accurate and precise method is needed to detect the spam in mobile message communication.</a:t>
            </a:r>
            <a:endParaRPr sz="2000">
              <a:latin typeface="Times New Roman"/>
              <a:ea typeface="Times New Roman"/>
              <a:cs typeface="Times New Roman"/>
              <a:sym typeface="Times New Roman"/>
            </a:endParaRPr>
          </a:p>
          <a:p>
            <a:pPr indent="-241300" lvl="0" marL="342900" rtl="0" algn="l">
              <a:lnSpc>
                <a:spcPct val="100000"/>
              </a:lnSpc>
              <a:spcBef>
                <a:spcPts val="1000"/>
              </a:spcBef>
              <a:spcAft>
                <a:spcPts val="0"/>
              </a:spcAft>
              <a:buSzPts val="1600"/>
              <a:buNone/>
            </a:pPr>
            <a:r>
              <a:t/>
            </a:r>
            <a:endParaRPr sz="2000"/>
          </a:p>
          <a:p>
            <a:pPr indent="-241300" lvl="0" marL="342900" rtl="0" algn="l">
              <a:lnSpc>
                <a:spcPct val="100000"/>
              </a:lnSpc>
              <a:spcBef>
                <a:spcPts val="1000"/>
              </a:spcBef>
              <a:spcAft>
                <a:spcPts val="0"/>
              </a:spcAft>
              <a:buSzPts val="16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73" name="Google Shape;173;p5"/>
          <p:cNvSpPr txBox="1"/>
          <p:nvPr>
            <p:ph idx="1" type="body"/>
          </p:nvPr>
        </p:nvSpPr>
        <p:spPr>
          <a:xfrm>
            <a:off x="677334" y="1930084"/>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To avoid Spam SMS people use White and Black list of numbers,but this technique is not completely avoid Spam SMS.</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Detecting bulk amount of spam messages takes time .</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To tackle this problem needs smart technique. </a:t>
            </a:r>
            <a:endParaRPr sz="2000">
              <a:latin typeface="Times New Roman"/>
              <a:ea typeface="Times New Roman"/>
              <a:cs typeface="Times New Roman"/>
              <a:sym typeface="Times New Roman"/>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Disadvantages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79" name="Google Shape;179;p6"/>
          <p:cNvSpPr txBox="1"/>
          <p:nvPr>
            <p:ph idx="1" type="body"/>
          </p:nvPr>
        </p:nvSpPr>
        <p:spPr>
          <a:xfrm>
            <a:off x="677334" y="214407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Users need to select features manually.</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Complex implementation.</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No classification algorithm is used.</a:t>
            </a:r>
            <a:endParaRPr sz="2000">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t/>
            </a:r>
            <a:endParaRPr sz="2000">
              <a:latin typeface="Times New Roman"/>
              <a:ea typeface="Times New Roman"/>
              <a:cs typeface="Times New Roman"/>
              <a:sym typeface="Times New Roman"/>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85" name="Google Shape;185;p7"/>
          <p:cNvSpPr txBox="1"/>
          <p:nvPr>
            <p:ph idx="1" type="body"/>
          </p:nvPr>
        </p:nvSpPr>
        <p:spPr>
          <a:xfrm>
            <a:off x="677334" y="1488614"/>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sz="2000"/>
              <a:t>Natural language processing technique is useful for SMS Spam identification.It analyses text content and finds patterns which are used to identify Spam or Non-Spam.</a:t>
            </a:r>
            <a:endParaRPr sz="2000"/>
          </a:p>
          <a:p>
            <a:pPr indent="-342900" lvl="0" marL="342900" rtl="0" algn="l">
              <a:lnSpc>
                <a:spcPct val="100000"/>
              </a:lnSpc>
              <a:spcBef>
                <a:spcPts val="1000"/>
              </a:spcBef>
              <a:spcAft>
                <a:spcPts val="0"/>
              </a:spcAft>
              <a:buSzPts val="1600"/>
              <a:buChar char="►"/>
            </a:pPr>
            <a:r>
              <a:rPr lang="en-US" sz="2000"/>
              <a:t>Multinomial Naive Bayes used to calculate a probability that an email is or not spam.</a:t>
            </a:r>
            <a:endParaRPr sz="2000"/>
          </a:p>
          <a:p>
            <a:pPr indent="-342900" lvl="0" marL="342900" rtl="0" algn="l">
              <a:lnSpc>
                <a:spcPct val="100000"/>
              </a:lnSpc>
              <a:spcBef>
                <a:spcPts val="1000"/>
              </a:spcBef>
              <a:spcAft>
                <a:spcPts val="0"/>
              </a:spcAft>
              <a:buSzPts val="1600"/>
              <a:buChar char="►"/>
            </a:pPr>
            <a:r>
              <a:rPr lang="en-US" sz="2000"/>
              <a:t>Compared to other algorithms Multinomial Naive Bayes gives high accuracy score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Advantages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91" name="Google Shape;191;p8"/>
          <p:cNvSpPr txBox="1"/>
          <p:nvPr>
            <p:ph idx="1" type="body"/>
          </p:nvPr>
        </p:nvSpPr>
        <p:spPr>
          <a:xfrm>
            <a:off x="677545" y="1710055"/>
            <a:ext cx="8596630" cy="329501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600"/>
              <a:buChar char="►"/>
            </a:pPr>
            <a:r>
              <a:rPr lang="en-US" sz="2000">
                <a:latin typeface="Times New Roman"/>
                <a:ea typeface="Times New Roman"/>
                <a:cs typeface="Times New Roman"/>
                <a:sym typeface="Times New Roman"/>
              </a:rPr>
              <a:t>Help to keep garbage out of email inboxes.</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Naive Bayes is more feasible for mobile applications. </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Lower memory usage.</a:t>
            </a:r>
            <a:endParaRPr sz="20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600"/>
              <a:buChar char="►"/>
            </a:pPr>
            <a:r>
              <a:rPr lang="en-US" sz="2000">
                <a:latin typeface="Times New Roman"/>
                <a:ea typeface="Times New Roman"/>
                <a:cs typeface="Times New Roman"/>
                <a:sym typeface="Times New Roman"/>
              </a:rPr>
              <a:t>Fast to execute,high efficiency</a:t>
            </a:r>
            <a:endParaRPr sz="2000">
              <a:latin typeface="Times New Roman"/>
              <a:ea typeface="Times New Roman"/>
              <a:cs typeface="Times New Roman"/>
              <a:sym typeface="Times New Roman"/>
            </a:endParaRPr>
          </a:p>
          <a:p>
            <a:pPr indent="-241300" lvl="0" marL="342900" rtl="0" algn="l">
              <a:lnSpc>
                <a:spcPct val="100000"/>
              </a:lnSpc>
              <a:spcBef>
                <a:spcPts val="1000"/>
              </a:spcBef>
              <a:spcAft>
                <a:spcPts val="0"/>
              </a:spcAft>
              <a:buSzPts val="16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Architecture:</a:t>
            </a:r>
            <a:endParaRPr/>
          </a:p>
        </p:txBody>
      </p:sp>
      <p:pic>
        <p:nvPicPr>
          <p:cNvPr descr="photo_2022-05-23_12-05-16" id="197" name="Google Shape;197;p9"/>
          <p:cNvPicPr preferRelativeResize="0"/>
          <p:nvPr>
            <p:ph idx="1" type="body"/>
          </p:nvPr>
        </p:nvPicPr>
        <p:blipFill rotWithShape="1">
          <a:blip r:embed="rId3">
            <a:alphaModFix/>
          </a:blip>
          <a:srcRect b="0" l="0" r="0" t="0"/>
          <a:stretch/>
        </p:blipFill>
        <p:spPr>
          <a:xfrm>
            <a:off x="1397000" y="1623060"/>
            <a:ext cx="7383780" cy="42856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