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79" r:id="rId11"/>
    <p:sldId id="281" r:id="rId12"/>
    <p:sldId id="267" r:id="rId13"/>
    <p:sldId id="273" r:id="rId14"/>
    <p:sldId id="272" r:id="rId15"/>
    <p:sldId id="275" r:id="rId16"/>
    <p:sldId id="276" r:id="rId17"/>
    <p:sldId id="280" r:id="rId18"/>
    <p:sldId id="277" r:id="rId19"/>
    <p:sldId id="278" r:id="rId20"/>
    <p:sldId id="268" r:id="rId21"/>
    <p:sldId id="274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oi.acm.org/10.1145/2034691.203474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429" y="1730768"/>
            <a:ext cx="8636625" cy="509093"/>
          </a:xfrm>
        </p:spPr>
        <p:txBody>
          <a:bodyPr>
            <a:noAutofit/>
          </a:bodyPr>
          <a:lstStyle/>
          <a:p>
            <a:br>
              <a:rPr lang="en-IN" sz="2400" dirty="0" smtClean="0"/>
            </a:br>
            <a:r>
              <a:rPr lang="en-IN" sz="2400" dirty="0" err="1" smtClean="0"/>
              <a:t>ASHoKA</a:t>
            </a:r>
            <a:r>
              <a:rPr lang="en-IN" sz="2400" dirty="0" smtClean="0"/>
              <a:t> </a:t>
            </a:r>
            <a:r>
              <a:rPr lang="en-IN" sz="2400" dirty="0"/>
              <a:t>WOMEN’S ENGINEERING </a:t>
            </a:r>
            <a:r>
              <a:rPr lang="en-IN" sz="2400" dirty="0" smtClean="0"/>
              <a:t>COLLEGE</a:t>
            </a:r>
            <a:br>
              <a:rPr lang="en-IN" sz="3200" dirty="0" smtClean="0"/>
            </a:br>
            <a:br>
              <a:rPr lang="en-IN" sz="2400" dirty="0" smtClean="0">
                <a:solidFill>
                  <a:schemeClr val="tx1"/>
                </a:solidFill>
              </a:rPr>
            </a:br>
            <a:r>
              <a:rPr lang="en-IN" sz="2400" dirty="0" smtClean="0">
                <a:solidFill>
                  <a:schemeClr val="tx1"/>
                </a:solidFill>
              </a:rPr>
              <a:t>           </a:t>
            </a:r>
            <a:r>
              <a:rPr lang="en-IN" dirty="0" smtClean="0"/>
              <a:t>SMS </a:t>
            </a:r>
            <a:r>
              <a:rPr lang="en-IN" dirty="0" smtClean="0"/>
              <a:t>SPAM DETECTION</a:t>
            </a:r>
            <a:br>
              <a:rPr lang="en-IN" sz="2800" dirty="0">
                <a:solidFill>
                  <a:schemeClr val="tx1"/>
                </a:solidFill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6088" y="2239861"/>
            <a:ext cx="3871360" cy="3048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PROJECT GUIDE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T.MURALI KRISHNA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err="1" smtClean="0"/>
              <a:t>Asst</a:t>
            </a:r>
            <a:r>
              <a:rPr lang="en-US" altLang="en-IN" dirty="0" err="1" smtClean="0"/>
              <a:t>.Prof in CSE, ASKW</a:t>
            </a:r>
            <a:endParaRPr lang="en-US" altLang="en-IN" dirty="0" err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522" y="2491529"/>
            <a:ext cx="4311941" cy="3177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BY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SOWMYA KRISHNA.T    </a:t>
            </a:r>
            <a:r>
              <a:rPr lang="en-IN" dirty="0" smtClean="0"/>
              <a:t>  192T5A0503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JYOTHSNA.P               </a:t>
            </a:r>
            <a:r>
              <a:rPr lang="en-IN" dirty="0" smtClean="0"/>
              <a:t>    182T1A0582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PAVANI.T                     </a:t>
            </a:r>
            <a:r>
              <a:rPr lang="en-IN" dirty="0" smtClean="0"/>
              <a:t>    182T1A05A8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PRAVALLIKA.P             </a:t>
            </a:r>
            <a:r>
              <a:rPr lang="en-IN" dirty="0" smtClean="0"/>
              <a:t>    182T1A0583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202" y="645951"/>
            <a:ext cx="1374904" cy="118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16251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17" y="1110281"/>
            <a:ext cx="11029615" cy="2945176"/>
          </a:xfrm>
        </p:spPr>
        <p:txBody>
          <a:bodyPr/>
          <a:lstStyle/>
          <a:p>
            <a:r>
              <a:rPr lang="en-US" dirty="0" smtClean="0"/>
              <a:t>Algorithms used for spam detection and their accuracy  according to their  performance.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78" y="2880138"/>
            <a:ext cx="3175248" cy="258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931178"/>
            <a:ext cx="11029616" cy="549886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8" name="Content Placeholder 7" descr="photo_2022-05-23_12-05-1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807" y="2250982"/>
            <a:ext cx="6573831" cy="3822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889233"/>
            <a:ext cx="11029616" cy="528506"/>
          </a:xfrm>
        </p:spPr>
        <p:txBody>
          <a:bodyPr/>
          <a:lstStyle/>
          <a:p>
            <a:r>
              <a:rPr lang="en-US" dirty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12" y="1694575"/>
            <a:ext cx="8596630" cy="3474359"/>
          </a:xfrm>
        </p:spPr>
        <p:txBody>
          <a:bodyPr/>
          <a:lstStyle/>
          <a:p>
            <a:r>
              <a:rPr lang="en-US" sz="2000" dirty="0"/>
              <a:t>Hardware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RAM  : 8 GB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Processor: Intel Core i5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Hard Disk:40 GB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3972"/>
          </a:xfrm>
        </p:spPr>
        <p:txBody>
          <a:bodyPr/>
          <a:lstStyle/>
          <a:p>
            <a:r>
              <a:rPr lang="en-US" dirty="0"/>
              <a:t>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906" y="1426128"/>
            <a:ext cx="8596668" cy="3880773"/>
          </a:xfrm>
        </p:spPr>
        <p:txBody>
          <a:bodyPr/>
          <a:lstStyle/>
          <a:p>
            <a:r>
              <a:rPr lang="en-US" sz="2000" dirty="0"/>
              <a:t>Operating system		: Windows </a:t>
            </a:r>
            <a:r>
              <a:rPr lang="en-US" sz="2000" dirty="0" smtClean="0"/>
              <a:t>10/11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Coding Language		</a:t>
            </a:r>
            <a:r>
              <a:rPr lang="en-US" sz="2000" dirty="0" smtClean="0"/>
              <a:t>: </a:t>
            </a:r>
            <a:r>
              <a:rPr lang="en-US" sz="2000" dirty="0"/>
              <a:t>Python 3.6.8</a:t>
            </a:r>
            <a:endParaRPr lang="en-US" sz="2000" dirty="0"/>
          </a:p>
          <a:p>
            <a:r>
              <a:rPr lang="en-US" sz="2000" dirty="0"/>
              <a:t>IDE                      		: JUPYTER and SPYDER </a:t>
            </a:r>
            <a:endParaRPr lang="en-US" sz="2000" dirty="0"/>
          </a:p>
          <a:p>
            <a:r>
              <a:rPr lang="en-US" sz="2000" dirty="0"/>
              <a:t>Database             		: EXCEL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5"/>
            <a:ext cx="9930214" cy="740751"/>
          </a:xfrm>
        </p:spPr>
        <p:txBody>
          <a:bodyPr/>
          <a:lstStyle/>
          <a:p>
            <a:r>
              <a:rPr lang="en-US" dirty="0" smtClean="0"/>
              <a:t>Input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2288870"/>
            <a:ext cx="5050173" cy="3818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39" y="2347593"/>
            <a:ext cx="5452846" cy="3717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39" y="2155293"/>
            <a:ext cx="5824755" cy="4085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774306"/>
          </a:xfrm>
        </p:spPr>
        <p:txBody>
          <a:bodyPr/>
          <a:lstStyle/>
          <a:p>
            <a:r>
              <a:rPr lang="en-US" dirty="0" smtClean="0"/>
              <a:t>Output  </a:t>
            </a:r>
            <a:r>
              <a:rPr lang="en-US" sz="1400" dirty="0" smtClean="0"/>
              <a:t>as not a spam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34" y="2030136"/>
            <a:ext cx="8061820" cy="4471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67932"/>
            <a:ext cx="11029616" cy="1013800"/>
          </a:xfrm>
        </p:spPr>
        <p:txBody>
          <a:bodyPr/>
          <a:lstStyle/>
          <a:p>
            <a:r>
              <a:rPr lang="en-US" dirty="0" smtClean="0"/>
              <a:t>Input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43" y="2248337"/>
            <a:ext cx="4990574" cy="367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2288870"/>
            <a:ext cx="5050173" cy="3818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4306"/>
          </a:xfrm>
        </p:spPr>
        <p:txBody>
          <a:bodyPr/>
          <a:lstStyle/>
          <a:p>
            <a:r>
              <a:rPr lang="en-US" dirty="0" smtClean="0"/>
              <a:t>Output  </a:t>
            </a:r>
            <a:r>
              <a:rPr lang="en-US" sz="1800" dirty="0" smtClean="0"/>
              <a:t>as a spam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33" y="2080470"/>
            <a:ext cx="7503733" cy="4446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14" y="838899"/>
            <a:ext cx="11029616" cy="58344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15" y="2332139"/>
            <a:ext cx="11029615" cy="2268311"/>
          </a:xfrm>
        </p:spPr>
        <p:txBody>
          <a:bodyPr/>
          <a:lstStyle/>
          <a:p>
            <a:r>
              <a:rPr lang="en-US" dirty="0" smtClean="0"/>
              <a:t>Spam detection is used to help keep garbage out of email inboxes.</a:t>
            </a:r>
            <a:endParaRPr lang="en-US" dirty="0" smtClean="0"/>
          </a:p>
          <a:p>
            <a:r>
              <a:rPr lang="en-US" dirty="0" smtClean="0"/>
              <a:t>To detect the unwanted and virus-infected email messages and prevent these messages from getting to a users inbox.</a:t>
            </a:r>
            <a:endParaRPr lang="en-US" dirty="0" smtClean="0"/>
          </a:p>
          <a:p>
            <a:r>
              <a:rPr lang="en-US" dirty="0" smtClean="0"/>
              <a:t>From these experiential results analysis, we concluded that the Multinomial </a:t>
            </a:r>
            <a:r>
              <a:rPr lang="en-US" dirty="0" err="1" smtClean="0"/>
              <a:t>NaiveBayes</a:t>
            </a:r>
            <a:r>
              <a:rPr lang="en-US" dirty="0" smtClean="0"/>
              <a:t> algorithm effectively classifies the ham and spam because the achieved accuracy is high.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9139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4" y="1931035"/>
            <a:ext cx="11025097" cy="3397250"/>
          </a:xfrm>
        </p:spPr>
        <p:txBody>
          <a:bodyPr>
            <a:normAutofit/>
          </a:bodyPr>
          <a:lstStyle/>
          <a:p>
            <a:r>
              <a:rPr lang="en-US" dirty="0" smtClean="0"/>
              <a:t>Press </a:t>
            </a:r>
            <a:r>
              <a:rPr lang="en-US" dirty="0"/>
              <a:t>Release, Growth Accelerates in the Worldwide Mobile Phone and Smartphone Markets in the Second Quarter, According to IDC, ”http: //www.idc.com/</a:t>
            </a:r>
            <a:r>
              <a:rPr lang="en-US" dirty="0" err="1"/>
              <a:t>getdoc.jsp?containerId</a:t>
            </a:r>
            <a:r>
              <a:rPr lang="en-US" dirty="0"/>
              <a:t>=prUS24239313” </a:t>
            </a:r>
            <a:endParaRPr lang="en-US" dirty="0" smtClean="0"/>
          </a:p>
          <a:p>
            <a:r>
              <a:rPr lang="en-US" dirty="0" smtClean="0"/>
              <a:t>SMS </a:t>
            </a:r>
            <a:r>
              <a:rPr lang="en-US" dirty="0"/>
              <a:t>Spam Collection v.1, ”http://www.dt.fee.unicamp.br/∼</a:t>
            </a:r>
            <a:r>
              <a:rPr lang="en-US" dirty="0" err="1"/>
              <a:t>tiago</a:t>
            </a:r>
            <a:r>
              <a:rPr lang="en-US" dirty="0"/>
              <a:t>/ </a:t>
            </a:r>
            <a:r>
              <a:rPr lang="en-US" dirty="0" err="1"/>
              <a:t>smsspamcollectio</a:t>
            </a:r>
            <a:endParaRPr lang="en-IN" dirty="0"/>
          </a:p>
          <a:p>
            <a:r>
              <a:rPr lang="en-US" dirty="0" smtClean="0"/>
              <a:t>Tiago </a:t>
            </a:r>
            <a:r>
              <a:rPr lang="en-US" dirty="0"/>
              <a:t>A. Almeida, Jos Mara G. Hidalgo, and </a:t>
            </a:r>
            <a:r>
              <a:rPr lang="en-US" dirty="0" err="1"/>
              <a:t>Akebo</a:t>
            </a:r>
            <a:r>
              <a:rPr lang="en-US" dirty="0"/>
              <a:t> </a:t>
            </a:r>
            <a:r>
              <a:rPr lang="en-US" dirty="0" err="1"/>
              <a:t>Yamakami</a:t>
            </a:r>
            <a:r>
              <a:rPr lang="en-US" dirty="0"/>
              <a:t>. 2011. Contributions to the study of SMS spam filtering: new collection and results. In Proceedings of the 11th ACM symposium on Document engineering (</a:t>
            </a:r>
            <a:r>
              <a:rPr lang="en-US" dirty="0" err="1"/>
              <a:t>DocEng</a:t>
            </a:r>
            <a:r>
              <a:rPr lang="en-US" dirty="0"/>
              <a:t> ’11). ACM, New York, NY, USA, 259-262. DOI=10.1145/2034691.2034742 </a:t>
            </a:r>
            <a:r>
              <a:rPr lang="en-US" dirty="0">
                <a:hlinkClick r:id="rId1"/>
              </a:rPr>
              <a:t>http://</a:t>
            </a:r>
            <a:r>
              <a:rPr lang="en-US" dirty="0" smtClean="0">
                <a:hlinkClick r:id="rId1"/>
              </a:rPr>
              <a:t>doi.acm.org/10.1145/2034691.2034742</a:t>
            </a:r>
            <a:endParaRPr lang="en-US" dirty="0" smtClean="0"/>
          </a:p>
          <a:p>
            <a:r>
              <a:rPr lang="en-US" dirty="0" smtClean="0"/>
              <a:t>SMS </a:t>
            </a:r>
            <a:r>
              <a:rPr lang="en-US" dirty="0"/>
              <a:t>Spam Collection Data Set from UCI Machine Learning Repository, ”http://archive.ics.uci.edu/ml/datasets/</a:t>
            </a:r>
            <a:r>
              <a:rPr lang="en-US" dirty="0" err="1"/>
              <a:t>SMS+Spam+Collection</a:t>
            </a:r>
            <a:r>
              <a:rPr lang="en-US" dirty="0" smtClean="0"/>
              <a:t>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591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23" y="2296869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584" y="1233182"/>
            <a:ext cx="7423295" cy="4840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531" y="1504032"/>
            <a:ext cx="7273256" cy="449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397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4081" y="1937857"/>
            <a:ext cx="11029615" cy="385054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 SMSes are unsolicited messages to users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disturbing and harmful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 messages also called junk or unwanted messages that can be used to harm any user by wasting their time, stealing valuable information.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efficient spam detection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essential approach which help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to classify whether it is a spam SMS or not.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machine learning algorithms have been used for this purpose , </a:t>
            </a:r>
            <a:r>
              <a:rPr lang="en-US" alt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Naive Bayes, Decision trees.</a:t>
            </a:r>
            <a:endParaRPr lang="en-US" alt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36" y="1065403"/>
            <a:ext cx="11029616" cy="73823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36" y="2239861"/>
            <a:ext cx="11020781" cy="36072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spam detection is a big issue in mobile message communication due to which mobile message communication is insecure</a:t>
            </a: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Spam is any irrelevant or unwanted message or email sent by the attacker,</a:t>
            </a:r>
            <a:endParaRPr lang="en-US" altLang="en-I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may include advertisements of drugs, software, health insurance or fraudulent messages  or advertisements.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classify messages into spam and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nonspam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messages by using feature extraction from messages headers, subject and body. After that we can group them into spam or ham.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tackle this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problem,an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accurate and precise method is needed to detect the spam in mobile message communication.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8230"/>
            <a:ext cx="11029616" cy="726055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635853"/>
            <a:ext cx="10933475" cy="3126380"/>
          </a:xfrm>
        </p:spPr>
        <p:txBody>
          <a:bodyPr/>
          <a:lstStyle/>
          <a:p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Spam SMS people use White and Black list of numbers,but this technique is not completely avoid Spam SMS.</a:t>
            </a: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bulk amount of spam messages takes time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tackle this problem needs smart </a:t>
            </a: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correctly identifies Spam </a:t>
            </a:r>
            <a:r>
              <a:rPr lang="en-US" alt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258348"/>
            <a:ext cx="11029616" cy="57045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258348"/>
            <a:ext cx="8596668" cy="3880773"/>
          </a:xfrm>
        </p:spPr>
        <p:txBody>
          <a:bodyPr/>
          <a:lstStyle/>
          <a:p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need to select features manually.</a:t>
            </a: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implementation.</a:t>
            </a: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classification algorithm is used.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780176"/>
            <a:ext cx="11029616" cy="66733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1232540"/>
            <a:ext cx="11029615" cy="3678303"/>
          </a:xfrm>
        </p:spPr>
        <p:txBody>
          <a:bodyPr/>
          <a:lstStyle/>
          <a:p>
            <a:r>
              <a:rPr lang="en-US" altLang="en-IN" sz="2000" dirty="0"/>
              <a:t>Natural language processing technique is useful for SMS Spam identification.It analyses text content and finds patterns which are used to identify Spam or Non-Spam.</a:t>
            </a:r>
            <a:endParaRPr lang="en-US" altLang="en-IN" sz="2000" dirty="0"/>
          </a:p>
          <a:p>
            <a:r>
              <a:rPr lang="en-US" altLang="en-IN" sz="2000" dirty="0"/>
              <a:t>Multinomial </a:t>
            </a:r>
            <a:r>
              <a:rPr lang="en-US" altLang="en-IN" sz="2000" dirty="0">
                <a:sym typeface="+mn-ea"/>
              </a:rPr>
              <a:t>Naive Bayes used to calculate a probability that an email is or not spam.</a:t>
            </a:r>
            <a:endParaRPr lang="en-US" altLang="en-IN" sz="2000" dirty="0"/>
          </a:p>
          <a:p>
            <a:r>
              <a:rPr lang="en-US" altLang="en-IN" sz="2000" dirty="0"/>
              <a:t>Compared to other algorithms Multinomial Naive Bayes gives high accuracy </a:t>
            </a:r>
            <a:r>
              <a:rPr lang="en-US" altLang="en-IN" sz="2000" dirty="0" smtClean="0"/>
              <a:t>score.</a:t>
            </a:r>
            <a:endParaRPr lang="en-US" alt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81" y="1222274"/>
            <a:ext cx="11029616" cy="58974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710055"/>
            <a:ext cx="8596630" cy="3295015"/>
          </a:xfrm>
        </p:spPr>
        <p:txBody>
          <a:bodyPr/>
          <a:lstStyle/>
          <a:p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to keep garbage out of email inboxes.</a:t>
            </a: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Naive Bayes is more feasible for mobile applications.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memory usage.</a:t>
            </a: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to execute,high efficiency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889233"/>
            <a:ext cx="11029616" cy="494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1384183"/>
            <a:ext cx="11029615" cy="3678303"/>
          </a:xfrm>
        </p:spPr>
        <p:txBody>
          <a:bodyPr/>
          <a:lstStyle/>
          <a:p>
            <a:r>
              <a:rPr lang="en-US" dirty="0" smtClean="0"/>
              <a:t>Data Loading</a:t>
            </a:r>
            <a:endParaRPr lang="en-US" dirty="0" smtClean="0"/>
          </a:p>
          <a:p>
            <a:r>
              <a:rPr lang="en-US" dirty="0" smtClean="0"/>
              <a:t>Data pre processing</a:t>
            </a:r>
            <a:endParaRPr lang="en-US" dirty="0" smtClean="0"/>
          </a:p>
          <a:p>
            <a:r>
              <a:rPr lang="en-US" dirty="0" smtClean="0"/>
              <a:t>Model Building</a:t>
            </a:r>
            <a:endParaRPr lang="en-US" dirty="0" smtClean="0"/>
          </a:p>
          <a:p>
            <a:r>
              <a:rPr lang="en-US" dirty="0" smtClean="0"/>
              <a:t>Saving the model</a:t>
            </a:r>
            <a:endParaRPr lang="en-US" dirty="0" smtClean="0"/>
          </a:p>
          <a:p>
            <a:r>
              <a:rPr lang="en-US" dirty="0" smtClean="0"/>
              <a:t>Integration with flask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4231</Words>
  <Application>WPS Presentation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Wingdings 2</vt:lpstr>
      <vt:lpstr>Times New Roman</vt:lpstr>
      <vt:lpstr>Gill Sans MT</vt:lpstr>
      <vt:lpstr>Microsoft YaHei</vt:lpstr>
      <vt:lpstr>Arial Unicode MS</vt:lpstr>
      <vt:lpstr>Calibri</vt:lpstr>
      <vt:lpstr>Dividend</vt:lpstr>
      <vt:lpstr> ASHoKA WOMEN’S ENGINEERING COLLEGE             SMS SPAM DETECTION </vt:lpstr>
      <vt:lpstr>Contents</vt:lpstr>
      <vt:lpstr>Abstract</vt:lpstr>
      <vt:lpstr>Introduction </vt:lpstr>
      <vt:lpstr>Existing System</vt:lpstr>
      <vt:lpstr>Disadvantages </vt:lpstr>
      <vt:lpstr>Proposed System</vt:lpstr>
      <vt:lpstr>Advantages </vt:lpstr>
      <vt:lpstr>modules</vt:lpstr>
      <vt:lpstr>algorithm</vt:lpstr>
      <vt:lpstr>Architecture</vt:lpstr>
      <vt:lpstr>System Requirements</vt:lpstr>
      <vt:lpstr>Software </vt:lpstr>
      <vt:lpstr>Input 1</vt:lpstr>
      <vt:lpstr>Output  as not a spam</vt:lpstr>
      <vt:lpstr>Input 2</vt:lpstr>
      <vt:lpstr>Output  as a spam    </vt:lpstr>
      <vt:lpstr>conclusion</vt:lpstr>
      <vt:lpstr>References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Privacy-Preserving Multikeyword Similarity Search Over Outsourced Cloud Data</dc:title>
  <dc:creator>Boggarapu Nikhita</dc:creator>
  <cp:lastModifiedBy>Jyothsna Palepu</cp:lastModifiedBy>
  <cp:revision>101</cp:revision>
  <dcterms:created xsi:type="dcterms:W3CDTF">2017-12-25T11:04:00Z</dcterms:created>
  <dcterms:modified xsi:type="dcterms:W3CDTF">2022-07-02T18:01:45Z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F1B3F38843104A20A3E7B53F0B3EC07E</vt:lpwstr>
  </property>
  <property fmtid="{D5CDD505-2E9C-101B-9397-08002B2CF9AE}" pid="3" name="KSOProductBuildVer">
    <vt:lpwstr>1033-11.2.0.11156</vt:lpwstr>
  </property>
</Properties>
</file>