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7" r:id="rId7"/>
    <p:sldId id="261" r:id="rId8"/>
    <p:sldId id="263" r:id="rId9"/>
    <p:sldId id="264" r:id="rId10"/>
    <p:sldId id="265" r:id="rId11"/>
    <p:sldId id="271"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EB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79810"/>
  </p:normalViewPr>
  <p:slideViewPr>
    <p:cSldViewPr snapToGrid="0" snapToObjects="1">
      <p:cViewPr varScale="1">
        <p:scale>
          <a:sx n="97" d="100"/>
          <a:sy n="97" d="100"/>
        </p:scale>
        <p:origin x="4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D0FA8-E460-AE41-B6A5-CFA890721AC2}" type="datetimeFigureOut">
              <a:rPr lang="en-US" smtClean="0"/>
              <a:t>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BB077-F03A-C744-9337-CDC257A2961C}" type="slidenum">
              <a:rPr lang="en-US" smtClean="0"/>
              <a:t>‹#›</a:t>
            </a:fld>
            <a:endParaRPr lang="en-US"/>
          </a:p>
        </p:txBody>
      </p:sp>
    </p:spTree>
    <p:extLst>
      <p:ext uri="{BB962C8B-B14F-4D97-AF65-F5344CB8AC3E}">
        <p14:creationId xmlns:p14="http://schemas.microsoft.com/office/powerpoint/2010/main" val="200835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W" sz="1200" b="1" i="0" kern="1200" dirty="0">
              <a:solidFill>
                <a:schemeClr val="tx1"/>
              </a:solidFill>
              <a:effectLst/>
              <a:latin typeface="+mn-lt"/>
              <a:ea typeface="+mn-ea"/>
              <a:cs typeface="+mn-cs"/>
            </a:endParaRPr>
          </a:p>
          <a:p>
            <a:pPr marL="228600" indent="-228600">
              <a:buAutoNum type="arabicPeriod"/>
            </a:pPr>
            <a:r>
              <a:rPr lang="en-ZW" sz="1200" b="1" i="0" kern="1200" dirty="0">
                <a:solidFill>
                  <a:schemeClr val="tx1"/>
                </a:solidFill>
                <a:effectLst/>
                <a:latin typeface="+mn-lt"/>
                <a:ea typeface="+mn-ea"/>
                <a:cs typeface="+mn-cs"/>
              </a:rPr>
              <a:t>Funds are lost to corruption</a:t>
            </a:r>
          </a:p>
          <a:p>
            <a:pPr marL="685800" lvl="1" indent="-228600">
              <a:buAutoNum type="arabicPeriod"/>
            </a:pPr>
            <a:r>
              <a:rPr lang="en-ZW" sz="1200" b="1" i="0" kern="1200" dirty="0">
                <a:solidFill>
                  <a:schemeClr val="tx1"/>
                </a:solidFill>
                <a:effectLst/>
                <a:latin typeface="+mn-lt"/>
                <a:ea typeface="+mn-ea"/>
                <a:cs typeface="+mn-cs"/>
              </a:rPr>
              <a:t>Funding shortages in some instances leaves inadequate funding in other refugee camps.</a:t>
            </a:r>
          </a:p>
          <a:p>
            <a:pPr marL="228600" indent="-228600">
              <a:buAutoNum type="arabicPeriod"/>
            </a:pPr>
            <a:r>
              <a:rPr lang="en-ZW" sz="1200" b="1" i="0" kern="1200" dirty="0">
                <a:solidFill>
                  <a:schemeClr val="tx1"/>
                </a:solidFill>
                <a:effectLst/>
                <a:latin typeface="+mn-lt"/>
                <a:ea typeface="+mn-ea"/>
                <a:cs typeface="+mn-cs"/>
              </a:rPr>
              <a:t>The process is not transparent. It is difficult to measure the impact of donor funds.</a:t>
            </a:r>
          </a:p>
          <a:p>
            <a:pPr marL="228600" indent="-228600">
              <a:buAutoNum type="arabicPeriod"/>
            </a:pPr>
            <a:r>
              <a:rPr lang="en-ZW" sz="1200" b="1" i="0" kern="1200" dirty="0">
                <a:solidFill>
                  <a:schemeClr val="tx1"/>
                </a:solidFill>
                <a:effectLst/>
                <a:latin typeface="+mn-lt"/>
                <a:ea typeface="+mn-ea"/>
                <a:cs typeface="+mn-cs"/>
              </a:rPr>
              <a:t>Transaction costs are high. An average 7.5% of funds are lost to transaction</a:t>
            </a:r>
          </a:p>
          <a:p>
            <a:pPr marL="228600" indent="-228600">
              <a:buAutoNum type="arabicPeriod"/>
            </a:pPr>
            <a:endParaRPr lang="en-ZW" sz="1200" b="1" i="0" kern="1200" dirty="0">
              <a:solidFill>
                <a:schemeClr val="tx1"/>
              </a:solidFill>
              <a:effectLst/>
              <a:latin typeface="+mn-lt"/>
              <a:ea typeface="+mn-ea"/>
              <a:cs typeface="+mn-cs"/>
            </a:endParaRPr>
          </a:p>
          <a:p>
            <a:endParaRPr lang="en-ZW" sz="1200" b="1" i="0" kern="1200" dirty="0">
              <a:solidFill>
                <a:schemeClr val="tx1"/>
              </a:solidFill>
              <a:effectLst/>
              <a:latin typeface="+mn-lt"/>
              <a:ea typeface="+mn-ea"/>
              <a:cs typeface="+mn-cs"/>
            </a:endParaRPr>
          </a:p>
          <a:p>
            <a:endParaRPr lang="en-ZW" sz="1200" b="1" i="0" kern="1200" dirty="0">
              <a:solidFill>
                <a:schemeClr val="tx1"/>
              </a:solidFill>
              <a:effectLst/>
              <a:latin typeface="+mn-lt"/>
              <a:ea typeface="+mn-ea"/>
              <a:cs typeface="+mn-cs"/>
            </a:endParaRPr>
          </a:p>
          <a:p>
            <a:endParaRPr lang="en-ZW" sz="1200" b="1" i="0" kern="1200" dirty="0">
              <a:solidFill>
                <a:schemeClr val="tx1"/>
              </a:solidFill>
              <a:effectLst/>
              <a:latin typeface="+mn-lt"/>
              <a:ea typeface="+mn-ea"/>
              <a:cs typeface="+mn-cs"/>
            </a:endParaRPr>
          </a:p>
          <a:p>
            <a:endParaRPr lang="en-ZW" sz="1200" b="1" i="0" kern="1200" dirty="0">
              <a:solidFill>
                <a:schemeClr val="tx1"/>
              </a:solidFill>
              <a:effectLst/>
              <a:latin typeface="+mn-lt"/>
              <a:ea typeface="+mn-ea"/>
              <a:cs typeface="+mn-cs"/>
            </a:endParaRPr>
          </a:p>
          <a:p>
            <a:r>
              <a:rPr lang="en-ZW" sz="1200" b="1" i="0" kern="1200" dirty="0">
                <a:solidFill>
                  <a:schemeClr val="tx1"/>
                </a:solidFill>
                <a:effectLst/>
                <a:latin typeface="+mn-lt"/>
                <a:ea typeface="+mn-ea"/>
                <a:cs typeface="+mn-cs"/>
              </a:rPr>
              <a:t>THE PROBLEM INEFFICIENCIES:</a:t>
            </a:r>
            <a:r>
              <a:rPr lang="en-ZW" sz="1200" b="0" i="0" kern="1200" dirty="0">
                <a:solidFill>
                  <a:schemeClr val="tx1"/>
                </a:solidFill>
                <a:effectLst/>
                <a:latin typeface="+mn-lt"/>
                <a:ea typeface="+mn-ea"/>
                <a:cs typeface="+mn-cs"/>
              </a:rPr>
              <a:t> Even in humanitarian foreign aid, (rather than political) the layers of bureaucracy involved are systematically removing most of the funds. The delivery ‘pipelines’ are beset by systemic inefficiencies at every stage, legacy banking issues, lack of transparency, misaligned accountability, and fundamental flaws in the thinking of the entire sector. Even processes to audit and define outcomes are counterproductive, adding more layers of manual administration, all of which can be manipulated to generate the desired ‘evidence’. These KPI demands also prevent smaller, probably more efficient and effective delivery partners from accessing the funds, because they lack the resources to jump through the required hoops. A system has evolved that is almost entirely self-serving, it’s primary objective being the administration of its own funding. It’s just the way it is. Reduced impact is one consequence. It’s impossible to say what percentage of funds are actually delivered to the intended ‘recipients’. In some instances, it will be 0%. The layers of corruption filter out everything.</a:t>
            </a:r>
          </a:p>
          <a:p>
            <a:r>
              <a:rPr lang="en-ZW" sz="1200" b="1" i="0" kern="1200" dirty="0">
                <a:solidFill>
                  <a:schemeClr val="tx1"/>
                </a:solidFill>
                <a:effectLst/>
                <a:latin typeface="+mn-lt"/>
                <a:ea typeface="+mn-ea"/>
                <a:cs typeface="+mn-cs"/>
              </a:rPr>
              <a:t>CORRUPTION:</a:t>
            </a:r>
            <a:r>
              <a:rPr lang="en-ZW" sz="1200" b="0" i="0" kern="1200" dirty="0">
                <a:solidFill>
                  <a:schemeClr val="tx1"/>
                </a:solidFill>
                <a:effectLst/>
                <a:latin typeface="+mn-lt"/>
                <a:ea typeface="+mn-ea"/>
                <a:cs typeface="+mn-cs"/>
              </a:rPr>
              <a:t> Funding corrupt, </a:t>
            </a:r>
            <a:r>
              <a:rPr lang="en-ZW" sz="1200" b="0" i="0" kern="1200" dirty="0" err="1">
                <a:solidFill>
                  <a:schemeClr val="tx1"/>
                </a:solidFill>
                <a:effectLst/>
                <a:latin typeface="+mn-lt"/>
                <a:ea typeface="+mn-ea"/>
                <a:cs typeface="+mn-cs"/>
              </a:rPr>
              <a:t>kleptocratic</a:t>
            </a:r>
            <a:r>
              <a:rPr lang="en-ZW" sz="1200" b="0" i="0" kern="1200" dirty="0">
                <a:solidFill>
                  <a:schemeClr val="tx1"/>
                </a:solidFill>
                <a:effectLst/>
                <a:latin typeface="+mn-lt"/>
                <a:ea typeface="+mn-ea"/>
                <a:cs typeface="+mn-cs"/>
              </a:rPr>
              <a:t> systems and regimes, large or small, is more unethical and immoral than not sending the aid in the first place. It would be better to send zero aid, ever, than to send aid of which 90% is syphoned off. Some may argue that ‘even if it helps one person’ it’s worth it. This is dangerously flawed naïve thinking. Funding corrupt systems creates corrupt systems, which increase poverty, which in turn increases the case for aid. Funding corrupt systems creates an unvirtuous cycle, systematically rewarding the creation of more poverty. There is zero incentive for reducing poverty if poverty itself becomes a driver of aid. Funding corruption is utterly </a:t>
            </a:r>
            <a:r>
              <a:rPr lang="en-ZW" sz="1200" b="0" i="0" kern="1200" dirty="0" err="1">
                <a:solidFill>
                  <a:schemeClr val="tx1"/>
                </a:solidFill>
                <a:effectLst/>
                <a:latin typeface="+mn-lt"/>
                <a:ea typeface="+mn-ea"/>
                <a:cs typeface="+mn-cs"/>
              </a:rPr>
              <a:t>selfdefeating</a:t>
            </a:r>
            <a:r>
              <a:rPr lang="en-ZW" sz="1200" b="0" i="0" kern="1200" dirty="0">
                <a:solidFill>
                  <a:schemeClr val="tx1"/>
                </a:solidFill>
                <a:effectLst/>
                <a:latin typeface="+mn-lt"/>
                <a:ea typeface="+mn-ea"/>
                <a:cs typeface="+mn-cs"/>
              </a:rPr>
              <a:t> from an ‘aid’ perspective, it has the perverse outcome of making poverty into a revenue generating asset for corrupt officials.</a:t>
            </a:r>
          </a:p>
          <a:p>
            <a:br>
              <a:rPr lang="en-ZW" dirty="0"/>
            </a:br>
            <a:endParaRPr lang="en-US" dirty="0"/>
          </a:p>
        </p:txBody>
      </p:sp>
      <p:sp>
        <p:nvSpPr>
          <p:cNvPr id="4" name="Slide Number Placeholder 3"/>
          <p:cNvSpPr>
            <a:spLocks noGrp="1"/>
          </p:cNvSpPr>
          <p:nvPr>
            <p:ph type="sldNum" sz="quarter" idx="10"/>
          </p:nvPr>
        </p:nvSpPr>
        <p:spPr/>
        <p:txBody>
          <a:bodyPr/>
          <a:lstStyle/>
          <a:p>
            <a:fld id="{644BB077-F03A-C744-9337-CDC257A2961C}" type="slidenum">
              <a:rPr lang="en-US" smtClean="0"/>
              <a:t>2</a:t>
            </a:fld>
            <a:endParaRPr lang="en-US"/>
          </a:p>
        </p:txBody>
      </p:sp>
    </p:spTree>
    <p:extLst>
      <p:ext uri="{BB962C8B-B14F-4D97-AF65-F5344CB8AC3E}">
        <p14:creationId xmlns:p14="http://schemas.microsoft.com/office/powerpoint/2010/main" val="215529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our platform, we are able to offer </a:t>
            </a:r>
          </a:p>
        </p:txBody>
      </p:sp>
      <p:sp>
        <p:nvSpPr>
          <p:cNvPr id="4" name="Slide Number Placeholder 3"/>
          <p:cNvSpPr>
            <a:spLocks noGrp="1"/>
          </p:cNvSpPr>
          <p:nvPr>
            <p:ph type="sldNum" sz="quarter" idx="10"/>
          </p:nvPr>
        </p:nvSpPr>
        <p:spPr/>
        <p:txBody>
          <a:bodyPr/>
          <a:lstStyle/>
          <a:p>
            <a:fld id="{644BB077-F03A-C744-9337-CDC257A2961C}" type="slidenum">
              <a:rPr lang="en-US" smtClean="0"/>
              <a:t>3</a:t>
            </a:fld>
            <a:endParaRPr lang="en-US"/>
          </a:p>
        </p:txBody>
      </p:sp>
    </p:spTree>
    <p:extLst>
      <p:ext uri="{BB962C8B-B14F-4D97-AF65-F5344CB8AC3E}">
        <p14:creationId xmlns:p14="http://schemas.microsoft.com/office/powerpoint/2010/main" val="4194349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Assumptions</a:t>
            </a:r>
          </a:p>
          <a:p>
            <a:endParaRPr lang="en-US" dirty="0"/>
          </a:p>
          <a:p>
            <a:pPr marL="171450" indent="-171450">
              <a:buFontTx/>
              <a:buChar char="-"/>
            </a:pPr>
            <a:r>
              <a:rPr lang="en-US" dirty="0"/>
              <a:t>Donor transfers in bulk</a:t>
            </a:r>
          </a:p>
          <a:p>
            <a:pPr marL="171450" indent="-171450">
              <a:buFontTx/>
              <a:buChar char="-"/>
            </a:pPr>
            <a:endParaRPr lang="en-US" dirty="0"/>
          </a:p>
          <a:p>
            <a:endParaRPr lang="en-US" dirty="0"/>
          </a:p>
        </p:txBody>
      </p:sp>
      <p:sp>
        <p:nvSpPr>
          <p:cNvPr id="4" name="Slide Number Placeholder 3"/>
          <p:cNvSpPr>
            <a:spLocks noGrp="1"/>
          </p:cNvSpPr>
          <p:nvPr>
            <p:ph type="sldNum" sz="quarter" idx="10"/>
          </p:nvPr>
        </p:nvSpPr>
        <p:spPr/>
        <p:txBody>
          <a:bodyPr/>
          <a:lstStyle/>
          <a:p>
            <a:fld id="{644BB077-F03A-C744-9337-CDC257A2961C}" type="slidenum">
              <a:rPr lang="en-US" smtClean="0"/>
              <a:t>6</a:t>
            </a:fld>
            <a:endParaRPr lang="en-US"/>
          </a:p>
        </p:txBody>
      </p:sp>
    </p:spTree>
    <p:extLst>
      <p:ext uri="{BB962C8B-B14F-4D97-AF65-F5344CB8AC3E}">
        <p14:creationId xmlns:p14="http://schemas.microsoft.com/office/powerpoint/2010/main" val="3255256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challenges</a:t>
            </a:r>
          </a:p>
          <a:p>
            <a:endParaRPr lang="en-US" dirty="0"/>
          </a:p>
          <a:p>
            <a:r>
              <a:rPr lang="en-US" dirty="0"/>
              <a:t>Can you explain the Registration process</a:t>
            </a:r>
          </a:p>
          <a:p>
            <a:endParaRPr lang="en-US" dirty="0"/>
          </a:p>
          <a:p>
            <a:endParaRPr lang="en-US" dirty="0"/>
          </a:p>
          <a:p>
            <a:endParaRPr lang="en-US" dirty="0"/>
          </a:p>
          <a:p>
            <a:r>
              <a:rPr lang="en-US" dirty="0"/>
              <a:t>- Electricity </a:t>
            </a:r>
          </a:p>
          <a:p>
            <a:pPr marL="171450" indent="-171450">
              <a:buFontTx/>
              <a:buChar char="-"/>
            </a:pPr>
            <a:r>
              <a:rPr lang="en-US" dirty="0"/>
              <a:t>Connectivity</a:t>
            </a:r>
          </a:p>
          <a:p>
            <a:pPr marL="171450" indent="-171450">
              <a:buFontTx/>
              <a:buChar char="-"/>
            </a:pPr>
            <a:r>
              <a:rPr lang="en-US" dirty="0"/>
              <a:t>Store of value/ transactions</a:t>
            </a:r>
          </a:p>
          <a:p>
            <a:pPr marL="171450" indent="-171450">
              <a:buFontTx/>
              <a:buChar char="-"/>
            </a:pPr>
            <a:endParaRPr lang="en-US" dirty="0"/>
          </a:p>
          <a:p>
            <a:pPr marL="171450" indent="-171450">
              <a:buFontTx/>
              <a:buChar char="-"/>
            </a:pPr>
            <a:r>
              <a:rPr lang="en-US" dirty="0"/>
              <a:t>Impact reports</a:t>
            </a:r>
          </a:p>
          <a:p>
            <a:pPr marL="628650" lvl="1" indent="-171450">
              <a:buFontTx/>
              <a:buChar char="-"/>
            </a:pPr>
            <a:r>
              <a:rPr lang="en-US" dirty="0"/>
              <a:t>Usage of distribution (registration of merchants to track the info - breakdown to </a:t>
            </a:r>
            <a:r>
              <a:rPr lang="en-US" dirty="0" err="1"/>
              <a:t>compents</a:t>
            </a:r>
            <a:r>
              <a:rPr lang="en-US" dirty="0"/>
              <a:t>)</a:t>
            </a:r>
          </a:p>
          <a:p>
            <a:pPr marL="628650" lvl="1" indent="-171450">
              <a:buFontTx/>
              <a:buChar char="-"/>
            </a:pPr>
            <a:r>
              <a:rPr lang="en-US" dirty="0"/>
              <a:t>Sub-wallet, control what they buy – incentives</a:t>
            </a:r>
          </a:p>
          <a:p>
            <a:pPr marL="628650" lvl="1" indent="-171450">
              <a:buFontTx/>
              <a:buChar char="-"/>
            </a:pPr>
            <a:r>
              <a:rPr lang="en-US" dirty="0" err="1"/>
              <a:t>ussd</a:t>
            </a:r>
            <a:endParaRPr lang="en-US" dirty="0"/>
          </a:p>
          <a:p>
            <a:endParaRPr lang="en-US" dirty="0"/>
          </a:p>
        </p:txBody>
      </p:sp>
      <p:sp>
        <p:nvSpPr>
          <p:cNvPr id="4" name="Slide Number Placeholder 3"/>
          <p:cNvSpPr>
            <a:spLocks noGrp="1"/>
          </p:cNvSpPr>
          <p:nvPr>
            <p:ph type="sldNum" sz="quarter" idx="10"/>
          </p:nvPr>
        </p:nvSpPr>
        <p:spPr/>
        <p:txBody>
          <a:bodyPr/>
          <a:lstStyle/>
          <a:p>
            <a:fld id="{644BB077-F03A-C744-9337-CDC257A2961C}" type="slidenum">
              <a:rPr lang="en-US" smtClean="0"/>
              <a:t>7</a:t>
            </a:fld>
            <a:endParaRPr lang="en-US"/>
          </a:p>
        </p:txBody>
      </p:sp>
    </p:spTree>
    <p:extLst>
      <p:ext uri="{BB962C8B-B14F-4D97-AF65-F5344CB8AC3E}">
        <p14:creationId xmlns:p14="http://schemas.microsoft.com/office/powerpoint/2010/main" val="134321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D038-B09D-564E-B38A-05C469442B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3E51D3-C8E1-0D4B-973E-6C24B5A88C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EE288E-4125-A94F-8615-9D007BE44374}"/>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5" name="Footer Placeholder 4">
            <a:extLst>
              <a:ext uri="{FF2B5EF4-FFF2-40B4-BE49-F238E27FC236}">
                <a16:creationId xmlns:a16="http://schemas.microsoft.com/office/drawing/2014/main" id="{32B314DC-A936-2746-8160-341A4DA66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4833B-2280-0847-8CC5-3647E339BE1D}"/>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299064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5A27-FA08-1A47-9D16-51FC4304E2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B9331-8B8D-494B-ACC5-DDB5B9793D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B9692-6E57-FE4F-A49A-73485AE672FE}"/>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5" name="Footer Placeholder 4">
            <a:extLst>
              <a:ext uri="{FF2B5EF4-FFF2-40B4-BE49-F238E27FC236}">
                <a16:creationId xmlns:a16="http://schemas.microsoft.com/office/drawing/2014/main" id="{E676C8D3-E058-1B47-BA79-AB68A38EC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88814-17A9-F147-8205-999134F63C72}"/>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56151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86023-B29B-CB4C-B0C6-040645F8BA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D52D35-4690-6B49-B6D5-B5E3E66CEF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103A4-44E8-6E41-B005-8DA4CCC7AF11}"/>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5" name="Footer Placeholder 4">
            <a:extLst>
              <a:ext uri="{FF2B5EF4-FFF2-40B4-BE49-F238E27FC236}">
                <a16:creationId xmlns:a16="http://schemas.microsoft.com/office/drawing/2014/main" id="{CDDE125B-36FC-9747-A8F9-DA44E7516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CF5C4-89CD-314A-A23C-684090EEA1B1}"/>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262559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5A92-E99A-E44E-9228-36FFD2366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379F0C-CB14-B14F-A3FD-D4A7698C475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DEAB9-5850-6746-B03B-EACC4F24910C}"/>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5" name="Footer Placeholder 4">
            <a:extLst>
              <a:ext uri="{FF2B5EF4-FFF2-40B4-BE49-F238E27FC236}">
                <a16:creationId xmlns:a16="http://schemas.microsoft.com/office/drawing/2014/main" id="{536292E4-C9A6-3742-BF83-3EC79CC3F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7E4A9-0C7F-2247-9773-5C2B7643CA6A}"/>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64139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D52D-073A-604E-AB33-C1B8880AEE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1E1278-3016-8C49-A170-0A4BBB7527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259D7A-1E16-304A-9EB0-F7F4B91FB03A}"/>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5" name="Footer Placeholder 4">
            <a:extLst>
              <a:ext uri="{FF2B5EF4-FFF2-40B4-BE49-F238E27FC236}">
                <a16:creationId xmlns:a16="http://schemas.microsoft.com/office/drawing/2014/main" id="{860759AD-43C3-7440-82FE-77F1AF852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BF843-F52C-EB49-9B10-4AE271102CB5}"/>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124120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9EA0-F5DC-CD46-B9B5-D4D3FEBB4C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1E1D4A-B927-C24C-A6E0-106781A6A7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B36A2D-35A2-FA4E-A07E-0EB96B2770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0976B7-C187-DC4D-964B-FE2D247F3443}"/>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6" name="Footer Placeholder 5">
            <a:extLst>
              <a:ext uri="{FF2B5EF4-FFF2-40B4-BE49-F238E27FC236}">
                <a16:creationId xmlns:a16="http://schemas.microsoft.com/office/drawing/2014/main" id="{9053D2C1-ABF3-5E44-ACCC-F0D09DE4D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66913-99EA-2341-AF47-6E193D30F4CE}"/>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416278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CB39-7DAF-264B-86CB-A188CD2FBA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86ABDE-1BC9-434A-9A3A-9FC995E9CC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F6EC8C-48D5-2D44-9591-EA816D089F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3466B6-70A3-C441-8BC4-51A8155AB9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689930D-CADD-EC4A-B510-A6FE03AC6E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56BECA-53B4-2944-B16E-2D0A19F57A8F}"/>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8" name="Footer Placeholder 7">
            <a:extLst>
              <a:ext uri="{FF2B5EF4-FFF2-40B4-BE49-F238E27FC236}">
                <a16:creationId xmlns:a16="http://schemas.microsoft.com/office/drawing/2014/main" id="{C05EE509-FAE4-5B48-A5FF-4C16BEA77C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2A51B5-855A-BD46-9344-E0F505393D7C}"/>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388426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0BEF-D7ED-2E43-AAF4-05FE3193C8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321FB4-708D-344C-99A3-A28275A72D47}"/>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4" name="Footer Placeholder 3">
            <a:extLst>
              <a:ext uri="{FF2B5EF4-FFF2-40B4-BE49-F238E27FC236}">
                <a16:creationId xmlns:a16="http://schemas.microsoft.com/office/drawing/2014/main" id="{F903D1D1-F3BB-FD46-94D0-F0B58F3598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FC5A62-5A4E-3D42-A822-1C084A35CBD0}"/>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21896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2D8D8C-B36C-6442-9D62-83104650F5E3}"/>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3" name="Footer Placeholder 2">
            <a:extLst>
              <a:ext uri="{FF2B5EF4-FFF2-40B4-BE49-F238E27FC236}">
                <a16:creationId xmlns:a16="http://schemas.microsoft.com/office/drawing/2014/main" id="{6EDAE97A-D393-1E4A-B7A8-385F9461C1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552754-6363-AC46-8FD5-B36F85FCD4A0}"/>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263507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884D-444A-2D41-8880-EE080F2A9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9ED260-609A-5A47-A83B-0518F398E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30CD62-E15F-A248-8EDA-52865220D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C38A35-303B-5647-9425-107C2B252C96}"/>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6" name="Footer Placeholder 5">
            <a:extLst>
              <a:ext uri="{FF2B5EF4-FFF2-40B4-BE49-F238E27FC236}">
                <a16:creationId xmlns:a16="http://schemas.microsoft.com/office/drawing/2014/main" id="{B15BB372-CB70-554B-BF6E-91B23A00E0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6F10C-FCBF-F948-BC3A-C8C4AAA30388}"/>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1628172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FBCC-B1A9-B949-B59D-9823ABE70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0B72DB-C695-2645-B76D-02DA4ED56D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F71951-2840-A24B-9C11-68E2969C0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5A0ACD-A511-7B40-BABE-5EFF1B601D31}"/>
              </a:ext>
            </a:extLst>
          </p:cNvPr>
          <p:cNvSpPr>
            <a:spLocks noGrp="1"/>
          </p:cNvSpPr>
          <p:nvPr>
            <p:ph type="dt" sz="half" idx="10"/>
          </p:nvPr>
        </p:nvSpPr>
        <p:spPr/>
        <p:txBody>
          <a:bodyPr/>
          <a:lstStyle/>
          <a:p>
            <a:fld id="{4B2B1FEE-381A-784C-A53E-1A50FC17AC5C}" type="datetimeFigureOut">
              <a:rPr lang="en-US" smtClean="0"/>
              <a:t>1/29/18</a:t>
            </a:fld>
            <a:endParaRPr lang="en-US"/>
          </a:p>
        </p:txBody>
      </p:sp>
      <p:sp>
        <p:nvSpPr>
          <p:cNvPr id="6" name="Footer Placeholder 5">
            <a:extLst>
              <a:ext uri="{FF2B5EF4-FFF2-40B4-BE49-F238E27FC236}">
                <a16:creationId xmlns:a16="http://schemas.microsoft.com/office/drawing/2014/main" id="{4B926272-EBBC-B241-BA5F-BE1F9CB91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E8763-EE39-034C-AA10-2CC5CC207711}"/>
              </a:ext>
            </a:extLst>
          </p:cNvPr>
          <p:cNvSpPr>
            <a:spLocks noGrp="1"/>
          </p:cNvSpPr>
          <p:nvPr>
            <p:ph type="sldNum" sz="quarter" idx="12"/>
          </p:nvPr>
        </p:nvSpPr>
        <p:spPr/>
        <p:txBody>
          <a:bodyPr/>
          <a:lstStyle/>
          <a:p>
            <a:fld id="{57D60ADA-D4C5-8A4C-8AD9-0B0F1A589A65}" type="slidenum">
              <a:rPr lang="en-US" smtClean="0"/>
              <a:t>‹#›</a:t>
            </a:fld>
            <a:endParaRPr lang="en-US"/>
          </a:p>
        </p:txBody>
      </p:sp>
    </p:spTree>
    <p:extLst>
      <p:ext uri="{BB962C8B-B14F-4D97-AF65-F5344CB8AC3E}">
        <p14:creationId xmlns:p14="http://schemas.microsoft.com/office/powerpoint/2010/main" val="362730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7A4287-8FD7-DB48-B4B7-0E2E2FBAA4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F8411B-5FFA-0847-9DC7-CC294DEF4B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97D26-92A4-2F48-8487-E5B2B6E417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B1FEE-381A-784C-A53E-1A50FC17AC5C}" type="datetimeFigureOut">
              <a:rPr lang="en-US" smtClean="0"/>
              <a:t>1/29/18</a:t>
            </a:fld>
            <a:endParaRPr lang="en-US"/>
          </a:p>
        </p:txBody>
      </p:sp>
      <p:sp>
        <p:nvSpPr>
          <p:cNvPr id="5" name="Footer Placeholder 4">
            <a:extLst>
              <a:ext uri="{FF2B5EF4-FFF2-40B4-BE49-F238E27FC236}">
                <a16:creationId xmlns:a16="http://schemas.microsoft.com/office/drawing/2014/main" id="{DAD97B64-93BE-E24F-A0FD-2138AAF705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B0E173-C5FB-454F-98AA-5FDD71899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D60ADA-D4C5-8A4C-8AD9-0B0F1A589A65}" type="slidenum">
              <a:rPr lang="en-US" smtClean="0"/>
              <a:t>‹#›</a:t>
            </a:fld>
            <a:endParaRPr lang="en-US"/>
          </a:p>
        </p:txBody>
      </p:sp>
    </p:spTree>
    <p:extLst>
      <p:ext uri="{BB962C8B-B14F-4D97-AF65-F5344CB8AC3E}">
        <p14:creationId xmlns:p14="http://schemas.microsoft.com/office/powerpoint/2010/main" val="1587397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EB4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8C9BC5-EC51-9641-8B9E-32A540A75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931" y="0"/>
            <a:ext cx="6864626" cy="6864626"/>
          </a:xfrm>
          <a:prstGeom prst="rect">
            <a:avLst/>
          </a:prstGeom>
        </p:spPr>
      </p:pic>
      <p:sp>
        <p:nvSpPr>
          <p:cNvPr id="9" name="TextBox 8">
            <a:extLst>
              <a:ext uri="{FF2B5EF4-FFF2-40B4-BE49-F238E27FC236}">
                <a16:creationId xmlns:a16="http://schemas.microsoft.com/office/drawing/2014/main" id="{1776ACC8-A6EB-4A44-846B-B358E0FAEDD7}"/>
              </a:ext>
            </a:extLst>
          </p:cNvPr>
          <p:cNvSpPr txBox="1"/>
          <p:nvPr/>
        </p:nvSpPr>
        <p:spPr>
          <a:xfrm>
            <a:off x="2743200" y="5314122"/>
            <a:ext cx="6838122" cy="369332"/>
          </a:xfrm>
          <a:prstGeom prst="rect">
            <a:avLst/>
          </a:prstGeom>
          <a:noFill/>
        </p:spPr>
        <p:txBody>
          <a:bodyPr wrap="square" rtlCol="0">
            <a:spAutoFit/>
          </a:bodyPr>
          <a:lstStyle/>
          <a:p>
            <a:pPr algn="ctr"/>
            <a:r>
              <a:rPr lang="en-US" i="1" dirty="0">
                <a:solidFill>
                  <a:schemeClr val="tx1">
                    <a:lumMod val="50000"/>
                    <a:lumOff val="50000"/>
                  </a:schemeClr>
                </a:solidFill>
                <a:latin typeface="Optima" panose="02000503060000020004" pitchFamily="2" charset="0"/>
                <a:ea typeface="Microsoft YaHei" panose="020B0503020204020204" pitchFamily="34" charset="-122"/>
              </a:rPr>
              <a:t>Deepening aid impact through transparency and efficiency</a:t>
            </a:r>
          </a:p>
        </p:txBody>
      </p:sp>
    </p:spTree>
    <p:extLst>
      <p:ext uri="{BB962C8B-B14F-4D97-AF65-F5344CB8AC3E}">
        <p14:creationId xmlns:p14="http://schemas.microsoft.com/office/powerpoint/2010/main" val="3262449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3069771" y="457497"/>
            <a:ext cx="6411686" cy="523220"/>
          </a:xfrm>
          <a:prstGeom prst="rect">
            <a:avLst/>
          </a:prstGeom>
          <a:noFill/>
        </p:spPr>
        <p:txBody>
          <a:bodyPr wrap="square" rtlCol="0">
            <a:spAutoFit/>
          </a:bodyPr>
          <a:lstStyle/>
          <a:p>
            <a:pPr algn="ctr" defTabSz="457200"/>
            <a:r>
              <a:rPr lang="en-US" sz="2800" b="1" dirty="0">
                <a:solidFill>
                  <a:srgbClr val="4472C4">
                    <a:lumMod val="50000"/>
                  </a:srgbClr>
                </a:solidFill>
                <a:latin typeface="Avenir Next" charset="0"/>
                <a:ea typeface="Avenir Next" charset="0"/>
                <a:cs typeface="Avenir Next" charset="0"/>
              </a:rPr>
              <a:t>Our Team</a:t>
            </a:r>
          </a:p>
        </p:txBody>
      </p:sp>
    </p:spTree>
    <p:extLst>
      <p:ext uri="{BB962C8B-B14F-4D97-AF65-F5344CB8AC3E}">
        <p14:creationId xmlns:p14="http://schemas.microsoft.com/office/powerpoint/2010/main" val="246911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D630B4-579C-8641-A8E5-09003000320A}"/>
              </a:ext>
            </a:extLst>
          </p:cNvPr>
          <p:cNvSpPr/>
          <p:nvPr/>
        </p:nvSpPr>
        <p:spPr>
          <a:xfrm>
            <a:off x="3968371" y="1868723"/>
            <a:ext cx="3313375" cy="3392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MT Condensed Light" panose="020B0306030101010103" pitchFamily="34" charset="77"/>
              </a:rPr>
              <a:t>Blockchain  Network</a:t>
            </a:r>
          </a:p>
        </p:txBody>
      </p:sp>
      <p:sp>
        <p:nvSpPr>
          <p:cNvPr id="3" name="Rectangle 2">
            <a:extLst>
              <a:ext uri="{FF2B5EF4-FFF2-40B4-BE49-F238E27FC236}">
                <a16:creationId xmlns:a16="http://schemas.microsoft.com/office/drawing/2014/main" id="{FDB751DD-A31E-EC45-9359-BB38531D298F}"/>
              </a:ext>
            </a:extLst>
          </p:cNvPr>
          <p:cNvSpPr/>
          <p:nvPr/>
        </p:nvSpPr>
        <p:spPr>
          <a:xfrm>
            <a:off x="3950182" y="2599786"/>
            <a:ext cx="1330316" cy="591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Donor tokenization (smart contract)</a:t>
            </a:r>
          </a:p>
        </p:txBody>
      </p:sp>
      <p:sp>
        <p:nvSpPr>
          <p:cNvPr id="5" name="Rectangle 4">
            <a:extLst>
              <a:ext uri="{FF2B5EF4-FFF2-40B4-BE49-F238E27FC236}">
                <a16:creationId xmlns:a16="http://schemas.microsoft.com/office/drawing/2014/main" id="{6B0874CB-F86F-6C45-9848-05DC4E8EC175}"/>
              </a:ext>
            </a:extLst>
          </p:cNvPr>
          <p:cNvSpPr/>
          <p:nvPr/>
        </p:nvSpPr>
        <p:spPr>
          <a:xfrm>
            <a:off x="3968371" y="3827313"/>
            <a:ext cx="1323278" cy="591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generation (beneficiaries)</a:t>
            </a:r>
          </a:p>
        </p:txBody>
      </p:sp>
      <p:sp>
        <p:nvSpPr>
          <p:cNvPr id="9" name="Rectangle 8">
            <a:extLst>
              <a:ext uri="{FF2B5EF4-FFF2-40B4-BE49-F238E27FC236}">
                <a16:creationId xmlns:a16="http://schemas.microsoft.com/office/drawing/2014/main" id="{00071B45-9B1E-1149-9961-7069959C0A9C}"/>
              </a:ext>
            </a:extLst>
          </p:cNvPr>
          <p:cNvSpPr/>
          <p:nvPr/>
        </p:nvSpPr>
        <p:spPr>
          <a:xfrm>
            <a:off x="5877486" y="2536714"/>
            <a:ext cx="1404260" cy="591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Token disbursement</a:t>
            </a:r>
          </a:p>
        </p:txBody>
      </p:sp>
      <p:sp>
        <p:nvSpPr>
          <p:cNvPr id="10" name="Rectangle 9">
            <a:extLst>
              <a:ext uri="{FF2B5EF4-FFF2-40B4-BE49-F238E27FC236}">
                <a16:creationId xmlns:a16="http://schemas.microsoft.com/office/drawing/2014/main" id="{0EE5B42E-6A7E-284F-9C08-6D91D4708A05}"/>
              </a:ext>
            </a:extLst>
          </p:cNvPr>
          <p:cNvSpPr/>
          <p:nvPr/>
        </p:nvSpPr>
        <p:spPr>
          <a:xfrm>
            <a:off x="6773360" y="3461915"/>
            <a:ext cx="824794" cy="591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Beneficiary User Verification</a:t>
            </a:r>
          </a:p>
        </p:txBody>
      </p:sp>
      <p:sp>
        <p:nvSpPr>
          <p:cNvPr id="16" name="Rectangle 15">
            <a:extLst>
              <a:ext uri="{FF2B5EF4-FFF2-40B4-BE49-F238E27FC236}">
                <a16:creationId xmlns:a16="http://schemas.microsoft.com/office/drawing/2014/main" id="{F442D246-D4CB-7C46-837E-57A08F31EC86}"/>
              </a:ext>
            </a:extLst>
          </p:cNvPr>
          <p:cNvSpPr/>
          <p:nvPr/>
        </p:nvSpPr>
        <p:spPr>
          <a:xfrm>
            <a:off x="1378627" y="2548950"/>
            <a:ext cx="1184955" cy="591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Participating Bank Application </a:t>
            </a:r>
          </a:p>
          <a:p>
            <a:pPr algn="ctr"/>
            <a:r>
              <a:rPr lang="en-US" sz="900" b="1" dirty="0">
                <a:solidFill>
                  <a:schemeClr val="tx1"/>
                </a:solidFill>
              </a:rPr>
              <a:t>(Bank web  portal)</a:t>
            </a:r>
          </a:p>
        </p:txBody>
      </p:sp>
      <p:cxnSp>
        <p:nvCxnSpPr>
          <p:cNvPr id="18" name="Straight Arrow Connector 17">
            <a:extLst>
              <a:ext uri="{FF2B5EF4-FFF2-40B4-BE49-F238E27FC236}">
                <a16:creationId xmlns:a16="http://schemas.microsoft.com/office/drawing/2014/main" id="{CBC72C5C-6636-C849-9D2C-6899DFA4FDF2}"/>
              </a:ext>
            </a:extLst>
          </p:cNvPr>
          <p:cNvCxnSpPr>
            <a:stCxn id="16" idx="3"/>
          </p:cNvCxnSpPr>
          <p:nvPr/>
        </p:nvCxnSpPr>
        <p:spPr>
          <a:xfrm>
            <a:off x="2563582" y="2844456"/>
            <a:ext cx="1261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17EFB87-BED3-4349-9FCB-0E380D94A38E}"/>
              </a:ext>
            </a:extLst>
          </p:cNvPr>
          <p:cNvSpPr/>
          <p:nvPr/>
        </p:nvSpPr>
        <p:spPr>
          <a:xfrm>
            <a:off x="9178772" y="3165305"/>
            <a:ext cx="1547502" cy="852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Merchant POS app</a:t>
            </a:r>
          </a:p>
          <a:p>
            <a:pPr marL="171450" indent="-171450">
              <a:buFontTx/>
              <a:buChar char="-"/>
            </a:pPr>
            <a:r>
              <a:rPr lang="en-US" sz="900" dirty="0">
                <a:solidFill>
                  <a:schemeClr val="tx1"/>
                </a:solidFill>
              </a:rPr>
              <a:t>Record beneficiary transactions</a:t>
            </a:r>
          </a:p>
          <a:p>
            <a:pPr marL="171450" indent="-171450">
              <a:buFontTx/>
              <a:buChar char="-"/>
            </a:pPr>
            <a:r>
              <a:rPr lang="en-US" sz="900" dirty="0">
                <a:solidFill>
                  <a:schemeClr val="tx1"/>
                </a:solidFill>
              </a:rPr>
              <a:t>Token redemption for fiat</a:t>
            </a:r>
          </a:p>
          <a:p>
            <a:pPr algn="ctr"/>
            <a:r>
              <a:rPr lang="en-US" sz="900" b="1" dirty="0">
                <a:solidFill>
                  <a:schemeClr val="tx1"/>
                </a:solidFill>
              </a:rPr>
              <a:t>(Web app- HTML, CSS)</a:t>
            </a:r>
          </a:p>
        </p:txBody>
      </p:sp>
      <p:sp>
        <p:nvSpPr>
          <p:cNvPr id="20" name="Rectangle 19">
            <a:extLst>
              <a:ext uri="{FF2B5EF4-FFF2-40B4-BE49-F238E27FC236}">
                <a16:creationId xmlns:a16="http://schemas.microsoft.com/office/drawing/2014/main" id="{72644FAB-8E7E-0B49-9EAE-2E6C17C4BF1E}"/>
              </a:ext>
            </a:extLst>
          </p:cNvPr>
          <p:cNvSpPr/>
          <p:nvPr/>
        </p:nvSpPr>
        <p:spPr>
          <a:xfrm>
            <a:off x="1971105" y="3878368"/>
            <a:ext cx="1552680" cy="6774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Donor app</a:t>
            </a:r>
          </a:p>
          <a:p>
            <a:pPr marL="171450" indent="-171450">
              <a:buFontTx/>
              <a:buChar char="-"/>
            </a:pPr>
            <a:r>
              <a:rPr lang="en-US" sz="900" dirty="0">
                <a:solidFill>
                  <a:schemeClr val="tx1"/>
                </a:solidFill>
              </a:rPr>
              <a:t>Reporting</a:t>
            </a:r>
          </a:p>
          <a:p>
            <a:pPr marL="171450" indent="-171450">
              <a:buFontTx/>
              <a:buChar char="-"/>
            </a:pPr>
            <a:r>
              <a:rPr lang="en-US" sz="900" dirty="0">
                <a:solidFill>
                  <a:schemeClr val="tx1"/>
                </a:solidFill>
              </a:rPr>
              <a:t>User registration (local donor partner)</a:t>
            </a:r>
          </a:p>
          <a:p>
            <a:r>
              <a:rPr lang="en-US" sz="900" b="1" dirty="0">
                <a:solidFill>
                  <a:schemeClr val="tx1"/>
                </a:solidFill>
              </a:rPr>
              <a:t>(Donor web portal)</a:t>
            </a:r>
          </a:p>
        </p:txBody>
      </p:sp>
      <p:sp>
        <p:nvSpPr>
          <p:cNvPr id="21" name="Rectangle 20">
            <a:extLst>
              <a:ext uri="{FF2B5EF4-FFF2-40B4-BE49-F238E27FC236}">
                <a16:creationId xmlns:a16="http://schemas.microsoft.com/office/drawing/2014/main" id="{9C798DDE-AB4A-9542-B846-C8C51D3A5891}"/>
              </a:ext>
            </a:extLst>
          </p:cNvPr>
          <p:cNvSpPr/>
          <p:nvPr/>
        </p:nvSpPr>
        <p:spPr>
          <a:xfrm>
            <a:off x="9159923" y="1868722"/>
            <a:ext cx="1566351" cy="3392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badi MT Condensed Light" panose="020B0306030101010103" pitchFamily="34" charset="77"/>
              </a:rPr>
              <a:t>Merchant Ecosystem</a:t>
            </a:r>
          </a:p>
        </p:txBody>
      </p:sp>
      <p:cxnSp>
        <p:nvCxnSpPr>
          <p:cNvPr id="24" name="Elbow Connector 23">
            <a:extLst>
              <a:ext uri="{FF2B5EF4-FFF2-40B4-BE49-F238E27FC236}">
                <a16:creationId xmlns:a16="http://schemas.microsoft.com/office/drawing/2014/main" id="{6EC8F6A2-A2CF-A74C-B00D-7AFE33220B75}"/>
              </a:ext>
            </a:extLst>
          </p:cNvPr>
          <p:cNvCxnSpPr>
            <a:cxnSpLocks/>
            <a:stCxn id="19" idx="3"/>
            <a:endCxn id="16" idx="2"/>
          </p:cNvCxnSpPr>
          <p:nvPr/>
        </p:nvCxnSpPr>
        <p:spPr>
          <a:xfrm flipH="1" flipV="1">
            <a:off x="1971105" y="3139962"/>
            <a:ext cx="8755169" cy="451429"/>
          </a:xfrm>
          <a:prstGeom prst="bentConnector4">
            <a:avLst>
              <a:gd name="adj1" fmla="val -2611"/>
              <a:gd name="adj2" fmla="val -3844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6E118F9-5045-7D4E-B38C-0F131E4E5A15}"/>
              </a:ext>
            </a:extLst>
          </p:cNvPr>
          <p:cNvCxnSpPr>
            <a:cxnSpLocks/>
          </p:cNvCxnSpPr>
          <p:nvPr/>
        </p:nvCxnSpPr>
        <p:spPr>
          <a:xfrm>
            <a:off x="5291649" y="2844456"/>
            <a:ext cx="4782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A7870E4B-5581-B441-A7DD-2EFE3A9FEE49}"/>
              </a:ext>
            </a:extLst>
          </p:cNvPr>
          <p:cNvCxnSpPr>
            <a:cxnSpLocks/>
            <a:stCxn id="10" idx="3"/>
            <a:endCxn id="19" idx="1"/>
          </p:cNvCxnSpPr>
          <p:nvPr/>
        </p:nvCxnSpPr>
        <p:spPr>
          <a:xfrm flipV="1">
            <a:off x="7598154" y="3591391"/>
            <a:ext cx="1580618" cy="166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A298BEEF-CB51-934E-9D2C-06644B0BDD97}"/>
              </a:ext>
            </a:extLst>
          </p:cNvPr>
          <p:cNvCxnSpPr>
            <a:cxnSpLocks/>
            <a:stCxn id="19" idx="2"/>
            <a:endCxn id="10" idx="2"/>
          </p:cNvCxnSpPr>
          <p:nvPr/>
        </p:nvCxnSpPr>
        <p:spPr>
          <a:xfrm rot="5400000">
            <a:off x="8551415" y="2651819"/>
            <a:ext cx="35450" cy="2766766"/>
          </a:xfrm>
          <a:prstGeom prst="bentConnector3">
            <a:avLst>
              <a:gd name="adj1" fmla="val 7448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A4185F1-9F81-E740-953C-1268C413CCAB}"/>
              </a:ext>
            </a:extLst>
          </p:cNvPr>
          <p:cNvCxnSpPr>
            <a:cxnSpLocks/>
          </p:cNvCxnSpPr>
          <p:nvPr/>
        </p:nvCxnSpPr>
        <p:spPr>
          <a:xfrm>
            <a:off x="3445727" y="4122819"/>
            <a:ext cx="539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9230F8C2-EC0E-0E44-AD44-BE1E73D64091}"/>
              </a:ext>
            </a:extLst>
          </p:cNvPr>
          <p:cNvSpPr/>
          <p:nvPr/>
        </p:nvSpPr>
        <p:spPr>
          <a:xfrm>
            <a:off x="3824868" y="2378446"/>
            <a:ext cx="3936381" cy="247233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6D9A0D2-137E-744A-80CB-A552109307B4}"/>
              </a:ext>
            </a:extLst>
          </p:cNvPr>
          <p:cNvSpPr txBox="1"/>
          <p:nvPr/>
        </p:nvSpPr>
        <p:spPr>
          <a:xfrm>
            <a:off x="4615340" y="5110446"/>
            <a:ext cx="2570417" cy="261610"/>
          </a:xfrm>
          <a:prstGeom prst="rect">
            <a:avLst/>
          </a:prstGeom>
          <a:noFill/>
        </p:spPr>
        <p:txBody>
          <a:bodyPr wrap="square" rtlCol="0">
            <a:spAutoFit/>
          </a:bodyPr>
          <a:lstStyle/>
          <a:p>
            <a:pPr algn="ctr"/>
            <a:r>
              <a:rPr lang="en-US" sz="1100" b="1" dirty="0"/>
              <a:t>Token redemption</a:t>
            </a:r>
          </a:p>
        </p:txBody>
      </p:sp>
      <p:cxnSp>
        <p:nvCxnSpPr>
          <p:cNvPr id="63" name="Elbow Connector 62">
            <a:extLst>
              <a:ext uri="{FF2B5EF4-FFF2-40B4-BE49-F238E27FC236}">
                <a16:creationId xmlns:a16="http://schemas.microsoft.com/office/drawing/2014/main" id="{EFE996B2-9DD6-434B-8802-FF642C97DF09}"/>
              </a:ext>
            </a:extLst>
          </p:cNvPr>
          <p:cNvCxnSpPr>
            <a:cxnSpLocks/>
            <a:stCxn id="9" idx="2"/>
            <a:endCxn id="5" idx="3"/>
          </p:cNvCxnSpPr>
          <p:nvPr/>
        </p:nvCxnSpPr>
        <p:spPr>
          <a:xfrm rot="5400000">
            <a:off x="5438087" y="2981289"/>
            <a:ext cx="995093" cy="12879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BC82F7D4-61D3-4E48-B549-79BAB4194C38}"/>
              </a:ext>
            </a:extLst>
          </p:cNvPr>
          <p:cNvSpPr txBox="1"/>
          <p:nvPr/>
        </p:nvSpPr>
        <p:spPr>
          <a:xfrm>
            <a:off x="2849041" y="490152"/>
            <a:ext cx="6338502" cy="584775"/>
          </a:xfrm>
          <a:prstGeom prst="rect">
            <a:avLst/>
          </a:prstGeom>
          <a:noFill/>
        </p:spPr>
        <p:txBody>
          <a:bodyPr wrap="square" rtlCol="0">
            <a:spAutoFit/>
          </a:bodyPr>
          <a:lstStyle/>
          <a:p>
            <a:pPr algn="ctr" defTabSz="457200"/>
            <a:r>
              <a:rPr lang="en-US" sz="3200" b="1" dirty="0">
                <a:solidFill>
                  <a:schemeClr val="bg1">
                    <a:lumMod val="50000"/>
                  </a:schemeClr>
                </a:solidFill>
                <a:latin typeface="Avenir Next" charset="0"/>
                <a:ea typeface="Avenir Next" charset="0"/>
                <a:cs typeface="Avenir Next" charset="0"/>
              </a:rPr>
              <a:t>Target Infrastructure model </a:t>
            </a:r>
          </a:p>
        </p:txBody>
      </p:sp>
    </p:spTree>
    <p:extLst>
      <p:ext uri="{BB962C8B-B14F-4D97-AF65-F5344CB8AC3E}">
        <p14:creationId xmlns:p14="http://schemas.microsoft.com/office/powerpoint/2010/main" val="2552832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EB4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8C9BC5-EC51-9641-8B9E-32A540A75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931" y="0"/>
            <a:ext cx="6864626" cy="6864626"/>
          </a:xfrm>
          <a:prstGeom prst="rect">
            <a:avLst/>
          </a:prstGeom>
        </p:spPr>
      </p:pic>
    </p:spTree>
    <p:extLst>
      <p:ext uri="{BB962C8B-B14F-4D97-AF65-F5344CB8AC3E}">
        <p14:creationId xmlns:p14="http://schemas.microsoft.com/office/powerpoint/2010/main" val="250135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2849041" y="490152"/>
            <a:ext cx="6338502" cy="584775"/>
          </a:xfrm>
          <a:prstGeom prst="rect">
            <a:avLst/>
          </a:prstGeom>
          <a:noFill/>
        </p:spPr>
        <p:txBody>
          <a:bodyPr wrap="square" rtlCol="0">
            <a:spAutoFit/>
          </a:bodyPr>
          <a:lstStyle/>
          <a:p>
            <a:pPr algn="ctr" defTabSz="457200"/>
            <a:r>
              <a:rPr lang="en-US" sz="3200" b="1" dirty="0">
                <a:solidFill>
                  <a:schemeClr val="bg1">
                    <a:lumMod val="50000"/>
                  </a:schemeClr>
                </a:solidFill>
                <a:latin typeface="Avenir Next" charset="0"/>
                <a:ea typeface="Avenir Next" charset="0"/>
                <a:cs typeface="Avenir Next" charset="0"/>
              </a:rPr>
              <a:t>What problem are we solving?</a:t>
            </a:r>
          </a:p>
        </p:txBody>
      </p:sp>
      <p:sp>
        <p:nvSpPr>
          <p:cNvPr id="6" name="Oval 5">
            <a:extLst>
              <a:ext uri="{FF2B5EF4-FFF2-40B4-BE49-F238E27FC236}">
                <a16:creationId xmlns:a16="http://schemas.microsoft.com/office/drawing/2014/main" id="{4CD767E5-132E-1346-A698-5B87148E9DAE}"/>
              </a:ext>
            </a:extLst>
          </p:cNvPr>
          <p:cNvSpPr/>
          <p:nvPr/>
        </p:nvSpPr>
        <p:spPr>
          <a:xfrm>
            <a:off x="1828799" y="2313879"/>
            <a:ext cx="1725283" cy="17597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venir Next" panose="020B0503020202020204" pitchFamily="34" charset="0"/>
              </a:rPr>
              <a:t>30%</a:t>
            </a:r>
          </a:p>
        </p:txBody>
      </p:sp>
      <p:sp>
        <p:nvSpPr>
          <p:cNvPr id="7" name="TextBox 6">
            <a:extLst>
              <a:ext uri="{FF2B5EF4-FFF2-40B4-BE49-F238E27FC236}">
                <a16:creationId xmlns:a16="http://schemas.microsoft.com/office/drawing/2014/main" id="{7D18B8B3-FC91-964D-89D0-BED6ABD7FF5C}"/>
              </a:ext>
            </a:extLst>
          </p:cNvPr>
          <p:cNvSpPr txBox="1"/>
          <p:nvPr/>
        </p:nvSpPr>
        <p:spPr>
          <a:xfrm>
            <a:off x="1558378" y="4509057"/>
            <a:ext cx="2266123" cy="738664"/>
          </a:xfrm>
          <a:prstGeom prst="rect">
            <a:avLst/>
          </a:prstGeom>
          <a:noFill/>
        </p:spPr>
        <p:txBody>
          <a:bodyPr wrap="square" rtlCol="0">
            <a:spAutoFit/>
          </a:bodyPr>
          <a:lstStyle/>
          <a:p>
            <a:pPr algn="ctr"/>
            <a:r>
              <a:rPr lang="en-US" sz="1400" b="1" dirty="0">
                <a:solidFill>
                  <a:schemeClr val="bg1">
                    <a:lumMod val="50000"/>
                  </a:schemeClr>
                </a:solidFill>
                <a:latin typeface="Avenir Next" panose="020B0503020202020204" pitchFamily="34" charset="0"/>
              </a:rPr>
              <a:t>Of donor funds do not reach the recipient due to corruption and fraud.</a:t>
            </a:r>
          </a:p>
        </p:txBody>
      </p:sp>
      <p:sp>
        <p:nvSpPr>
          <p:cNvPr id="8" name="Oval 7">
            <a:extLst>
              <a:ext uri="{FF2B5EF4-FFF2-40B4-BE49-F238E27FC236}">
                <a16:creationId xmlns:a16="http://schemas.microsoft.com/office/drawing/2014/main" id="{58B48DE2-9D2A-3449-A433-7DCB2FA12398}"/>
              </a:ext>
            </a:extLst>
          </p:cNvPr>
          <p:cNvSpPr/>
          <p:nvPr/>
        </p:nvSpPr>
        <p:spPr>
          <a:xfrm>
            <a:off x="5428071" y="2313879"/>
            <a:ext cx="1725283" cy="175978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venir Next" panose="020B0503020202020204" pitchFamily="34" charset="0"/>
              </a:rPr>
              <a:t>7.5%</a:t>
            </a:r>
          </a:p>
        </p:txBody>
      </p:sp>
      <p:sp>
        <p:nvSpPr>
          <p:cNvPr id="9" name="TextBox 8">
            <a:extLst>
              <a:ext uri="{FF2B5EF4-FFF2-40B4-BE49-F238E27FC236}">
                <a16:creationId xmlns:a16="http://schemas.microsoft.com/office/drawing/2014/main" id="{6BC120C8-53B0-BB48-B022-241472E333D1}"/>
              </a:ext>
            </a:extLst>
          </p:cNvPr>
          <p:cNvSpPr txBox="1"/>
          <p:nvPr/>
        </p:nvSpPr>
        <p:spPr>
          <a:xfrm>
            <a:off x="5221252" y="4509057"/>
            <a:ext cx="2138920" cy="523220"/>
          </a:xfrm>
          <a:prstGeom prst="rect">
            <a:avLst/>
          </a:prstGeom>
          <a:noFill/>
        </p:spPr>
        <p:txBody>
          <a:bodyPr wrap="square" rtlCol="0">
            <a:spAutoFit/>
          </a:bodyPr>
          <a:lstStyle/>
          <a:p>
            <a:pPr algn="ctr"/>
            <a:r>
              <a:rPr lang="en-US" sz="1400" b="1" dirty="0">
                <a:solidFill>
                  <a:schemeClr val="bg1">
                    <a:lumMod val="50000"/>
                  </a:schemeClr>
                </a:solidFill>
                <a:latin typeface="Avenir Next" panose="020B0503020202020204" pitchFamily="34" charset="0"/>
              </a:rPr>
              <a:t>Of funds are lost to transaction fees.</a:t>
            </a:r>
          </a:p>
        </p:txBody>
      </p:sp>
      <p:sp>
        <p:nvSpPr>
          <p:cNvPr id="10" name="Oval 9">
            <a:extLst>
              <a:ext uri="{FF2B5EF4-FFF2-40B4-BE49-F238E27FC236}">
                <a16:creationId xmlns:a16="http://schemas.microsoft.com/office/drawing/2014/main" id="{390FF485-6354-FA4E-B151-9C90B423C3AF}"/>
              </a:ext>
            </a:extLst>
          </p:cNvPr>
          <p:cNvSpPr/>
          <p:nvPr/>
        </p:nvSpPr>
        <p:spPr>
          <a:xfrm>
            <a:off x="9027343" y="2313879"/>
            <a:ext cx="1725283" cy="1759789"/>
          </a:xfrm>
          <a:prstGeom prst="ellipse">
            <a:avLst/>
          </a:prstGeom>
          <a:solidFill>
            <a:srgbClr val="FEE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venir Next" panose="020B0503020202020204" pitchFamily="34" charset="0"/>
              </a:rPr>
              <a:t>14</a:t>
            </a:r>
          </a:p>
          <a:p>
            <a:pPr algn="ctr"/>
            <a:r>
              <a:rPr lang="en-US" sz="2000" b="1" dirty="0">
                <a:latin typeface="Avenir Next" panose="020B0503020202020204" pitchFamily="34" charset="0"/>
              </a:rPr>
              <a:t>weeks</a:t>
            </a:r>
          </a:p>
        </p:txBody>
      </p:sp>
      <p:sp>
        <p:nvSpPr>
          <p:cNvPr id="11" name="TextBox 10">
            <a:extLst>
              <a:ext uri="{FF2B5EF4-FFF2-40B4-BE49-F238E27FC236}">
                <a16:creationId xmlns:a16="http://schemas.microsoft.com/office/drawing/2014/main" id="{1BE18BB5-1829-1F47-ADB0-02E97CD30CFD}"/>
              </a:ext>
            </a:extLst>
          </p:cNvPr>
          <p:cNvSpPr txBox="1"/>
          <p:nvPr/>
        </p:nvSpPr>
        <p:spPr>
          <a:xfrm>
            <a:off x="8881569" y="4512375"/>
            <a:ext cx="2223753" cy="738664"/>
          </a:xfrm>
          <a:prstGeom prst="rect">
            <a:avLst/>
          </a:prstGeom>
          <a:noFill/>
        </p:spPr>
        <p:txBody>
          <a:bodyPr wrap="square" rtlCol="0">
            <a:spAutoFit/>
          </a:bodyPr>
          <a:lstStyle/>
          <a:p>
            <a:pPr algn="ctr"/>
            <a:r>
              <a:rPr lang="en-US" sz="1400" b="1" dirty="0">
                <a:solidFill>
                  <a:schemeClr val="bg1">
                    <a:lumMod val="50000"/>
                  </a:schemeClr>
                </a:solidFill>
                <a:latin typeface="Avenir Next" panose="020B0503020202020204" pitchFamily="34" charset="0"/>
              </a:rPr>
              <a:t>Average number of delays in disbursement in Aid to recipient.</a:t>
            </a:r>
          </a:p>
        </p:txBody>
      </p:sp>
    </p:spTree>
    <p:extLst>
      <p:ext uri="{BB962C8B-B14F-4D97-AF65-F5344CB8AC3E}">
        <p14:creationId xmlns:p14="http://schemas.microsoft.com/office/powerpoint/2010/main" val="348844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4438357" y="403068"/>
            <a:ext cx="2593816" cy="523220"/>
          </a:xfrm>
          <a:prstGeom prst="rect">
            <a:avLst/>
          </a:prstGeom>
          <a:noFill/>
        </p:spPr>
        <p:txBody>
          <a:bodyPr wrap="square" rtlCol="0">
            <a:spAutoFit/>
          </a:bodyPr>
          <a:lstStyle/>
          <a:p>
            <a:pPr algn="ctr" defTabSz="457200"/>
            <a:r>
              <a:rPr lang="en-US" sz="2800" b="1" dirty="0">
                <a:solidFill>
                  <a:schemeClr val="bg1">
                    <a:lumMod val="50000"/>
                  </a:schemeClr>
                </a:solidFill>
                <a:latin typeface="Avenir Next" charset="0"/>
                <a:ea typeface="Avenir Next" charset="0"/>
                <a:cs typeface="Avenir Next" charset="0"/>
              </a:rPr>
              <a:t>Solution</a:t>
            </a:r>
          </a:p>
        </p:txBody>
      </p:sp>
      <p:cxnSp>
        <p:nvCxnSpPr>
          <p:cNvPr id="5" name="Straight Connector 4">
            <a:extLst>
              <a:ext uri="{FF2B5EF4-FFF2-40B4-BE49-F238E27FC236}">
                <a16:creationId xmlns:a16="http://schemas.microsoft.com/office/drawing/2014/main" id="{64CD0901-0103-C547-8568-3586868E2CA5}"/>
              </a:ext>
            </a:extLst>
          </p:cNvPr>
          <p:cNvCxnSpPr>
            <a:cxnSpLocks/>
          </p:cNvCxnSpPr>
          <p:nvPr/>
        </p:nvCxnSpPr>
        <p:spPr>
          <a:xfrm>
            <a:off x="791988" y="3331297"/>
            <a:ext cx="10974443"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B37981F-8485-D340-8142-DBDA1AAF6770}"/>
              </a:ext>
            </a:extLst>
          </p:cNvPr>
          <p:cNvSpPr/>
          <p:nvPr/>
        </p:nvSpPr>
        <p:spPr>
          <a:xfrm>
            <a:off x="1276709" y="3141516"/>
            <a:ext cx="362310" cy="379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panose="020B0503020202020204" pitchFamily="34" charset="0"/>
            </a:endParaRPr>
          </a:p>
        </p:txBody>
      </p:sp>
      <p:sp>
        <p:nvSpPr>
          <p:cNvPr id="7" name="TextBox 6">
            <a:extLst>
              <a:ext uri="{FF2B5EF4-FFF2-40B4-BE49-F238E27FC236}">
                <a16:creationId xmlns:a16="http://schemas.microsoft.com/office/drawing/2014/main" id="{228A4D4D-88DB-B24E-9ED6-47E44F7E6719}"/>
              </a:ext>
            </a:extLst>
          </p:cNvPr>
          <p:cNvSpPr txBox="1"/>
          <p:nvPr/>
        </p:nvSpPr>
        <p:spPr>
          <a:xfrm>
            <a:off x="620281" y="3659100"/>
            <a:ext cx="1675166" cy="1600438"/>
          </a:xfrm>
          <a:prstGeom prst="rect">
            <a:avLst/>
          </a:prstGeom>
          <a:noFill/>
          <a:ln>
            <a:solidFill>
              <a:schemeClr val="bg1">
                <a:lumMod val="95000"/>
              </a:schemeClr>
            </a:solidFill>
          </a:ln>
        </p:spPr>
        <p:txBody>
          <a:bodyPr wrap="square" rtlCol="0">
            <a:spAutoFit/>
          </a:bodyPr>
          <a:lstStyle/>
          <a:p>
            <a:pPr algn="ctr"/>
            <a:r>
              <a:rPr lang="en-US" sz="1400" b="1" dirty="0">
                <a:latin typeface="Avenir Next" panose="020B0503020202020204" pitchFamily="34" charset="0"/>
              </a:rPr>
              <a:t>Project targets</a:t>
            </a:r>
          </a:p>
          <a:p>
            <a:pPr algn="ctr"/>
            <a:r>
              <a:rPr lang="en-US" sz="1400" dirty="0">
                <a:latin typeface="Avenir Next" panose="020B0503020202020204" pitchFamily="34" charset="0"/>
              </a:rPr>
              <a:t>Donor and Aid Agency agree on project objectives and budget.</a:t>
            </a:r>
          </a:p>
          <a:p>
            <a:pPr algn="ctr"/>
            <a:endParaRPr lang="en-US" sz="1400" dirty="0">
              <a:latin typeface="Avenir Next" panose="020B0503020202020204" pitchFamily="34" charset="0"/>
            </a:endParaRPr>
          </a:p>
          <a:p>
            <a:pPr algn="ctr"/>
            <a:endParaRPr lang="en-US" sz="1400" dirty="0">
              <a:latin typeface="Avenir Next" panose="020B0503020202020204" pitchFamily="34" charset="0"/>
            </a:endParaRPr>
          </a:p>
        </p:txBody>
      </p:sp>
      <p:sp>
        <p:nvSpPr>
          <p:cNvPr id="8" name="Oval 7">
            <a:extLst>
              <a:ext uri="{FF2B5EF4-FFF2-40B4-BE49-F238E27FC236}">
                <a16:creationId xmlns:a16="http://schemas.microsoft.com/office/drawing/2014/main" id="{CE7289C9-9EA8-1D44-BDDD-F38997F2B422}"/>
              </a:ext>
            </a:extLst>
          </p:cNvPr>
          <p:cNvSpPr/>
          <p:nvPr/>
        </p:nvSpPr>
        <p:spPr>
          <a:xfrm>
            <a:off x="3223403" y="3141516"/>
            <a:ext cx="362310" cy="379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panose="020B0503020202020204" pitchFamily="34" charset="0"/>
            </a:endParaRPr>
          </a:p>
        </p:txBody>
      </p:sp>
      <p:sp>
        <p:nvSpPr>
          <p:cNvPr id="9" name="TextBox 8">
            <a:extLst>
              <a:ext uri="{FF2B5EF4-FFF2-40B4-BE49-F238E27FC236}">
                <a16:creationId xmlns:a16="http://schemas.microsoft.com/office/drawing/2014/main" id="{CCE9A6A7-CE48-C34E-9A2E-BD8DB7BF71E3}"/>
              </a:ext>
            </a:extLst>
          </p:cNvPr>
          <p:cNvSpPr txBox="1"/>
          <p:nvPr/>
        </p:nvSpPr>
        <p:spPr>
          <a:xfrm>
            <a:off x="2566975" y="3659100"/>
            <a:ext cx="1675166" cy="1600438"/>
          </a:xfrm>
          <a:prstGeom prst="rect">
            <a:avLst/>
          </a:prstGeom>
          <a:noFill/>
          <a:ln>
            <a:solidFill>
              <a:schemeClr val="bg1">
                <a:lumMod val="95000"/>
              </a:schemeClr>
            </a:solidFill>
          </a:ln>
        </p:spPr>
        <p:txBody>
          <a:bodyPr wrap="square" rtlCol="0">
            <a:spAutoFit/>
          </a:bodyPr>
          <a:lstStyle/>
          <a:p>
            <a:pPr algn="ctr"/>
            <a:r>
              <a:rPr lang="en-US" sz="1400" b="1" dirty="0">
                <a:latin typeface="Avenir Next" panose="020B0503020202020204" pitchFamily="34" charset="0"/>
              </a:rPr>
              <a:t>Donor guarantee</a:t>
            </a:r>
          </a:p>
          <a:p>
            <a:pPr algn="ctr"/>
            <a:r>
              <a:rPr lang="en-US" sz="1400" dirty="0">
                <a:latin typeface="Avenir Next" panose="020B0503020202020204" pitchFamily="34" charset="0"/>
              </a:rPr>
              <a:t>Donor to be disbursed into Partner bank escrow account.</a:t>
            </a:r>
          </a:p>
          <a:p>
            <a:pPr algn="ctr"/>
            <a:endParaRPr lang="en-US" sz="1400" dirty="0">
              <a:latin typeface="Avenir Next" panose="020B0503020202020204" pitchFamily="34" charset="0"/>
            </a:endParaRPr>
          </a:p>
          <a:p>
            <a:pPr algn="ctr"/>
            <a:endParaRPr lang="en-US" sz="1400" dirty="0">
              <a:latin typeface="Avenir Next" panose="020B0503020202020204" pitchFamily="34" charset="0"/>
            </a:endParaRPr>
          </a:p>
        </p:txBody>
      </p:sp>
      <p:sp>
        <p:nvSpPr>
          <p:cNvPr id="10" name="Oval 9">
            <a:extLst>
              <a:ext uri="{FF2B5EF4-FFF2-40B4-BE49-F238E27FC236}">
                <a16:creationId xmlns:a16="http://schemas.microsoft.com/office/drawing/2014/main" id="{1443E78A-4B7B-8745-8968-9A483A4452F9}"/>
              </a:ext>
            </a:extLst>
          </p:cNvPr>
          <p:cNvSpPr/>
          <p:nvPr/>
        </p:nvSpPr>
        <p:spPr>
          <a:xfrm>
            <a:off x="5080959" y="3141516"/>
            <a:ext cx="362310" cy="379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panose="020B0503020202020204" pitchFamily="34" charset="0"/>
            </a:endParaRPr>
          </a:p>
        </p:txBody>
      </p:sp>
      <p:sp>
        <p:nvSpPr>
          <p:cNvPr id="11" name="TextBox 10">
            <a:extLst>
              <a:ext uri="{FF2B5EF4-FFF2-40B4-BE49-F238E27FC236}">
                <a16:creationId xmlns:a16="http://schemas.microsoft.com/office/drawing/2014/main" id="{4ACCF348-EF50-4940-9258-1A22C0E65ED3}"/>
              </a:ext>
            </a:extLst>
          </p:cNvPr>
          <p:cNvSpPr txBox="1"/>
          <p:nvPr/>
        </p:nvSpPr>
        <p:spPr>
          <a:xfrm>
            <a:off x="4424531" y="3659100"/>
            <a:ext cx="1675166" cy="1600438"/>
          </a:xfrm>
          <a:prstGeom prst="rect">
            <a:avLst/>
          </a:prstGeom>
          <a:noFill/>
          <a:ln>
            <a:solidFill>
              <a:schemeClr val="bg1">
                <a:lumMod val="95000"/>
              </a:schemeClr>
            </a:solidFill>
          </a:ln>
        </p:spPr>
        <p:txBody>
          <a:bodyPr wrap="square" rtlCol="0">
            <a:spAutoFit/>
          </a:bodyPr>
          <a:lstStyle/>
          <a:p>
            <a:pPr algn="ctr"/>
            <a:r>
              <a:rPr lang="en-US" sz="1400" b="1" dirty="0">
                <a:latin typeface="Avenir Next" panose="020B0503020202020204" pitchFamily="34" charset="0"/>
              </a:rPr>
              <a:t>Funds issued</a:t>
            </a:r>
          </a:p>
          <a:p>
            <a:pPr algn="ctr"/>
            <a:r>
              <a:rPr lang="en-US" sz="1400" dirty="0">
                <a:latin typeface="Avenir Next" panose="020B0503020202020204" pitchFamily="34" charset="0"/>
              </a:rPr>
              <a:t>Partner bank issues tokens on behalf on donor.</a:t>
            </a:r>
          </a:p>
          <a:p>
            <a:pPr algn="ctr"/>
            <a:endParaRPr lang="en-US" sz="1400" dirty="0">
              <a:latin typeface="Avenir Next" panose="020B0503020202020204" pitchFamily="34" charset="0"/>
            </a:endParaRPr>
          </a:p>
          <a:p>
            <a:pPr algn="ctr"/>
            <a:endParaRPr lang="en-US" sz="1400" dirty="0">
              <a:latin typeface="Avenir Next" panose="020B0503020202020204" pitchFamily="34" charset="0"/>
            </a:endParaRPr>
          </a:p>
          <a:p>
            <a:pPr algn="ctr"/>
            <a:endParaRPr lang="en-US" sz="1400" dirty="0">
              <a:latin typeface="Avenir Next" panose="020B0503020202020204" pitchFamily="34" charset="0"/>
            </a:endParaRPr>
          </a:p>
        </p:txBody>
      </p:sp>
      <p:sp>
        <p:nvSpPr>
          <p:cNvPr id="12" name="Oval 11">
            <a:extLst>
              <a:ext uri="{FF2B5EF4-FFF2-40B4-BE49-F238E27FC236}">
                <a16:creationId xmlns:a16="http://schemas.microsoft.com/office/drawing/2014/main" id="{381AB156-AC24-FA46-A12F-11D2729FC2A8}"/>
              </a:ext>
            </a:extLst>
          </p:cNvPr>
          <p:cNvSpPr/>
          <p:nvPr/>
        </p:nvSpPr>
        <p:spPr>
          <a:xfrm>
            <a:off x="7027653" y="3141516"/>
            <a:ext cx="362310" cy="379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panose="020B0503020202020204" pitchFamily="34" charset="0"/>
            </a:endParaRPr>
          </a:p>
        </p:txBody>
      </p:sp>
      <p:sp>
        <p:nvSpPr>
          <p:cNvPr id="13" name="TextBox 12">
            <a:extLst>
              <a:ext uri="{FF2B5EF4-FFF2-40B4-BE49-F238E27FC236}">
                <a16:creationId xmlns:a16="http://schemas.microsoft.com/office/drawing/2014/main" id="{B4255EE5-0A58-5845-BDC9-4EC7A6CD5B10}"/>
              </a:ext>
            </a:extLst>
          </p:cNvPr>
          <p:cNvSpPr txBox="1"/>
          <p:nvPr/>
        </p:nvSpPr>
        <p:spPr>
          <a:xfrm>
            <a:off x="6371225" y="3659100"/>
            <a:ext cx="1675166" cy="1600438"/>
          </a:xfrm>
          <a:prstGeom prst="rect">
            <a:avLst/>
          </a:prstGeom>
          <a:noFill/>
          <a:ln>
            <a:solidFill>
              <a:schemeClr val="bg1">
                <a:lumMod val="95000"/>
              </a:schemeClr>
            </a:solidFill>
          </a:ln>
        </p:spPr>
        <p:txBody>
          <a:bodyPr wrap="square" rtlCol="0">
            <a:spAutoFit/>
          </a:bodyPr>
          <a:lstStyle/>
          <a:p>
            <a:pPr algn="ctr"/>
            <a:r>
              <a:rPr lang="en-US" sz="1400" b="1" dirty="0">
                <a:latin typeface="Avenir Next" panose="020B0503020202020204" pitchFamily="34" charset="0"/>
              </a:rPr>
              <a:t>Funds disbursement</a:t>
            </a:r>
          </a:p>
          <a:p>
            <a:pPr algn="ctr"/>
            <a:r>
              <a:rPr lang="en-US" sz="1400" dirty="0">
                <a:latin typeface="Avenir Next" panose="020B0503020202020204" pitchFamily="34" charset="0"/>
              </a:rPr>
              <a:t>Tokens are disbursed to beneficiary.</a:t>
            </a:r>
          </a:p>
          <a:p>
            <a:pPr algn="ctr"/>
            <a:endParaRPr lang="en-US" sz="1400" dirty="0">
              <a:latin typeface="Avenir Next" panose="020B0503020202020204" pitchFamily="34" charset="0"/>
            </a:endParaRPr>
          </a:p>
          <a:p>
            <a:pPr algn="ctr"/>
            <a:endParaRPr lang="en-US" sz="1400" dirty="0">
              <a:latin typeface="Avenir Next" panose="020B0503020202020204" pitchFamily="34" charset="0"/>
            </a:endParaRPr>
          </a:p>
        </p:txBody>
      </p:sp>
      <p:sp>
        <p:nvSpPr>
          <p:cNvPr id="14" name="Oval 13">
            <a:extLst>
              <a:ext uri="{FF2B5EF4-FFF2-40B4-BE49-F238E27FC236}">
                <a16:creationId xmlns:a16="http://schemas.microsoft.com/office/drawing/2014/main" id="{4E22F576-B1EC-2242-B423-BC91DD53E29D}"/>
              </a:ext>
            </a:extLst>
          </p:cNvPr>
          <p:cNvSpPr/>
          <p:nvPr/>
        </p:nvSpPr>
        <p:spPr>
          <a:xfrm>
            <a:off x="10747693" y="3141516"/>
            <a:ext cx="362310" cy="379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panose="020B0503020202020204" pitchFamily="34" charset="0"/>
            </a:endParaRPr>
          </a:p>
        </p:txBody>
      </p:sp>
      <p:sp>
        <p:nvSpPr>
          <p:cNvPr id="15" name="TextBox 14">
            <a:extLst>
              <a:ext uri="{FF2B5EF4-FFF2-40B4-BE49-F238E27FC236}">
                <a16:creationId xmlns:a16="http://schemas.microsoft.com/office/drawing/2014/main" id="{68CAACD2-C2CE-FE4E-A29B-931B8762E398}"/>
              </a:ext>
            </a:extLst>
          </p:cNvPr>
          <p:cNvSpPr txBox="1"/>
          <p:nvPr/>
        </p:nvSpPr>
        <p:spPr>
          <a:xfrm>
            <a:off x="10091265" y="3659100"/>
            <a:ext cx="1675166" cy="1600438"/>
          </a:xfrm>
          <a:prstGeom prst="rect">
            <a:avLst/>
          </a:prstGeom>
          <a:noFill/>
          <a:ln>
            <a:solidFill>
              <a:schemeClr val="bg1">
                <a:lumMod val="95000"/>
              </a:schemeClr>
            </a:solidFill>
          </a:ln>
        </p:spPr>
        <p:txBody>
          <a:bodyPr wrap="square" rtlCol="0">
            <a:spAutoFit/>
          </a:bodyPr>
          <a:lstStyle/>
          <a:p>
            <a:pPr algn="ctr"/>
            <a:r>
              <a:rPr lang="en-US" sz="1400" b="1" dirty="0">
                <a:latin typeface="Avenir Next" panose="020B0503020202020204" pitchFamily="34" charset="0"/>
              </a:rPr>
              <a:t>Token redemption</a:t>
            </a:r>
          </a:p>
          <a:p>
            <a:pPr algn="ctr"/>
            <a:r>
              <a:rPr lang="en-US" sz="1400" dirty="0">
                <a:latin typeface="Avenir Next" panose="020B0503020202020204" pitchFamily="34" charset="0"/>
              </a:rPr>
              <a:t>Merchants convert tokens into cash  via exchange.</a:t>
            </a:r>
          </a:p>
          <a:p>
            <a:pPr algn="ctr"/>
            <a:endParaRPr lang="en-US" sz="1400" dirty="0">
              <a:latin typeface="Avenir Next" panose="020B0503020202020204" pitchFamily="34" charset="0"/>
            </a:endParaRPr>
          </a:p>
        </p:txBody>
      </p:sp>
      <p:sp>
        <p:nvSpPr>
          <p:cNvPr id="16" name="Oval 15">
            <a:extLst>
              <a:ext uri="{FF2B5EF4-FFF2-40B4-BE49-F238E27FC236}">
                <a16:creationId xmlns:a16="http://schemas.microsoft.com/office/drawing/2014/main" id="{9F475272-AB13-EB45-96A6-8EFB956BF8F9}"/>
              </a:ext>
            </a:extLst>
          </p:cNvPr>
          <p:cNvSpPr/>
          <p:nvPr/>
        </p:nvSpPr>
        <p:spPr>
          <a:xfrm>
            <a:off x="9006392" y="3141516"/>
            <a:ext cx="362310" cy="379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panose="020B0503020202020204" pitchFamily="34" charset="0"/>
            </a:endParaRPr>
          </a:p>
        </p:txBody>
      </p:sp>
      <p:sp>
        <p:nvSpPr>
          <p:cNvPr id="17" name="TextBox 16">
            <a:extLst>
              <a:ext uri="{FF2B5EF4-FFF2-40B4-BE49-F238E27FC236}">
                <a16:creationId xmlns:a16="http://schemas.microsoft.com/office/drawing/2014/main" id="{0E9D71D5-9EB3-474A-B157-318C1E8C36D9}"/>
              </a:ext>
            </a:extLst>
          </p:cNvPr>
          <p:cNvSpPr txBox="1"/>
          <p:nvPr/>
        </p:nvSpPr>
        <p:spPr>
          <a:xfrm>
            <a:off x="8349964" y="3659100"/>
            <a:ext cx="1675166" cy="1600438"/>
          </a:xfrm>
          <a:prstGeom prst="rect">
            <a:avLst/>
          </a:prstGeom>
          <a:noFill/>
          <a:ln>
            <a:solidFill>
              <a:schemeClr val="bg1">
                <a:lumMod val="95000"/>
              </a:schemeClr>
            </a:solidFill>
          </a:ln>
        </p:spPr>
        <p:txBody>
          <a:bodyPr wrap="square" rtlCol="0">
            <a:spAutoFit/>
          </a:bodyPr>
          <a:lstStyle/>
          <a:p>
            <a:pPr algn="ctr"/>
            <a:r>
              <a:rPr lang="en-US" sz="1400" b="1" dirty="0">
                <a:latin typeface="Avenir Next" panose="020B0503020202020204" pitchFamily="34" charset="0"/>
              </a:rPr>
              <a:t>Funds disbursement</a:t>
            </a:r>
          </a:p>
          <a:p>
            <a:pPr algn="ctr"/>
            <a:r>
              <a:rPr lang="en-US" sz="1400" dirty="0">
                <a:latin typeface="Avenir Next" panose="020B0503020202020204" pitchFamily="34" charset="0"/>
              </a:rPr>
              <a:t>Beneficiary uses tokens to purchase goods from Merchant.</a:t>
            </a:r>
          </a:p>
          <a:p>
            <a:pPr algn="ctr"/>
            <a:endParaRPr lang="en-US" sz="1400" dirty="0">
              <a:latin typeface="Avenir Next" panose="020B0503020202020204" pitchFamily="34" charset="0"/>
            </a:endParaRPr>
          </a:p>
        </p:txBody>
      </p:sp>
      <p:sp>
        <p:nvSpPr>
          <p:cNvPr id="19" name="TextBox 18">
            <a:extLst>
              <a:ext uri="{FF2B5EF4-FFF2-40B4-BE49-F238E27FC236}">
                <a16:creationId xmlns:a16="http://schemas.microsoft.com/office/drawing/2014/main" id="{273F0518-EA87-C347-854D-4A34AEA676D5}"/>
              </a:ext>
            </a:extLst>
          </p:cNvPr>
          <p:cNvSpPr txBox="1"/>
          <p:nvPr/>
        </p:nvSpPr>
        <p:spPr>
          <a:xfrm>
            <a:off x="620281" y="1597733"/>
            <a:ext cx="11233441" cy="707886"/>
          </a:xfrm>
          <a:prstGeom prst="rect">
            <a:avLst/>
          </a:prstGeom>
          <a:noFill/>
          <a:ln>
            <a:noFill/>
          </a:ln>
        </p:spPr>
        <p:txBody>
          <a:bodyPr wrap="square" rtlCol="0">
            <a:spAutoFit/>
          </a:bodyPr>
          <a:lstStyle/>
          <a:p>
            <a:r>
              <a:rPr lang="en-US" sz="2000" b="1" dirty="0">
                <a:solidFill>
                  <a:schemeClr val="bg1">
                    <a:lumMod val="50000"/>
                  </a:schemeClr>
                </a:solidFill>
                <a:latin typeface="Avenir Next" panose="020B0503020202020204" pitchFamily="34" charset="0"/>
              </a:rPr>
              <a:t>A Blockchain based platform </a:t>
            </a:r>
            <a:r>
              <a:rPr lang="en-US" sz="2000" dirty="0">
                <a:solidFill>
                  <a:schemeClr val="bg1">
                    <a:lumMod val="50000"/>
                  </a:schemeClr>
                </a:solidFill>
                <a:latin typeface="Avenir Next" panose="020B0503020202020204" pitchFamily="34" charset="0"/>
              </a:rPr>
              <a:t> where donors can transfer funds to beneficiaries and directly track the impact of their funds.</a:t>
            </a:r>
          </a:p>
        </p:txBody>
      </p:sp>
    </p:spTree>
    <p:extLst>
      <p:ext uri="{BB962C8B-B14F-4D97-AF65-F5344CB8AC3E}">
        <p14:creationId xmlns:p14="http://schemas.microsoft.com/office/powerpoint/2010/main" val="248563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4438357" y="403068"/>
            <a:ext cx="2593816" cy="523220"/>
          </a:xfrm>
          <a:prstGeom prst="rect">
            <a:avLst/>
          </a:prstGeom>
          <a:noFill/>
        </p:spPr>
        <p:txBody>
          <a:bodyPr wrap="square" rtlCol="0">
            <a:spAutoFit/>
          </a:bodyPr>
          <a:lstStyle/>
          <a:p>
            <a:pPr algn="ctr" defTabSz="457200"/>
            <a:r>
              <a:rPr lang="en-US" sz="2800" b="1" dirty="0">
                <a:solidFill>
                  <a:schemeClr val="bg1">
                    <a:lumMod val="50000"/>
                  </a:schemeClr>
                </a:solidFill>
                <a:latin typeface="Avenir Next" charset="0"/>
                <a:ea typeface="Avenir Next" charset="0"/>
                <a:cs typeface="Avenir Next" charset="0"/>
              </a:rPr>
              <a:t>The Market</a:t>
            </a:r>
          </a:p>
        </p:txBody>
      </p:sp>
      <p:sp>
        <p:nvSpPr>
          <p:cNvPr id="3" name="Oval 2">
            <a:extLst>
              <a:ext uri="{FF2B5EF4-FFF2-40B4-BE49-F238E27FC236}">
                <a16:creationId xmlns:a16="http://schemas.microsoft.com/office/drawing/2014/main" id="{84631B10-C77F-BC4A-A1F8-59F7EB08410A}"/>
              </a:ext>
            </a:extLst>
          </p:cNvPr>
          <p:cNvSpPr/>
          <p:nvPr/>
        </p:nvSpPr>
        <p:spPr>
          <a:xfrm>
            <a:off x="1878120" y="1942034"/>
            <a:ext cx="2027614" cy="1991437"/>
          </a:xfrm>
          <a:prstGeom prst="ellipse">
            <a:avLst/>
          </a:prstGeom>
          <a:solidFill>
            <a:srgbClr val="FFC000"/>
          </a:soli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145</a:t>
            </a:r>
          </a:p>
          <a:p>
            <a:pPr algn="ctr"/>
            <a:r>
              <a:rPr lang="en-US" sz="2800" b="1" dirty="0"/>
              <a:t>Billion</a:t>
            </a:r>
          </a:p>
        </p:txBody>
      </p:sp>
      <p:sp>
        <p:nvSpPr>
          <p:cNvPr id="6" name="Rectangle 5">
            <a:extLst>
              <a:ext uri="{FF2B5EF4-FFF2-40B4-BE49-F238E27FC236}">
                <a16:creationId xmlns:a16="http://schemas.microsoft.com/office/drawing/2014/main" id="{40A03BD7-85A0-6144-8B17-6AACA461F4A3}"/>
              </a:ext>
            </a:extLst>
          </p:cNvPr>
          <p:cNvSpPr/>
          <p:nvPr/>
        </p:nvSpPr>
        <p:spPr>
          <a:xfrm>
            <a:off x="1557060" y="4479009"/>
            <a:ext cx="2597999" cy="523220"/>
          </a:xfrm>
          <a:prstGeom prst="rect">
            <a:avLst/>
          </a:prstGeom>
        </p:spPr>
        <p:txBody>
          <a:bodyPr wrap="square">
            <a:spAutoFit/>
          </a:bodyPr>
          <a:lstStyle/>
          <a:p>
            <a:pPr algn="ctr">
              <a:spcAft>
                <a:spcPts val="0"/>
              </a:spcAft>
            </a:pPr>
            <a:r>
              <a:rPr lang="en-US" sz="1400" b="1" dirty="0">
                <a:solidFill>
                  <a:schemeClr val="bg1">
                    <a:lumMod val="50000"/>
                  </a:schemeClr>
                </a:solidFill>
                <a:latin typeface="Calibri" charset="0"/>
                <a:cs typeface="Times New Roman" charset="0"/>
              </a:rPr>
              <a:t>Amount of foreign Aid disbursed by donors.</a:t>
            </a:r>
          </a:p>
        </p:txBody>
      </p:sp>
      <p:sp>
        <p:nvSpPr>
          <p:cNvPr id="7" name="Rectangle 6">
            <a:extLst>
              <a:ext uri="{FF2B5EF4-FFF2-40B4-BE49-F238E27FC236}">
                <a16:creationId xmlns:a16="http://schemas.microsoft.com/office/drawing/2014/main" id="{85D1A6A4-20ED-424A-B065-255A0A51A45B}"/>
              </a:ext>
            </a:extLst>
          </p:cNvPr>
          <p:cNvSpPr/>
          <p:nvPr/>
        </p:nvSpPr>
        <p:spPr>
          <a:xfrm>
            <a:off x="4939126" y="4391035"/>
            <a:ext cx="2310693" cy="523220"/>
          </a:xfrm>
          <a:prstGeom prst="rect">
            <a:avLst/>
          </a:prstGeom>
        </p:spPr>
        <p:txBody>
          <a:bodyPr wrap="square">
            <a:spAutoFit/>
          </a:bodyPr>
          <a:lstStyle/>
          <a:p>
            <a:pPr algn="ctr">
              <a:spcAft>
                <a:spcPts val="0"/>
              </a:spcAft>
            </a:pPr>
            <a:r>
              <a:rPr lang="en-US" sz="1400" b="1" dirty="0">
                <a:solidFill>
                  <a:schemeClr val="bg1">
                    <a:lumMod val="50000"/>
                  </a:schemeClr>
                </a:solidFill>
                <a:effectLst/>
                <a:latin typeface="Calibri" charset="0"/>
                <a:ea typeface="Calibri" charset="0"/>
                <a:cs typeface="Times New Roman" charset="0"/>
              </a:rPr>
              <a:t>Average value of aid disbursed to Africa </a:t>
            </a:r>
          </a:p>
        </p:txBody>
      </p:sp>
      <p:sp>
        <p:nvSpPr>
          <p:cNvPr id="8" name="Rectangle 7">
            <a:extLst>
              <a:ext uri="{FF2B5EF4-FFF2-40B4-BE49-F238E27FC236}">
                <a16:creationId xmlns:a16="http://schemas.microsoft.com/office/drawing/2014/main" id="{D58E8ED8-6AEE-3E49-BE53-90D942FA98F0}"/>
              </a:ext>
            </a:extLst>
          </p:cNvPr>
          <p:cNvSpPr/>
          <p:nvPr/>
        </p:nvSpPr>
        <p:spPr>
          <a:xfrm>
            <a:off x="5094438" y="5002229"/>
            <a:ext cx="2000067" cy="307777"/>
          </a:xfrm>
          <a:prstGeom prst="rect">
            <a:avLst/>
          </a:prstGeom>
        </p:spPr>
        <p:txBody>
          <a:bodyPr wrap="square">
            <a:spAutoFit/>
          </a:bodyPr>
          <a:lstStyle/>
          <a:p>
            <a:pPr algn="ctr">
              <a:spcAft>
                <a:spcPts val="0"/>
              </a:spcAft>
            </a:pPr>
            <a:r>
              <a:rPr lang="en-US" sz="1400" b="1" dirty="0">
                <a:effectLst/>
                <a:latin typeface="Calibri" charset="0"/>
                <a:ea typeface="Calibri" charset="0"/>
                <a:cs typeface="Times New Roman" charset="0"/>
              </a:rPr>
              <a:t>Addressable market</a:t>
            </a:r>
          </a:p>
        </p:txBody>
      </p:sp>
      <p:sp>
        <p:nvSpPr>
          <p:cNvPr id="9" name="Rectangle 8">
            <a:extLst>
              <a:ext uri="{FF2B5EF4-FFF2-40B4-BE49-F238E27FC236}">
                <a16:creationId xmlns:a16="http://schemas.microsoft.com/office/drawing/2014/main" id="{493FD380-3A9E-5E48-B6E8-C9DBFF64D6B9}"/>
              </a:ext>
            </a:extLst>
          </p:cNvPr>
          <p:cNvSpPr/>
          <p:nvPr/>
        </p:nvSpPr>
        <p:spPr>
          <a:xfrm>
            <a:off x="7690651" y="4986653"/>
            <a:ext cx="2597999" cy="307777"/>
          </a:xfrm>
          <a:prstGeom prst="rect">
            <a:avLst/>
          </a:prstGeom>
        </p:spPr>
        <p:txBody>
          <a:bodyPr wrap="square">
            <a:spAutoFit/>
          </a:bodyPr>
          <a:lstStyle/>
          <a:p>
            <a:pPr algn="ctr">
              <a:spcAft>
                <a:spcPts val="0"/>
              </a:spcAft>
            </a:pPr>
            <a:r>
              <a:rPr lang="en-US" sz="1400" b="1" dirty="0">
                <a:effectLst/>
                <a:latin typeface="Calibri" charset="0"/>
                <a:ea typeface="Calibri" charset="0"/>
                <a:cs typeface="Times New Roman" charset="0"/>
              </a:rPr>
              <a:t>Target market share</a:t>
            </a:r>
          </a:p>
        </p:txBody>
      </p:sp>
      <p:sp>
        <p:nvSpPr>
          <p:cNvPr id="10" name="Rectangle 9">
            <a:extLst>
              <a:ext uri="{FF2B5EF4-FFF2-40B4-BE49-F238E27FC236}">
                <a16:creationId xmlns:a16="http://schemas.microsoft.com/office/drawing/2014/main" id="{7272314A-0A81-154E-B4CB-1261712C4C8F}"/>
              </a:ext>
            </a:extLst>
          </p:cNvPr>
          <p:cNvSpPr/>
          <p:nvPr/>
        </p:nvSpPr>
        <p:spPr>
          <a:xfrm>
            <a:off x="8033886" y="4432842"/>
            <a:ext cx="1911531" cy="307777"/>
          </a:xfrm>
          <a:prstGeom prst="rect">
            <a:avLst/>
          </a:prstGeom>
        </p:spPr>
        <p:txBody>
          <a:bodyPr wrap="square">
            <a:spAutoFit/>
          </a:bodyPr>
          <a:lstStyle/>
          <a:p>
            <a:pPr algn="ctr">
              <a:spcAft>
                <a:spcPts val="0"/>
              </a:spcAft>
            </a:pPr>
            <a:r>
              <a:rPr lang="en-US" sz="1400" b="1" dirty="0">
                <a:solidFill>
                  <a:schemeClr val="bg1">
                    <a:lumMod val="50000"/>
                  </a:schemeClr>
                </a:solidFill>
                <a:effectLst/>
                <a:latin typeface="Calibri" charset="0"/>
                <a:ea typeface="Calibri" charset="0"/>
                <a:cs typeface="Times New Roman" charset="0"/>
              </a:rPr>
              <a:t>Potential market share</a:t>
            </a:r>
          </a:p>
        </p:txBody>
      </p:sp>
      <p:sp>
        <p:nvSpPr>
          <p:cNvPr id="11" name="Oval 10">
            <a:extLst>
              <a:ext uri="{FF2B5EF4-FFF2-40B4-BE49-F238E27FC236}">
                <a16:creationId xmlns:a16="http://schemas.microsoft.com/office/drawing/2014/main" id="{39B10895-60CB-7E49-AEBA-3EFE91068994}"/>
              </a:ext>
            </a:extLst>
          </p:cNvPr>
          <p:cNvSpPr/>
          <p:nvPr/>
        </p:nvSpPr>
        <p:spPr>
          <a:xfrm>
            <a:off x="5311445" y="2337959"/>
            <a:ext cx="1566057" cy="1595512"/>
          </a:xfrm>
          <a:prstGeom prst="ellipse">
            <a:avLst/>
          </a:prstGeom>
          <a:solidFill>
            <a:srgbClr val="FFC000"/>
          </a:solidFill>
          <a:ln>
            <a:no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25</a:t>
            </a:r>
          </a:p>
          <a:p>
            <a:pPr algn="ctr"/>
            <a:r>
              <a:rPr lang="en-US" sz="2400" b="1" dirty="0"/>
              <a:t>Billion</a:t>
            </a:r>
            <a:r>
              <a:rPr lang="en-US" sz="1100" dirty="0"/>
              <a:t> </a:t>
            </a:r>
          </a:p>
        </p:txBody>
      </p:sp>
      <p:sp>
        <p:nvSpPr>
          <p:cNvPr id="12" name="Oval 11">
            <a:extLst>
              <a:ext uri="{FF2B5EF4-FFF2-40B4-BE49-F238E27FC236}">
                <a16:creationId xmlns:a16="http://schemas.microsoft.com/office/drawing/2014/main" id="{BC6F0E7E-569C-A14C-B00C-F6A5CA7FDE76}"/>
              </a:ext>
            </a:extLst>
          </p:cNvPr>
          <p:cNvSpPr/>
          <p:nvPr/>
        </p:nvSpPr>
        <p:spPr>
          <a:xfrm>
            <a:off x="8283213" y="2428863"/>
            <a:ext cx="1412876" cy="1413703"/>
          </a:xfrm>
          <a:prstGeom prst="ellipse">
            <a:avLst/>
          </a:prstGeom>
          <a:solidFill>
            <a:srgbClr val="FFC000"/>
          </a:soli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10</a:t>
            </a:r>
            <a:endParaRPr lang="en-US" sz="1000" dirty="0"/>
          </a:p>
          <a:p>
            <a:pPr algn="ctr"/>
            <a:r>
              <a:rPr lang="en-US" sz="2400" b="1" dirty="0"/>
              <a:t>Billion</a:t>
            </a:r>
          </a:p>
        </p:txBody>
      </p:sp>
      <p:sp>
        <p:nvSpPr>
          <p:cNvPr id="13" name="Rectangle 12">
            <a:extLst>
              <a:ext uri="{FF2B5EF4-FFF2-40B4-BE49-F238E27FC236}">
                <a16:creationId xmlns:a16="http://schemas.microsoft.com/office/drawing/2014/main" id="{F71A8C63-8BDC-7249-BD0D-73BC1CAE4DB5}"/>
              </a:ext>
            </a:extLst>
          </p:cNvPr>
          <p:cNvSpPr/>
          <p:nvPr/>
        </p:nvSpPr>
        <p:spPr>
          <a:xfrm>
            <a:off x="1592927" y="4986653"/>
            <a:ext cx="2597999" cy="307777"/>
          </a:xfrm>
          <a:prstGeom prst="rect">
            <a:avLst/>
          </a:prstGeom>
        </p:spPr>
        <p:txBody>
          <a:bodyPr wrap="square">
            <a:spAutoFit/>
          </a:bodyPr>
          <a:lstStyle/>
          <a:p>
            <a:pPr algn="ctr">
              <a:spcAft>
                <a:spcPts val="0"/>
              </a:spcAft>
            </a:pPr>
            <a:r>
              <a:rPr lang="en-US" sz="1400" b="1" dirty="0">
                <a:effectLst/>
                <a:latin typeface="Calibri" charset="0"/>
                <a:ea typeface="Calibri" charset="0"/>
                <a:cs typeface="Times New Roman" charset="0"/>
              </a:rPr>
              <a:t>Total Donor market</a:t>
            </a:r>
          </a:p>
        </p:txBody>
      </p:sp>
    </p:spTree>
    <p:extLst>
      <p:ext uri="{BB962C8B-B14F-4D97-AF65-F5344CB8AC3E}">
        <p14:creationId xmlns:p14="http://schemas.microsoft.com/office/powerpoint/2010/main" val="126471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4343398" y="457497"/>
            <a:ext cx="3352802" cy="523220"/>
          </a:xfrm>
          <a:prstGeom prst="rect">
            <a:avLst/>
          </a:prstGeom>
          <a:noFill/>
        </p:spPr>
        <p:txBody>
          <a:bodyPr wrap="square" rtlCol="0">
            <a:spAutoFit/>
          </a:bodyPr>
          <a:lstStyle/>
          <a:p>
            <a:pPr algn="ctr" defTabSz="457200"/>
            <a:r>
              <a:rPr lang="en-US" sz="2800" b="1" dirty="0">
                <a:solidFill>
                  <a:schemeClr val="bg1">
                    <a:lumMod val="50000"/>
                  </a:schemeClr>
                </a:solidFill>
                <a:latin typeface="Avenir Next" charset="0"/>
                <a:ea typeface="Avenir Next" charset="0"/>
                <a:cs typeface="Avenir Next" charset="0"/>
              </a:rPr>
              <a:t>Value Proposition</a:t>
            </a:r>
          </a:p>
        </p:txBody>
      </p:sp>
      <p:sp>
        <p:nvSpPr>
          <p:cNvPr id="3" name="Rectangle 2">
            <a:extLst>
              <a:ext uri="{FF2B5EF4-FFF2-40B4-BE49-F238E27FC236}">
                <a16:creationId xmlns:a16="http://schemas.microsoft.com/office/drawing/2014/main" id="{3635041D-0DA3-5844-A5DC-12BADFD10C69}"/>
              </a:ext>
            </a:extLst>
          </p:cNvPr>
          <p:cNvSpPr/>
          <p:nvPr/>
        </p:nvSpPr>
        <p:spPr>
          <a:xfrm>
            <a:off x="2594474" y="2645055"/>
            <a:ext cx="2112596" cy="523220"/>
          </a:xfrm>
          <a:prstGeom prst="rect">
            <a:avLst/>
          </a:prstGeom>
          <a:solidFill>
            <a:srgbClr val="FFC000"/>
          </a:solidFill>
        </p:spPr>
        <p:txBody>
          <a:bodyPr wrap="square">
            <a:spAutoFit/>
          </a:bodyPr>
          <a:lstStyle/>
          <a:p>
            <a:pPr marL="90488" lvl="1" indent="44450" algn="ctr">
              <a:tabLst/>
            </a:pPr>
            <a:r>
              <a:rPr lang="en-US" sz="1400" b="1" dirty="0">
                <a:solidFill>
                  <a:schemeClr val="bg1"/>
                </a:solidFill>
                <a:latin typeface="Avenir Next" panose="020B0503020202020204" pitchFamily="34" charset="0"/>
                <a:ea typeface="Avenir Next" charset="0"/>
                <a:cs typeface="Avenir Next" charset="0"/>
              </a:rPr>
              <a:t>INCREASED TRANSPARENCY</a:t>
            </a:r>
            <a:endParaRPr lang="en-US" sz="1400" b="1" baseline="0" dirty="0">
              <a:solidFill>
                <a:schemeClr val="bg1"/>
              </a:solidFill>
              <a:latin typeface="Avenir Next" panose="020B0503020202020204" pitchFamily="34" charset="0"/>
              <a:ea typeface="Avenir Next" charset="0"/>
              <a:cs typeface="Avenir Next" charset="0"/>
            </a:endParaRPr>
          </a:p>
        </p:txBody>
      </p:sp>
      <p:sp>
        <p:nvSpPr>
          <p:cNvPr id="5" name="Rectangle 4">
            <a:extLst>
              <a:ext uri="{FF2B5EF4-FFF2-40B4-BE49-F238E27FC236}">
                <a16:creationId xmlns:a16="http://schemas.microsoft.com/office/drawing/2014/main" id="{6F616DA5-7A4A-6C41-8063-9206059C7A24}"/>
              </a:ext>
            </a:extLst>
          </p:cNvPr>
          <p:cNvSpPr/>
          <p:nvPr/>
        </p:nvSpPr>
        <p:spPr>
          <a:xfrm>
            <a:off x="2594474" y="3214390"/>
            <a:ext cx="2112597" cy="1384995"/>
          </a:xfrm>
          <a:prstGeom prst="rect">
            <a:avLst/>
          </a:prstGeom>
          <a:solidFill>
            <a:schemeClr val="bg1">
              <a:lumMod val="95000"/>
            </a:schemeClr>
          </a:solidFill>
        </p:spPr>
        <p:txBody>
          <a:bodyPr wrap="square">
            <a:spAutoFit/>
          </a:bodyPr>
          <a:lstStyle/>
          <a:p>
            <a:pPr marL="90488" lvl="1" indent="44450" algn="ctr">
              <a:tabLst/>
            </a:pPr>
            <a:endParaRPr lang="en-US" sz="1200"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Donor can easily track the disbursement of their funds.</a:t>
            </a: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Unused tokens are destroyed, thereby reducing fraud.</a:t>
            </a:r>
          </a:p>
        </p:txBody>
      </p:sp>
      <p:sp>
        <p:nvSpPr>
          <p:cNvPr id="6" name="Rectangle 5">
            <a:extLst>
              <a:ext uri="{FF2B5EF4-FFF2-40B4-BE49-F238E27FC236}">
                <a16:creationId xmlns:a16="http://schemas.microsoft.com/office/drawing/2014/main" id="{55E88CB1-02B8-0D4D-A73E-84CF7783A9ED}"/>
              </a:ext>
            </a:extLst>
          </p:cNvPr>
          <p:cNvSpPr/>
          <p:nvPr/>
        </p:nvSpPr>
        <p:spPr>
          <a:xfrm>
            <a:off x="4932463" y="2623296"/>
            <a:ext cx="2112596" cy="523220"/>
          </a:xfrm>
          <a:prstGeom prst="rect">
            <a:avLst/>
          </a:prstGeom>
          <a:solidFill>
            <a:srgbClr val="FFC000"/>
          </a:solidFill>
        </p:spPr>
        <p:txBody>
          <a:bodyPr wrap="square">
            <a:spAutoFit/>
          </a:bodyPr>
          <a:lstStyle/>
          <a:p>
            <a:pPr marL="90488" lvl="1" indent="44450" algn="ctr">
              <a:tabLst/>
            </a:pPr>
            <a:r>
              <a:rPr lang="en-US" sz="1400" b="1" dirty="0">
                <a:solidFill>
                  <a:schemeClr val="bg1"/>
                </a:solidFill>
                <a:latin typeface="Avenir Next" panose="020B0503020202020204" pitchFamily="34" charset="0"/>
                <a:ea typeface="Avenir Next" charset="0"/>
                <a:cs typeface="Avenir Next" charset="0"/>
              </a:rPr>
              <a:t>LOWER TRANSACTION FEES</a:t>
            </a:r>
            <a:endParaRPr lang="en-US" sz="1400" b="1" baseline="0" dirty="0">
              <a:solidFill>
                <a:schemeClr val="bg1"/>
              </a:solidFill>
              <a:latin typeface="Avenir Next" panose="020B0503020202020204" pitchFamily="34" charset="0"/>
              <a:ea typeface="Avenir Next" charset="0"/>
              <a:cs typeface="Avenir Next" charset="0"/>
            </a:endParaRPr>
          </a:p>
        </p:txBody>
      </p:sp>
      <p:sp>
        <p:nvSpPr>
          <p:cNvPr id="7" name="Rectangle 6">
            <a:extLst>
              <a:ext uri="{FF2B5EF4-FFF2-40B4-BE49-F238E27FC236}">
                <a16:creationId xmlns:a16="http://schemas.microsoft.com/office/drawing/2014/main" id="{5867519D-1218-AC44-8005-D82247F6AF23}"/>
              </a:ext>
            </a:extLst>
          </p:cNvPr>
          <p:cNvSpPr/>
          <p:nvPr/>
        </p:nvSpPr>
        <p:spPr>
          <a:xfrm>
            <a:off x="4932463" y="3219118"/>
            <a:ext cx="2112596" cy="1384995"/>
          </a:xfrm>
          <a:prstGeom prst="rect">
            <a:avLst/>
          </a:prstGeom>
          <a:solidFill>
            <a:schemeClr val="bg1">
              <a:lumMod val="95000"/>
            </a:schemeClr>
          </a:solidFill>
        </p:spPr>
        <p:txBody>
          <a:bodyPr wrap="square">
            <a:spAutoFit/>
          </a:bodyPr>
          <a:lstStyle/>
          <a:p>
            <a:pPr marL="90488" lvl="1">
              <a:tabLst/>
            </a:pPr>
            <a:endParaRPr lang="en-US" sz="1200"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Lower transaction fees for transfers of donor funds.</a:t>
            </a: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Minimum  transfer </a:t>
            </a:r>
          </a:p>
          <a:p>
            <a:pPr marL="376238" lvl="1" indent="-285750">
              <a:buFont typeface="Arial" panose="020B0604020202020204" pitchFamily="34" charset="0"/>
              <a:buChar char="•"/>
              <a:tabLst/>
            </a:pPr>
            <a:endParaRPr lang="en-US" sz="1200" dirty="0">
              <a:latin typeface="Avenir Next" panose="020B0503020202020204" pitchFamily="34" charset="0"/>
              <a:ea typeface="Avenir Next" charset="0"/>
              <a:cs typeface="Avenir Next" charset="0"/>
            </a:endParaRPr>
          </a:p>
          <a:p>
            <a:pPr marL="90488" lvl="1" indent="44450" algn="ctr">
              <a:tabLst/>
            </a:pPr>
            <a:endParaRPr lang="en-US" sz="1200" b="1" baseline="0" dirty="0">
              <a:latin typeface="Avenir Next" panose="020B0503020202020204" pitchFamily="34" charset="0"/>
              <a:ea typeface="Avenir Next" charset="0"/>
              <a:cs typeface="Avenir Next" charset="0"/>
            </a:endParaRPr>
          </a:p>
        </p:txBody>
      </p:sp>
      <p:sp>
        <p:nvSpPr>
          <p:cNvPr id="8" name="Rectangle 7">
            <a:extLst>
              <a:ext uri="{FF2B5EF4-FFF2-40B4-BE49-F238E27FC236}">
                <a16:creationId xmlns:a16="http://schemas.microsoft.com/office/drawing/2014/main" id="{CD2D80F7-D752-8A45-9D13-4D68E8BF4879}"/>
              </a:ext>
            </a:extLst>
          </p:cNvPr>
          <p:cNvSpPr/>
          <p:nvPr/>
        </p:nvSpPr>
        <p:spPr>
          <a:xfrm>
            <a:off x="7270451" y="2623296"/>
            <a:ext cx="2112596" cy="523220"/>
          </a:xfrm>
          <a:prstGeom prst="rect">
            <a:avLst/>
          </a:prstGeom>
          <a:solidFill>
            <a:srgbClr val="FFC000"/>
          </a:solidFill>
        </p:spPr>
        <p:txBody>
          <a:bodyPr wrap="square">
            <a:spAutoFit/>
          </a:bodyPr>
          <a:lstStyle/>
          <a:p>
            <a:pPr marL="90488" lvl="1" indent="44450" algn="ctr">
              <a:tabLst/>
            </a:pPr>
            <a:r>
              <a:rPr lang="en-US" sz="1400" b="1" dirty="0">
                <a:solidFill>
                  <a:schemeClr val="bg1"/>
                </a:solidFill>
                <a:latin typeface="Avenir Next" panose="020B0503020202020204" pitchFamily="34" charset="0"/>
                <a:ea typeface="Avenir Next" charset="0"/>
                <a:cs typeface="Avenir Next" charset="0"/>
              </a:rPr>
              <a:t>IMPACT ASSESMENT</a:t>
            </a:r>
            <a:endParaRPr lang="en-US" sz="1400" b="1" baseline="0" dirty="0">
              <a:solidFill>
                <a:schemeClr val="bg1"/>
              </a:solidFill>
              <a:latin typeface="Avenir Next" panose="020B0503020202020204" pitchFamily="34" charset="0"/>
              <a:ea typeface="Avenir Next" charset="0"/>
              <a:cs typeface="Avenir Next" charset="0"/>
            </a:endParaRPr>
          </a:p>
        </p:txBody>
      </p:sp>
      <p:sp>
        <p:nvSpPr>
          <p:cNvPr id="9" name="Rectangle 8">
            <a:extLst>
              <a:ext uri="{FF2B5EF4-FFF2-40B4-BE49-F238E27FC236}">
                <a16:creationId xmlns:a16="http://schemas.microsoft.com/office/drawing/2014/main" id="{C3A9BBEA-C2C9-F648-8112-B16BCA33E807}"/>
              </a:ext>
            </a:extLst>
          </p:cNvPr>
          <p:cNvSpPr/>
          <p:nvPr/>
        </p:nvSpPr>
        <p:spPr>
          <a:xfrm>
            <a:off x="7270451" y="3214389"/>
            <a:ext cx="2112596" cy="1384995"/>
          </a:xfrm>
          <a:prstGeom prst="rect">
            <a:avLst/>
          </a:prstGeom>
          <a:solidFill>
            <a:schemeClr val="bg1">
              <a:lumMod val="95000"/>
            </a:schemeClr>
          </a:solidFill>
        </p:spPr>
        <p:txBody>
          <a:bodyPr wrap="square">
            <a:spAutoFit/>
          </a:bodyPr>
          <a:lstStyle/>
          <a:p>
            <a:pPr marL="90488" lvl="1" indent="44450" algn="ctr">
              <a:tabLst/>
            </a:pPr>
            <a:endParaRPr lang="en-US" sz="1200" b="1"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Easier to track the impact of donor funds.</a:t>
            </a: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Prioritize allocation of donor funds. </a:t>
            </a:r>
          </a:p>
          <a:p>
            <a:pPr marL="376238" lvl="1" indent="-285750">
              <a:buFont typeface="Arial" panose="020B0604020202020204" pitchFamily="34" charset="0"/>
              <a:buChar char="•"/>
              <a:tabLst/>
            </a:pPr>
            <a:endParaRPr lang="en-US" sz="1200" dirty="0">
              <a:latin typeface="Avenir Next" panose="020B0503020202020204" pitchFamily="34" charset="0"/>
              <a:ea typeface="Avenir Next" charset="0"/>
              <a:cs typeface="Avenir Next" charset="0"/>
            </a:endParaRPr>
          </a:p>
        </p:txBody>
      </p:sp>
      <p:sp>
        <p:nvSpPr>
          <p:cNvPr id="10" name="TextBox 9">
            <a:extLst>
              <a:ext uri="{FF2B5EF4-FFF2-40B4-BE49-F238E27FC236}">
                <a16:creationId xmlns:a16="http://schemas.microsoft.com/office/drawing/2014/main" id="{57D57400-F1AF-6E48-9631-3E538B2AEDDB}"/>
              </a:ext>
            </a:extLst>
          </p:cNvPr>
          <p:cNvSpPr txBox="1"/>
          <p:nvPr/>
        </p:nvSpPr>
        <p:spPr>
          <a:xfrm>
            <a:off x="633534" y="1525166"/>
            <a:ext cx="11233441" cy="707886"/>
          </a:xfrm>
          <a:prstGeom prst="rect">
            <a:avLst/>
          </a:prstGeom>
          <a:noFill/>
          <a:ln>
            <a:noFill/>
          </a:ln>
        </p:spPr>
        <p:txBody>
          <a:bodyPr wrap="square" rtlCol="0">
            <a:spAutoFit/>
          </a:bodyPr>
          <a:lstStyle/>
          <a:p>
            <a:r>
              <a:rPr lang="en-US" sz="2000" b="1" dirty="0">
                <a:solidFill>
                  <a:schemeClr val="bg1">
                    <a:lumMod val="50000"/>
                  </a:schemeClr>
                </a:solidFill>
                <a:latin typeface="Avenir Next" panose="020B0503020202020204" pitchFamily="34" charset="0"/>
              </a:rPr>
              <a:t>Our value proposition </a:t>
            </a:r>
            <a:r>
              <a:rPr lang="en-US" sz="2000" dirty="0">
                <a:solidFill>
                  <a:schemeClr val="bg1">
                    <a:lumMod val="50000"/>
                  </a:schemeClr>
                </a:solidFill>
                <a:latin typeface="Avenir Next" panose="020B0503020202020204" pitchFamily="34" charset="0"/>
              </a:rPr>
              <a:t>seeks to provide with  a transparent, user friendly and affordable platform.</a:t>
            </a:r>
          </a:p>
        </p:txBody>
      </p:sp>
    </p:spTree>
    <p:extLst>
      <p:ext uri="{BB962C8B-B14F-4D97-AF65-F5344CB8AC3E}">
        <p14:creationId xmlns:p14="http://schemas.microsoft.com/office/powerpoint/2010/main" val="266735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4343398" y="457497"/>
            <a:ext cx="3352802" cy="523220"/>
          </a:xfrm>
          <a:prstGeom prst="rect">
            <a:avLst/>
          </a:prstGeom>
          <a:noFill/>
        </p:spPr>
        <p:txBody>
          <a:bodyPr wrap="square" rtlCol="0">
            <a:spAutoFit/>
          </a:bodyPr>
          <a:lstStyle/>
          <a:p>
            <a:pPr algn="ctr" defTabSz="457200"/>
            <a:r>
              <a:rPr lang="en-US" sz="2800" b="1" dirty="0">
                <a:solidFill>
                  <a:schemeClr val="bg1">
                    <a:lumMod val="50000"/>
                  </a:schemeClr>
                </a:solidFill>
                <a:latin typeface="Avenir Next" charset="0"/>
                <a:ea typeface="Avenir Next" charset="0"/>
                <a:cs typeface="Avenir Next" charset="0"/>
              </a:rPr>
              <a:t>Product</a:t>
            </a:r>
          </a:p>
        </p:txBody>
      </p:sp>
      <p:cxnSp>
        <p:nvCxnSpPr>
          <p:cNvPr id="5" name="Straight Arrow Connector 4">
            <a:extLst>
              <a:ext uri="{FF2B5EF4-FFF2-40B4-BE49-F238E27FC236}">
                <a16:creationId xmlns:a16="http://schemas.microsoft.com/office/drawing/2014/main" id="{18BD8B2B-4AB8-064B-89DB-E7AEA59E94CA}"/>
              </a:ext>
            </a:extLst>
          </p:cNvPr>
          <p:cNvCxnSpPr>
            <a:cxnSpLocks/>
          </p:cNvCxnSpPr>
          <p:nvPr/>
        </p:nvCxnSpPr>
        <p:spPr>
          <a:xfrm>
            <a:off x="3107101" y="3202738"/>
            <a:ext cx="326437"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1C31AF4-EC63-994A-A667-C9B63C3A2888}"/>
              </a:ext>
            </a:extLst>
          </p:cNvPr>
          <p:cNvSpPr/>
          <p:nvPr/>
        </p:nvSpPr>
        <p:spPr>
          <a:xfrm>
            <a:off x="5709647" y="2603380"/>
            <a:ext cx="1821451" cy="1200329"/>
          </a:xfrm>
          <a:prstGeom prst="rect">
            <a:avLst/>
          </a:prstGeom>
          <a:solidFill>
            <a:srgbClr val="FEEB4F"/>
          </a:solidFill>
        </p:spPr>
        <p:txBody>
          <a:bodyPr wrap="square">
            <a:spAutoFit/>
          </a:bodyPr>
          <a:lstStyle/>
          <a:p>
            <a:pPr marL="90488" lvl="1" indent="44450" algn="ctr">
              <a:tabLst/>
            </a:pPr>
            <a:endParaRPr lang="en-US" sz="1200" dirty="0">
              <a:solidFill>
                <a:schemeClr val="tx1">
                  <a:lumMod val="95000"/>
                  <a:lumOff val="5000"/>
                </a:schemeClr>
              </a:solidFill>
              <a:latin typeface="Avenir Next" charset="0"/>
              <a:ea typeface="Avenir Next" charset="0"/>
              <a:cs typeface="Avenir Next" charset="0"/>
            </a:endParaRPr>
          </a:p>
          <a:p>
            <a:pPr marL="90488" lvl="1" indent="44450" algn="ctr">
              <a:tabLst/>
            </a:pPr>
            <a:r>
              <a:rPr lang="en-US" sz="1200" dirty="0">
                <a:solidFill>
                  <a:schemeClr val="tx1">
                    <a:lumMod val="95000"/>
                    <a:lumOff val="5000"/>
                  </a:schemeClr>
                </a:solidFill>
                <a:latin typeface="Avenir Next" charset="0"/>
                <a:ea typeface="Avenir Next" charset="0"/>
                <a:cs typeface="Avenir Next" charset="0"/>
              </a:rPr>
              <a:t>Partner Bank distributes tokens to Beneficiaries' wallets.</a:t>
            </a:r>
          </a:p>
          <a:p>
            <a:pPr marL="90488" lvl="1" indent="44450" algn="ctr">
              <a:tabLst/>
            </a:pPr>
            <a:endParaRPr lang="en-US" sz="1200" dirty="0">
              <a:solidFill>
                <a:schemeClr val="tx1">
                  <a:lumMod val="95000"/>
                  <a:lumOff val="5000"/>
                </a:schemeClr>
              </a:solidFill>
              <a:latin typeface="Avenir Next" charset="0"/>
              <a:ea typeface="Avenir Next" charset="0"/>
              <a:cs typeface="Avenir Next" charset="0"/>
            </a:endParaRPr>
          </a:p>
          <a:p>
            <a:pPr marL="90488" lvl="1" indent="44450" algn="ctr">
              <a:tabLst/>
            </a:pPr>
            <a:endParaRPr lang="en-US" sz="1200" dirty="0">
              <a:solidFill>
                <a:schemeClr val="tx1">
                  <a:lumMod val="95000"/>
                  <a:lumOff val="5000"/>
                </a:schemeClr>
              </a:solidFill>
              <a:latin typeface="Avenir Next" charset="0"/>
              <a:ea typeface="Avenir Next" charset="0"/>
              <a:cs typeface="Avenir Next" charset="0"/>
            </a:endParaRPr>
          </a:p>
        </p:txBody>
      </p:sp>
      <p:sp>
        <p:nvSpPr>
          <p:cNvPr id="8" name="Rectangle 7">
            <a:extLst>
              <a:ext uri="{FF2B5EF4-FFF2-40B4-BE49-F238E27FC236}">
                <a16:creationId xmlns:a16="http://schemas.microsoft.com/office/drawing/2014/main" id="{62FB2C53-D55F-E04A-AF1A-52933C58E1CD}"/>
              </a:ext>
            </a:extLst>
          </p:cNvPr>
          <p:cNvSpPr/>
          <p:nvPr/>
        </p:nvSpPr>
        <p:spPr>
          <a:xfrm>
            <a:off x="7867629" y="2583383"/>
            <a:ext cx="1821451" cy="1200329"/>
          </a:xfrm>
          <a:prstGeom prst="rect">
            <a:avLst/>
          </a:prstGeom>
          <a:solidFill>
            <a:srgbClr val="FEEB4F"/>
          </a:solidFill>
        </p:spPr>
        <p:txBody>
          <a:bodyPr wrap="square">
            <a:spAutoFit/>
          </a:bodyPr>
          <a:lstStyle/>
          <a:p>
            <a:pPr marL="90488" lvl="1" indent="44450" algn="ctr">
              <a:tabLst/>
            </a:pPr>
            <a:endParaRPr lang="en-US" sz="1200" dirty="0">
              <a:solidFill>
                <a:schemeClr val="tx1">
                  <a:lumMod val="95000"/>
                  <a:lumOff val="5000"/>
                </a:schemeClr>
              </a:solidFill>
              <a:latin typeface="Avenir Next" charset="0"/>
              <a:ea typeface="Avenir Next" charset="0"/>
              <a:cs typeface="Avenir Next" charset="0"/>
            </a:endParaRPr>
          </a:p>
          <a:p>
            <a:pPr marL="90488" lvl="1" indent="44450" algn="ctr">
              <a:tabLst/>
            </a:pPr>
            <a:endParaRPr lang="en-US" sz="1200" dirty="0">
              <a:solidFill>
                <a:schemeClr val="tx1">
                  <a:lumMod val="95000"/>
                  <a:lumOff val="5000"/>
                </a:schemeClr>
              </a:solidFill>
              <a:latin typeface="Avenir Next" charset="0"/>
              <a:ea typeface="Avenir Next" charset="0"/>
              <a:cs typeface="Avenir Next" charset="0"/>
            </a:endParaRPr>
          </a:p>
          <a:p>
            <a:pPr marL="90488" lvl="1" indent="44450" algn="ctr">
              <a:tabLst/>
            </a:pPr>
            <a:r>
              <a:rPr lang="en-US" sz="1200" dirty="0">
                <a:solidFill>
                  <a:schemeClr val="tx1">
                    <a:lumMod val="95000"/>
                    <a:lumOff val="5000"/>
                  </a:schemeClr>
                </a:solidFill>
                <a:latin typeface="Avenir Next" charset="0"/>
                <a:ea typeface="Avenir Next" charset="0"/>
                <a:cs typeface="Avenir Next" charset="0"/>
              </a:rPr>
              <a:t>Beneficiary uses tokens to purchase goods at merchants.</a:t>
            </a:r>
          </a:p>
          <a:p>
            <a:pPr marL="90488" lvl="1" indent="44450" algn="ctr">
              <a:tabLst/>
            </a:pPr>
            <a:r>
              <a:rPr lang="en-US" sz="1200" dirty="0">
                <a:solidFill>
                  <a:schemeClr val="tx1">
                    <a:lumMod val="95000"/>
                    <a:lumOff val="5000"/>
                  </a:schemeClr>
                </a:solidFill>
                <a:latin typeface="Avenir Next" charset="0"/>
                <a:ea typeface="Avenir Next" charset="0"/>
                <a:cs typeface="Avenir Next" charset="0"/>
              </a:rPr>
              <a:t> </a:t>
            </a:r>
            <a:endParaRPr lang="en-US" sz="1200" baseline="0" dirty="0">
              <a:solidFill>
                <a:schemeClr val="tx1">
                  <a:lumMod val="95000"/>
                  <a:lumOff val="5000"/>
                </a:schemeClr>
              </a:solidFill>
              <a:latin typeface="Avenir Next" charset="0"/>
              <a:ea typeface="Avenir Next" charset="0"/>
              <a:cs typeface="Avenir Next" charset="0"/>
            </a:endParaRPr>
          </a:p>
        </p:txBody>
      </p:sp>
      <p:cxnSp>
        <p:nvCxnSpPr>
          <p:cNvPr id="9" name="Straight Arrow Connector 8">
            <a:extLst>
              <a:ext uri="{FF2B5EF4-FFF2-40B4-BE49-F238E27FC236}">
                <a16:creationId xmlns:a16="http://schemas.microsoft.com/office/drawing/2014/main" id="{50BB9504-3ADB-CF4D-A76C-895F042661EC}"/>
              </a:ext>
            </a:extLst>
          </p:cNvPr>
          <p:cNvCxnSpPr>
            <a:cxnSpLocks/>
          </p:cNvCxnSpPr>
          <p:nvPr/>
        </p:nvCxnSpPr>
        <p:spPr>
          <a:xfrm flipV="1">
            <a:off x="6686633" y="3829879"/>
            <a:ext cx="0" cy="927652"/>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BBF04E1-B08C-A84D-8B53-4AFC7393F63F}"/>
              </a:ext>
            </a:extLst>
          </p:cNvPr>
          <p:cNvSpPr/>
          <p:nvPr/>
        </p:nvSpPr>
        <p:spPr>
          <a:xfrm>
            <a:off x="5721890" y="4822242"/>
            <a:ext cx="1929485" cy="646331"/>
          </a:xfrm>
          <a:prstGeom prst="rect">
            <a:avLst/>
          </a:prstGeom>
          <a:noFill/>
          <a:ln>
            <a:solidFill>
              <a:schemeClr val="bg1">
                <a:lumMod val="50000"/>
              </a:schemeClr>
            </a:solidFill>
          </a:ln>
        </p:spPr>
        <p:txBody>
          <a:bodyPr wrap="square">
            <a:spAutoFit/>
          </a:bodyPr>
          <a:lstStyle/>
          <a:p>
            <a:pPr marL="90488" lvl="1" indent="44450" algn="ctr">
              <a:tabLst/>
            </a:pPr>
            <a:r>
              <a:rPr lang="en-US" sz="1200" dirty="0">
                <a:latin typeface="Avenir Next" charset="0"/>
                <a:ea typeface="Avenir Next" charset="0"/>
                <a:cs typeface="Avenir Next" charset="0"/>
              </a:rPr>
              <a:t>Local government registers beneficiaries onto the Blockchain.</a:t>
            </a:r>
            <a:endParaRPr lang="en-US" sz="1200" baseline="0" dirty="0">
              <a:latin typeface="Avenir Next" charset="0"/>
              <a:ea typeface="Avenir Next" charset="0"/>
              <a:cs typeface="Avenir Next" charset="0"/>
            </a:endParaRPr>
          </a:p>
        </p:txBody>
      </p:sp>
      <p:sp>
        <p:nvSpPr>
          <p:cNvPr id="15" name="Rectangle 14">
            <a:extLst>
              <a:ext uri="{FF2B5EF4-FFF2-40B4-BE49-F238E27FC236}">
                <a16:creationId xmlns:a16="http://schemas.microsoft.com/office/drawing/2014/main" id="{47BDFD6C-012C-014D-9618-D1CDEF8B6297}"/>
              </a:ext>
            </a:extLst>
          </p:cNvPr>
          <p:cNvSpPr/>
          <p:nvPr/>
        </p:nvSpPr>
        <p:spPr>
          <a:xfrm>
            <a:off x="10025612" y="2583382"/>
            <a:ext cx="1821451" cy="1200329"/>
          </a:xfrm>
          <a:prstGeom prst="rect">
            <a:avLst/>
          </a:prstGeom>
          <a:solidFill>
            <a:srgbClr val="FEEB4F"/>
          </a:solidFill>
        </p:spPr>
        <p:txBody>
          <a:bodyPr wrap="square">
            <a:spAutoFit/>
          </a:bodyPr>
          <a:lstStyle/>
          <a:p>
            <a:pPr marL="90488" lvl="1" indent="44450" algn="ctr">
              <a:tabLst/>
            </a:pPr>
            <a:endParaRPr lang="en-US" sz="1200" dirty="0">
              <a:solidFill>
                <a:schemeClr val="tx1">
                  <a:lumMod val="95000"/>
                  <a:lumOff val="5000"/>
                </a:schemeClr>
              </a:solidFill>
              <a:latin typeface="Avenir Next" charset="0"/>
              <a:ea typeface="Avenir Next" charset="0"/>
              <a:cs typeface="Avenir Next" charset="0"/>
            </a:endParaRPr>
          </a:p>
          <a:p>
            <a:pPr marL="90488" lvl="1" indent="44450" algn="ctr">
              <a:tabLst/>
            </a:pPr>
            <a:r>
              <a:rPr lang="en-US" sz="1200" dirty="0">
                <a:solidFill>
                  <a:schemeClr val="tx1">
                    <a:lumMod val="95000"/>
                    <a:lumOff val="5000"/>
                  </a:schemeClr>
                </a:solidFill>
                <a:latin typeface="Avenir Next" charset="0"/>
                <a:ea typeface="Avenir Next" charset="0"/>
                <a:cs typeface="Avenir Next" charset="0"/>
              </a:rPr>
              <a:t>Merchant  receives equivalent value of tokens in fiat currency.</a:t>
            </a:r>
          </a:p>
          <a:p>
            <a:pPr marL="90488" lvl="1" indent="44450" algn="ctr">
              <a:tabLst/>
            </a:pPr>
            <a:r>
              <a:rPr lang="en-US" sz="1200" dirty="0">
                <a:solidFill>
                  <a:schemeClr val="tx1">
                    <a:lumMod val="95000"/>
                    <a:lumOff val="5000"/>
                  </a:schemeClr>
                </a:solidFill>
                <a:latin typeface="Avenir Next" charset="0"/>
                <a:ea typeface="Avenir Next" charset="0"/>
                <a:cs typeface="Avenir Next" charset="0"/>
              </a:rPr>
              <a:t> </a:t>
            </a:r>
            <a:endParaRPr lang="en-US" sz="1200" baseline="0" dirty="0">
              <a:solidFill>
                <a:schemeClr val="tx1">
                  <a:lumMod val="95000"/>
                  <a:lumOff val="5000"/>
                </a:schemeClr>
              </a:solidFill>
              <a:latin typeface="Avenir Next" charset="0"/>
              <a:ea typeface="Avenir Next" charset="0"/>
              <a:cs typeface="Avenir Next" charset="0"/>
            </a:endParaRPr>
          </a:p>
        </p:txBody>
      </p:sp>
      <p:sp>
        <p:nvSpPr>
          <p:cNvPr id="17" name="Rectangle 16">
            <a:extLst>
              <a:ext uri="{FF2B5EF4-FFF2-40B4-BE49-F238E27FC236}">
                <a16:creationId xmlns:a16="http://schemas.microsoft.com/office/drawing/2014/main" id="{EF80BE2E-3A62-5D4F-AFA9-B7F25C191CD2}"/>
              </a:ext>
            </a:extLst>
          </p:cNvPr>
          <p:cNvSpPr/>
          <p:nvPr/>
        </p:nvSpPr>
        <p:spPr>
          <a:xfrm>
            <a:off x="1177617" y="2602574"/>
            <a:ext cx="1929484" cy="1200329"/>
          </a:xfrm>
          <a:prstGeom prst="rect">
            <a:avLst/>
          </a:prstGeom>
          <a:solidFill>
            <a:srgbClr val="FEEB4F"/>
          </a:solidFill>
          <a:ln>
            <a:solidFill>
              <a:schemeClr val="bg1">
                <a:lumMod val="95000"/>
              </a:schemeClr>
            </a:solidFill>
          </a:ln>
        </p:spPr>
        <p:txBody>
          <a:bodyPr wrap="square">
            <a:spAutoFit/>
          </a:bodyPr>
          <a:lstStyle/>
          <a:p>
            <a:pPr marL="90488" lvl="1" indent="44450" algn="ctr">
              <a:tabLst/>
            </a:pPr>
            <a:endParaRPr lang="en-US" sz="1200" dirty="0">
              <a:solidFill>
                <a:schemeClr val="tx1">
                  <a:lumMod val="95000"/>
                  <a:lumOff val="5000"/>
                </a:schemeClr>
              </a:solidFill>
              <a:latin typeface="Avenir Next" charset="0"/>
              <a:ea typeface="Avenir Next" charset="0"/>
              <a:cs typeface="Avenir Next" charset="0"/>
            </a:endParaRPr>
          </a:p>
          <a:p>
            <a:pPr marL="90488" lvl="1" indent="44450" algn="ctr">
              <a:tabLst/>
            </a:pPr>
            <a:r>
              <a:rPr lang="en-US" sz="1200" dirty="0">
                <a:solidFill>
                  <a:schemeClr val="tx1">
                    <a:lumMod val="95000"/>
                    <a:lumOff val="5000"/>
                  </a:schemeClr>
                </a:solidFill>
                <a:latin typeface="Avenir Next" charset="0"/>
                <a:ea typeface="Avenir Next" charset="0"/>
                <a:cs typeface="Avenir Next" charset="0"/>
              </a:rPr>
              <a:t>Donor transfers money into Partner Bank’s Escrow account.</a:t>
            </a:r>
          </a:p>
          <a:p>
            <a:pPr marL="90488" lvl="1" indent="44450" algn="ctr">
              <a:tabLst/>
            </a:pPr>
            <a:endParaRPr lang="en-US" sz="1200" baseline="0" dirty="0">
              <a:solidFill>
                <a:schemeClr val="tx1">
                  <a:lumMod val="95000"/>
                  <a:lumOff val="5000"/>
                </a:schemeClr>
              </a:solidFill>
              <a:latin typeface="Avenir Next" charset="0"/>
              <a:ea typeface="Avenir Next" charset="0"/>
              <a:cs typeface="Avenir Next" charset="0"/>
            </a:endParaRPr>
          </a:p>
          <a:p>
            <a:pPr marL="90488" lvl="1" indent="44450" algn="ctr">
              <a:tabLst/>
            </a:pPr>
            <a:endParaRPr lang="en-US" sz="1200" baseline="0" dirty="0">
              <a:solidFill>
                <a:schemeClr val="tx1">
                  <a:lumMod val="95000"/>
                  <a:lumOff val="5000"/>
                </a:schemeClr>
              </a:solidFill>
              <a:latin typeface="Avenir Next" charset="0"/>
              <a:ea typeface="Avenir Next" charset="0"/>
              <a:cs typeface="Avenir Next" charset="0"/>
            </a:endParaRPr>
          </a:p>
        </p:txBody>
      </p:sp>
      <p:sp>
        <p:nvSpPr>
          <p:cNvPr id="18" name="Rectangle 17">
            <a:extLst>
              <a:ext uri="{FF2B5EF4-FFF2-40B4-BE49-F238E27FC236}">
                <a16:creationId xmlns:a16="http://schemas.microsoft.com/office/drawing/2014/main" id="{50733865-368A-1B42-859A-05E819930D06}"/>
              </a:ext>
            </a:extLst>
          </p:cNvPr>
          <p:cNvSpPr/>
          <p:nvPr/>
        </p:nvSpPr>
        <p:spPr>
          <a:xfrm>
            <a:off x="3443632" y="2595829"/>
            <a:ext cx="1929484" cy="1200329"/>
          </a:xfrm>
          <a:prstGeom prst="rect">
            <a:avLst/>
          </a:prstGeom>
          <a:solidFill>
            <a:srgbClr val="FEEB4F"/>
          </a:solidFill>
          <a:ln>
            <a:solidFill>
              <a:schemeClr val="bg1">
                <a:lumMod val="95000"/>
              </a:schemeClr>
            </a:solidFill>
          </a:ln>
        </p:spPr>
        <p:txBody>
          <a:bodyPr wrap="square">
            <a:spAutoFit/>
          </a:bodyPr>
          <a:lstStyle/>
          <a:p>
            <a:pPr marL="90488" lvl="1" indent="44450" algn="ctr">
              <a:tabLst/>
            </a:pPr>
            <a:r>
              <a:rPr lang="en-US" sz="1200" dirty="0">
                <a:solidFill>
                  <a:schemeClr val="tx1">
                    <a:lumMod val="95000"/>
                    <a:lumOff val="5000"/>
                  </a:schemeClr>
                </a:solidFill>
                <a:latin typeface="Avenir Next" charset="0"/>
                <a:ea typeface="Avenir Next" charset="0"/>
                <a:cs typeface="Avenir Next" charset="0"/>
              </a:rPr>
              <a:t>Partner bank logs onto Funds Aid portal and creates tokens  that are backed by fiat currency</a:t>
            </a:r>
          </a:p>
          <a:p>
            <a:pPr marL="90488" lvl="1" indent="44450" algn="ctr">
              <a:tabLst/>
            </a:pPr>
            <a:r>
              <a:rPr lang="en-US" sz="1200" baseline="0" dirty="0">
                <a:solidFill>
                  <a:schemeClr val="tx1">
                    <a:lumMod val="95000"/>
                    <a:lumOff val="5000"/>
                  </a:schemeClr>
                </a:solidFill>
                <a:latin typeface="Avenir Next" charset="0"/>
                <a:ea typeface="Avenir Next" charset="0"/>
                <a:cs typeface="Avenir Next" charset="0"/>
              </a:rPr>
              <a:t>(1 token </a:t>
            </a:r>
            <a:r>
              <a:rPr lang="en-US" sz="1200" dirty="0">
                <a:solidFill>
                  <a:schemeClr val="tx1">
                    <a:lumMod val="95000"/>
                    <a:lumOff val="5000"/>
                  </a:schemeClr>
                </a:solidFill>
                <a:latin typeface="Avenir Next" charset="0"/>
                <a:ea typeface="Avenir Next" charset="0"/>
                <a:cs typeface="Avenir Next" charset="0"/>
              </a:rPr>
              <a:t>– 1 fiat currency)</a:t>
            </a:r>
            <a:endParaRPr lang="en-US" sz="1200" baseline="0" dirty="0">
              <a:solidFill>
                <a:schemeClr val="tx1">
                  <a:lumMod val="95000"/>
                  <a:lumOff val="5000"/>
                </a:schemeClr>
              </a:solidFill>
              <a:latin typeface="Avenir Next" charset="0"/>
              <a:ea typeface="Avenir Next" charset="0"/>
              <a:cs typeface="Avenir Next" charset="0"/>
            </a:endParaRPr>
          </a:p>
        </p:txBody>
      </p:sp>
      <p:cxnSp>
        <p:nvCxnSpPr>
          <p:cNvPr id="22" name="Straight Arrow Connector 21">
            <a:extLst>
              <a:ext uri="{FF2B5EF4-FFF2-40B4-BE49-F238E27FC236}">
                <a16:creationId xmlns:a16="http://schemas.microsoft.com/office/drawing/2014/main" id="{FCCC6C8B-14C9-3749-99E3-89FE4007D681}"/>
              </a:ext>
            </a:extLst>
          </p:cNvPr>
          <p:cNvCxnSpPr>
            <a:cxnSpLocks/>
          </p:cNvCxnSpPr>
          <p:nvPr/>
        </p:nvCxnSpPr>
        <p:spPr>
          <a:xfrm>
            <a:off x="5373116" y="3183546"/>
            <a:ext cx="33653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23FE7E9-45AA-0D43-B4AA-3C1B39C9776E}"/>
              </a:ext>
            </a:extLst>
          </p:cNvPr>
          <p:cNvCxnSpPr>
            <a:cxnSpLocks/>
          </p:cNvCxnSpPr>
          <p:nvPr/>
        </p:nvCxnSpPr>
        <p:spPr>
          <a:xfrm>
            <a:off x="7531098" y="3202738"/>
            <a:ext cx="33653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9C3F5AC-8E33-8B48-B47C-75C2A5CFE352}"/>
              </a:ext>
            </a:extLst>
          </p:cNvPr>
          <p:cNvCxnSpPr>
            <a:cxnSpLocks/>
          </p:cNvCxnSpPr>
          <p:nvPr/>
        </p:nvCxnSpPr>
        <p:spPr>
          <a:xfrm>
            <a:off x="9689080" y="3188905"/>
            <a:ext cx="33653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F99335F-6A94-2241-80F9-997ED14BF490}"/>
              </a:ext>
            </a:extLst>
          </p:cNvPr>
          <p:cNvSpPr/>
          <p:nvPr/>
        </p:nvSpPr>
        <p:spPr>
          <a:xfrm rot="16200000">
            <a:off x="-110651" y="2946385"/>
            <a:ext cx="1115700" cy="646331"/>
          </a:xfrm>
          <a:prstGeom prst="rect">
            <a:avLst/>
          </a:prstGeom>
          <a:noFill/>
          <a:ln>
            <a:noFill/>
          </a:ln>
        </p:spPr>
        <p:txBody>
          <a:bodyPr wrap="square">
            <a:spAutoFit/>
          </a:bodyPr>
          <a:lstStyle/>
          <a:p>
            <a:pPr marL="90488" lvl="1" indent="44450" algn="ctr">
              <a:tabLst/>
            </a:pPr>
            <a:r>
              <a:rPr lang="en-US" sz="1200" baseline="0" dirty="0">
                <a:latin typeface="Avenir Next" charset="0"/>
                <a:ea typeface="Avenir Next" charset="0"/>
                <a:cs typeface="Avenir Next" charset="0"/>
              </a:rPr>
              <a:t>Financial transaction flow</a:t>
            </a:r>
          </a:p>
        </p:txBody>
      </p:sp>
      <p:sp>
        <p:nvSpPr>
          <p:cNvPr id="34" name="Rectangle 33">
            <a:extLst>
              <a:ext uri="{FF2B5EF4-FFF2-40B4-BE49-F238E27FC236}">
                <a16:creationId xmlns:a16="http://schemas.microsoft.com/office/drawing/2014/main" id="{C5379268-A3B9-A044-A7C7-2B5876DECF55}"/>
              </a:ext>
            </a:extLst>
          </p:cNvPr>
          <p:cNvSpPr/>
          <p:nvPr/>
        </p:nvSpPr>
        <p:spPr>
          <a:xfrm rot="16200000">
            <a:off x="-18317" y="4729910"/>
            <a:ext cx="1115700" cy="830997"/>
          </a:xfrm>
          <a:prstGeom prst="rect">
            <a:avLst/>
          </a:prstGeom>
          <a:noFill/>
          <a:ln>
            <a:noFill/>
          </a:ln>
        </p:spPr>
        <p:txBody>
          <a:bodyPr wrap="square">
            <a:spAutoFit/>
          </a:bodyPr>
          <a:lstStyle/>
          <a:p>
            <a:pPr marL="90488" lvl="1" indent="44450" algn="ctr">
              <a:tabLst/>
            </a:pPr>
            <a:r>
              <a:rPr lang="en-US" sz="1200" dirty="0">
                <a:latin typeface="Avenir Next" charset="0"/>
                <a:ea typeface="Avenir Next" charset="0"/>
                <a:cs typeface="Avenir Next" charset="0"/>
              </a:rPr>
              <a:t>Creation of Blockchain digital identity</a:t>
            </a:r>
            <a:endParaRPr lang="en-US" sz="1200" baseline="0" dirty="0">
              <a:latin typeface="Avenir Next" charset="0"/>
              <a:ea typeface="Avenir Next" charset="0"/>
              <a:cs typeface="Avenir Next" charset="0"/>
            </a:endParaRPr>
          </a:p>
        </p:txBody>
      </p:sp>
      <p:sp>
        <p:nvSpPr>
          <p:cNvPr id="35" name="Rounded Rectangle 34">
            <a:extLst>
              <a:ext uri="{FF2B5EF4-FFF2-40B4-BE49-F238E27FC236}">
                <a16:creationId xmlns:a16="http://schemas.microsoft.com/office/drawing/2014/main" id="{8F3C372D-C81E-D347-B143-B9D08E9B78E6}"/>
              </a:ext>
            </a:extLst>
          </p:cNvPr>
          <p:cNvSpPr/>
          <p:nvPr/>
        </p:nvSpPr>
        <p:spPr>
          <a:xfrm>
            <a:off x="13782" y="2376177"/>
            <a:ext cx="12012034" cy="1583743"/>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E05843AB-62B1-0841-983A-0D730838605E}"/>
              </a:ext>
            </a:extLst>
          </p:cNvPr>
          <p:cNvSpPr/>
          <p:nvPr/>
        </p:nvSpPr>
        <p:spPr>
          <a:xfrm>
            <a:off x="13782" y="4314653"/>
            <a:ext cx="12012034" cy="1477088"/>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4710940-5318-C245-A2EC-C7626D3848B2}"/>
              </a:ext>
            </a:extLst>
          </p:cNvPr>
          <p:cNvSpPr txBox="1"/>
          <p:nvPr/>
        </p:nvSpPr>
        <p:spPr>
          <a:xfrm>
            <a:off x="634033" y="1036614"/>
            <a:ext cx="11233441" cy="707886"/>
          </a:xfrm>
          <a:prstGeom prst="rect">
            <a:avLst/>
          </a:prstGeom>
          <a:noFill/>
          <a:ln>
            <a:noFill/>
          </a:ln>
        </p:spPr>
        <p:txBody>
          <a:bodyPr wrap="square" rtlCol="0">
            <a:spAutoFit/>
          </a:bodyPr>
          <a:lstStyle/>
          <a:p>
            <a:r>
              <a:rPr lang="en-US" sz="2000" b="1" dirty="0">
                <a:solidFill>
                  <a:schemeClr val="bg1">
                    <a:lumMod val="50000"/>
                  </a:schemeClr>
                </a:solidFill>
                <a:latin typeface="Avenir Next" panose="020B0503020202020204" pitchFamily="34" charset="0"/>
              </a:rPr>
              <a:t>Our product </a:t>
            </a:r>
            <a:r>
              <a:rPr lang="en-US" sz="2000" dirty="0">
                <a:solidFill>
                  <a:schemeClr val="bg1">
                    <a:lumMod val="50000"/>
                  </a:schemeClr>
                </a:solidFill>
                <a:latin typeface="Avenir Next" panose="020B0503020202020204" pitchFamily="34" charset="0"/>
              </a:rPr>
              <a:t>allows for seamless transfer of funds from the donor straight to the correct beneficiary.</a:t>
            </a:r>
          </a:p>
        </p:txBody>
      </p:sp>
    </p:spTree>
    <p:extLst>
      <p:ext uri="{BB962C8B-B14F-4D97-AF65-F5344CB8AC3E}">
        <p14:creationId xmlns:p14="http://schemas.microsoft.com/office/powerpoint/2010/main" val="176322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4343398" y="457497"/>
            <a:ext cx="3352802" cy="523220"/>
          </a:xfrm>
          <a:prstGeom prst="rect">
            <a:avLst/>
          </a:prstGeom>
          <a:noFill/>
        </p:spPr>
        <p:txBody>
          <a:bodyPr wrap="square" rtlCol="0">
            <a:spAutoFit/>
          </a:bodyPr>
          <a:lstStyle/>
          <a:p>
            <a:pPr algn="ctr" defTabSz="457200"/>
            <a:r>
              <a:rPr lang="en-US" sz="2800" b="1" dirty="0">
                <a:solidFill>
                  <a:schemeClr val="bg1">
                    <a:lumMod val="50000"/>
                  </a:schemeClr>
                </a:solidFill>
                <a:latin typeface="Avenir Next" charset="0"/>
                <a:ea typeface="Avenir Next" charset="0"/>
                <a:cs typeface="Avenir Next" charset="0"/>
              </a:rPr>
              <a:t>Business Model</a:t>
            </a:r>
          </a:p>
        </p:txBody>
      </p:sp>
      <p:sp>
        <p:nvSpPr>
          <p:cNvPr id="9" name="Rectangle 8">
            <a:extLst>
              <a:ext uri="{FF2B5EF4-FFF2-40B4-BE49-F238E27FC236}">
                <a16:creationId xmlns:a16="http://schemas.microsoft.com/office/drawing/2014/main" id="{0478AC06-238B-7841-8F07-64E9BA4E10EE}"/>
              </a:ext>
            </a:extLst>
          </p:cNvPr>
          <p:cNvSpPr/>
          <p:nvPr/>
        </p:nvSpPr>
        <p:spPr>
          <a:xfrm>
            <a:off x="5225965" y="3596817"/>
            <a:ext cx="2285342" cy="646331"/>
          </a:xfrm>
          <a:prstGeom prst="rect">
            <a:avLst/>
          </a:prstGeom>
          <a:solidFill>
            <a:schemeClr val="bg1">
              <a:lumMod val="95000"/>
            </a:schemeClr>
          </a:solidFill>
          <a:ln>
            <a:solidFill>
              <a:schemeClr val="bg1">
                <a:lumMod val="95000"/>
              </a:schemeClr>
            </a:solidFill>
          </a:ln>
        </p:spPr>
        <p:txBody>
          <a:bodyPr wrap="square">
            <a:spAutoFit/>
          </a:bodyPr>
          <a:lstStyle/>
          <a:p>
            <a:pPr marL="90488" lvl="1" indent="44450" algn="ctr">
              <a:tabLst/>
            </a:pPr>
            <a:r>
              <a:rPr lang="en-US" sz="1200" baseline="0" dirty="0">
                <a:latin typeface="Avenir Next" charset="0"/>
                <a:ea typeface="Avenir Next" charset="0"/>
                <a:cs typeface="Avenir Next" charset="0"/>
              </a:rPr>
              <a:t>% </a:t>
            </a:r>
            <a:r>
              <a:rPr lang="en-US" sz="1200" dirty="0">
                <a:latin typeface="Avenir Next" charset="0"/>
                <a:ea typeface="Avenir Next" charset="0"/>
                <a:cs typeface="Avenir Next" charset="0"/>
              </a:rPr>
              <a:t>fee on t</a:t>
            </a:r>
            <a:r>
              <a:rPr lang="en-US" sz="1200" baseline="0" dirty="0">
                <a:latin typeface="Avenir Next" charset="0"/>
                <a:ea typeface="Avenir Next" charset="0"/>
                <a:cs typeface="Avenir Next" charset="0"/>
              </a:rPr>
              <a:t>ransaction on executed through platform.</a:t>
            </a:r>
          </a:p>
          <a:p>
            <a:pPr marL="90488" lvl="1" indent="44450" algn="ctr">
              <a:tabLst/>
            </a:pPr>
            <a:endParaRPr lang="en-US" sz="1200" baseline="0" dirty="0">
              <a:latin typeface="Avenir Next" charset="0"/>
              <a:ea typeface="Avenir Next" charset="0"/>
              <a:cs typeface="Avenir Next" charset="0"/>
            </a:endParaRPr>
          </a:p>
        </p:txBody>
      </p:sp>
      <p:sp>
        <p:nvSpPr>
          <p:cNvPr id="16" name="Rectangle 15">
            <a:extLst>
              <a:ext uri="{FF2B5EF4-FFF2-40B4-BE49-F238E27FC236}">
                <a16:creationId xmlns:a16="http://schemas.microsoft.com/office/drawing/2014/main" id="{77030744-269D-084C-8CA6-149CB0D403B7}"/>
              </a:ext>
            </a:extLst>
          </p:cNvPr>
          <p:cNvSpPr/>
          <p:nvPr/>
        </p:nvSpPr>
        <p:spPr>
          <a:xfrm>
            <a:off x="2750483" y="3596817"/>
            <a:ext cx="2149505" cy="646331"/>
          </a:xfrm>
          <a:prstGeom prst="rect">
            <a:avLst/>
          </a:prstGeom>
          <a:solidFill>
            <a:schemeClr val="bg1">
              <a:lumMod val="95000"/>
            </a:schemeClr>
          </a:solidFill>
        </p:spPr>
        <p:txBody>
          <a:bodyPr wrap="square">
            <a:spAutoFit/>
          </a:bodyPr>
          <a:lstStyle/>
          <a:p>
            <a:pPr marL="90488" lvl="1" indent="44450" algn="ctr">
              <a:tabLst/>
            </a:pPr>
            <a:r>
              <a:rPr lang="en-US" sz="1200" dirty="0">
                <a:latin typeface="Avenir Next" charset="0"/>
                <a:ea typeface="Avenir Next" charset="0"/>
                <a:cs typeface="Avenir Next" charset="0"/>
              </a:rPr>
              <a:t>Number of Aid agencies x annual platform subscription fee.</a:t>
            </a:r>
          </a:p>
        </p:txBody>
      </p:sp>
      <p:sp>
        <p:nvSpPr>
          <p:cNvPr id="21" name="Rectangle 20">
            <a:extLst>
              <a:ext uri="{FF2B5EF4-FFF2-40B4-BE49-F238E27FC236}">
                <a16:creationId xmlns:a16="http://schemas.microsoft.com/office/drawing/2014/main" id="{27D33F5D-2705-D446-992C-143006E92533}"/>
              </a:ext>
            </a:extLst>
          </p:cNvPr>
          <p:cNvSpPr/>
          <p:nvPr/>
        </p:nvSpPr>
        <p:spPr>
          <a:xfrm>
            <a:off x="5225965" y="2909249"/>
            <a:ext cx="2285342" cy="584775"/>
          </a:xfrm>
          <a:prstGeom prst="rect">
            <a:avLst/>
          </a:prstGeom>
          <a:solidFill>
            <a:srgbClr val="FFC000"/>
          </a:solidFill>
        </p:spPr>
        <p:txBody>
          <a:bodyPr wrap="square">
            <a:spAutoFit/>
          </a:bodyPr>
          <a:lstStyle/>
          <a:p>
            <a:pPr marL="90488" lvl="1" indent="44450" algn="ctr">
              <a:tabLst/>
            </a:pPr>
            <a:r>
              <a:rPr lang="en-US" sz="1600" b="1" dirty="0">
                <a:solidFill>
                  <a:schemeClr val="bg1"/>
                </a:solidFill>
                <a:latin typeface="Avenir Next" charset="0"/>
                <a:ea typeface="Avenir Next" charset="0"/>
                <a:cs typeface="Avenir Next" charset="0"/>
              </a:rPr>
              <a:t>TRANSACTION FEES</a:t>
            </a:r>
            <a:endParaRPr lang="en-US" sz="1600" b="1" baseline="0" dirty="0">
              <a:solidFill>
                <a:schemeClr val="bg1"/>
              </a:solidFill>
              <a:latin typeface="Avenir Next" charset="0"/>
              <a:ea typeface="Avenir Next" charset="0"/>
              <a:cs typeface="Avenir Next" charset="0"/>
            </a:endParaRPr>
          </a:p>
        </p:txBody>
      </p:sp>
      <p:sp>
        <p:nvSpPr>
          <p:cNvPr id="22" name="Rectangle 21">
            <a:extLst>
              <a:ext uri="{FF2B5EF4-FFF2-40B4-BE49-F238E27FC236}">
                <a16:creationId xmlns:a16="http://schemas.microsoft.com/office/drawing/2014/main" id="{FA5E8FBD-589B-AF40-AA92-9C118387BBCE}"/>
              </a:ext>
            </a:extLst>
          </p:cNvPr>
          <p:cNvSpPr/>
          <p:nvPr/>
        </p:nvSpPr>
        <p:spPr>
          <a:xfrm>
            <a:off x="2750484" y="2909250"/>
            <a:ext cx="2149505" cy="584775"/>
          </a:xfrm>
          <a:prstGeom prst="rect">
            <a:avLst/>
          </a:prstGeom>
          <a:solidFill>
            <a:srgbClr val="FFC000"/>
          </a:solidFill>
        </p:spPr>
        <p:txBody>
          <a:bodyPr wrap="square">
            <a:spAutoFit/>
          </a:bodyPr>
          <a:lstStyle/>
          <a:p>
            <a:pPr marL="90488" lvl="1" indent="44450" algn="ctr">
              <a:tabLst/>
            </a:pPr>
            <a:r>
              <a:rPr lang="en-US" sz="1600" b="1" baseline="0" dirty="0">
                <a:solidFill>
                  <a:schemeClr val="bg1"/>
                </a:solidFill>
                <a:latin typeface="Avenir Next" charset="0"/>
                <a:ea typeface="Avenir Next" charset="0"/>
                <a:cs typeface="Avenir Next" charset="0"/>
              </a:rPr>
              <a:t>PLATFORM USAGE FEES</a:t>
            </a:r>
          </a:p>
        </p:txBody>
      </p:sp>
      <p:sp>
        <p:nvSpPr>
          <p:cNvPr id="24" name="Rectangle 23">
            <a:extLst>
              <a:ext uri="{FF2B5EF4-FFF2-40B4-BE49-F238E27FC236}">
                <a16:creationId xmlns:a16="http://schemas.microsoft.com/office/drawing/2014/main" id="{3492ADBA-D5D9-A844-B75E-A25903E8668B}"/>
              </a:ext>
            </a:extLst>
          </p:cNvPr>
          <p:cNvSpPr/>
          <p:nvPr/>
        </p:nvSpPr>
        <p:spPr>
          <a:xfrm>
            <a:off x="7837283" y="3596817"/>
            <a:ext cx="1956073" cy="646331"/>
          </a:xfrm>
          <a:prstGeom prst="rect">
            <a:avLst/>
          </a:prstGeom>
          <a:solidFill>
            <a:schemeClr val="bg1">
              <a:lumMod val="95000"/>
            </a:schemeClr>
          </a:solidFill>
          <a:ln>
            <a:solidFill>
              <a:schemeClr val="bg1">
                <a:lumMod val="95000"/>
              </a:schemeClr>
            </a:solidFill>
          </a:ln>
        </p:spPr>
        <p:txBody>
          <a:bodyPr wrap="square">
            <a:spAutoFit/>
          </a:bodyPr>
          <a:lstStyle/>
          <a:p>
            <a:pPr marL="90488" lvl="1" indent="44450" algn="ctr">
              <a:tabLst/>
            </a:pPr>
            <a:r>
              <a:rPr lang="en-US" sz="1200" baseline="0" dirty="0">
                <a:latin typeface="Avenir Next" charset="0"/>
                <a:ea typeface="Avenir Next" charset="0"/>
                <a:cs typeface="Avenir Next" charset="0"/>
              </a:rPr>
              <a:t>% </a:t>
            </a:r>
            <a:r>
              <a:rPr lang="en-US" sz="1200" dirty="0">
                <a:latin typeface="Avenir Next" charset="0"/>
                <a:ea typeface="Avenir Next" charset="0"/>
                <a:cs typeface="Avenir Next" charset="0"/>
              </a:rPr>
              <a:t>fee on t</a:t>
            </a:r>
            <a:r>
              <a:rPr lang="en-US" sz="1200" baseline="0" dirty="0">
                <a:latin typeface="Avenir Next" charset="0"/>
                <a:ea typeface="Avenir Next" charset="0"/>
                <a:cs typeface="Avenir Next" charset="0"/>
              </a:rPr>
              <a:t>ransaction on executed through platform.</a:t>
            </a:r>
          </a:p>
        </p:txBody>
      </p:sp>
      <p:sp>
        <p:nvSpPr>
          <p:cNvPr id="25" name="Rectangle 24">
            <a:extLst>
              <a:ext uri="{FF2B5EF4-FFF2-40B4-BE49-F238E27FC236}">
                <a16:creationId xmlns:a16="http://schemas.microsoft.com/office/drawing/2014/main" id="{E37C28E7-0CB7-CC41-BF1A-EE03312885F8}"/>
              </a:ext>
            </a:extLst>
          </p:cNvPr>
          <p:cNvSpPr/>
          <p:nvPr/>
        </p:nvSpPr>
        <p:spPr>
          <a:xfrm>
            <a:off x="7837283" y="2909249"/>
            <a:ext cx="1956073" cy="584775"/>
          </a:xfrm>
          <a:prstGeom prst="rect">
            <a:avLst/>
          </a:prstGeom>
          <a:solidFill>
            <a:srgbClr val="FFC000"/>
          </a:solidFill>
        </p:spPr>
        <p:txBody>
          <a:bodyPr wrap="square">
            <a:spAutoFit/>
          </a:bodyPr>
          <a:lstStyle/>
          <a:p>
            <a:pPr marL="90488" lvl="1" indent="44450" algn="ctr">
              <a:tabLst/>
            </a:pPr>
            <a:r>
              <a:rPr lang="en-US" sz="1600" b="1" dirty="0">
                <a:solidFill>
                  <a:schemeClr val="bg1"/>
                </a:solidFill>
                <a:latin typeface="Avenir Next" charset="0"/>
                <a:ea typeface="Avenir Next" charset="0"/>
                <a:cs typeface="Avenir Next" charset="0"/>
              </a:rPr>
              <a:t>EXCHANGE  CHARGES</a:t>
            </a:r>
            <a:endParaRPr lang="en-US" sz="1600" b="1" baseline="0" dirty="0">
              <a:solidFill>
                <a:schemeClr val="bg1"/>
              </a:solidFill>
              <a:latin typeface="Avenir Next" charset="0"/>
              <a:ea typeface="Avenir Next" charset="0"/>
              <a:cs typeface="Avenir Next" charset="0"/>
            </a:endParaRPr>
          </a:p>
        </p:txBody>
      </p:sp>
      <p:sp>
        <p:nvSpPr>
          <p:cNvPr id="26" name="TextBox 25">
            <a:extLst>
              <a:ext uri="{FF2B5EF4-FFF2-40B4-BE49-F238E27FC236}">
                <a16:creationId xmlns:a16="http://schemas.microsoft.com/office/drawing/2014/main" id="{F4A10E16-1A4A-514D-B361-453A7CEF5A77}"/>
              </a:ext>
            </a:extLst>
          </p:cNvPr>
          <p:cNvSpPr txBox="1"/>
          <p:nvPr/>
        </p:nvSpPr>
        <p:spPr>
          <a:xfrm>
            <a:off x="751915" y="1424963"/>
            <a:ext cx="11233441" cy="707886"/>
          </a:xfrm>
          <a:prstGeom prst="rect">
            <a:avLst/>
          </a:prstGeom>
          <a:noFill/>
          <a:ln>
            <a:noFill/>
          </a:ln>
        </p:spPr>
        <p:txBody>
          <a:bodyPr wrap="square" rtlCol="0">
            <a:spAutoFit/>
          </a:bodyPr>
          <a:lstStyle/>
          <a:p>
            <a:r>
              <a:rPr lang="en-US" sz="2000" b="1" dirty="0">
                <a:solidFill>
                  <a:schemeClr val="bg1">
                    <a:lumMod val="50000"/>
                  </a:schemeClr>
                </a:solidFill>
                <a:latin typeface="Avenir Next" panose="020B0503020202020204" pitchFamily="34" charset="0"/>
              </a:rPr>
              <a:t>The platform makes money </a:t>
            </a:r>
            <a:r>
              <a:rPr lang="en-US" sz="2000" dirty="0">
                <a:solidFill>
                  <a:schemeClr val="bg1">
                    <a:lumMod val="50000"/>
                  </a:schemeClr>
                </a:solidFill>
                <a:latin typeface="Avenir Next" panose="020B0503020202020204" pitchFamily="34" charset="0"/>
              </a:rPr>
              <a:t>through transaction fees, user portal fees and charges on token conversion.</a:t>
            </a:r>
          </a:p>
        </p:txBody>
      </p:sp>
    </p:spTree>
    <p:extLst>
      <p:ext uri="{BB962C8B-B14F-4D97-AF65-F5344CB8AC3E}">
        <p14:creationId xmlns:p14="http://schemas.microsoft.com/office/powerpoint/2010/main" val="139987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3069771" y="457497"/>
            <a:ext cx="6411686" cy="523220"/>
          </a:xfrm>
          <a:prstGeom prst="rect">
            <a:avLst/>
          </a:prstGeom>
          <a:noFill/>
        </p:spPr>
        <p:txBody>
          <a:bodyPr wrap="square" rtlCol="0">
            <a:spAutoFit/>
          </a:bodyPr>
          <a:lstStyle/>
          <a:p>
            <a:pPr algn="ctr" defTabSz="457200"/>
            <a:r>
              <a:rPr lang="en-US" sz="2800" b="1" dirty="0">
                <a:solidFill>
                  <a:schemeClr val="bg1">
                    <a:lumMod val="50000"/>
                  </a:schemeClr>
                </a:solidFill>
                <a:latin typeface="Avenir Next" charset="0"/>
                <a:ea typeface="Avenir Next" charset="0"/>
                <a:cs typeface="Avenir Next" charset="0"/>
              </a:rPr>
              <a:t>Customer acquisition strategy</a:t>
            </a:r>
          </a:p>
        </p:txBody>
      </p:sp>
      <p:sp>
        <p:nvSpPr>
          <p:cNvPr id="12" name="Rectangle 11">
            <a:extLst>
              <a:ext uri="{FF2B5EF4-FFF2-40B4-BE49-F238E27FC236}">
                <a16:creationId xmlns:a16="http://schemas.microsoft.com/office/drawing/2014/main" id="{59608B13-838B-264E-ACCB-F62272B65938}"/>
              </a:ext>
            </a:extLst>
          </p:cNvPr>
          <p:cNvSpPr/>
          <p:nvPr/>
        </p:nvSpPr>
        <p:spPr>
          <a:xfrm>
            <a:off x="4163018" y="1677647"/>
            <a:ext cx="2112596" cy="954107"/>
          </a:xfrm>
          <a:prstGeom prst="rect">
            <a:avLst/>
          </a:prstGeom>
          <a:solidFill>
            <a:srgbClr val="FFC000"/>
          </a:solidFill>
        </p:spPr>
        <p:txBody>
          <a:bodyPr wrap="square">
            <a:spAutoFit/>
          </a:bodyPr>
          <a:lstStyle/>
          <a:p>
            <a:pPr marL="90488" lvl="1" indent="44450" algn="ctr">
              <a:tabLst/>
            </a:pPr>
            <a:endParaRPr lang="en-US" sz="1400" b="1" dirty="0">
              <a:solidFill>
                <a:schemeClr val="bg1"/>
              </a:solidFill>
              <a:latin typeface="Avenir Next" panose="020B0503020202020204" pitchFamily="34" charset="0"/>
              <a:ea typeface="Avenir Next" charset="0"/>
              <a:cs typeface="Avenir Next" charset="0"/>
            </a:endParaRPr>
          </a:p>
          <a:p>
            <a:pPr marL="90488" lvl="1" indent="44450" algn="ctr">
              <a:tabLst/>
            </a:pPr>
            <a:r>
              <a:rPr lang="en-US" sz="1400" b="1" dirty="0">
                <a:solidFill>
                  <a:schemeClr val="bg1"/>
                </a:solidFill>
                <a:latin typeface="Avenir Next" panose="020B0503020202020204" pitchFamily="34" charset="0"/>
                <a:ea typeface="Avenir Next" charset="0"/>
                <a:cs typeface="Avenir Next" charset="0"/>
              </a:rPr>
              <a:t>PARTNERSHIPS WITH FINANCIAL INSTITUTIONS</a:t>
            </a:r>
            <a:endParaRPr lang="en-US" sz="1400" b="1" baseline="0" dirty="0">
              <a:solidFill>
                <a:schemeClr val="bg1"/>
              </a:solidFill>
              <a:latin typeface="Avenir Next" panose="020B0503020202020204" pitchFamily="34" charset="0"/>
              <a:ea typeface="Avenir Next" charset="0"/>
              <a:cs typeface="Avenir Next" charset="0"/>
            </a:endParaRPr>
          </a:p>
        </p:txBody>
      </p:sp>
      <p:sp>
        <p:nvSpPr>
          <p:cNvPr id="13" name="Rectangle 12">
            <a:extLst>
              <a:ext uri="{FF2B5EF4-FFF2-40B4-BE49-F238E27FC236}">
                <a16:creationId xmlns:a16="http://schemas.microsoft.com/office/drawing/2014/main" id="{D3B8AB4F-E66D-5446-848D-7BBDC7A2F9C9}"/>
              </a:ext>
            </a:extLst>
          </p:cNvPr>
          <p:cNvSpPr/>
          <p:nvPr/>
        </p:nvSpPr>
        <p:spPr>
          <a:xfrm>
            <a:off x="4163017" y="2705580"/>
            <a:ext cx="2112597" cy="1754326"/>
          </a:xfrm>
          <a:prstGeom prst="rect">
            <a:avLst/>
          </a:prstGeom>
          <a:solidFill>
            <a:schemeClr val="bg1">
              <a:lumMod val="95000"/>
            </a:schemeClr>
          </a:solidFill>
        </p:spPr>
        <p:txBody>
          <a:bodyPr wrap="square">
            <a:spAutoFit/>
          </a:bodyPr>
          <a:lstStyle/>
          <a:p>
            <a:pPr marL="90488" lvl="1" indent="44450" algn="ctr">
              <a:tabLst/>
            </a:pPr>
            <a:endParaRPr lang="en-US" sz="1200"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Foster relationship with reputable international partner banks that are preferred bankers of donors (</a:t>
            </a:r>
            <a:r>
              <a:rPr lang="en-US" sz="1200" dirty="0" err="1">
                <a:latin typeface="Avenir Next" panose="020B0503020202020204" pitchFamily="34" charset="0"/>
                <a:ea typeface="Avenir Next" charset="0"/>
                <a:cs typeface="Avenir Next" charset="0"/>
              </a:rPr>
              <a:t>Stanchart</a:t>
            </a:r>
            <a:r>
              <a:rPr lang="en-US" sz="1200" dirty="0">
                <a:latin typeface="Avenir Next" panose="020B0503020202020204" pitchFamily="34" charset="0"/>
                <a:ea typeface="Avenir Next" charset="0"/>
                <a:cs typeface="Avenir Next" charset="0"/>
              </a:rPr>
              <a:t>, Barclays)</a:t>
            </a:r>
          </a:p>
          <a:p>
            <a:pPr marL="376238" lvl="1" indent="-285750">
              <a:buFont typeface="Arial" panose="020B0604020202020204" pitchFamily="34" charset="0"/>
              <a:buChar char="•"/>
              <a:tabLst/>
            </a:pPr>
            <a:endParaRPr lang="en-US" sz="1200" dirty="0">
              <a:latin typeface="Avenir Next" panose="020B0503020202020204" pitchFamily="34" charset="0"/>
              <a:ea typeface="Avenir Next" charset="0"/>
              <a:cs typeface="Avenir Next" charset="0"/>
            </a:endParaRPr>
          </a:p>
        </p:txBody>
      </p:sp>
      <p:sp>
        <p:nvSpPr>
          <p:cNvPr id="14" name="Rectangle 13">
            <a:extLst>
              <a:ext uri="{FF2B5EF4-FFF2-40B4-BE49-F238E27FC236}">
                <a16:creationId xmlns:a16="http://schemas.microsoft.com/office/drawing/2014/main" id="{14B18659-1682-FC48-A98F-CF3BA3E1FD08}"/>
              </a:ext>
            </a:extLst>
          </p:cNvPr>
          <p:cNvSpPr/>
          <p:nvPr/>
        </p:nvSpPr>
        <p:spPr>
          <a:xfrm>
            <a:off x="6791175" y="1677647"/>
            <a:ext cx="2112596" cy="954107"/>
          </a:xfrm>
          <a:prstGeom prst="rect">
            <a:avLst/>
          </a:prstGeom>
          <a:solidFill>
            <a:srgbClr val="FFC000"/>
          </a:solidFill>
        </p:spPr>
        <p:txBody>
          <a:bodyPr wrap="square">
            <a:spAutoFit/>
          </a:bodyPr>
          <a:lstStyle/>
          <a:p>
            <a:pPr marL="90488" lvl="1" indent="44450" algn="ctr">
              <a:tabLst/>
            </a:pPr>
            <a:r>
              <a:rPr lang="en-US" sz="1400" b="1" dirty="0">
                <a:solidFill>
                  <a:schemeClr val="bg1"/>
                </a:solidFill>
                <a:latin typeface="Avenir Next" panose="020B0503020202020204" pitchFamily="34" charset="0"/>
                <a:ea typeface="Avenir Next" charset="0"/>
                <a:cs typeface="Avenir Next" charset="0"/>
              </a:rPr>
              <a:t>STRATEGIC WORKSHOPS AT DONOR CONFERENCES</a:t>
            </a:r>
            <a:endParaRPr lang="en-US" sz="1400" b="1" baseline="0" dirty="0">
              <a:solidFill>
                <a:schemeClr val="bg1"/>
              </a:solidFill>
              <a:latin typeface="Avenir Next" panose="020B0503020202020204" pitchFamily="34" charset="0"/>
              <a:ea typeface="Avenir Next" charset="0"/>
              <a:cs typeface="Avenir Next" charset="0"/>
            </a:endParaRPr>
          </a:p>
        </p:txBody>
      </p:sp>
      <p:sp>
        <p:nvSpPr>
          <p:cNvPr id="15" name="Rectangle 14">
            <a:extLst>
              <a:ext uri="{FF2B5EF4-FFF2-40B4-BE49-F238E27FC236}">
                <a16:creationId xmlns:a16="http://schemas.microsoft.com/office/drawing/2014/main" id="{43422907-9310-F942-83B0-09E1D79D6063}"/>
              </a:ext>
            </a:extLst>
          </p:cNvPr>
          <p:cNvSpPr/>
          <p:nvPr/>
        </p:nvSpPr>
        <p:spPr>
          <a:xfrm>
            <a:off x="6791174" y="2692636"/>
            <a:ext cx="2112597" cy="1754326"/>
          </a:xfrm>
          <a:prstGeom prst="rect">
            <a:avLst/>
          </a:prstGeom>
          <a:solidFill>
            <a:schemeClr val="bg1">
              <a:lumMod val="95000"/>
            </a:schemeClr>
          </a:solidFill>
        </p:spPr>
        <p:txBody>
          <a:bodyPr wrap="square">
            <a:spAutoFit/>
          </a:bodyPr>
          <a:lstStyle/>
          <a:p>
            <a:pPr marL="90488" lvl="1" indent="44450" algn="ctr">
              <a:tabLst/>
            </a:pPr>
            <a:endParaRPr lang="en-US" sz="1200"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Exhibit product at local and global conferences such as UN aid conference.</a:t>
            </a: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Create a workshop and invite donors participate in awareness.</a:t>
            </a:r>
          </a:p>
        </p:txBody>
      </p:sp>
      <p:sp>
        <p:nvSpPr>
          <p:cNvPr id="18" name="Rectangle 17">
            <a:extLst>
              <a:ext uri="{FF2B5EF4-FFF2-40B4-BE49-F238E27FC236}">
                <a16:creationId xmlns:a16="http://schemas.microsoft.com/office/drawing/2014/main" id="{705F86E2-704A-F542-9003-E2942BEAE1FC}"/>
              </a:ext>
            </a:extLst>
          </p:cNvPr>
          <p:cNvSpPr/>
          <p:nvPr/>
        </p:nvSpPr>
        <p:spPr>
          <a:xfrm>
            <a:off x="9419332" y="1677646"/>
            <a:ext cx="2112596" cy="954107"/>
          </a:xfrm>
          <a:prstGeom prst="rect">
            <a:avLst/>
          </a:prstGeom>
          <a:solidFill>
            <a:srgbClr val="FFC000"/>
          </a:solidFill>
        </p:spPr>
        <p:txBody>
          <a:bodyPr wrap="square">
            <a:spAutoFit/>
          </a:bodyPr>
          <a:lstStyle/>
          <a:p>
            <a:pPr marL="90488" lvl="1" indent="44450" algn="ctr">
              <a:tabLst/>
            </a:pPr>
            <a:endParaRPr lang="en-US" sz="1400" b="1" dirty="0">
              <a:solidFill>
                <a:schemeClr val="bg1"/>
              </a:solidFill>
              <a:latin typeface="Avenir Next" panose="020B0503020202020204" pitchFamily="34" charset="0"/>
              <a:ea typeface="Avenir Next" charset="0"/>
              <a:cs typeface="Avenir Next" charset="0"/>
            </a:endParaRPr>
          </a:p>
          <a:p>
            <a:pPr marL="90488" lvl="1" indent="44450" algn="ctr">
              <a:tabLst/>
            </a:pPr>
            <a:r>
              <a:rPr lang="en-US" sz="1400" b="1" dirty="0">
                <a:solidFill>
                  <a:schemeClr val="bg1"/>
                </a:solidFill>
                <a:latin typeface="Avenir Next" panose="020B0503020202020204" pitchFamily="34" charset="0"/>
                <a:ea typeface="Avenir Next" charset="0"/>
                <a:cs typeface="Avenir Next" charset="0"/>
              </a:rPr>
              <a:t>CONTENT CREATION</a:t>
            </a:r>
          </a:p>
          <a:p>
            <a:pPr marL="90488" lvl="1" indent="44450" algn="ctr">
              <a:tabLst/>
            </a:pPr>
            <a:endParaRPr lang="en-US" sz="1400" b="1" baseline="0" dirty="0">
              <a:solidFill>
                <a:schemeClr val="bg1"/>
              </a:solidFill>
              <a:latin typeface="Avenir Next" panose="020B0503020202020204" pitchFamily="34" charset="0"/>
              <a:ea typeface="Avenir Next" charset="0"/>
              <a:cs typeface="Avenir Next" charset="0"/>
            </a:endParaRPr>
          </a:p>
        </p:txBody>
      </p:sp>
      <p:sp>
        <p:nvSpPr>
          <p:cNvPr id="19" name="Rectangle 18">
            <a:extLst>
              <a:ext uri="{FF2B5EF4-FFF2-40B4-BE49-F238E27FC236}">
                <a16:creationId xmlns:a16="http://schemas.microsoft.com/office/drawing/2014/main" id="{688F1759-67D9-B24A-8902-AB6DF6957BA8}"/>
              </a:ext>
            </a:extLst>
          </p:cNvPr>
          <p:cNvSpPr/>
          <p:nvPr/>
        </p:nvSpPr>
        <p:spPr>
          <a:xfrm>
            <a:off x="9419331" y="2705580"/>
            <a:ext cx="2112597" cy="1754326"/>
          </a:xfrm>
          <a:prstGeom prst="rect">
            <a:avLst/>
          </a:prstGeom>
          <a:solidFill>
            <a:schemeClr val="bg1">
              <a:lumMod val="95000"/>
            </a:schemeClr>
          </a:solidFill>
        </p:spPr>
        <p:txBody>
          <a:bodyPr wrap="square">
            <a:spAutoFit/>
          </a:bodyPr>
          <a:lstStyle/>
          <a:p>
            <a:pPr marL="90488" lvl="1" indent="44450" algn="ctr">
              <a:tabLst/>
            </a:pPr>
            <a:endParaRPr lang="en-US" sz="1200"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Create marketing content, e.g. explainer video, infographics and distribute through social media.</a:t>
            </a: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Advertise on platforms such as </a:t>
            </a:r>
            <a:r>
              <a:rPr lang="en-US" sz="1200" dirty="0" err="1">
                <a:latin typeface="Avenir Next" panose="020B0503020202020204" pitchFamily="34" charset="0"/>
                <a:ea typeface="Avenir Next" charset="0"/>
                <a:cs typeface="Avenir Next" charset="0"/>
              </a:rPr>
              <a:t>Devnet</a:t>
            </a:r>
            <a:r>
              <a:rPr lang="en-US" sz="1200" dirty="0">
                <a:latin typeface="Avenir Next" panose="020B0503020202020204" pitchFamily="34" charset="0"/>
                <a:ea typeface="Avenir Next" charset="0"/>
                <a:cs typeface="Avenir Next" charset="0"/>
              </a:rPr>
              <a:t>.</a:t>
            </a:r>
          </a:p>
        </p:txBody>
      </p:sp>
      <p:sp>
        <p:nvSpPr>
          <p:cNvPr id="20" name="Rectangle 19">
            <a:extLst>
              <a:ext uri="{FF2B5EF4-FFF2-40B4-BE49-F238E27FC236}">
                <a16:creationId xmlns:a16="http://schemas.microsoft.com/office/drawing/2014/main" id="{B647FBD8-7336-504D-A3F5-1E621AB92502}"/>
              </a:ext>
            </a:extLst>
          </p:cNvPr>
          <p:cNvSpPr/>
          <p:nvPr/>
        </p:nvSpPr>
        <p:spPr>
          <a:xfrm>
            <a:off x="1534861" y="1677647"/>
            <a:ext cx="2112596" cy="954107"/>
          </a:xfrm>
          <a:prstGeom prst="rect">
            <a:avLst/>
          </a:prstGeom>
          <a:solidFill>
            <a:srgbClr val="FFC000"/>
          </a:solidFill>
        </p:spPr>
        <p:txBody>
          <a:bodyPr wrap="square">
            <a:spAutoFit/>
          </a:bodyPr>
          <a:lstStyle/>
          <a:p>
            <a:pPr marL="90488" lvl="1" indent="44450" algn="ctr">
              <a:tabLst/>
            </a:pPr>
            <a:r>
              <a:rPr lang="en-US" sz="1400" b="1" baseline="0" dirty="0">
                <a:solidFill>
                  <a:schemeClr val="bg1"/>
                </a:solidFill>
                <a:latin typeface="Avenir Next" panose="020B0503020202020204" pitchFamily="34" charset="0"/>
                <a:ea typeface="Avenir Next" charset="0"/>
                <a:cs typeface="Avenir Next" charset="0"/>
              </a:rPr>
              <a:t>DIRECT BUSINESS ENGAGEMENT (COLD CALLING)</a:t>
            </a:r>
          </a:p>
          <a:p>
            <a:pPr marL="90488" lvl="1" indent="44450" algn="ctr">
              <a:tabLst/>
            </a:pPr>
            <a:endParaRPr lang="en-US" sz="1400" b="1" baseline="0" dirty="0">
              <a:solidFill>
                <a:schemeClr val="bg1"/>
              </a:solidFill>
              <a:latin typeface="Avenir Next" panose="020B0503020202020204" pitchFamily="34" charset="0"/>
              <a:ea typeface="Avenir Next" charset="0"/>
              <a:cs typeface="Avenir Next" charset="0"/>
            </a:endParaRPr>
          </a:p>
        </p:txBody>
      </p:sp>
      <p:sp>
        <p:nvSpPr>
          <p:cNvPr id="21" name="Rectangle 20">
            <a:extLst>
              <a:ext uri="{FF2B5EF4-FFF2-40B4-BE49-F238E27FC236}">
                <a16:creationId xmlns:a16="http://schemas.microsoft.com/office/drawing/2014/main" id="{1B5BD36F-C706-B14C-938D-5B52C52901DA}"/>
              </a:ext>
            </a:extLst>
          </p:cNvPr>
          <p:cNvSpPr/>
          <p:nvPr/>
        </p:nvSpPr>
        <p:spPr>
          <a:xfrm>
            <a:off x="1534860" y="2692636"/>
            <a:ext cx="2112597" cy="1754326"/>
          </a:xfrm>
          <a:prstGeom prst="rect">
            <a:avLst/>
          </a:prstGeom>
          <a:solidFill>
            <a:schemeClr val="bg1">
              <a:lumMod val="95000"/>
            </a:schemeClr>
          </a:solidFill>
        </p:spPr>
        <p:txBody>
          <a:bodyPr wrap="square">
            <a:spAutoFit/>
          </a:bodyPr>
          <a:lstStyle/>
          <a:p>
            <a:pPr marL="90488" lvl="1" indent="44450" algn="ctr">
              <a:tabLst/>
            </a:pPr>
            <a:endParaRPr lang="en-US" sz="1200" dirty="0">
              <a:latin typeface="Avenir Next" panose="020B0503020202020204" pitchFamily="34" charset="0"/>
              <a:ea typeface="Avenir Next" charset="0"/>
              <a:cs typeface="Avenir Next" charset="0"/>
            </a:endParaRP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Conduct an initial pilot and  target in country donors</a:t>
            </a:r>
          </a:p>
          <a:p>
            <a:pPr marL="376238" lvl="1" indent="-285750">
              <a:buFont typeface="Arial" panose="020B0604020202020204" pitchFamily="34" charset="0"/>
              <a:buChar char="•"/>
              <a:tabLst/>
            </a:pPr>
            <a:r>
              <a:rPr lang="en-US" sz="1200" dirty="0">
                <a:latin typeface="Avenir Next" panose="020B0503020202020204" pitchFamily="34" charset="0"/>
                <a:ea typeface="Avenir Next" charset="0"/>
                <a:cs typeface="Avenir Next" charset="0"/>
              </a:rPr>
              <a:t>Target global donors (WFP, OXFAM) with working proof of concept.</a:t>
            </a:r>
          </a:p>
          <a:p>
            <a:pPr marL="376238" lvl="1" indent="-285750">
              <a:buFont typeface="Arial" panose="020B0604020202020204" pitchFamily="34" charset="0"/>
              <a:buChar char="•"/>
              <a:tabLst/>
            </a:pPr>
            <a:endParaRPr lang="en-US" sz="1200" dirty="0">
              <a:latin typeface="Avenir Next" panose="020B0503020202020204" pitchFamily="34" charset="0"/>
              <a:ea typeface="Avenir Next" charset="0"/>
              <a:cs typeface="Avenir Next" charset="0"/>
            </a:endParaRPr>
          </a:p>
        </p:txBody>
      </p:sp>
    </p:spTree>
    <p:extLst>
      <p:ext uri="{BB962C8B-B14F-4D97-AF65-F5344CB8AC3E}">
        <p14:creationId xmlns:p14="http://schemas.microsoft.com/office/powerpoint/2010/main" val="388804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1CBF74-2C2A-0142-8550-58B6CA321040}"/>
              </a:ext>
            </a:extLst>
          </p:cNvPr>
          <p:cNvSpPr txBox="1"/>
          <p:nvPr/>
        </p:nvSpPr>
        <p:spPr>
          <a:xfrm>
            <a:off x="2711962" y="430992"/>
            <a:ext cx="6411686" cy="523220"/>
          </a:xfrm>
          <a:prstGeom prst="rect">
            <a:avLst/>
          </a:prstGeom>
          <a:noFill/>
        </p:spPr>
        <p:txBody>
          <a:bodyPr wrap="square" rtlCol="0">
            <a:spAutoFit/>
          </a:bodyPr>
          <a:lstStyle/>
          <a:p>
            <a:pPr algn="ctr" defTabSz="457200"/>
            <a:r>
              <a:rPr lang="en-US" sz="2800" b="1" dirty="0">
                <a:solidFill>
                  <a:schemeClr val="bg1">
                    <a:lumMod val="50000"/>
                  </a:schemeClr>
                </a:solidFill>
                <a:latin typeface="Avenir Next" charset="0"/>
                <a:ea typeface="Avenir Next" charset="0"/>
                <a:cs typeface="Avenir Next" charset="0"/>
              </a:rPr>
              <a:t>Future Developments</a:t>
            </a:r>
          </a:p>
        </p:txBody>
      </p:sp>
    </p:spTree>
    <p:extLst>
      <p:ext uri="{BB962C8B-B14F-4D97-AF65-F5344CB8AC3E}">
        <p14:creationId xmlns:p14="http://schemas.microsoft.com/office/powerpoint/2010/main" val="408102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2642</TotalTime>
  <Words>687</Words>
  <Application>Microsoft Macintosh PowerPoint</Application>
  <PresentationFormat>Widescreen</PresentationFormat>
  <Paragraphs>150</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Microsoft YaHei</vt:lpstr>
      <vt:lpstr>Abadi MT Condensed Light</vt:lpstr>
      <vt:lpstr>Arial</vt:lpstr>
      <vt:lpstr>Avenir Next</vt:lpstr>
      <vt:lpstr>Calibri</vt:lpstr>
      <vt:lpstr>Calibri Light</vt:lpstr>
      <vt:lpstr>Optima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Faro Masiiwa</dc:creator>
  <cp:lastModifiedBy>Faro Masiiwa</cp:lastModifiedBy>
  <cp:revision>67</cp:revision>
  <dcterms:created xsi:type="dcterms:W3CDTF">2018-01-29T14:29:01Z</dcterms:created>
  <dcterms:modified xsi:type="dcterms:W3CDTF">2018-01-31T10:51:46Z</dcterms:modified>
</cp:coreProperties>
</file>