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4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62" r:id="rId2"/>
    <p:sldMasterId id="2147483665" r:id="rId3"/>
    <p:sldMasterId id="2147483668" r:id="rId4"/>
    <p:sldMasterId id="2147483671" r:id="rId5"/>
    <p:sldMasterId id="2147483674" r:id="rId6"/>
    <p:sldMasterId id="2147483677" r:id="rId7"/>
    <p:sldMasterId id="2147483680" r:id="rId8"/>
    <p:sldMasterId id="2147483683" r:id="rId9"/>
  </p:sldMasterIdLst>
  <p:notesMasterIdLst>
    <p:notesMasterId r:id="rId10"/>
  </p:notesMasterIdLst>
  <p:sldIdLst>
    <p:sldId id="259" r:id="rId11"/>
    <p:sldId id="262" r:id="rId12"/>
    <p:sldId id="265" r:id="rId13"/>
    <p:sldId id="268" r:id="rId14"/>
    <p:sldId id="271" r:id="rId15"/>
    <p:sldId id="274" r:id="rId16"/>
    <p:sldId id="277" r:id="rId17"/>
    <p:sldId id="280" r:id="rId18"/>
  </p:sldIdLst>
  <p:sldSz cx="14630400" cy="82296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notesMaster" Target="notesMasters/notesMaster1.xml" /><Relationship Id="rId11" Type="http://schemas.openxmlformats.org/officeDocument/2006/relationships/slide" Target="slides/slide1.xml" /><Relationship Id="rId12" Type="http://schemas.openxmlformats.org/officeDocument/2006/relationships/slide" Target="slides/slide2.xml" /><Relationship Id="rId13" Type="http://schemas.openxmlformats.org/officeDocument/2006/relationships/slide" Target="slides/slide3.xml" /><Relationship Id="rId14" Type="http://schemas.openxmlformats.org/officeDocument/2006/relationships/slide" Target="slides/slide4.xml" /><Relationship Id="rId15" Type="http://schemas.openxmlformats.org/officeDocument/2006/relationships/slide" Target="slides/slide5.xml" /><Relationship Id="rId16" Type="http://schemas.openxmlformats.org/officeDocument/2006/relationships/slide" Target="slides/slide6.xml" /><Relationship Id="rId17" Type="http://schemas.openxmlformats.org/officeDocument/2006/relationships/slide" Target="slides/slide7.xml" /><Relationship Id="rId18" Type="http://schemas.openxmlformats.org/officeDocument/2006/relationships/slide" Target="slides/slide8.xml" /><Relationship Id="rId19" Type="http://schemas.openxmlformats.org/officeDocument/2006/relationships/tags" Target="tags/tag1.xml" /><Relationship Id="rId2" Type="http://schemas.openxmlformats.org/officeDocument/2006/relationships/slideMaster" Target="slideMasters/slideMaster2.xml" /><Relationship Id="rId20" Type="http://schemas.openxmlformats.org/officeDocument/2006/relationships/presProps" Target="presProps.xml" /><Relationship Id="rId21" Type="http://schemas.openxmlformats.org/officeDocument/2006/relationships/viewProps" Target="viewProps.xml" /><Relationship Id="rId22" Type="http://schemas.openxmlformats.org/officeDocument/2006/relationships/theme" Target="theme/theme1.xml" /><Relationship Id="rId23" Type="http://schemas.openxmlformats.org/officeDocument/2006/relationships/tableStyles" Target="tableStyles.xml" /><Relationship Id="rId3" Type="http://schemas.openxmlformats.org/officeDocument/2006/relationships/slideMaster" Target="slideMasters/slideMaster3.xml" /><Relationship Id="rId4" Type="http://schemas.openxmlformats.org/officeDocument/2006/relationships/slideMaster" Target="slideMasters/slideMaster4.xml" /><Relationship Id="rId5" Type="http://schemas.openxmlformats.org/officeDocument/2006/relationships/slideMaster" Target="slideMasters/slideMaster5.xml" /><Relationship Id="rId6" Type="http://schemas.openxmlformats.org/officeDocument/2006/relationships/slideMaster" Target="slideMasters/slideMaster6.xml" /><Relationship Id="rId7" Type="http://schemas.openxmlformats.org/officeDocument/2006/relationships/slideMaster" Target="slideMasters/slideMaster7.xml" /><Relationship Id="rId8" Type="http://schemas.openxmlformats.org/officeDocument/2006/relationships/slideMaster" Target="slideMasters/slideMaster8.xml" /><Relationship Id="rId9" Type="http://schemas.openxmlformats.org/officeDocument/2006/relationships/slideMaster" Target="slideMasters/slideMaster9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10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val="1024086991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3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4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5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6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7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8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3" Type="http://schemas.openxmlformats.org/officeDocument/2006/relationships/slideMaster" Target="../slideMasters/slideMaster9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404867-CCE3-45DC-9C04-E5472630BB5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618727-48BB-48DE-99BF-4A0E5E0F7DE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3C77893-839A-4FBF-B957-A1E477A7F8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37946C-21C4-4189-8F50-B54A0E1BFE7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  <p:txBody>
          <a:bodyPr/>
          <a:lstStyle/>
          <a:p/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/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84AF86C-E46E-48CC-81CC-662607A7DF0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AB370CD-9559-4508-B1FE-2B0EBDD78F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FE84AF7C-8B93-4CA7-9C4B-E0960158CDC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F0209C9-5BF7-45C6-BEEB-D5327FA1117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1BBC2B8-B70F-4AE9-BFE2-F9B36BA66F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938FC46-2FFF-4163-B3AE-A20F3A1CE49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389B4D0-248B-49D2-A7C2-ED83BE5758E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13.xml" /><Relationship Id="rId3" Type="http://schemas.openxmlformats.org/officeDocument/2006/relationships/theme" Target="../theme/theme2.xml" /></Relationships>
</file>

<file path=ppt/slideMasters/_rels/slideMaster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5.xml" /><Relationship Id="rId3" Type="http://schemas.openxmlformats.org/officeDocument/2006/relationships/theme" Target="../theme/theme3.xml" /></Relationships>
</file>

<file path=ppt/slideMasters/_rels/slideMaster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2" Type="http://schemas.openxmlformats.org/officeDocument/2006/relationships/slideLayout" Target="../slideLayouts/slideLayout17.xml" /><Relationship Id="rId3" Type="http://schemas.openxmlformats.org/officeDocument/2006/relationships/theme" Target="../theme/theme4.xml" /></Relationships>
</file>

<file path=ppt/slideMasters/_rels/slideMaster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slideLayout" Target="../slideLayouts/slideLayout19.xml" /><Relationship Id="rId3" Type="http://schemas.openxmlformats.org/officeDocument/2006/relationships/theme" Target="../theme/theme5.xml" /></Relationships>
</file>

<file path=ppt/slideMasters/_rels/slideMaster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slideLayout" Target="../slideLayouts/slideLayout21.xml" /><Relationship Id="rId3" Type="http://schemas.openxmlformats.org/officeDocument/2006/relationships/theme" Target="../theme/theme6.xml" /></Relationships>
</file>

<file path=ppt/slideMasters/_rels/slideMaster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3.xml" /><Relationship Id="rId3" Type="http://schemas.openxmlformats.org/officeDocument/2006/relationships/theme" Target="../theme/theme7.xml" /></Relationships>
</file>

<file path=ppt/slideMasters/_rels/slideMaster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slideLayout" Target="../slideLayouts/slideLayout25.xml" /><Relationship Id="rId3" Type="http://schemas.openxmlformats.org/officeDocument/2006/relationships/theme" Target="../theme/theme8.xml" /></Relationships>
</file>

<file path=ppt/slideMasters/_rels/slideMaster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slideLayout" Target="../slideLayouts/slideLayout27.xml" /><Relationship Id="rId3" Type="http://schemas.openxmlformats.org/officeDocument/2006/relationships/theme" Target="../theme/theme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3.png" /><Relationship Id="rId4" Type="http://schemas.openxmlformats.org/officeDocument/2006/relationships/image" Target="../media/image4.png" /><Relationship Id="rId5" Type="http://schemas.openxmlformats.org/officeDocument/2006/relationships/image" Target="../media/image5.png" /><Relationship Id="rId6" Type="http://schemas.openxmlformats.org/officeDocument/2006/relationships/image" Target="../media/image6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7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8.png" /><Relationship Id="rId4" Type="http://schemas.openxmlformats.org/officeDocument/2006/relationships/image" Target="../media/image9.png" /><Relationship Id="rId5" Type="http://schemas.openxmlformats.org/officeDocument/2006/relationships/image" Target="../media/image10.png" /><Relationship Id="rId6" Type="http://schemas.openxmlformats.org/officeDocument/2006/relationships/image" Target="../media/image11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10" Type="http://schemas.openxmlformats.org/officeDocument/2006/relationships/image" Target="../media/image19.png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12.png" /><Relationship Id="rId4" Type="http://schemas.openxmlformats.org/officeDocument/2006/relationships/image" Target="../media/image13.png" /><Relationship Id="rId5" Type="http://schemas.openxmlformats.org/officeDocument/2006/relationships/image" Target="../media/image14.png" /><Relationship Id="rId6" Type="http://schemas.openxmlformats.org/officeDocument/2006/relationships/image" Target="../media/image15.png" /><Relationship Id="rId7" Type="http://schemas.openxmlformats.org/officeDocument/2006/relationships/image" Target="../media/image16.png" /><Relationship Id="rId8" Type="http://schemas.openxmlformats.org/officeDocument/2006/relationships/image" Target="../media/image17.png" /><Relationship Id="rId9" Type="http://schemas.openxmlformats.org/officeDocument/2006/relationships/image" Target="../media/image1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20.png" /><Relationship Id="rId4" Type="http://schemas.openxmlformats.org/officeDocument/2006/relationships/image" Target="../media/image21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2.png" /><Relationship Id="rId4" Type="http://schemas.openxmlformats.org/officeDocument/2006/relationships/image" Target="../media/image23.png" /><Relationship Id="rId5" Type="http://schemas.openxmlformats.org/officeDocument/2006/relationships/image" Target="../media/image24.png" /><Relationship Id="rId6" Type="http://schemas.openxmlformats.org/officeDocument/2006/relationships/image" Target="../media/image2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6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7530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PetLar: Sistema Web para Adoção de Animais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793790" y="3233023"/>
            <a:ext cx="7556421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PetLar é um sistema web responsivo desenvolvido para auxiliar ONGs que atuam na proteção e adoção de animais. O projeto visa facilitar o processo de adoção por meio da digitalização e automação de tarefas como cadastro de animais, controle de adoções e comunicação com interessados.</a:t>
            </a:r>
            <a:endParaRPr lang="en-US" sz="1750"/>
          </a:p>
        </p:txBody>
      </p:sp>
      <p:sp>
        <p:nvSpPr>
          <p:cNvPr id="5" name="Text 2"/>
          <p:cNvSpPr/>
          <p:nvPr/>
        </p:nvSpPr>
        <p:spPr>
          <a:xfrm>
            <a:off x="793790" y="5302687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Desenvolvido como trabalho de conclusão de curso na Universidade Positivo, o sistema utiliza tecnologias modernas como ReactJS, Java com Spring Boot e MySQL, aplicando metodologias ágeis (Scrum) durante todo o processo de desenvolvimento.</a:t>
            </a:r>
            <a:endParaRPr lang="en-US" sz="1750"/>
          </a:p>
        </p:txBody>
      </p:sp>
    </p:spTree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5420" y="1069419"/>
            <a:ext cx="6142196" cy="65091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Justificativa e Objetivos</a:t>
            </a:r>
            <a:endParaRPr lang="en-US" sz="4100"/>
          </a:p>
        </p:txBody>
      </p:sp>
      <p:sp>
        <p:nvSpPr>
          <p:cNvPr id="4" name="Shape 1"/>
          <p:cNvSpPr/>
          <p:nvPr/>
        </p:nvSpPr>
        <p:spPr>
          <a:xfrm>
            <a:off x="6215420" y="2032754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3525" y="2071807"/>
            <a:ext cx="312420" cy="3905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92290" y="2104311"/>
            <a:ext cx="2603778" cy="3253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Objetivo Geral</a:t>
            </a:r>
            <a:endParaRPr lang="en-US" sz="2050"/>
          </a:p>
        </p:txBody>
      </p:sp>
      <p:sp>
        <p:nvSpPr>
          <p:cNvPr id="7" name="Text 3"/>
          <p:cNvSpPr/>
          <p:nvPr/>
        </p:nvSpPr>
        <p:spPr>
          <a:xfrm>
            <a:off x="6892290" y="2554605"/>
            <a:ext cx="3035975" cy="166687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Desenvolver um sistema web responsivo para auxiliar ONGs no cadastro, gerenciamento e processo de adoção de animais.</a:t>
            </a:r>
            <a:endParaRPr lang="en-US" sz="1600"/>
          </a:p>
        </p:txBody>
      </p:sp>
      <p:sp>
        <p:nvSpPr>
          <p:cNvPr id="8" name="Shape 4"/>
          <p:cNvSpPr/>
          <p:nvPr/>
        </p:nvSpPr>
        <p:spPr>
          <a:xfrm>
            <a:off x="10188535" y="2032754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6640" y="2071807"/>
            <a:ext cx="312420" cy="3905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65406" y="2104311"/>
            <a:ext cx="2755940" cy="3253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Objetivos Específicos</a:t>
            </a:r>
            <a:endParaRPr lang="en-US" sz="2050"/>
          </a:p>
        </p:txBody>
      </p:sp>
      <p:sp>
        <p:nvSpPr>
          <p:cNvPr id="11" name="Text 6"/>
          <p:cNvSpPr/>
          <p:nvPr/>
        </p:nvSpPr>
        <p:spPr>
          <a:xfrm>
            <a:off x="10865406" y="2554605"/>
            <a:ext cx="3035975" cy="266700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Criar um painel administrativo para ONGs, desenvolver um portal público para visualização de animais, implementar sistema de contato entre adotantes e ONGs, gerar relatórios e garantir responsividade.</a:t>
            </a:r>
            <a:endParaRPr lang="en-US" sz="1600"/>
          </a:p>
        </p:txBody>
      </p:sp>
      <p:sp>
        <p:nvSpPr>
          <p:cNvPr id="12" name="Shape 7"/>
          <p:cNvSpPr/>
          <p:nvPr/>
        </p:nvSpPr>
        <p:spPr>
          <a:xfrm>
            <a:off x="6215420" y="5638205"/>
            <a:ext cx="468630" cy="468630"/>
          </a:xfrm>
          <a:prstGeom prst="roundRect">
            <a:avLst>
              <a:gd name="adj" fmla="val 18669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3525" y="5677257"/>
            <a:ext cx="312420" cy="39052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92290" y="5709761"/>
            <a:ext cx="2603778" cy="32539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Justificativa</a:t>
            </a:r>
            <a:endParaRPr lang="en-US" sz="2050"/>
          </a:p>
        </p:txBody>
      </p:sp>
      <p:sp>
        <p:nvSpPr>
          <p:cNvPr id="15" name="Text 9"/>
          <p:cNvSpPr/>
          <p:nvPr/>
        </p:nvSpPr>
        <p:spPr>
          <a:xfrm>
            <a:off x="6892290" y="6160056"/>
            <a:ext cx="7009090" cy="10001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alta demanda por adoção, aliada à escassez de recursos tecnológicos nas ONGs, evidencia a necessidade de um sistema informatizado que otimize o processo de adoção de animais.</a:t>
            </a:r>
            <a:endParaRPr lang="en-US" sz="1600"/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06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1618" y="2576036"/>
            <a:ext cx="5508665" cy="5014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Especificação e Modelagem</a:t>
            </a:r>
            <a:endParaRPr lang="en-US" sz="3150"/>
          </a:p>
        </p:txBody>
      </p:sp>
      <p:sp>
        <p:nvSpPr>
          <p:cNvPr id="4" name="Shape 1"/>
          <p:cNvSpPr/>
          <p:nvPr/>
        </p:nvSpPr>
        <p:spPr>
          <a:xfrm>
            <a:off x="561618" y="3318153"/>
            <a:ext cx="13507165" cy="4341495"/>
          </a:xfrm>
          <a:prstGeom prst="roundRect">
            <a:avLst>
              <a:gd name="adj" fmla="val 155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Shape 2"/>
          <p:cNvSpPr/>
          <p:nvPr/>
        </p:nvSpPr>
        <p:spPr>
          <a:xfrm>
            <a:off x="569238" y="3325773"/>
            <a:ext cx="13491924" cy="464344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/>
        </p:txBody>
      </p:sp>
      <p:sp>
        <p:nvSpPr>
          <p:cNvPr id="6" name="Text 3"/>
          <p:cNvSpPr/>
          <p:nvPr/>
        </p:nvSpPr>
        <p:spPr>
          <a:xfrm>
            <a:off x="729853" y="3429595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Nº</a:t>
            </a:r>
            <a:endParaRPr lang="en-US" sz="1250"/>
          </a:p>
        </p:txBody>
      </p:sp>
      <p:sp>
        <p:nvSpPr>
          <p:cNvPr id="7" name="Text 4"/>
          <p:cNvSpPr/>
          <p:nvPr/>
        </p:nvSpPr>
        <p:spPr>
          <a:xfrm>
            <a:off x="4106585" y="3429595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Tipo</a:t>
            </a:r>
            <a:endParaRPr lang="en-US" sz="1250"/>
          </a:p>
        </p:txBody>
      </p:sp>
      <p:sp>
        <p:nvSpPr>
          <p:cNvPr id="8" name="Text 5"/>
          <p:cNvSpPr/>
          <p:nvPr/>
        </p:nvSpPr>
        <p:spPr>
          <a:xfrm>
            <a:off x="7479506" y="3429595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Nome</a:t>
            </a:r>
            <a:endParaRPr lang="en-US" sz="1250"/>
          </a:p>
        </p:txBody>
      </p:sp>
      <p:sp>
        <p:nvSpPr>
          <p:cNvPr id="9" name="Text 6"/>
          <p:cNvSpPr/>
          <p:nvPr/>
        </p:nvSpPr>
        <p:spPr>
          <a:xfrm>
            <a:off x="10852428" y="3429595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Descrição</a:t>
            </a:r>
            <a:endParaRPr lang="en-US" sz="1250"/>
          </a:p>
        </p:txBody>
      </p:sp>
      <p:sp>
        <p:nvSpPr>
          <p:cNvPr id="10" name="Shape 7"/>
          <p:cNvSpPr/>
          <p:nvPr/>
        </p:nvSpPr>
        <p:spPr>
          <a:xfrm>
            <a:off x="569238" y="3790117"/>
            <a:ext cx="13491924" cy="721043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/>
        </p:txBody>
      </p:sp>
      <p:sp>
        <p:nvSpPr>
          <p:cNvPr id="11" name="Text 8"/>
          <p:cNvSpPr/>
          <p:nvPr/>
        </p:nvSpPr>
        <p:spPr>
          <a:xfrm>
            <a:off x="729853" y="3893939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RF01</a:t>
            </a:r>
            <a:endParaRPr lang="en-US" sz="1250"/>
          </a:p>
        </p:txBody>
      </p:sp>
      <p:sp>
        <p:nvSpPr>
          <p:cNvPr id="12" name="Text 9"/>
          <p:cNvSpPr/>
          <p:nvPr/>
        </p:nvSpPr>
        <p:spPr>
          <a:xfrm>
            <a:off x="4106585" y="3893939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</a:t>
            </a:r>
            <a:endParaRPr lang="en-US" sz="1250"/>
          </a:p>
        </p:txBody>
      </p:sp>
      <p:sp>
        <p:nvSpPr>
          <p:cNvPr id="13" name="Text 10"/>
          <p:cNvSpPr/>
          <p:nvPr/>
        </p:nvSpPr>
        <p:spPr>
          <a:xfrm>
            <a:off x="7479506" y="3893939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Cadastrar Animais</a:t>
            </a:r>
            <a:endParaRPr lang="en-US" sz="1250"/>
          </a:p>
        </p:txBody>
      </p:sp>
      <p:sp>
        <p:nvSpPr>
          <p:cNvPr id="14" name="Text 11"/>
          <p:cNvSpPr/>
          <p:nvPr/>
        </p:nvSpPr>
        <p:spPr>
          <a:xfrm>
            <a:off x="10852428" y="3893939"/>
            <a:ext cx="3048357" cy="5133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Permitir que a ONG cadastre animais com nome, espécie, idade, raça e fotos.</a:t>
            </a:r>
            <a:endParaRPr lang="en-US" sz="1250"/>
          </a:p>
        </p:txBody>
      </p:sp>
      <p:sp>
        <p:nvSpPr>
          <p:cNvPr id="15" name="Shape 12"/>
          <p:cNvSpPr/>
          <p:nvPr/>
        </p:nvSpPr>
        <p:spPr>
          <a:xfrm>
            <a:off x="569238" y="4511159"/>
            <a:ext cx="13491924" cy="721043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/>
        </p:txBody>
      </p:sp>
      <p:sp>
        <p:nvSpPr>
          <p:cNvPr id="16" name="Text 13"/>
          <p:cNvSpPr/>
          <p:nvPr/>
        </p:nvSpPr>
        <p:spPr>
          <a:xfrm>
            <a:off x="729853" y="4614982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RF02</a:t>
            </a:r>
            <a:endParaRPr lang="en-US" sz="1250"/>
          </a:p>
        </p:txBody>
      </p:sp>
      <p:sp>
        <p:nvSpPr>
          <p:cNvPr id="17" name="Text 14"/>
          <p:cNvSpPr/>
          <p:nvPr/>
        </p:nvSpPr>
        <p:spPr>
          <a:xfrm>
            <a:off x="4106585" y="4614982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</a:t>
            </a:r>
            <a:endParaRPr lang="en-US" sz="1250"/>
          </a:p>
        </p:txBody>
      </p:sp>
      <p:sp>
        <p:nvSpPr>
          <p:cNvPr id="18" name="Text 15"/>
          <p:cNvSpPr/>
          <p:nvPr/>
        </p:nvSpPr>
        <p:spPr>
          <a:xfrm>
            <a:off x="7479506" y="4614982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Visualização Pública</a:t>
            </a:r>
            <a:endParaRPr lang="en-US" sz="1250"/>
          </a:p>
        </p:txBody>
      </p:sp>
      <p:sp>
        <p:nvSpPr>
          <p:cNvPr id="19" name="Text 16"/>
          <p:cNvSpPr/>
          <p:nvPr/>
        </p:nvSpPr>
        <p:spPr>
          <a:xfrm>
            <a:off x="10852428" y="4614982"/>
            <a:ext cx="3048357" cy="5133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Permitir que visitantes vejam e filtrem os animais disponíveis para adoção.</a:t>
            </a:r>
            <a:endParaRPr lang="en-US" sz="1250"/>
          </a:p>
        </p:txBody>
      </p:sp>
      <p:sp>
        <p:nvSpPr>
          <p:cNvPr id="20" name="Shape 17"/>
          <p:cNvSpPr/>
          <p:nvPr/>
        </p:nvSpPr>
        <p:spPr>
          <a:xfrm>
            <a:off x="569238" y="5232202"/>
            <a:ext cx="13491924" cy="977741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/>
        </p:txBody>
      </p:sp>
      <p:sp>
        <p:nvSpPr>
          <p:cNvPr id="21" name="Text 18"/>
          <p:cNvSpPr/>
          <p:nvPr/>
        </p:nvSpPr>
        <p:spPr>
          <a:xfrm>
            <a:off x="729853" y="5336024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RF03</a:t>
            </a:r>
            <a:endParaRPr lang="en-US" sz="1250"/>
          </a:p>
        </p:txBody>
      </p:sp>
      <p:sp>
        <p:nvSpPr>
          <p:cNvPr id="22" name="Text 19"/>
          <p:cNvSpPr/>
          <p:nvPr/>
        </p:nvSpPr>
        <p:spPr>
          <a:xfrm>
            <a:off x="4106585" y="5336024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</a:t>
            </a:r>
            <a:endParaRPr lang="en-US" sz="1250"/>
          </a:p>
        </p:txBody>
      </p:sp>
      <p:sp>
        <p:nvSpPr>
          <p:cNvPr id="23" name="Text 20"/>
          <p:cNvSpPr/>
          <p:nvPr/>
        </p:nvSpPr>
        <p:spPr>
          <a:xfrm>
            <a:off x="7479506" y="5336024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 de Interesse</a:t>
            </a:r>
            <a:endParaRPr lang="en-US" sz="1250"/>
          </a:p>
        </p:txBody>
      </p:sp>
      <p:sp>
        <p:nvSpPr>
          <p:cNvPr id="24" name="Text 21"/>
          <p:cNvSpPr/>
          <p:nvPr/>
        </p:nvSpPr>
        <p:spPr>
          <a:xfrm>
            <a:off x="10852428" y="5336024"/>
            <a:ext cx="3048357" cy="770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Interessados poderão preencher um formulário com dados e mensagem para a ONG.</a:t>
            </a:r>
            <a:endParaRPr lang="en-US" sz="1250"/>
          </a:p>
        </p:txBody>
      </p:sp>
      <p:sp>
        <p:nvSpPr>
          <p:cNvPr id="25" name="Shape 22"/>
          <p:cNvSpPr/>
          <p:nvPr/>
        </p:nvSpPr>
        <p:spPr>
          <a:xfrm>
            <a:off x="569238" y="6209943"/>
            <a:ext cx="13491924" cy="721043"/>
          </a:xfrm>
          <a:prstGeom prst="rect">
            <a:avLst/>
          </a:prstGeom>
          <a:solidFill>
            <a:srgbClr val="FFFFFF">
              <a:alpha val="4000"/>
            </a:srgbClr>
          </a:solidFill>
        </p:spPr>
        <p:txBody>
          <a:bodyPr/>
          <a:lstStyle/>
          <a:p/>
        </p:txBody>
      </p:sp>
      <p:sp>
        <p:nvSpPr>
          <p:cNvPr id="26" name="Text 23"/>
          <p:cNvSpPr/>
          <p:nvPr/>
        </p:nvSpPr>
        <p:spPr>
          <a:xfrm>
            <a:off x="729853" y="6313765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RF04</a:t>
            </a:r>
            <a:endParaRPr lang="en-US" sz="1250"/>
          </a:p>
        </p:txBody>
      </p:sp>
      <p:sp>
        <p:nvSpPr>
          <p:cNvPr id="27" name="Text 24"/>
          <p:cNvSpPr/>
          <p:nvPr/>
        </p:nvSpPr>
        <p:spPr>
          <a:xfrm>
            <a:off x="4106585" y="6313765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</a:t>
            </a:r>
            <a:endParaRPr lang="en-US" sz="1250"/>
          </a:p>
        </p:txBody>
      </p:sp>
      <p:sp>
        <p:nvSpPr>
          <p:cNvPr id="28" name="Text 25"/>
          <p:cNvSpPr/>
          <p:nvPr/>
        </p:nvSpPr>
        <p:spPr>
          <a:xfrm>
            <a:off x="7479506" y="6313765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Login Administrativo</a:t>
            </a:r>
            <a:endParaRPr lang="en-US" sz="1250"/>
          </a:p>
        </p:txBody>
      </p:sp>
      <p:sp>
        <p:nvSpPr>
          <p:cNvPr id="29" name="Text 26"/>
          <p:cNvSpPr/>
          <p:nvPr/>
        </p:nvSpPr>
        <p:spPr>
          <a:xfrm>
            <a:off x="10852428" y="6313765"/>
            <a:ext cx="3048357" cy="5133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Autenticar acesso exclusivo das ONGs para gerenciamento do sistema.</a:t>
            </a:r>
            <a:endParaRPr lang="en-US" sz="1250"/>
          </a:p>
        </p:txBody>
      </p:sp>
      <p:sp>
        <p:nvSpPr>
          <p:cNvPr id="30" name="Shape 27"/>
          <p:cNvSpPr/>
          <p:nvPr/>
        </p:nvSpPr>
        <p:spPr>
          <a:xfrm>
            <a:off x="569238" y="6930985"/>
            <a:ext cx="13491924" cy="721043"/>
          </a:xfrm>
          <a:prstGeom prst="rect">
            <a:avLst/>
          </a:prstGeom>
          <a:solidFill>
            <a:srgbClr val="000000">
              <a:alpha val="4000"/>
            </a:srgbClr>
          </a:solidFill>
        </p:spPr>
        <p:txBody>
          <a:bodyPr/>
          <a:lstStyle/>
          <a:p/>
        </p:txBody>
      </p:sp>
      <p:sp>
        <p:nvSpPr>
          <p:cNvPr id="31" name="Text 28"/>
          <p:cNvSpPr/>
          <p:nvPr/>
        </p:nvSpPr>
        <p:spPr>
          <a:xfrm>
            <a:off x="729853" y="7034808"/>
            <a:ext cx="304835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RF05</a:t>
            </a:r>
            <a:endParaRPr lang="en-US" sz="1250"/>
          </a:p>
        </p:txBody>
      </p:sp>
      <p:sp>
        <p:nvSpPr>
          <p:cNvPr id="32" name="Text 29"/>
          <p:cNvSpPr/>
          <p:nvPr/>
        </p:nvSpPr>
        <p:spPr>
          <a:xfrm>
            <a:off x="4106585" y="7034808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Funcional</a:t>
            </a:r>
            <a:endParaRPr lang="en-US" sz="1250"/>
          </a:p>
        </p:txBody>
      </p:sp>
      <p:sp>
        <p:nvSpPr>
          <p:cNvPr id="33" name="Text 30"/>
          <p:cNvSpPr/>
          <p:nvPr/>
        </p:nvSpPr>
        <p:spPr>
          <a:xfrm>
            <a:off x="7479506" y="7034808"/>
            <a:ext cx="3044547" cy="2566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Relatório de Adoção</a:t>
            </a:r>
            <a:endParaRPr lang="en-US" sz="1250"/>
          </a:p>
        </p:txBody>
      </p:sp>
      <p:sp>
        <p:nvSpPr>
          <p:cNvPr id="34" name="Text 31"/>
          <p:cNvSpPr/>
          <p:nvPr/>
        </p:nvSpPr>
        <p:spPr>
          <a:xfrm>
            <a:off x="10852428" y="7034808"/>
            <a:ext cx="3048357" cy="51339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Gerar relatórios com dados dos animais adotados e interessados.</a:t>
            </a:r>
            <a:endParaRPr lang="en-US" sz="1250"/>
          </a:p>
        </p:txBody>
      </p:sp>
    </p:spTree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7339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4488" y="2895481"/>
            <a:ext cx="4746784" cy="5932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Casos de Uso</a:t>
            </a:r>
            <a:endParaRPr lang="en-US" sz="37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88" y="3773567"/>
            <a:ext cx="949285" cy="13976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898571" y="3963353"/>
            <a:ext cx="2373392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Cadastrar Animais</a:t>
            </a:r>
            <a:endParaRPr lang="en-US" sz="1850"/>
          </a:p>
        </p:txBody>
      </p:sp>
      <p:sp>
        <p:nvSpPr>
          <p:cNvPr id="6" name="Text 2"/>
          <p:cNvSpPr/>
          <p:nvPr/>
        </p:nvSpPr>
        <p:spPr>
          <a:xfrm>
            <a:off x="1898571" y="4373761"/>
            <a:ext cx="12067342" cy="6076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administrador acessa o painel, preenche o formulário com dados do animal (nome, espécie, idade, raça, descrição e fotos), o sistema valida os campos e salva no banco de dados.</a:t>
            </a:r>
            <a:endParaRPr lang="en-US" sz="14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488" y="5171242"/>
            <a:ext cx="949285" cy="11391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898571" y="5361027"/>
            <a:ext cx="2373392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Visualizar Animais</a:t>
            </a:r>
            <a:endParaRPr lang="en-US" sz="1850"/>
          </a:p>
        </p:txBody>
      </p:sp>
      <p:sp>
        <p:nvSpPr>
          <p:cNvPr id="9" name="Text 4"/>
          <p:cNvSpPr/>
          <p:nvPr/>
        </p:nvSpPr>
        <p:spPr>
          <a:xfrm>
            <a:off x="1898571" y="5771436"/>
            <a:ext cx="12067342" cy="30384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visitante acessa o portal público, visualiza a lista de animais disponíveis e pode filtrar conforme suas preferências.</a:t>
            </a:r>
            <a:endParaRPr lang="en-US" sz="14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488" y="6310432"/>
            <a:ext cx="949285" cy="139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898571" y="6500217"/>
            <a:ext cx="2373392" cy="29658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Registrar Interesse</a:t>
            </a:r>
            <a:endParaRPr lang="en-US" sz="1850"/>
          </a:p>
        </p:txBody>
      </p:sp>
      <p:sp>
        <p:nvSpPr>
          <p:cNvPr id="12" name="Text 6"/>
          <p:cNvSpPr/>
          <p:nvPr/>
        </p:nvSpPr>
        <p:spPr>
          <a:xfrm>
            <a:off x="1898571" y="6910626"/>
            <a:ext cx="12067342" cy="60769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 visitante seleciona um animal, clica em "Tenho Interesse", preenche o formulário com seus dados e envia. A ONG recebe uma notificação sobre o interesse.</a:t>
            </a:r>
            <a:endParaRPr lang="en-US" sz="1450"/>
          </a:p>
        </p:txBody>
      </p:sp>
    </p:spTree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2420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Tecnologias Utilizadas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1857256" y="249864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Front-end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93790" y="2989064"/>
            <a:ext cx="389870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com ReactJS para criar interfaces modulares e responsivas, permitindo uma experiência de usuário dinâmica e intuitiva.</a:t>
            </a:r>
            <a:endParaRPr lang="en-US" sz="175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49864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Back-end</a:t>
            </a:r>
            <a:endParaRPr lang="en-US" sz="2200"/>
          </a:p>
        </p:txBody>
      </p:sp>
      <p:sp>
        <p:nvSpPr>
          <p:cNvPr id="8" name="Text 4"/>
          <p:cNvSpPr/>
          <p:nvPr/>
        </p:nvSpPr>
        <p:spPr>
          <a:xfrm>
            <a:off x="9937790" y="2989064"/>
            <a:ext cx="3898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com Spring Boot para desenvolvimento do servidor, processamento das regras de negócio e criação de APIs REST.</a:t>
            </a:r>
            <a:endParaRPr lang="en-US" sz="175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95121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Banco de Dados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>
          <a:xfrm>
            <a:off x="9937790" y="5441633"/>
            <a:ext cx="3898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MySQL para armazenamento organizado dos dados de animais, usuários, adoções e registros de interesse.</a:t>
            </a:r>
            <a:endParaRPr lang="en-US" sz="17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495121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Ferramentas</a:t>
            </a:r>
            <a:endParaRPr lang="en-US" sz="2200"/>
          </a:p>
        </p:txBody>
      </p:sp>
      <p:sp>
        <p:nvSpPr>
          <p:cNvPr id="16" name="Text 8"/>
          <p:cNvSpPr/>
          <p:nvPr/>
        </p:nvSpPr>
        <p:spPr>
          <a:xfrm>
            <a:off x="793790" y="5441633"/>
            <a:ext cx="389870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 Code como editor, Git e GitHub para controle de versão, Figma para prototipação e Trello para gerenciamento do projeto.</a:t>
            </a:r>
            <a:endParaRPr lang="en-US" sz="175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661511" y="520898"/>
            <a:ext cx="5281732" cy="590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Protótipos de Interface</a:t>
            </a:r>
            <a:endParaRPr lang="en-US" sz="370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11" y="1489591"/>
            <a:ext cx="4725472" cy="29204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23203" y="1489591"/>
            <a:ext cx="2362676" cy="2952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Portal Público</a:t>
            </a:r>
            <a:endParaRPr lang="en-US" sz="1850"/>
          </a:p>
        </p:txBody>
      </p:sp>
      <p:sp>
        <p:nvSpPr>
          <p:cNvPr id="5" name="Text 2"/>
          <p:cNvSpPr/>
          <p:nvPr/>
        </p:nvSpPr>
        <p:spPr>
          <a:xfrm>
            <a:off x="5623203" y="1898213"/>
            <a:ext cx="8345686" cy="6048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Interface principal para visitantes, mostrando os animais disponíveis para adoção com opções de filtragem e busca. Design responsivo que se adapta a diferentes dispositivos.</a:t>
            </a:r>
            <a:endParaRPr lang="en-US" sz="14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" y="4788098"/>
            <a:ext cx="4725472" cy="29204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623203" y="4788098"/>
            <a:ext cx="2451140" cy="2952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Painel Administrativo</a:t>
            </a:r>
            <a:endParaRPr lang="en-US" sz="1850"/>
          </a:p>
        </p:txBody>
      </p:sp>
      <p:sp>
        <p:nvSpPr>
          <p:cNvPr id="8" name="Text 4"/>
          <p:cNvSpPr/>
          <p:nvPr/>
        </p:nvSpPr>
        <p:spPr>
          <a:xfrm>
            <a:off x="5623203" y="5196721"/>
            <a:ext cx="8345686" cy="60483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Área exclusiva para ONGs gerenciarem cadastros de animais, visualizarem solicitações de adoção e gerarem relatórios. Interface intuitiva com foco na usabilidade.</a:t>
            </a:r>
            <a:endParaRPr lang="en-US" sz="1450"/>
          </a:p>
        </p:txBody>
      </p: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ext 0"/>
          <p:cNvSpPr/>
          <p:nvPr/>
        </p:nvSpPr>
        <p:spPr>
          <a:xfrm>
            <a:off x="720447" y="566738"/>
            <a:ext cx="5146477" cy="64329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Fluxo de Trabalho</a:t>
            </a:r>
            <a:endParaRPr lang="en-US" sz="4050"/>
          </a:p>
        </p:txBody>
      </p:sp>
      <p:sp>
        <p:nvSpPr>
          <p:cNvPr id="3" name="Shape 1"/>
          <p:cNvSpPr/>
          <p:nvPr/>
        </p:nvSpPr>
        <p:spPr>
          <a:xfrm>
            <a:off x="720447" y="1621750"/>
            <a:ext cx="1648658" cy="1186101"/>
          </a:xfrm>
          <a:prstGeom prst="roundRect">
            <a:avLst>
              <a:gd name="adj" fmla="val 7290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56" y="2033826"/>
            <a:ext cx="289441" cy="3618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74965" y="1827609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Planejamento</a:t>
            </a:r>
            <a:endParaRPr lang="en-US" sz="2000"/>
          </a:p>
        </p:txBody>
      </p:sp>
      <p:sp>
        <p:nvSpPr>
          <p:cNvPr id="6" name="Text 3"/>
          <p:cNvSpPr/>
          <p:nvPr/>
        </p:nvSpPr>
        <p:spPr>
          <a:xfrm>
            <a:off x="2574965" y="2272665"/>
            <a:ext cx="7922895" cy="3293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Definição de requisitos, modelagem do sistema e criação de protótipos no Figma.</a:t>
            </a:r>
            <a:endParaRPr lang="en-US" sz="1600"/>
          </a:p>
        </p:txBody>
      </p:sp>
      <p:sp>
        <p:nvSpPr>
          <p:cNvPr id="7" name="Shape 4"/>
          <p:cNvSpPr/>
          <p:nvPr/>
        </p:nvSpPr>
        <p:spPr>
          <a:xfrm>
            <a:off x="2471976" y="2798326"/>
            <a:ext cx="11335107" cy="11430"/>
          </a:xfrm>
          <a:prstGeom prst="roundRect">
            <a:avLst>
              <a:gd name="adj" fmla="val 756443"/>
            </a:avLst>
          </a:prstGeom>
          <a:solidFill>
            <a:srgbClr val="DDD1BA"/>
          </a:solidFill>
        </p:spPr>
        <p:txBody>
          <a:bodyPr/>
          <a:lstStyle/>
          <a:p/>
        </p:txBody>
      </p:sp>
      <p:sp>
        <p:nvSpPr>
          <p:cNvPr id="8" name="Shape 5"/>
          <p:cNvSpPr/>
          <p:nvPr/>
        </p:nvSpPr>
        <p:spPr>
          <a:xfrm>
            <a:off x="720447" y="2910721"/>
            <a:ext cx="3297317" cy="1515428"/>
          </a:xfrm>
          <a:prstGeom prst="roundRect">
            <a:avLst>
              <a:gd name="adj" fmla="val 5705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326" y="3487460"/>
            <a:ext cx="289441" cy="36183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23623" y="3116580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Desenvolvimento</a:t>
            </a:r>
            <a:endParaRPr lang="en-US" sz="2000"/>
          </a:p>
        </p:txBody>
      </p:sp>
      <p:sp>
        <p:nvSpPr>
          <p:cNvPr id="11" name="Text 7"/>
          <p:cNvSpPr/>
          <p:nvPr/>
        </p:nvSpPr>
        <p:spPr>
          <a:xfrm>
            <a:off x="4223623" y="3561636"/>
            <a:ext cx="9480471" cy="6586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Implementação do front-end com ReactJS e back-end com Java Spring Boot, seguindo sprints semanais.</a:t>
            </a:r>
            <a:endParaRPr lang="en-US" sz="1600"/>
          </a:p>
        </p:txBody>
      </p:sp>
      <p:sp>
        <p:nvSpPr>
          <p:cNvPr id="12" name="Shape 8"/>
          <p:cNvSpPr/>
          <p:nvPr/>
        </p:nvSpPr>
        <p:spPr>
          <a:xfrm>
            <a:off x="4120634" y="4416623"/>
            <a:ext cx="9686449" cy="11430"/>
          </a:xfrm>
          <a:prstGeom prst="roundRect">
            <a:avLst>
              <a:gd name="adj" fmla="val 756443"/>
            </a:avLst>
          </a:prstGeom>
          <a:solidFill>
            <a:srgbClr val="DDD1BA"/>
          </a:solidFill>
        </p:spPr>
        <p:txBody>
          <a:bodyPr/>
          <a:lstStyle/>
          <a:p/>
        </p:txBody>
      </p:sp>
      <p:sp>
        <p:nvSpPr>
          <p:cNvPr id="13" name="Shape 9"/>
          <p:cNvSpPr/>
          <p:nvPr/>
        </p:nvSpPr>
        <p:spPr>
          <a:xfrm>
            <a:off x="720447" y="4529018"/>
            <a:ext cx="4945975" cy="1515428"/>
          </a:xfrm>
          <a:prstGeom prst="roundRect">
            <a:avLst>
              <a:gd name="adj" fmla="val 5705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714" y="5105757"/>
            <a:ext cx="289441" cy="36183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72282" y="4734878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Testes e Validação</a:t>
            </a:r>
            <a:endParaRPr lang="en-US" sz="2000"/>
          </a:p>
        </p:txBody>
      </p:sp>
      <p:sp>
        <p:nvSpPr>
          <p:cNvPr id="16" name="Text 11"/>
          <p:cNvSpPr/>
          <p:nvPr/>
        </p:nvSpPr>
        <p:spPr>
          <a:xfrm>
            <a:off x="5872282" y="5179933"/>
            <a:ext cx="7831812" cy="6586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Verificação de funcionalidades, correção de bugs e ajustes baseados no feedback recebido.</a:t>
            </a:r>
            <a:endParaRPr lang="en-US" sz="1600"/>
          </a:p>
        </p:txBody>
      </p:sp>
      <p:sp>
        <p:nvSpPr>
          <p:cNvPr id="17" name="Shape 12"/>
          <p:cNvSpPr/>
          <p:nvPr/>
        </p:nvSpPr>
        <p:spPr>
          <a:xfrm>
            <a:off x="5769293" y="6034921"/>
            <a:ext cx="8037790" cy="11430"/>
          </a:xfrm>
          <a:prstGeom prst="roundRect">
            <a:avLst>
              <a:gd name="adj" fmla="val 756443"/>
            </a:avLst>
          </a:prstGeom>
          <a:solidFill>
            <a:srgbClr val="DDD1BA"/>
          </a:solidFill>
        </p:spPr>
        <p:txBody>
          <a:bodyPr/>
          <a:lstStyle/>
          <a:p/>
        </p:txBody>
      </p:sp>
      <p:sp>
        <p:nvSpPr>
          <p:cNvPr id="18" name="Shape 13"/>
          <p:cNvSpPr/>
          <p:nvPr/>
        </p:nvSpPr>
        <p:spPr>
          <a:xfrm>
            <a:off x="720447" y="6147316"/>
            <a:ext cx="6594753" cy="1515428"/>
          </a:xfrm>
          <a:prstGeom prst="roundRect">
            <a:avLst>
              <a:gd name="adj" fmla="val 5705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103" y="6724055"/>
            <a:ext cx="289441" cy="36183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21059" y="6353175"/>
            <a:ext cx="2573179" cy="3215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Implantação</a:t>
            </a:r>
            <a:endParaRPr lang="en-US" sz="2000"/>
          </a:p>
        </p:txBody>
      </p:sp>
      <p:sp>
        <p:nvSpPr>
          <p:cNvPr id="21" name="Text 15"/>
          <p:cNvSpPr/>
          <p:nvPr/>
        </p:nvSpPr>
        <p:spPr>
          <a:xfrm>
            <a:off x="7521059" y="6798231"/>
            <a:ext cx="6183035" cy="65865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Migração do sistema para ambiente de produção em plataformas como Render, Vercel ou GitHub Pages.</a:t>
            </a:r>
            <a:endParaRPr lang="en-US" sz="1600"/>
          </a:p>
        </p:txBody>
      </p:sp>
    </p:spTree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1843" y="647819"/>
            <a:ext cx="7654885" cy="6121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Impacto e Benefícios Esperados</a:t>
            </a:r>
            <a:endParaRPr lang="en-US" sz="3850"/>
          </a:p>
        </p:txBody>
      </p:sp>
      <p:sp>
        <p:nvSpPr>
          <p:cNvPr id="4" name="Shape 1"/>
          <p:cNvSpPr/>
          <p:nvPr/>
        </p:nvSpPr>
        <p:spPr>
          <a:xfrm>
            <a:off x="6171843" y="1553647"/>
            <a:ext cx="3788688" cy="3542824"/>
          </a:xfrm>
          <a:prstGeom prst="roundRect">
            <a:avLst>
              <a:gd name="adj" fmla="val 2322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sp>
        <p:nvSpPr>
          <p:cNvPr id="5" name="Text 2"/>
          <p:cNvSpPr/>
          <p:nvPr/>
        </p:nvSpPr>
        <p:spPr>
          <a:xfrm>
            <a:off x="6375321" y="1757124"/>
            <a:ext cx="2448282" cy="3059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Para ONGs</a:t>
            </a:r>
            <a:endParaRPr lang="en-US" sz="1900"/>
          </a:p>
        </p:txBody>
      </p:sp>
      <p:sp>
        <p:nvSpPr>
          <p:cNvPr id="6" name="Text 3"/>
          <p:cNvSpPr/>
          <p:nvPr/>
        </p:nvSpPr>
        <p:spPr>
          <a:xfrm>
            <a:off x="6375321" y="2180630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Centralização de informações e processos</a:t>
            </a:r>
            <a:endParaRPr lang="en-US" sz="1500"/>
          </a:p>
        </p:txBody>
      </p:sp>
      <p:sp>
        <p:nvSpPr>
          <p:cNvPr id="7" name="Text 4"/>
          <p:cNvSpPr/>
          <p:nvPr/>
        </p:nvSpPr>
        <p:spPr>
          <a:xfrm>
            <a:off x="6375321" y="2875836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Agilidade no gerenciamento de adoções</a:t>
            </a:r>
            <a:endParaRPr lang="en-US" sz="1500"/>
          </a:p>
        </p:txBody>
      </p:sp>
      <p:sp>
        <p:nvSpPr>
          <p:cNvPr id="8" name="Text 5"/>
          <p:cNvSpPr/>
          <p:nvPr/>
        </p:nvSpPr>
        <p:spPr>
          <a:xfrm>
            <a:off x="6375321" y="3571042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Geração de relatórios para tomada de decisões</a:t>
            </a:r>
            <a:endParaRPr lang="en-US" sz="1500"/>
          </a:p>
        </p:txBody>
      </p:sp>
      <p:sp>
        <p:nvSpPr>
          <p:cNvPr id="9" name="Text 6"/>
          <p:cNvSpPr/>
          <p:nvPr/>
        </p:nvSpPr>
        <p:spPr>
          <a:xfrm>
            <a:off x="6375321" y="4266248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 alcance na divulgação dos animais</a:t>
            </a:r>
            <a:endParaRPr lang="en-US" sz="1500"/>
          </a:p>
        </p:txBody>
      </p:sp>
      <p:sp>
        <p:nvSpPr>
          <p:cNvPr id="10" name="Shape 7"/>
          <p:cNvSpPr/>
          <p:nvPr/>
        </p:nvSpPr>
        <p:spPr>
          <a:xfrm>
            <a:off x="10156388" y="1553647"/>
            <a:ext cx="3788688" cy="3542824"/>
          </a:xfrm>
          <a:prstGeom prst="roundRect">
            <a:avLst>
              <a:gd name="adj" fmla="val 2322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sp>
        <p:nvSpPr>
          <p:cNvPr id="11" name="Text 8"/>
          <p:cNvSpPr/>
          <p:nvPr/>
        </p:nvSpPr>
        <p:spPr>
          <a:xfrm>
            <a:off x="10359866" y="1757124"/>
            <a:ext cx="2448282" cy="3059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Para Adotantes</a:t>
            </a:r>
            <a:endParaRPr lang="en-US" sz="1900"/>
          </a:p>
        </p:txBody>
      </p:sp>
      <p:sp>
        <p:nvSpPr>
          <p:cNvPr id="12" name="Text 9"/>
          <p:cNvSpPr/>
          <p:nvPr/>
        </p:nvSpPr>
        <p:spPr>
          <a:xfrm>
            <a:off x="10359866" y="2180630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Facilidade na busca por animais compatíveis</a:t>
            </a:r>
            <a:endParaRPr lang="en-US" sz="1500"/>
          </a:p>
        </p:txBody>
      </p:sp>
      <p:sp>
        <p:nvSpPr>
          <p:cNvPr id="13" name="Text 10"/>
          <p:cNvSpPr/>
          <p:nvPr/>
        </p:nvSpPr>
        <p:spPr>
          <a:xfrm>
            <a:off x="10359866" y="2875836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Processo de adoção mais transparente</a:t>
            </a:r>
            <a:endParaRPr lang="en-US" sz="1500"/>
          </a:p>
        </p:txBody>
      </p:sp>
      <p:sp>
        <p:nvSpPr>
          <p:cNvPr id="14" name="Text 11"/>
          <p:cNvSpPr/>
          <p:nvPr/>
        </p:nvSpPr>
        <p:spPr>
          <a:xfrm>
            <a:off x="10359866" y="3571042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Comunicação direta com as ONGs</a:t>
            </a:r>
            <a:endParaRPr lang="en-US" sz="1500"/>
          </a:p>
        </p:txBody>
      </p:sp>
      <p:sp>
        <p:nvSpPr>
          <p:cNvPr id="15" name="Text 12"/>
          <p:cNvSpPr/>
          <p:nvPr/>
        </p:nvSpPr>
        <p:spPr>
          <a:xfrm>
            <a:off x="10359866" y="4266248"/>
            <a:ext cx="3381732" cy="62674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Acesso a informações detalhadas sobre os animais</a:t>
            </a:r>
            <a:endParaRPr lang="en-US" sz="1500"/>
          </a:p>
        </p:txBody>
      </p:sp>
      <p:sp>
        <p:nvSpPr>
          <p:cNvPr id="16" name="Shape 13"/>
          <p:cNvSpPr/>
          <p:nvPr/>
        </p:nvSpPr>
        <p:spPr>
          <a:xfrm>
            <a:off x="6171843" y="5292328"/>
            <a:ext cx="7773114" cy="2289334"/>
          </a:xfrm>
          <a:prstGeom prst="roundRect">
            <a:avLst>
              <a:gd name="adj" fmla="val 3593"/>
            </a:avLst>
          </a:prstGeom>
          <a:solidFill>
            <a:srgbClr val="F7EBD4"/>
          </a:solidFill>
          <a:ln w="7620">
            <a:solidFill>
              <a:srgbClr val="DDD1BA"/>
            </a:solidFill>
            <a:prstDash val="solid"/>
          </a:ln>
        </p:spPr>
        <p:txBody>
          <a:bodyPr/>
          <a:lstStyle/>
          <a:p/>
        </p:txBody>
      </p:sp>
      <p:sp>
        <p:nvSpPr>
          <p:cNvPr id="17" name="Text 14"/>
          <p:cNvSpPr/>
          <p:nvPr/>
        </p:nvSpPr>
        <p:spPr>
          <a:xfrm>
            <a:off x="6375321" y="5495806"/>
            <a:ext cx="2448282" cy="3059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Para os Animais</a:t>
            </a:r>
            <a:endParaRPr lang="en-US" sz="1900"/>
          </a:p>
        </p:txBody>
      </p:sp>
      <p:sp>
        <p:nvSpPr>
          <p:cNvPr id="18" name="Text 15"/>
          <p:cNvSpPr/>
          <p:nvPr/>
        </p:nvSpPr>
        <p:spPr>
          <a:xfrm>
            <a:off x="6375321" y="5919311"/>
            <a:ext cx="7366159" cy="3133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Aumento nas chances de adoção</a:t>
            </a:r>
            <a:endParaRPr lang="en-US" sz="1500"/>
          </a:p>
        </p:txBody>
      </p:sp>
      <p:sp>
        <p:nvSpPr>
          <p:cNvPr id="19" name="Text 16"/>
          <p:cNvSpPr/>
          <p:nvPr/>
        </p:nvSpPr>
        <p:spPr>
          <a:xfrm>
            <a:off x="6375321" y="6301145"/>
            <a:ext cx="7366159" cy="3133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Redução no tempo de permanência nos abrigos</a:t>
            </a:r>
            <a:endParaRPr lang="en-US" sz="1500"/>
          </a:p>
        </p:txBody>
      </p:sp>
      <p:sp>
        <p:nvSpPr>
          <p:cNvPr id="20" name="Text 17"/>
          <p:cNvSpPr/>
          <p:nvPr/>
        </p:nvSpPr>
        <p:spPr>
          <a:xfrm>
            <a:off x="6375321" y="6682978"/>
            <a:ext cx="7366159" cy="3133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Maior probabilidade de encontrar lares adequados</a:t>
            </a:r>
            <a:endParaRPr lang="en-US" sz="1500"/>
          </a:p>
        </p:txBody>
      </p:sp>
      <p:sp>
        <p:nvSpPr>
          <p:cNvPr id="21" name="Text 18"/>
          <p:cNvSpPr/>
          <p:nvPr/>
        </p:nvSpPr>
        <p:spPr>
          <a:xfrm>
            <a:off x="6375321" y="7064812"/>
            <a:ext cx="7366159" cy="31337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Tx/>
              <a:buChar char="•"/>
            </a:pPr>
            <a:r>
              <a:rPr lang="en-US" sz="150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Melhoria na qualidade de vida</a:t>
            </a:r>
            <a:endParaRPr lang="en-US" sz="1500"/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29"/>
  <p:tag name="AS_OS" val="Unix 5.4.0.205"/>
  <p:tag name="AS_RELEASE_DATE" val="2024.02.14"/>
  <p:tag name="AS_TITLE" val="Aspose.Slides for .NET6"/>
  <p:tag name="AS_VERSION" val="24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81</Paragraphs>
  <Slides>8</Slides>
  <Notes>8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baseType="lpstr" size="14">
      <vt:lpstr>Arial</vt:lpstr>
      <vt:lpstr>Calibri</vt:lpstr>
      <vt:lpstr>Calibri Light</vt:lpstr>
      <vt:lpstr>Inter Bold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2025-05-13T23:42:39.103</cp:lastPrinted>
  <dcterms:created xsi:type="dcterms:W3CDTF">2025-05-13T23:42:39Z</dcterms:created>
  <dcterms:modified xsi:type="dcterms:W3CDTF">2025-05-13T23:42:39Z</dcterms:modified>
</cp:coreProperties>
</file>