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jpeg" ContentType="image/jpeg"/>
  <Override PartName="/ppt/media/image11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3.jpeg" ContentType="image/jpeg"/>
  <Override PartName="/ppt/media/image1.gif" ContentType="image/gif"/>
  <Override PartName="/ppt/media/image4.png" ContentType="image/png"/>
  <Override PartName="/ppt/media/image13.jpeg" ContentType="image/jpeg"/>
  <Override PartName="/ppt/media/image6.jpeg" ContentType="image/jpeg"/>
  <Override PartName="/ppt/media/image8.png" ContentType="image/png"/>
  <Override PartName="/ppt/media/image14.jpeg" ContentType="image/jpeg"/>
  <Override PartName="/ppt/media/image7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645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80777D2-B9E1-47EA-B1EA-9F91EFDC782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CustomShape 3"/>
          <p:cNvSpPr/>
          <p:nvPr/>
        </p:nvSpPr>
        <p:spPr>
          <a:xfrm flipH="1" rot="10800000">
            <a:off x="822240" y="2517120"/>
            <a:ext cx="80859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86B452-0579-44C5-A195-31616323C84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CustomShape 4"/>
          <p:cNvSpPr/>
          <p:nvPr/>
        </p:nvSpPr>
        <p:spPr>
          <a:xfrm flipH="1" rot="10800000">
            <a:off x="412920" y="1056600"/>
            <a:ext cx="80859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645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52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2834280"/>
            <a:ext cx="8520120" cy="1164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V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. 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595959"/>
                </a:solidFill>
                <a:latin typeface="Arial"/>
                <a:ea typeface="Arial"/>
              </a:rPr>
              <a:t>i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b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617680" cy="3776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Printers use CMYK colour model; K stands for black pigment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Printer Deposits colour pigments(CMYK) onto print media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When the light  gets reflected from the pigments, we see colour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For Binary, only Black pigment is used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60-80 dots per inch  is used in News paper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120-200 dots per inch is used in Magazine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Picture 5" descr="Primary Colors of Light and Pigment | learn."/>
          <p:cNvPicPr/>
          <p:nvPr/>
        </p:nvPicPr>
        <p:blipFill>
          <a:blip r:embed="rId1"/>
          <a:stretch/>
        </p:blipFill>
        <p:spPr>
          <a:xfrm>
            <a:off x="5286240" y="2428920"/>
            <a:ext cx="3714480" cy="2285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152360"/>
            <a:ext cx="8520120" cy="3776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Fulltone(printing continuously on medium)  Vs Halftone(printing discrete dots)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To print gray scale image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,  only black pigment is used by  employing Halftone technique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Halftone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is a technique used by printers:   Various tones of grey or colour are produced by variously sized dots of pigments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To print darker shade: print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larger dots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using black ink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To print lighter shade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 print smaller dots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using  black ink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Issue: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Producing   dots different size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is  a challenging task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-Image with 256 level needs  dots of 256 sizes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4" descr="Halftone Strip Stock Illustrations – 25,307 Halftone Strip Stock  Illustrations, Vectors &amp; Clipart - Dreamstime"/>
          <p:cNvPicPr/>
          <p:nvPr/>
        </p:nvPicPr>
        <p:blipFill>
          <a:blip r:embed="rId1"/>
          <a:stretch/>
        </p:blipFill>
        <p:spPr>
          <a:xfrm>
            <a:off x="5572080" y="2643120"/>
            <a:ext cx="3428640" cy="2356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x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0320" y="1153080"/>
            <a:ext cx="861768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Instead of changing dot size, halftone can be 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approximated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using 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pixel-grid pattern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More the black dots, darker the pattern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Shades of gray is produced by the patterns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Instead of displaying larger dot in Halftone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method, display  darker pattern in halftone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approximation method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When an image If(x,y) is to be printed,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print lighter pattern when I(x,y) is 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Issue: Resolution will decrease as display area increases: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  </a:t>
            </a: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if nXn image is displayed in  aXb sqrinch using Halftone, then this halftone approximation will take 2aX2b  sqrinch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3" descr="Explain half toning and dithering techniques."/>
          <p:cNvPicPr/>
          <p:nvPr/>
        </p:nvPicPr>
        <p:blipFill>
          <a:blip r:embed="rId1"/>
          <a:stretch/>
        </p:blipFill>
        <p:spPr>
          <a:xfrm>
            <a:off x="5286240" y="1643040"/>
            <a:ext cx="3512880" cy="2515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Dithering is a technique to approximate halftones, without reducing resolution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Dithering is done using a matrix called Dithering matrix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Let D</a:t>
            </a:r>
            <a:r>
              <a:rPr b="0" lang="en-IN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n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be the Dithering matrix of size nXn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For every pixel, (x,y) in image f,  find i= x mod n; j= y mod 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Display dot (Using black pigment) at (x,y) if  f(x,y)&gt;D(i,j)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Note that  more the value of f(x,y), darker the pixel will be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Printer uses  C=M=Y for gray, C=M=Y=1 means R=G=B=0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Halftone approximation can be done for colour images by using the same technique for each matrix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x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4042440" y="2143080"/>
          <a:ext cx="1058760" cy="813960"/>
        </p:xfrm>
        <a:graphic>
          <a:graphicData uri="http://schemas.openxmlformats.org/drawingml/2006/table">
            <a:tbl>
              <a:tblPr/>
              <a:tblGrid>
                <a:gridCol w="248760"/>
                <a:gridCol w="269640"/>
                <a:gridCol w="269640"/>
                <a:gridCol w="270720"/>
              </a:tblGrid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Table 4"/>
          <p:cNvGraphicFramePr/>
          <p:nvPr/>
        </p:nvGraphicFramePr>
        <p:xfrm>
          <a:off x="5812920" y="2357280"/>
          <a:ext cx="759240" cy="378360"/>
        </p:xfrm>
        <a:graphic>
          <a:graphicData uri="http://schemas.openxmlformats.org/drawingml/2006/table">
            <a:tbl>
              <a:tblPr/>
              <a:tblGrid>
                <a:gridCol w="407160"/>
                <a:gridCol w="352080"/>
              </a:tblGrid>
              <a:tr h="1875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.5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.75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.25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1" name="Table 7"/>
          <p:cNvGraphicFramePr/>
          <p:nvPr/>
        </p:nvGraphicFramePr>
        <p:xfrm>
          <a:off x="7227720" y="2143080"/>
          <a:ext cx="1058760" cy="0"/>
        </p:xfrm>
        <a:graphic>
          <a:graphicData uri="http://schemas.openxmlformats.org/drawingml/2006/table">
            <a:tbl>
              <a:tblPr/>
              <a:tblGrid>
                <a:gridCol w="248760"/>
                <a:gridCol w="269640"/>
                <a:gridCol w="269640"/>
                <a:gridCol w="270360"/>
              </a:tblGrid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2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3" name="Table 9"/>
          <p:cNvGraphicFramePr/>
          <p:nvPr/>
        </p:nvGraphicFramePr>
        <p:xfrm>
          <a:off x="4071960" y="3329280"/>
          <a:ext cx="1058760" cy="813960"/>
        </p:xfrm>
        <a:graphic>
          <a:graphicData uri="http://schemas.openxmlformats.org/drawingml/2006/table">
            <a:tbl>
              <a:tblPr/>
              <a:tblGrid>
                <a:gridCol w="248760"/>
                <a:gridCol w="269640"/>
                <a:gridCol w="269640"/>
                <a:gridCol w="270720"/>
              </a:tblGrid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.2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.9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.2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4" name="Table 10"/>
          <p:cNvGraphicFramePr/>
          <p:nvPr/>
        </p:nvGraphicFramePr>
        <p:xfrm>
          <a:off x="5965200" y="3543480"/>
          <a:ext cx="759240" cy="378360"/>
        </p:xfrm>
        <a:graphic>
          <a:graphicData uri="http://schemas.openxmlformats.org/drawingml/2006/table">
            <a:tbl>
              <a:tblPr/>
              <a:tblGrid>
                <a:gridCol w="407160"/>
                <a:gridCol w="352080"/>
              </a:tblGrid>
              <a:tr h="1875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.5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.75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.25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5" name="Table 11"/>
          <p:cNvGraphicFramePr/>
          <p:nvPr/>
        </p:nvGraphicFramePr>
        <p:xfrm>
          <a:off x="7380000" y="3443760"/>
          <a:ext cx="1058760" cy="0"/>
        </p:xfrm>
        <a:graphic>
          <a:graphicData uri="http://schemas.openxmlformats.org/drawingml/2006/table">
            <a:tbl>
              <a:tblPr/>
              <a:tblGrid>
                <a:gridCol w="248760"/>
                <a:gridCol w="269640"/>
                <a:gridCol w="269640"/>
                <a:gridCol w="270360"/>
              </a:tblGrid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CustomShape 12"/>
          <p:cNvSpPr/>
          <p:nvPr/>
        </p:nvSpPr>
        <p:spPr>
          <a:xfrm>
            <a:off x="4071960" y="1643040"/>
            <a:ext cx="1142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Image to be printed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5857920" y="1785960"/>
            <a:ext cx="785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Dither Matrix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7286760" y="1477080"/>
            <a:ext cx="1071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Printed Image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-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b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1152360"/>
            <a:ext cx="8688960" cy="413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i/p:  Gray scale image f(x,y) to be printed, and Set of shades available with printing device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o/p: modified image f ’(x,y) with the property that  the difference between f(x,y) and printed shade at (x,y) is distributed to the neighbouring pixels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S1) Copy f to f 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S2) for  each pixel (x,y),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e= f ’(x,y)-P(x,y), where P(x,y) is the value(shade) printed at (x,y) (P(x,y) is the  nearest  input shade to f ’(x,y))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find f ’(x+1, y)  =f ’(x+1,y) +ae  ; find f ’(x+1, y+1)  =f ’(x+1,y+1) +be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find f ’(x, y+1)  =f ’(x, y+1) +ce ;   where a=c=3/8 and b=2/8 (Origin is top-left pixel of array)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Note: Different neighbourhood and also different values for weights are allowed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71600" indent="-31716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k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For each pixel (i,j),  Colour value in CMY  model  will be available in memory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One display medium,  to print each pixel (i,j),   three closely spaced dots with C,M,Y ink will be applied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As those three dots are very close, when the light reflected from those dots, we will see a single colour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To print each of C, M, Y, the same technique followed for gray scale image is used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Such as halftone, approximation to halftone etc.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v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Suppose colour image is available in memory, and the printer that attempts to print is gray scale printer  -colour to gray conversion is required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Let colour image f(x,y)=(r(x,y),  g(x,y), b(x,y))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The corresponding gray scale image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 ’(x,y)=(r(x,y)+g(x,y)+b(x,y))/3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 ’(x,y) = 0.299 r(x,y) + 0.587 g(x,y) + 0.114 b(x,y)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Picture 3" descr="ColourToGray.jpg"/>
          <p:cNvPicPr/>
          <p:nvPr/>
        </p:nvPicPr>
        <p:blipFill>
          <a:blip r:embed="rId1"/>
          <a:stretch/>
        </p:blipFill>
        <p:spPr>
          <a:xfrm>
            <a:off x="5857920" y="2000160"/>
            <a:ext cx="2923920" cy="15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v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Eye is more sensitive to Green, less sensitive to Red, least sensitive to Blue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4" descr="RGB-Sensitivity.png"/>
          <p:cNvPicPr/>
          <p:nvPr/>
        </p:nvPicPr>
        <p:blipFill>
          <a:blip r:embed="rId1"/>
          <a:stretch/>
        </p:blipFill>
        <p:spPr>
          <a:xfrm>
            <a:off x="2000160" y="2000160"/>
            <a:ext cx="4000320" cy="264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b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861768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What  is the resolution of 2 X 2 inch image that has 512 X 512 pixel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Ans: 512 pixels per inch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If an image has a height of 2 inches and an aspect ratio of 1.5 , find its width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Ans:  3 inches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If we use 2 byte pixel values in a 24-bit lookup table representation,  how many bytes does the lookup table occupy?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Ans: 2^16 X 24/8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HW:  1)  Given a pixel p at the  location (x,y)  of image with M X N pixels  using left handed system,  find the coordinates of p, say (x’, y’) in right handed system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2) If we use direct coding for RGB values with 10 bits per primary colour, how many possible colours do we have for each pixel?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83188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Definition  of Digital Image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Representation of Colour Pixel values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RGB    –for monitors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CMY   -for printers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Image file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Printers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Halftone, Approximation of Halftone, Dither matrix based Halftone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Gray Scale Digital image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is a 2D array of integers from 0 to L-1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Binary Image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is a gray scale image when L=2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L is called as number of 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gray levels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Colour Image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is a sequence of three 2D arrays –each one for one of R,G,B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3" descr="Image Types in the Toolbox - MATLAB &amp; Simulink"/>
          <p:cNvPicPr/>
          <p:nvPr/>
        </p:nvPicPr>
        <p:blipFill>
          <a:blip r:embed="rId1"/>
          <a:stretch/>
        </p:blipFill>
        <p:spPr>
          <a:xfrm>
            <a:off x="214200" y="2643120"/>
            <a:ext cx="2142720" cy="1856880"/>
          </a:xfrm>
          <a:prstGeom prst="rect">
            <a:avLst/>
          </a:prstGeom>
          <a:ln w="936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5" descr="Matrix-for-certain-area-of-a-grayscale-image-17.jpg"/>
          <p:cNvPicPr/>
          <p:nvPr/>
        </p:nvPicPr>
        <p:blipFill>
          <a:blip r:embed="rId2"/>
          <a:stretch/>
        </p:blipFill>
        <p:spPr>
          <a:xfrm>
            <a:off x="2643120" y="2571840"/>
            <a:ext cx="1698840" cy="192852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How to Convert an RGB Image to Grayscale"/>
          <p:cNvPicPr/>
          <p:nvPr/>
        </p:nvPicPr>
        <p:blipFill>
          <a:blip r:embed="rId3"/>
          <a:stretch/>
        </p:blipFill>
        <p:spPr>
          <a:xfrm>
            <a:off x="4643280" y="2571840"/>
            <a:ext cx="2285640" cy="204660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9" descr="A-three-dimensional-RGB-matrix-Each-layer-of-the-matrix-is-a-two-dimensional-matrix.png"/>
          <p:cNvPicPr/>
          <p:nvPr/>
        </p:nvPicPr>
        <p:blipFill>
          <a:blip r:embed="rId4"/>
          <a:stretch/>
        </p:blipFill>
        <p:spPr>
          <a:xfrm>
            <a:off x="6999480" y="2786040"/>
            <a:ext cx="2144160" cy="17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d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831880" cy="3776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Co-ordinate system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(origin, axes)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2D-Left  Hand co-ordinate system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(Used in DIP often)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  </a:t>
            </a: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Top-left cell of the image is origin (0,0)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+ve  X axis is towards bottom from origin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+ve Y axis is towards  right from origin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2D-Right Hand co-ordinate system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Used in Graphics often)                      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Bottom-left cell of the image is origin (0,0)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+ve  X axis is towards right from origin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+ve Y axis is towards top from origin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 flipH="1">
            <a:off x="-103320" y="168120"/>
            <a:ext cx="1872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 flipV="1">
            <a:off x="127080" y="2160"/>
            <a:ext cx="9331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333360" y="509760"/>
            <a:ext cx="321840" cy="277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326880" y="-237960"/>
            <a:ext cx="317160" cy="21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0" name="Table 8"/>
          <p:cNvGraphicFramePr/>
          <p:nvPr/>
        </p:nvGraphicFramePr>
        <p:xfrm>
          <a:off x="7143840" y="1285920"/>
          <a:ext cx="856800" cy="1180440"/>
        </p:xfrm>
        <a:graphic>
          <a:graphicData uri="http://schemas.openxmlformats.org/drawingml/2006/table">
            <a:tbl>
              <a:tblPr/>
              <a:tblGrid>
                <a:gridCol w="172800"/>
                <a:gridCol w="172800"/>
                <a:gridCol w="172800"/>
                <a:gridCol w="172800"/>
                <a:gridCol w="172800"/>
              </a:tblGrid>
              <a:tr h="3265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 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7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7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4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97a7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CustomShape 9"/>
          <p:cNvSpPr/>
          <p:nvPr/>
        </p:nvSpPr>
        <p:spPr>
          <a:xfrm flipH="1">
            <a:off x="-103320" y="168120"/>
            <a:ext cx="1872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"/>
          <p:cNvSpPr/>
          <p:nvPr/>
        </p:nvSpPr>
        <p:spPr>
          <a:xfrm flipV="1">
            <a:off x="127080" y="2160"/>
            <a:ext cx="9331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1"/>
          <p:cNvSpPr/>
          <p:nvPr/>
        </p:nvSpPr>
        <p:spPr>
          <a:xfrm>
            <a:off x="333360" y="600120"/>
            <a:ext cx="321840" cy="277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326880" y="-237960"/>
            <a:ext cx="317160" cy="21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4"/>
          <p:cNvSpPr/>
          <p:nvPr/>
        </p:nvSpPr>
        <p:spPr>
          <a:xfrm>
            <a:off x="0" y="45720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5"/>
          <p:cNvSpPr/>
          <p:nvPr/>
        </p:nvSpPr>
        <p:spPr>
          <a:xfrm rot="5400000">
            <a:off x="6751080" y="289224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8001000" y="1285920"/>
            <a:ext cx="571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6858000" y="2643120"/>
            <a:ext cx="356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8072640" y="1071720"/>
            <a:ext cx="571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IN" sz="1400" spc="-1" strike="noStrike">
              <a:latin typeface="Arial"/>
            </a:endParaRPr>
          </a:p>
        </p:txBody>
      </p:sp>
      <p:graphicFrame>
        <p:nvGraphicFramePr>
          <p:cNvPr id="111" name="Table 19"/>
          <p:cNvGraphicFramePr/>
          <p:nvPr/>
        </p:nvGraphicFramePr>
        <p:xfrm>
          <a:off x="7500960" y="3357720"/>
          <a:ext cx="1071360" cy="856800"/>
        </p:xfrm>
        <a:graphic>
          <a:graphicData uri="http://schemas.openxmlformats.org/drawingml/2006/table">
            <a:tbl>
              <a:tblPr/>
              <a:tblGrid>
                <a:gridCol w="178920"/>
                <a:gridCol w="222840"/>
                <a:gridCol w="209880"/>
                <a:gridCol w="235800"/>
                <a:gridCol w="223920"/>
              </a:tblGrid>
              <a:tr h="3351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 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26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26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26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97a7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" name="CustomShape 20"/>
          <p:cNvSpPr/>
          <p:nvPr/>
        </p:nvSpPr>
        <p:spPr>
          <a:xfrm flipH="1">
            <a:off x="-103320" y="168120"/>
            <a:ext cx="1872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1"/>
          <p:cNvSpPr/>
          <p:nvPr/>
        </p:nvSpPr>
        <p:spPr>
          <a:xfrm flipV="1">
            <a:off x="127080" y="2160"/>
            <a:ext cx="9331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2"/>
          <p:cNvSpPr/>
          <p:nvPr/>
        </p:nvSpPr>
        <p:spPr>
          <a:xfrm>
            <a:off x="333360" y="600120"/>
            <a:ext cx="321840" cy="277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5" name="CustomShape 23"/>
          <p:cNvSpPr/>
          <p:nvPr/>
        </p:nvSpPr>
        <p:spPr>
          <a:xfrm>
            <a:off x="326880" y="-237960"/>
            <a:ext cx="317160" cy="21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5"/>
          <p:cNvSpPr/>
          <p:nvPr/>
        </p:nvSpPr>
        <p:spPr>
          <a:xfrm flipH="1" flipV="1" rot="5400000">
            <a:off x="7179120" y="310680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6"/>
          <p:cNvSpPr/>
          <p:nvPr/>
        </p:nvSpPr>
        <p:spPr>
          <a:xfrm>
            <a:off x="8572680" y="4214880"/>
            <a:ext cx="570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7"/>
          <p:cNvSpPr/>
          <p:nvPr/>
        </p:nvSpPr>
        <p:spPr>
          <a:xfrm>
            <a:off x="8715240" y="4357800"/>
            <a:ext cx="285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7500960" y="2928960"/>
            <a:ext cx="356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1" name="CustomShape 29"/>
          <p:cNvSpPr/>
          <p:nvPr/>
        </p:nvSpPr>
        <p:spPr>
          <a:xfrm>
            <a:off x="6645240" y="1214280"/>
            <a:ext cx="548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(0,0)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" name="CustomShape 30"/>
          <p:cNvSpPr/>
          <p:nvPr/>
        </p:nvSpPr>
        <p:spPr>
          <a:xfrm>
            <a:off x="7216560" y="4214880"/>
            <a:ext cx="548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(0,0)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" name="CustomShape 31"/>
          <p:cNvSpPr/>
          <p:nvPr/>
        </p:nvSpPr>
        <p:spPr>
          <a:xfrm>
            <a:off x="7643880" y="4643280"/>
            <a:ext cx="1928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Right Hand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" name="CustomShape 32"/>
          <p:cNvSpPr/>
          <p:nvPr/>
        </p:nvSpPr>
        <p:spPr>
          <a:xfrm>
            <a:off x="7643880" y="2571840"/>
            <a:ext cx="1071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Left Hand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B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Y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v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61768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Printer scans image using RGB, but prints using CMY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In normalized colour image Values of R, G, B are in [0,1]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CMY Colour Model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3" descr="three_d_array.png"/>
          <p:cNvPicPr/>
          <p:nvPr/>
        </p:nvPicPr>
        <p:blipFill>
          <a:blip r:embed="rId1"/>
          <a:stretch/>
        </p:blipFill>
        <p:spPr>
          <a:xfrm>
            <a:off x="6357960" y="2786040"/>
            <a:ext cx="2635560" cy="2356920"/>
          </a:xfrm>
          <a:prstGeom prst="rect">
            <a:avLst/>
          </a:prstGeom>
          <a:ln>
            <a:noFill/>
          </a:ln>
        </p:spPr>
      </p:pic>
      <p:pic>
        <p:nvPicPr>
          <p:cNvPr id="128" name="Picture 2" descr="How to convert a grayscale image into a colour image by image processing  techniques - Quora"/>
          <p:cNvPicPr/>
          <p:nvPr/>
        </p:nvPicPr>
        <p:blipFill>
          <a:blip r:embed="rId2"/>
          <a:stretch/>
        </p:blipFill>
        <p:spPr>
          <a:xfrm>
            <a:off x="214200" y="2143080"/>
            <a:ext cx="3142800" cy="2771640"/>
          </a:xfrm>
          <a:prstGeom prst="rect">
            <a:avLst/>
          </a:prstGeom>
          <a:ln>
            <a:noFill/>
          </a:ln>
        </p:spPr>
      </p:pic>
      <p:pic>
        <p:nvPicPr>
          <p:cNvPr id="129" name="Picture 5" descr="Image Processing : July 2018"/>
          <p:cNvPicPr/>
          <p:nvPr/>
        </p:nvPicPr>
        <p:blipFill>
          <a:blip r:embed="rId3"/>
          <a:stretch/>
        </p:blipFill>
        <p:spPr>
          <a:xfrm>
            <a:off x="3000240" y="1857240"/>
            <a:ext cx="2385360" cy="1042920"/>
          </a:xfrm>
          <a:prstGeom prst="rect">
            <a:avLst/>
          </a:prstGeom>
          <a:ln w="9360">
            <a:noFill/>
          </a:ln>
        </p:spPr>
      </p:pic>
      <p:pic>
        <p:nvPicPr>
          <p:cNvPr id="130" name="Picture 6" descr="Colour image Capturing.png"/>
          <p:cNvPicPr/>
          <p:nvPr/>
        </p:nvPicPr>
        <p:blipFill>
          <a:blip r:embed="rId4"/>
          <a:stretch/>
        </p:blipFill>
        <p:spPr>
          <a:xfrm>
            <a:off x="3214800" y="3143160"/>
            <a:ext cx="2928600" cy="16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H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w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n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C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u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071720"/>
            <a:ext cx="8831880" cy="4071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Colour can be represented in any colour model such RGB or CMY 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Colour Representation using 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Direct coding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 R: 0 to L1-1; G: 0 to L2-1; G: 0 to L3-1.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Total number of colours is L1xL2XL3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Our  eye can not distinguish all colours when L1, L2 and L3 are large number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Colour representation using </a:t>
            </a: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Lookup table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Colour image is represented  by single matrix M,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Where M[i][j] is an index of  table entry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Image Storage will be less as only index is to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1371600" indent="-31716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be  stored(8 bits  instead of 24 bits per pixel)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3" descr="CS 4390, Summer '98 Homework Solutions"/>
          <p:cNvPicPr/>
          <p:nvPr/>
        </p:nvPicPr>
        <p:blipFill>
          <a:blip r:embed="rId1"/>
          <a:stretch/>
        </p:blipFill>
        <p:spPr>
          <a:xfrm>
            <a:off x="5572080" y="3071880"/>
            <a:ext cx="2928600" cy="2071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l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0" y="1071720"/>
            <a:ext cx="9000720" cy="4071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File format: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The layout of image file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in storage/transmission  -Header,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Different File format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means different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compression scheme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The Header portion will have all  info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required for de-compression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Data portion will have compressed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Eg. Run Length Coding: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Input: 4 4 4 4 4 4 11 11 11 5 5 5 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  <a:tabLst>
                <a:tab algn="l" pos="0"/>
              </a:tabLst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Compressed Image: (4,6), (11,3), (5,4)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Size of image file = size of 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 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+ size of header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3" descr="Netpbm and the PGM Format – Part 1 | Crankycode"/>
          <p:cNvPicPr/>
          <p:nvPr/>
        </p:nvPicPr>
        <p:blipFill>
          <a:blip r:embed="rId1"/>
          <a:stretch/>
        </p:blipFill>
        <p:spPr>
          <a:xfrm>
            <a:off x="5000760" y="1214280"/>
            <a:ext cx="3697200" cy="3339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14200" y="1152360"/>
            <a:ext cx="892944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Size of gray scale image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 The size of the 2D array that represents the image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ie.  No. of rows X No. of columns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Size of  gray scale image in storage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No of rows X No of columns X  No  of bits required to represent one pixel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Size of gray scale image in display:   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M X N  sqrinch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Size of Colour Image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When Direct Coding is used: 3X No of rows X No of columns X No of bits required  to store one pixel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When Lookup table is  used: No of rows X No of columns X No of bits required to store index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Resolution of Image at display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No. of pixels per inch.   - row and column directions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r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o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f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I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a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61768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Resolution of Image when image is captured</a:t>
            </a: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: No. of pixels captured  per inch captured by camera   - row and column directions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When the same No.  of  pixels   displayed on larger area,   the resolution will become less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4" descr="resolution-1.png"/>
          <p:cNvPicPr/>
          <p:nvPr/>
        </p:nvPicPr>
        <p:blipFill>
          <a:blip r:embed="rId1"/>
          <a:stretch/>
        </p:blipFill>
        <p:spPr>
          <a:xfrm>
            <a:off x="5715000" y="2357280"/>
            <a:ext cx="3285720" cy="2615040"/>
          </a:xfrm>
          <a:prstGeom prst="rect">
            <a:avLst/>
          </a:prstGeom>
          <a:ln>
            <a:noFill/>
          </a:ln>
        </p:spPr>
      </p:pic>
      <p:pic>
        <p:nvPicPr>
          <p:cNvPr id="143" name="Picture 5" descr="low vs high resolution.jpg"/>
          <p:cNvPicPr/>
          <p:nvPr/>
        </p:nvPicPr>
        <p:blipFill>
          <a:blip r:embed="rId2"/>
          <a:stretch/>
        </p:blipFill>
        <p:spPr>
          <a:xfrm>
            <a:off x="857160" y="2500200"/>
            <a:ext cx="4876560" cy="24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Application>LibreOffice/6.4.6.2$Linux_X86_64 LibreOffice_project/40$Build-2</Application>
  <Words>1424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Dr.Masi</dc:creator>
  <dc:description/>
  <dc:language>en-IN</dc:language>
  <cp:lastModifiedBy/>
  <dcterms:modified xsi:type="dcterms:W3CDTF">2020-10-26T15:37:53Z</dcterms:modified>
  <cp:revision>138</cp:revision>
  <dc:subject/>
  <dc:title>Computer Graphics  Computer Graphics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