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395" r:id="rId2"/>
    <p:sldId id="394" r:id="rId3"/>
    <p:sldId id="397" r:id="rId4"/>
    <p:sldId id="410" r:id="rId5"/>
    <p:sldId id="451" r:id="rId6"/>
    <p:sldId id="411" r:id="rId7"/>
    <p:sldId id="452" r:id="rId8"/>
    <p:sldId id="453" r:id="rId9"/>
    <p:sldId id="454" r:id="rId10"/>
    <p:sldId id="455" r:id="rId11"/>
    <p:sldId id="456" r:id="rId12"/>
    <p:sldId id="457" r:id="rId13"/>
    <p:sldId id="458" r:id="rId14"/>
    <p:sldId id="459" r:id="rId15"/>
    <p:sldId id="412" r:id="rId16"/>
    <p:sldId id="414" r:id="rId17"/>
    <p:sldId id="439" r:id="rId18"/>
    <p:sldId id="413" r:id="rId19"/>
    <p:sldId id="463" r:id="rId20"/>
    <p:sldId id="440" r:id="rId21"/>
    <p:sldId id="441" r:id="rId22"/>
    <p:sldId id="443" r:id="rId23"/>
    <p:sldId id="444" r:id="rId24"/>
    <p:sldId id="442" r:id="rId25"/>
    <p:sldId id="445" r:id="rId26"/>
    <p:sldId id="447" r:id="rId27"/>
    <p:sldId id="428" r:id="rId28"/>
    <p:sldId id="429" r:id="rId29"/>
    <p:sldId id="446" r:id="rId30"/>
    <p:sldId id="438" r:id="rId31"/>
    <p:sldId id="408" r:id="rId32"/>
    <p:sldId id="400" r:id="rId33"/>
    <p:sldId id="402" r:id="rId34"/>
    <p:sldId id="403" r:id="rId35"/>
    <p:sldId id="405" r:id="rId36"/>
    <p:sldId id="416" r:id="rId37"/>
    <p:sldId id="427" r:id="rId38"/>
    <p:sldId id="422" r:id="rId39"/>
    <p:sldId id="406" r:id="rId40"/>
    <p:sldId id="407" r:id="rId41"/>
    <p:sldId id="415" r:id="rId42"/>
    <p:sldId id="423" r:id="rId43"/>
    <p:sldId id="460" r:id="rId44"/>
    <p:sldId id="461" r:id="rId45"/>
    <p:sldId id="462" r:id="rId46"/>
    <p:sldId id="430" r:id="rId47"/>
    <p:sldId id="424" r:id="rId48"/>
    <p:sldId id="425" r:id="rId49"/>
    <p:sldId id="426" r:id="rId50"/>
    <p:sldId id="419" r:id="rId51"/>
    <p:sldId id="420" r:id="rId52"/>
    <p:sldId id="418" r:id="rId53"/>
    <p:sldId id="421" r:id="rId54"/>
    <p:sldId id="431" r:id="rId55"/>
    <p:sldId id="432" r:id="rId56"/>
    <p:sldId id="433" r:id="rId57"/>
    <p:sldId id="434" r:id="rId58"/>
    <p:sldId id="435" r:id="rId59"/>
    <p:sldId id="436" r:id="rId60"/>
    <p:sldId id="43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id="{9D9AB1B7-0E1D-40CE-AE12-B86E09F341DC}">
          <p14:sldIdLst>
            <p14:sldId id="395"/>
          </p14:sldIdLst>
        </p14:section>
        <p14:section name="1" id="{D7EB0EE0-D465-45B3-81A0-3BFDFA0DA716}">
          <p14:sldIdLst>
            <p14:sldId id="394"/>
            <p14:sldId id="397"/>
            <p14:sldId id="410"/>
            <p14:sldId id="451"/>
            <p14:sldId id="411"/>
            <p14:sldId id="452"/>
            <p14:sldId id="453"/>
            <p14:sldId id="454"/>
            <p14:sldId id="455"/>
            <p14:sldId id="456"/>
            <p14:sldId id="457"/>
            <p14:sldId id="458"/>
            <p14:sldId id="459"/>
            <p14:sldId id="412"/>
            <p14:sldId id="414"/>
            <p14:sldId id="439"/>
            <p14:sldId id="413"/>
            <p14:sldId id="463"/>
            <p14:sldId id="440"/>
            <p14:sldId id="441"/>
            <p14:sldId id="443"/>
            <p14:sldId id="444"/>
            <p14:sldId id="442"/>
            <p14:sldId id="445"/>
            <p14:sldId id="447"/>
            <p14:sldId id="428"/>
            <p14:sldId id="429"/>
            <p14:sldId id="446"/>
            <p14:sldId id="438"/>
            <p14:sldId id="408"/>
            <p14:sldId id="400"/>
            <p14:sldId id="402"/>
            <p14:sldId id="403"/>
            <p14:sldId id="405"/>
            <p14:sldId id="416"/>
            <p14:sldId id="427"/>
            <p14:sldId id="422"/>
            <p14:sldId id="406"/>
            <p14:sldId id="407"/>
            <p14:sldId id="415"/>
            <p14:sldId id="423"/>
            <p14:sldId id="460"/>
            <p14:sldId id="461"/>
            <p14:sldId id="462"/>
            <p14:sldId id="430"/>
            <p14:sldId id="424"/>
            <p14:sldId id="425"/>
            <p14:sldId id="426"/>
            <p14:sldId id="419"/>
            <p14:sldId id="420"/>
            <p14:sldId id="418"/>
            <p14:sldId id="421"/>
            <p14:sldId id="431"/>
            <p14:sldId id="432"/>
            <p14:sldId id="433"/>
            <p14:sldId id="434"/>
            <p14:sldId id="435"/>
            <p14:sldId id="436"/>
            <p14:sldId id="437"/>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olin1" initials="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296" autoAdjust="0"/>
    <p:restoredTop sz="94660" autoAdjust="0"/>
  </p:normalViewPr>
  <p:slideViewPr>
    <p:cSldViewPr snapToGrid="0" showGuides="1">
      <p:cViewPr varScale="1">
        <p:scale>
          <a:sx n="71" d="100"/>
          <a:sy n="71" d="100"/>
        </p:scale>
        <p:origin x="-112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6A6D8-A047-4A30-9DAD-B589E52CC8BD}" type="datetimeFigureOut">
              <a:rPr lang="zh-CN" altLang="en-US" smtClean="0"/>
              <a:t>2018/10/15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C083B-3359-4272-80A3-FFF9ECA3CA08}" type="slidenum">
              <a:rPr lang="zh-CN" altLang="en-US" smtClean="0"/>
              <a:t>‹#›</a:t>
            </a:fld>
            <a:endParaRPr lang="zh-CN" altLang="en-US"/>
          </a:p>
        </p:txBody>
      </p:sp>
    </p:spTree>
    <p:extLst>
      <p:ext uri="{BB962C8B-B14F-4D97-AF65-F5344CB8AC3E}">
        <p14:creationId xmlns:p14="http://schemas.microsoft.com/office/powerpoint/2010/main" val="246771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7464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044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152400"/>
            <a:ext cx="2085975"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110288"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7814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411163" y="1143000"/>
            <a:ext cx="8318500"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11163" y="3810000"/>
            <a:ext cx="8318500"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058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411163" y="1143000"/>
            <a:ext cx="408305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6613" y="1143000"/>
            <a:ext cx="4083050"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6613" y="3810000"/>
            <a:ext cx="4083050"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565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280400" cy="533400"/>
          </a:xfrm>
        </p:spPr>
        <p:txBody>
          <a:bodyPr/>
          <a:lstStyle/>
          <a:p>
            <a:r>
              <a:rPr lang="zh-CN" altLang="en-US"/>
              <a:t>单击此处编辑母版标题样式</a:t>
            </a:r>
          </a:p>
        </p:txBody>
      </p:sp>
      <p:sp>
        <p:nvSpPr>
          <p:cNvPr id="3" name="表格占位符 2"/>
          <p:cNvSpPr>
            <a:spLocks noGrp="1"/>
          </p:cNvSpPr>
          <p:nvPr>
            <p:ph type="tbl" idx="1"/>
          </p:nvPr>
        </p:nvSpPr>
        <p:spPr>
          <a:xfrm>
            <a:off x="411163" y="1143000"/>
            <a:ext cx="8318500" cy="5181600"/>
          </a:xfrm>
        </p:spPr>
        <p:txBody>
          <a:bodyPr/>
          <a:lstStyle/>
          <a:p>
            <a:pPr lvl="0"/>
            <a:endParaRPr lang="zh-CN" altLang="en-US" noProof="0"/>
          </a:p>
        </p:txBody>
      </p:sp>
    </p:spTree>
    <p:extLst>
      <p:ext uri="{BB962C8B-B14F-4D97-AF65-F5344CB8AC3E}">
        <p14:creationId xmlns:p14="http://schemas.microsoft.com/office/powerpoint/2010/main" val="237715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正文">
    <p:bg>
      <p:bgPr>
        <a:solidFill>
          <a:schemeClr val="bg1"/>
        </a:solidFill>
        <a:effectLst/>
      </p:bgPr>
    </p:bg>
    <p:spTree>
      <p:nvGrpSpPr>
        <p:cNvPr id="1" name=""/>
        <p:cNvGrpSpPr/>
        <p:nvPr/>
      </p:nvGrpSpPr>
      <p:grpSpPr>
        <a:xfrm>
          <a:off x="0" y="0"/>
          <a:ext cx="0" cy="0"/>
          <a:chOff x="0" y="0"/>
          <a:chExt cx="0" cy="0"/>
        </a:xfrm>
      </p:grpSpPr>
      <p:sp>
        <p:nvSpPr>
          <p:cNvPr id="8" name="文本占位符 2"/>
          <p:cNvSpPr>
            <a:spLocks noGrp="1"/>
          </p:cNvSpPr>
          <p:nvPr>
            <p:ph idx="1"/>
          </p:nvPr>
        </p:nvSpPr>
        <p:spPr>
          <a:xfrm>
            <a:off x="628650" y="1224076"/>
            <a:ext cx="7886700" cy="5110521"/>
          </a:xfrm>
          <a:prstGeom prst="rect">
            <a:avLst/>
          </a:prstGeom>
        </p:spPr>
        <p:txBody>
          <a:bodyPr vert="horz" lIns="91440" tIns="45720" rIns="91440" bIns="45720" rtlCol="0">
            <a:normAutofit/>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标题占位符 1"/>
          <p:cNvSpPr>
            <a:spLocks noGrp="1"/>
          </p:cNvSpPr>
          <p:nvPr>
            <p:ph type="title"/>
          </p:nvPr>
        </p:nvSpPr>
        <p:spPr>
          <a:xfrm>
            <a:off x="204097" y="250835"/>
            <a:ext cx="7886700" cy="854073"/>
          </a:xfrm>
          <a:prstGeom prst="rect">
            <a:avLst/>
          </a:prstGeom>
        </p:spPr>
        <p:txBody>
          <a:bodyPr vert="horz" lIns="91440" tIns="45720" rIns="91440" bIns="45720" rtlCol="0" anchor="ctr">
            <a:normAutofit/>
          </a:bodyPr>
          <a:lstStyle>
            <a:lvl1pPr>
              <a:defRPr b="1">
                <a:latin typeface="微软雅黑" pitchFamily="34" charset="-122"/>
                <a:ea typeface="微软雅黑" pitchFamily="34" charset="-122"/>
              </a:defRPr>
            </a:lvl1pPr>
          </a:lstStyle>
          <a:p>
            <a:r>
              <a:rPr lang="zh-CN" altLang="en-US" dirty="0"/>
              <a:t>单击此处编辑母版标题样式</a:t>
            </a:r>
          </a:p>
        </p:txBody>
      </p:sp>
      <p:pic>
        <p:nvPicPr>
          <p:cNvPr id="11" name="Picture 3" descr="E:\快盘\0-Zibin团队-公共资源\Logo-海报\logo_final_V1copy.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725" y="6316663"/>
            <a:ext cx="11334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151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E:\快盘\0-Zibin团队-公共资源\Logo-海报\logo_final_V1copy.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725" y="6316663"/>
            <a:ext cx="11334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14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5565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455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308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771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04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2710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1494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 Third Level</a:t>
            </a:r>
          </a:p>
        </p:txBody>
      </p:sp>
      <p:cxnSp>
        <p:nvCxnSpPr>
          <p:cNvPr id="10" name="直接连接符 9"/>
          <p:cNvCxnSpPr/>
          <p:nvPr userDrawn="1"/>
        </p:nvCxnSpPr>
        <p:spPr>
          <a:xfrm>
            <a:off x="0" y="928688"/>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29" name="Picture 4" descr="E:\学校\2012110922144630394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199438" y="549275"/>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1"/>
          <p:cNvSpPr>
            <a:spLocks noChangeArrowheads="1"/>
          </p:cNvSpPr>
          <p:nvPr userDrawn="1"/>
        </p:nvSpPr>
        <p:spPr bwMode="auto">
          <a:xfrm>
            <a:off x="381000" y="6397625"/>
            <a:ext cx="83645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nSpc>
                <a:spcPts val="2000"/>
              </a:lnSpc>
            </a:pPr>
            <a:r>
              <a:rPr lang="en-US" altLang="zh-CN" sz="1200" b="0" dirty="0">
                <a:solidFill>
                  <a:srgbClr val="000000"/>
                </a:solidFill>
                <a:ea typeface="宋体" charset="-122"/>
              </a:rPr>
              <a:t>								                   </a:t>
            </a:r>
            <a:fld id="{22B54924-A7E0-4231-A067-C7DF1FEEF9D5}" type="slidenum">
              <a:rPr lang="en-US" altLang="zh-CN" sz="1200" b="0" smtClean="0">
                <a:solidFill>
                  <a:srgbClr val="000000"/>
                </a:solidFill>
                <a:ea typeface="宋体" charset="-122"/>
              </a:rPr>
              <a:pPr>
                <a:lnSpc>
                  <a:spcPts val="2000"/>
                </a:lnSpc>
              </a:pPr>
              <a:t>‹#›</a:t>
            </a:fld>
            <a:r>
              <a:rPr lang="en-US" altLang="zh-CN" sz="1200" b="0" dirty="0">
                <a:solidFill>
                  <a:srgbClr val="000000"/>
                </a:solidFill>
                <a:ea typeface="宋体" charset="-122"/>
              </a:rPr>
              <a:t> </a:t>
            </a:r>
          </a:p>
        </p:txBody>
      </p:sp>
    </p:spTree>
    <p:extLst>
      <p:ext uri="{BB962C8B-B14F-4D97-AF65-F5344CB8AC3E}">
        <p14:creationId xmlns:p14="http://schemas.microsoft.com/office/powerpoint/2010/main" val="14171608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hdr="0" ftr="0" dt="0"/>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ethfans.org/" TargetMode="External"/><Relationship Id="rId2" Type="http://schemas.openxmlformats.org/officeDocument/2006/relationships/hyperlink" Target="https://etherscan.io/" TargetMode="External"/><Relationship Id="rId1" Type="http://schemas.openxmlformats.org/officeDocument/2006/relationships/slideLayout" Target="../slideLayouts/slideLayout15.xml"/><Relationship Id="rId4" Type="http://schemas.openxmlformats.org/officeDocument/2006/relationships/hyperlink" Target="https://ethernodes.org/network/1"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hyperlink" Target="https://pan.baidu.com/s/1o8qIk10#list/path=%2F"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hyperlink" Target="http://remix.ethereum.org/"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ctrTitle"/>
          </p:nvPr>
        </p:nvSpPr>
        <p:spPr>
          <a:xfrm>
            <a:off x="0" y="1651647"/>
            <a:ext cx="9144000" cy="888683"/>
          </a:xfrm>
        </p:spPr>
        <p:txBody>
          <a:bodyPr>
            <a:normAutofit/>
          </a:bodyPr>
          <a:lstStyle/>
          <a:p>
            <a:pPr algn="ctr"/>
            <a:r>
              <a:rPr lang="zh-CN" altLang="en-US" sz="4800" dirty="0">
                <a:solidFill>
                  <a:srgbClr val="C00000"/>
                </a:solidFill>
                <a:latin typeface="微软雅黑" panose="020B0503020204020204" pitchFamily="34" charset="-122"/>
                <a:ea typeface="微软雅黑" panose="020B0503020204020204" pitchFamily="34" charset="-122"/>
              </a:rPr>
              <a:t>区块链智能合约开发</a:t>
            </a:r>
          </a:p>
        </p:txBody>
      </p:sp>
      <p:sp>
        <p:nvSpPr>
          <p:cNvPr id="12" name="副标题 2"/>
          <p:cNvSpPr>
            <a:spLocks noGrp="1"/>
          </p:cNvSpPr>
          <p:nvPr>
            <p:ph type="subTitle" idx="1"/>
          </p:nvPr>
        </p:nvSpPr>
        <p:spPr>
          <a:xfrm>
            <a:off x="0" y="3302717"/>
            <a:ext cx="9144000" cy="1829999"/>
          </a:xfrm>
        </p:spPr>
        <p:txBody>
          <a:bodyPr>
            <a:normAutofit/>
          </a:bodyPr>
          <a:lstStyle/>
          <a:p>
            <a:r>
              <a:rPr lang="zh-CN" altLang="en-US" sz="3200" b="1" dirty="0">
                <a:latin typeface="微软雅黑" panose="020B0503020204020204" pitchFamily="34" charset="-122"/>
                <a:ea typeface="微软雅黑" panose="020B0503020204020204" pitchFamily="34" charset="-122"/>
              </a:rPr>
              <a:t> </a:t>
            </a:r>
            <a:endParaRPr lang="en-US" altLang="zh-CN" sz="3200" b="1" dirty="0">
              <a:latin typeface="微软雅黑" panose="020B0503020204020204" pitchFamily="34" charset="-122"/>
              <a:ea typeface="微软雅黑" panose="020B0503020204020204" pitchFamily="34" charset="-122"/>
            </a:endParaRPr>
          </a:p>
          <a:p>
            <a:pPr>
              <a:spcBef>
                <a:spcPts val="1800"/>
              </a:spcBef>
            </a:pPr>
            <a:r>
              <a:rPr lang="zh-CN" altLang="en-US" dirty="0">
                <a:latin typeface="微软雅黑" panose="020B0503020204020204" pitchFamily="34" charset="-122"/>
                <a:ea typeface="微软雅黑" panose="020B0503020204020204" pitchFamily="34" charset="-122"/>
              </a:rPr>
              <a:t>中山大学</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数据科学与计算机学院</a:t>
            </a:r>
            <a:endParaRPr lang="en-US" altLang="zh-CN"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 xmlns:a16="http://schemas.microsoft.com/office/drawing/2014/main" id="{F9DEB47A-D5E4-4029-96AA-A97F596C08D9}"/>
              </a:ext>
            </a:extLst>
          </p:cNvPr>
          <p:cNvPicPr>
            <a:picLocks noChangeAspect="1"/>
          </p:cNvPicPr>
          <p:nvPr/>
        </p:nvPicPr>
        <p:blipFill rotWithShape="1">
          <a:blip r:embed="rId2"/>
          <a:srcRect l="4245" r="-1"/>
          <a:stretch/>
        </p:blipFill>
        <p:spPr>
          <a:xfrm>
            <a:off x="4847660" y="5322071"/>
            <a:ext cx="1891145" cy="876061"/>
          </a:xfrm>
          <a:prstGeom prst="rect">
            <a:avLst/>
          </a:prstGeom>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879" y="5477772"/>
            <a:ext cx="2055507" cy="619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1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E2F4CD64-F484-4CF7-AEE1-87DA9F649079}"/>
              </a:ext>
            </a:extLst>
          </p:cNvPr>
          <p:cNvSpPr>
            <a:spLocks noGrp="1"/>
          </p:cNvSpPr>
          <p:nvPr>
            <p:ph idx="1"/>
          </p:nvPr>
        </p:nvSpPr>
        <p:spPr/>
        <p:txBody>
          <a:bodyPr/>
          <a:lstStyle/>
          <a:p>
            <a:r>
              <a:rPr lang="zh-CN" altLang="en-US" dirty="0"/>
              <a:t>创办了行业杂志</a:t>
            </a:r>
            <a:r>
              <a:rPr lang="en-US" altLang="zh-CN" dirty="0"/>
              <a:t>《Bitcoin Magazine》</a:t>
            </a:r>
            <a:r>
              <a:rPr lang="zh-CN" altLang="en-US" dirty="0"/>
              <a:t>（比特币杂志）</a:t>
            </a:r>
          </a:p>
        </p:txBody>
      </p:sp>
      <p:sp>
        <p:nvSpPr>
          <p:cNvPr id="3" name="标题 2">
            <a:extLst>
              <a:ext uri="{FF2B5EF4-FFF2-40B4-BE49-F238E27FC236}">
                <a16:creationId xmlns="" xmlns:a16="http://schemas.microsoft.com/office/drawing/2014/main" id="{40F575D0-08C9-43DF-A103-A64B0D8F1270}"/>
              </a:ext>
            </a:extLst>
          </p:cNvPr>
          <p:cNvSpPr>
            <a:spLocks noGrp="1"/>
          </p:cNvSpPr>
          <p:nvPr>
            <p:ph type="title"/>
          </p:nvPr>
        </p:nvSpPr>
        <p:spPr/>
        <p:txBody>
          <a:bodyPr/>
          <a:lstStyle/>
          <a:p>
            <a:endParaRPr lang="zh-CN" altLang="en-US"/>
          </a:p>
        </p:txBody>
      </p:sp>
      <p:pic>
        <p:nvPicPr>
          <p:cNvPr id="3074" name="Picture 2" descr="Vç¥çä¸çï¼åæ¥æ¯æ´éªé­å½é å°±çï¼ä»¥å¤ªååä¸åå²">
            <a:extLst>
              <a:ext uri="{FF2B5EF4-FFF2-40B4-BE49-F238E27FC236}">
                <a16:creationId xmlns="" xmlns:a16="http://schemas.microsoft.com/office/drawing/2014/main" id="{D0039849-A371-4177-9C49-CAAFCA2FA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979" y="2377321"/>
            <a:ext cx="6096000" cy="36480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2">
            <a:extLst>
              <a:ext uri="{FF2B5EF4-FFF2-40B4-BE49-F238E27FC236}">
                <a16:creationId xmlns="" xmlns:a16="http://schemas.microsoft.com/office/drawing/2014/main" id="{03373FEF-1AB8-4758-A8AA-A48E3B578A01}"/>
              </a:ext>
            </a:extLst>
          </p:cNvPr>
          <p:cNvSpPr txBox="1">
            <a:spLocks/>
          </p:cNvSpPr>
          <p:nvPr/>
        </p:nvSpPr>
        <p:spPr bwMode="auto">
          <a:xfrm>
            <a:off x="352015" y="102918"/>
            <a:ext cx="7886700" cy="85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ts val="3600"/>
              </a:lnSpc>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defTabSz="914400"/>
            <a:r>
              <a:rPr lang="zh-CN" altLang="en-US" kern="0" dirty="0"/>
              <a:t>智能合约及平台简介</a:t>
            </a:r>
          </a:p>
        </p:txBody>
      </p:sp>
    </p:spTree>
    <p:extLst>
      <p:ext uri="{BB962C8B-B14F-4D97-AF65-F5344CB8AC3E}">
        <p14:creationId xmlns:p14="http://schemas.microsoft.com/office/powerpoint/2010/main" val="215533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EE002F2D-BCE8-4F29-A79F-063FD1C2B8B3}"/>
              </a:ext>
            </a:extLst>
          </p:cNvPr>
          <p:cNvSpPr>
            <a:spLocks noGrp="1"/>
          </p:cNvSpPr>
          <p:nvPr>
            <p:ph idx="1"/>
          </p:nvPr>
        </p:nvSpPr>
        <p:spPr/>
        <p:txBody>
          <a:bodyPr/>
          <a:lstStyle/>
          <a:p>
            <a:r>
              <a:rPr lang="zh-CN" altLang="en-US" dirty="0"/>
              <a:t>到滑铁卢大学读书，但过了半年多，他发现自己没办法兼顾学业与比特币的研究。维塔利克选择了一条很多</a:t>
            </a:r>
            <a:r>
              <a:rPr lang="en-US" altLang="zh-CN" dirty="0"/>
              <a:t>IT</a:t>
            </a:r>
            <a:r>
              <a:rPr lang="zh-CN" altLang="en-US" dirty="0"/>
              <a:t>领袖走过的老路：辍学</a:t>
            </a:r>
            <a:endParaRPr lang="en-US" altLang="zh-CN" dirty="0"/>
          </a:p>
          <a:p>
            <a:r>
              <a:rPr lang="zh-CN" altLang="en-US" dirty="0"/>
              <a:t>财富自由：</a:t>
            </a:r>
            <a:r>
              <a:rPr lang="en-US" altLang="zh-CN" dirty="0"/>
              <a:t>2013</a:t>
            </a:r>
            <a:r>
              <a:rPr lang="zh-CN" altLang="en-US" dirty="0"/>
              <a:t>年的比特币的价值，已经从当时的不到</a:t>
            </a:r>
            <a:r>
              <a:rPr lang="en-US" altLang="zh-CN" dirty="0"/>
              <a:t>1</a:t>
            </a:r>
            <a:r>
              <a:rPr lang="zh-CN" altLang="en-US" dirty="0"/>
              <a:t>美元猛增到了近</a:t>
            </a:r>
            <a:r>
              <a:rPr lang="en-US" altLang="zh-CN" dirty="0"/>
              <a:t>1000</a:t>
            </a:r>
            <a:r>
              <a:rPr lang="zh-CN" altLang="en-US" dirty="0"/>
              <a:t>美元一枚</a:t>
            </a:r>
            <a:endParaRPr lang="en-US" altLang="zh-CN" dirty="0"/>
          </a:p>
          <a:p>
            <a:r>
              <a:rPr lang="zh-CN" altLang="en-US" dirty="0"/>
              <a:t>意识到了比特币在先天的设计上就有一些无法突破的局限性。他曾在官方论坛与比特币高层管理人员提出改进建议，但和</a:t>
            </a:r>
            <a:r>
              <a:rPr lang="en-US" altLang="zh-CN" dirty="0"/>
              <a:t>《</a:t>
            </a:r>
            <a:r>
              <a:rPr lang="zh-CN" altLang="en-US" dirty="0"/>
              <a:t>魔兽世界</a:t>
            </a:r>
            <a:r>
              <a:rPr lang="en-US" altLang="zh-CN" dirty="0"/>
              <a:t>》</a:t>
            </a:r>
            <a:r>
              <a:rPr lang="zh-CN" altLang="en-US" dirty="0"/>
              <a:t>经历过的事情一样，他的建议没有收到任何答复</a:t>
            </a:r>
          </a:p>
        </p:txBody>
      </p:sp>
      <p:sp>
        <p:nvSpPr>
          <p:cNvPr id="3" name="标题 2">
            <a:extLst>
              <a:ext uri="{FF2B5EF4-FFF2-40B4-BE49-F238E27FC236}">
                <a16:creationId xmlns="" xmlns:a16="http://schemas.microsoft.com/office/drawing/2014/main" id="{60412FC8-227B-42CD-9B4B-3155573F6872}"/>
              </a:ext>
            </a:extLst>
          </p:cNvPr>
          <p:cNvSpPr>
            <a:spLocks noGrp="1"/>
          </p:cNvSpPr>
          <p:nvPr>
            <p:ph type="title"/>
          </p:nvPr>
        </p:nvSpPr>
        <p:spPr/>
        <p:txBody>
          <a:bodyPr/>
          <a:lstStyle/>
          <a:p>
            <a:endParaRPr lang="zh-CN" altLang="en-US"/>
          </a:p>
        </p:txBody>
      </p:sp>
      <p:sp>
        <p:nvSpPr>
          <p:cNvPr id="4" name="标题 2">
            <a:extLst>
              <a:ext uri="{FF2B5EF4-FFF2-40B4-BE49-F238E27FC236}">
                <a16:creationId xmlns="" xmlns:a16="http://schemas.microsoft.com/office/drawing/2014/main" id="{8340A6DD-D472-495F-A8E4-2F69C7B8DDE7}"/>
              </a:ext>
            </a:extLst>
          </p:cNvPr>
          <p:cNvSpPr txBox="1">
            <a:spLocks/>
          </p:cNvSpPr>
          <p:nvPr/>
        </p:nvSpPr>
        <p:spPr bwMode="auto">
          <a:xfrm>
            <a:off x="352015" y="102918"/>
            <a:ext cx="7886700" cy="85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ts val="3600"/>
              </a:lnSpc>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defTabSz="914400"/>
            <a:r>
              <a:rPr lang="zh-CN" altLang="en-US" kern="0" dirty="0"/>
              <a:t>智能合约及平台简介</a:t>
            </a:r>
          </a:p>
        </p:txBody>
      </p:sp>
    </p:spTree>
    <p:extLst>
      <p:ext uri="{BB962C8B-B14F-4D97-AF65-F5344CB8AC3E}">
        <p14:creationId xmlns:p14="http://schemas.microsoft.com/office/powerpoint/2010/main" val="158473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886D1930-24F4-4446-BB89-DA957EF1BB00}"/>
              </a:ext>
            </a:extLst>
          </p:cNvPr>
          <p:cNvSpPr>
            <a:spLocks noGrp="1"/>
          </p:cNvSpPr>
          <p:nvPr>
            <p:ph idx="1"/>
          </p:nvPr>
        </p:nvSpPr>
        <p:spPr/>
        <p:txBody>
          <a:bodyPr/>
          <a:lstStyle/>
          <a:p>
            <a:r>
              <a:rPr lang="en-US" altLang="zh-CN" dirty="0"/>
              <a:t>2013</a:t>
            </a:r>
            <a:r>
              <a:rPr lang="zh-CN" altLang="en-US" dirty="0"/>
              <a:t>年公布了他的宏伟计划，并发表初版</a:t>
            </a:r>
            <a:r>
              <a:rPr lang="en-US" altLang="zh-CN" dirty="0"/>
              <a:t>《</a:t>
            </a:r>
            <a:r>
              <a:rPr lang="zh-CN" altLang="en-US" dirty="0"/>
              <a:t>以太坊白皮书</a:t>
            </a:r>
            <a:r>
              <a:rPr lang="en-US" altLang="zh-CN" dirty="0"/>
              <a:t>》</a:t>
            </a:r>
            <a:r>
              <a:rPr lang="zh-CN" altLang="en-US" dirty="0"/>
              <a:t>，这时候的他年仅</a:t>
            </a:r>
            <a:r>
              <a:rPr lang="en-US" altLang="zh-CN" dirty="0"/>
              <a:t>19</a:t>
            </a:r>
            <a:r>
              <a:rPr lang="zh-CN" altLang="en-US" dirty="0"/>
              <a:t>岁。</a:t>
            </a:r>
            <a:endParaRPr lang="en-US" altLang="zh-CN" dirty="0"/>
          </a:p>
          <a:p>
            <a:r>
              <a:rPr lang="zh-CN" altLang="en-US" dirty="0"/>
              <a:t>在白皮书中，他肯定了比特币网络“分布式数据库”的伟大理念，但也指出它的缺点：扩展性不足，只有比特币一种符号。而以太坊则可以视为一台分布式的电脑，任何人都可以在以太坊上传和执行应用程序，矿工们就像是负责计算的</a:t>
            </a:r>
            <a:r>
              <a:rPr lang="en-US" altLang="zh-CN" dirty="0"/>
              <a:t>CPU</a:t>
            </a:r>
            <a:r>
              <a:rPr lang="zh-CN" altLang="en-US" dirty="0"/>
              <a:t>，共同组成一个去中心化的世界计算机。</a:t>
            </a:r>
            <a:endParaRPr lang="en-US" altLang="zh-CN" dirty="0"/>
          </a:p>
          <a:p>
            <a:endParaRPr lang="zh-CN" altLang="en-US" dirty="0"/>
          </a:p>
        </p:txBody>
      </p:sp>
      <p:sp>
        <p:nvSpPr>
          <p:cNvPr id="3" name="标题 2">
            <a:extLst>
              <a:ext uri="{FF2B5EF4-FFF2-40B4-BE49-F238E27FC236}">
                <a16:creationId xmlns="" xmlns:a16="http://schemas.microsoft.com/office/drawing/2014/main" id="{C5A0F761-694F-4B89-B5E5-51EA4C1D2896}"/>
              </a:ext>
            </a:extLst>
          </p:cNvPr>
          <p:cNvSpPr>
            <a:spLocks noGrp="1"/>
          </p:cNvSpPr>
          <p:nvPr>
            <p:ph type="title"/>
          </p:nvPr>
        </p:nvSpPr>
        <p:spPr/>
        <p:txBody>
          <a:bodyPr/>
          <a:lstStyle/>
          <a:p>
            <a:endParaRPr lang="zh-CN" altLang="en-US"/>
          </a:p>
        </p:txBody>
      </p:sp>
      <p:sp>
        <p:nvSpPr>
          <p:cNvPr id="4" name="标题 2">
            <a:extLst>
              <a:ext uri="{FF2B5EF4-FFF2-40B4-BE49-F238E27FC236}">
                <a16:creationId xmlns="" xmlns:a16="http://schemas.microsoft.com/office/drawing/2014/main" id="{0C8CF1F3-2203-4A40-BEC5-9E3417D111B5}"/>
              </a:ext>
            </a:extLst>
          </p:cNvPr>
          <p:cNvSpPr txBox="1">
            <a:spLocks/>
          </p:cNvSpPr>
          <p:nvPr/>
        </p:nvSpPr>
        <p:spPr bwMode="auto">
          <a:xfrm>
            <a:off x="352015" y="102918"/>
            <a:ext cx="7886700" cy="85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ts val="3600"/>
              </a:lnSpc>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defTabSz="914400"/>
            <a:r>
              <a:rPr lang="zh-CN" altLang="en-US" kern="0" dirty="0"/>
              <a:t>智能合约及平台简介</a:t>
            </a:r>
          </a:p>
        </p:txBody>
      </p:sp>
    </p:spTree>
    <p:extLst>
      <p:ext uri="{BB962C8B-B14F-4D97-AF65-F5344CB8AC3E}">
        <p14:creationId xmlns:p14="http://schemas.microsoft.com/office/powerpoint/2010/main" val="326612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1F18FF5-95CB-45E4-97B1-F0C99C7C5E04}"/>
              </a:ext>
            </a:extLst>
          </p:cNvPr>
          <p:cNvSpPr>
            <a:spLocks noGrp="1"/>
          </p:cNvSpPr>
          <p:nvPr>
            <p:ph idx="1"/>
          </p:nvPr>
        </p:nvSpPr>
        <p:spPr>
          <a:xfrm>
            <a:off x="628650" y="1224076"/>
            <a:ext cx="7886700" cy="5110521"/>
          </a:xfrm>
        </p:spPr>
        <p:txBody>
          <a:bodyPr/>
          <a:lstStyle/>
          <a:p>
            <a:r>
              <a:rPr lang="en-US" altLang="zh-CN"/>
              <a:t>2017</a:t>
            </a:r>
            <a:r>
              <a:rPr lang="zh-CN" altLang="en-US"/>
              <a:t>年</a:t>
            </a:r>
            <a:r>
              <a:rPr lang="en-US" altLang="zh-CN"/>
              <a:t>3</a:t>
            </a:r>
            <a:r>
              <a:rPr lang="zh-CN" altLang="en-US"/>
              <a:t>月开始，以太币价值忽然一路高歌猛进，从不到</a:t>
            </a:r>
            <a:r>
              <a:rPr lang="en-US" altLang="zh-CN"/>
              <a:t>10</a:t>
            </a:r>
            <a:r>
              <a:rPr lang="zh-CN" altLang="en-US"/>
              <a:t>美元的价格一路飙升至</a:t>
            </a:r>
            <a:r>
              <a:rPr lang="en-US" altLang="zh-CN"/>
              <a:t>6</a:t>
            </a:r>
            <a:r>
              <a:rPr lang="zh-CN" altLang="en-US"/>
              <a:t>月的</a:t>
            </a:r>
            <a:r>
              <a:rPr lang="en-US" altLang="zh-CN"/>
              <a:t>250</a:t>
            </a:r>
            <a:r>
              <a:rPr lang="zh-CN" altLang="en-US"/>
              <a:t>美元。</a:t>
            </a:r>
          </a:p>
        </p:txBody>
      </p:sp>
      <p:sp>
        <p:nvSpPr>
          <p:cNvPr id="3" name="标题 2">
            <a:extLst>
              <a:ext uri="{FF2B5EF4-FFF2-40B4-BE49-F238E27FC236}">
                <a16:creationId xmlns="" xmlns:a16="http://schemas.microsoft.com/office/drawing/2014/main" id="{F5935E26-5EC8-4926-AD92-7688303DC9A5}"/>
              </a:ext>
            </a:extLst>
          </p:cNvPr>
          <p:cNvSpPr>
            <a:spLocks noGrp="1"/>
          </p:cNvSpPr>
          <p:nvPr>
            <p:ph type="title"/>
          </p:nvPr>
        </p:nvSpPr>
        <p:spPr/>
        <p:txBody>
          <a:bodyPr/>
          <a:lstStyle/>
          <a:p>
            <a:endParaRPr lang="zh-CN" altLang="en-US"/>
          </a:p>
        </p:txBody>
      </p:sp>
      <p:pic>
        <p:nvPicPr>
          <p:cNvPr id="4098" name="Picture 2" descr="Vç¥çä¸çï¼åæ¥æ¯æ´éªé­å½é å°±çï¼ä»¥å¤ªååä¸åå²">
            <a:extLst>
              <a:ext uri="{FF2B5EF4-FFF2-40B4-BE49-F238E27FC236}">
                <a16:creationId xmlns="" xmlns:a16="http://schemas.microsoft.com/office/drawing/2014/main" id="{A85B1008-EDFC-442D-88D1-2F2EADA30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797" y="3154486"/>
            <a:ext cx="6858000" cy="22002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2">
            <a:extLst>
              <a:ext uri="{FF2B5EF4-FFF2-40B4-BE49-F238E27FC236}">
                <a16:creationId xmlns="" xmlns:a16="http://schemas.microsoft.com/office/drawing/2014/main" id="{B11ECBB2-6BD8-4EA2-B5C6-12DC3CB04D29}"/>
              </a:ext>
            </a:extLst>
          </p:cNvPr>
          <p:cNvSpPr txBox="1">
            <a:spLocks/>
          </p:cNvSpPr>
          <p:nvPr/>
        </p:nvSpPr>
        <p:spPr bwMode="auto">
          <a:xfrm>
            <a:off x="352015" y="102918"/>
            <a:ext cx="7886700" cy="85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ts val="3600"/>
              </a:lnSpc>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defTabSz="914400"/>
            <a:r>
              <a:rPr lang="zh-CN" altLang="en-US" kern="0" dirty="0"/>
              <a:t>智能合约及平台简介</a:t>
            </a:r>
          </a:p>
        </p:txBody>
      </p:sp>
    </p:spTree>
    <p:extLst>
      <p:ext uri="{BB962C8B-B14F-4D97-AF65-F5344CB8AC3E}">
        <p14:creationId xmlns:p14="http://schemas.microsoft.com/office/powerpoint/2010/main" val="216152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2219A65C-2037-4F34-A874-45A0D1BA7C98}"/>
              </a:ext>
            </a:extLst>
          </p:cNvPr>
          <p:cNvSpPr>
            <a:spLocks noGrp="1"/>
          </p:cNvSpPr>
          <p:nvPr>
            <p:ph idx="1"/>
          </p:nvPr>
        </p:nvSpPr>
        <p:spPr/>
        <p:txBody>
          <a:bodyPr/>
          <a:lstStyle/>
          <a:p>
            <a:r>
              <a:rPr lang="en-US" altLang="zh-CN" dirty="0"/>
              <a:t>2017</a:t>
            </a:r>
            <a:r>
              <a:rPr lang="zh-CN" altLang="en-US" dirty="0"/>
              <a:t>年</a:t>
            </a:r>
            <a:r>
              <a:rPr lang="en-US" altLang="zh-CN" dirty="0"/>
              <a:t>6</a:t>
            </a:r>
            <a:r>
              <a:rPr lang="zh-CN" altLang="en-US" dirty="0"/>
              <a:t>月，俄罗斯总统普京本人在圣彼得堡的国际经济论坛上亲自接见了这位出生在俄罗斯的年轻人。</a:t>
            </a:r>
          </a:p>
        </p:txBody>
      </p:sp>
      <p:sp>
        <p:nvSpPr>
          <p:cNvPr id="3" name="标题 2">
            <a:extLst>
              <a:ext uri="{FF2B5EF4-FFF2-40B4-BE49-F238E27FC236}">
                <a16:creationId xmlns="" xmlns:a16="http://schemas.microsoft.com/office/drawing/2014/main" id="{FC38C76B-AFF3-4913-9F3B-2BBA4202E8D8}"/>
              </a:ext>
            </a:extLst>
          </p:cNvPr>
          <p:cNvSpPr>
            <a:spLocks noGrp="1"/>
          </p:cNvSpPr>
          <p:nvPr>
            <p:ph type="title"/>
          </p:nvPr>
        </p:nvSpPr>
        <p:spPr/>
        <p:txBody>
          <a:bodyPr/>
          <a:lstStyle/>
          <a:p>
            <a:endParaRPr lang="zh-CN" altLang="en-US"/>
          </a:p>
        </p:txBody>
      </p:sp>
      <p:pic>
        <p:nvPicPr>
          <p:cNvPr id="8213" name="Picture 21" descr="Vç¥çä¸çï¼åæ¥æ¯æ´éªé­å½é å°±çï¼ä»¥å¤ªååä¸åå²">
            <a:extLst>
              <a:ext uri="{FF2B5EF4-FFF2-40B4-BE49-F238E27FC236}">
                <a16:creationId xmlns="" xmlns:a16="http://schemas.microsoft.com/office/drawing/2014/main" id="{706AE702-1AAC-4999-8278-9BC3464F6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560" y="2838926"/>
            <a:ext cx="5018843" cy="3348509"/>
          </a:xfrm>
          <a:prstGeom prst="rect">
            <a:avLst/>
          </a:prstGeom>
          <a:noFill/>
          <a:extLst>
            <a:ext uri="{909E8E84-426E-40DD-AFC4-6F175D3DCCD1}">
              <a14:hiddenFill xmlns:a14="http://schemas.microsoft.com/office/drawing/2010/main">
                <a:solidFill>
                  <a:srgbClr val="FFFFFF"/>
                </a:solidFill>
              </a14:hiddenFill>
            </a:ext>
          </a:extLst>
        </p:spPr>
      </p:pic>
      <p:sp>
        <p:nvSpPr>
          <p:cNvPr id="25" name="标题 2">
            <a:extLst>
              <a:ext uri="{FF2B5EF4-FFF2-40B4-BE49-F238E27FC236}">
                <a16:creationId xmlns="" xmlns:a16="http://schemas.microsoft.com/office/drawing/2014/main" id="{A0F50AF5-293E-4C81-9EFC-1AA953FAAB0D}"/>
              </a:ext>
            </a:extLst>
          </p:cNvPr>
          <p:cNvSpPr txBox="1">
            <a:spLocks/>
          </p:cNvSpPr>
          <p:nvPr/>
        </p:nvSpPr>
        <p:spPr bwMode="auto">
          <a:xfrm>
            <a:off x="352015" y="102918"/>
            <a:ext cx="7886700" cy="85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ts val="3600"/>
              </a:lnSpc>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defTabSz="914400"/>
            <a:r>
              <a:rPr lang="zh-CN" altLang="en-US" kern="0" dirty="0"/>
              <a:t>智能合约及平台简介</a:t>
            </a:r>
          </a:p>
        </p:txBody>
      </p:sp>
    </p:spTree>
    <p:extLst>
      <p:ext uri="{BB962C8B-B14F-4D97-AF65-F5344CB8AC3E}">
        <p14:creationId xmlns:p14="http://schemas.microsoft.com/office/powerpoint/2010/main" val="879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比特币中的脚本（非图灵完备）</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659515" y="1809619"/>
            <a:ext cx="7976486" cy="2922682"/>
          </a:xfrm>
          <a:prstGeom prst="rect">
            <a:avLst/>
          </a:prstGeom>
        </p:spPr>
      </p:pic>
      <p:sp>
        <p:nvSpPr>
          <p:cNvPr id="8" name="矩形 7"/>
          <p:cNvSpPr/>
          <p:nvPr/>
        </p:nvSpPr>
        <p:spPr bwMode="auto">
          <a:xfrm>
            <a:off x="761115" y="3644901"/>
            <a:ext cx="5039134" cy="108739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pitchFamily="34" charset="0"/>
            </a:endParaRPr>
          </a:p>
        </p:txBody>
      </p:sp>
      <p:sp>
        <p:nvSpPr>
          <p:cNvPr id="9" name="矩形 8"/>
          <p:cNvSpPr/>
          <p:nvPr/>
        </p:nvSpPr>
        <p:spPr>
          <a:xfrm>
            <a:off x="967641" y="5078891"/>
            <a:ext cx="1723549" cy="461665"/>
          </a:xfrm>
          <a:prstGeom prst="rect">
            <a:avLst/>
          </a:prstGeom>
        </p:spPr>
        <p:txBody>
          <a:bodyPr wrap="non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非图灵完备</a:t>
            </a:r>
            <a:endParaRPr lang="zh-CN" altLang="en-US" sz="2400" dirty="0">
              <a:solidFill>
                <a:srgbClr val="FF0000"/>
              </a:solidFill>
            </a:endParaRPr>
          </a:p>
        </p:txBody>
      </p:sp>
      <p:cxnSp>
        <p:nvCxnSpPr>
          <p:cNvPr id="15" name="直接箭头连接符 14"/>
          <p:cNvCxnSpPr>
            <a:endCxn id="9" idx="0"/>
          </p:cNvCxnSpPr>
          <p:nvPr/>
        </p:nvCxnSpPr>
        <p:spPr bwMode="auto">
          <a:xfrm>
            <a:off x="1828800" y="4732300"/>
            <a:ext cx="616" cy="346591"/>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8" name="矩形 17"/>
          <p:cNvSpPr/>
          <p:nvPr/>
        </p:nvSpPr>
        <p:spPr>
          <a:xfrm>
            <a:off x="2956364" y="5078891"/>
            <a:ext cx="2843885"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对比特币进行改良？</a:t>
            </a:r>
          </a:p>
        </p:txBody>
      </p:sp>
      <p:cxnSp>
        <p:nvCxnSpPr>
          <p:cNvPr id="21" name="直接箭头连接符 20"/>
          <p:cNvCxnSpPr>
            <a:endCxn id="18" idx="3"/>
          </p:cNvCxnSpPr>
          <p:nvPr/>
        </p:nvCxnSpPr>
        <p:spPr bwMode="auto">
          <a:xfrm flipH="1">
            <a:off x="5800249" y="5309723"/>
            <a:ext cx="477698" cy="1"/>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5423" y="4786622"/>
            <a:ext cx="2623844" cy="1582506"/>
          </a:xfrm>
          <a:prstGeom prst="rect">
            <a:avLst/>
          </a:prstGeom>
        </p:spPr>
      </p:pic>
    </p:spTree>
    <p:extLst>
      <p:ext uri="{BB962C8B-B14F-4D97-AF65-F5344CB8AC3E}">
        <p14:creationId xmlns:p14="http://schemas.microsoft.com/office/powerpoint/2010/main" val="410104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a:t>
            </a:r>
            <a:r>
              <a:rPr lang="en-US" altLang="zh-CN" sz="2800" b="1" dirty="0">
                <a:solidFill>
                  <a:prstClr val="black"/>
                </a:solidFill>
                <a:latin typeface="微软雅黑" panose="020B0503020204020204" pitchFamily="34" charset="-122"/>
                <a:ea typeface="微软雅黑" panose="020B0503020204020204" pitchFamily="34" charset="-122"/>
              </a:rPr>
              <a:t>Ethereum</a:t>
            </a:r>
            <a:r>
              <a:rPr lang="zh-CN" altLang="en-US" sz="2800" b="1" dirty="0">
                <a:solidFill>
                  <a:prstClr val="black"/>
                </a:solidFill>
                <a:latin typeface="微软雅黑" panose="020B0503020204020204" pitchFamily="34" charset="-122"/>
                <a:ea typeface="微软雅黑" panose="020B0503020204020204" pitchFamily="34" charset="-122"/>
              </a:rPr>
              <a:t>）</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516" y="1911038"/>
            <a:ext cx="4068384" cy="1698806"/>
          </a:xfrm>
          <a:prstGeom prst="rect">
            <a:avLst/>
          </a:prstGeom>
        </p:spPr>
      </p:pic>
      <p:pic>
        <p:nvPicPr>
          <p:cNvPr id="4" name="图片 3"/>
          <p:cNvPicPr>
            <a:picLocks noChangeAspect="1"/>
          </p:cNvPicPr>
          <p:nvPr/>
        </p:nvPicPr>
        <p:blipFill>
          <a:blip r:embed="rId3"/>
          <a:stretch>
            <a:fillRect/>
          </a:stretch>
        </p:blipFill>
        <p:spPr>
          <a:xfrm>
            <a:off x="4656516" y="3800344"/>
            <a:ext cx="4068384" cy="2235375"/>
          </a:xfrm>
          <a:prstGeom prst="rect">
            <a:avLst/>
          </a:prstGeom>
        </p:spPr>
      </p:pic>
      <p:sp>
        <p:nvSpPr>
          <p:cNvPr id="5" name="矩形 4"/>
          <p:cNvSpPr/>
          <p:nvPr/>
        </p:nvSpPr>
        <p:spPr>
          <a:xfrm>
            <a:off x="795716" y="1728187"/>
            <a:ext cx="4572000" cy="3785652"/>
          </a:xfrm>
          <a:prstGeom prst="rect">
            <a:avLst/>
          </a:prstGeom>
        </p:spPr>
        <p:txBody>
          <a:bodyPr>
            <a:spAutoFit/>
          </a:bodyPr>
          <a:lstStyle/>
          <a:p>
            <a:pPr marL="285750" indent="-285750">
              <a:lnSpc>
                <a:spcPct val="200000"/>
              </a:lnSpc>
              <a:buClr>
                <a:srgbClr val="008000"/>
              </a:buClr>
              <a:buFont typeface="Wingdings" panose="05000000000000000000" pitchFamily="2" charset="2"/>
              <a:buChar char="Ø"/>
            </a:pPr>
            <a:r>
              <a:rPr lang="zh-CN" altLang="en-US" sz="2000" dirty="0">
                <a:solidFill>
                  <a:srgbClr val="333333"/>
                </a:solidFill>
                <a:latin typeface="微软雅黑" panose="020B0503020204020204" pitchFamily="34" charset="-122"/>
                <a:ea typeface="微软雅黑" panose="020B0503020204020204" pitchFamily="34" charset="-122"/>
              </a:rPr>
              <a:t>开源的</a:t>
            </a:r>
            <a:endParaRPr lang="en-US" altLang="zh-CN" sz="2000" dirty="0">
              <a:solidFill>
                <a:srgbClr val="333333"/>
              </a:solidFill>
              <a:latin typeface="微软雅黑" panose="020B0503020204020204" pitchFamily="34" charset="-122"/>
              <a:ea typeface="微软雅黑" panose="020B0503020204020204" pitchFamily="34" charset="-122"/>
            </a:endParaRPr>
          </a:p>
          <a:p>
            <a:pPr marL="285750" indent="-285750">
              <a:lnSpc>
                <a:spcPct val="200000"/>
              </a:lnSpc>
              <a:buClr>
                <a:srgbClr val="008000"/>
              </a:buClr>
              <a:buFont typeface="Wingdings" panose="05000000000000000000" pitchFamily="2" charset="2"/>
              <a:buChar char="Ø"/>
            </a:pPr>
            <a:r>
              <a:rPr lang="zh-CN" altLang="en-US" sz="2000" dirty="0">
                <a:solidFill>
                  <a:srgbClr val="333333"/>
                </a:solidFill>
                <a:latin typeface="微软雅黑" panose="020B0503020204020204" pitchFamily="34" charset="-122"/>
                <a:ea typeface="微软雅黑" panose="020B0503020204020204" pitchFamily="34" charset="-122"/>
              </a:rPr>
              <a:t>分布式的</a:t>
            </a:r>
            <a:endParaRPr lang="en-US" altLang="zh-CN" sz="2000" dirty="0">
              <a:solidFill>
                <a:srgbClr val="333333"/>
              </a:solidFill>
              <a:latin typeface="微软雅黑" panose="020B0503020204020204" pitchFamily="34" charset="-122"/>
              <a:ea typeface="微软雅黑" panose="020B0503020204020204" pitchFamily="34" charset="-122"/>
            </a:endParaRPr>
          </a:p>
          <a:p>
            <a:pPr marL="285750" indent="-285750">
              <a:lnSpc>
                <a:spcPct val="200000"/>
              </a:lnSpc>
              <a:buClr>
                <a:srgbClr val="008000"/>
              </a:buClr>
              <a:buFont typeface="Wingdings" panose="05000000000000000000" pitchFamily="2" charset="2"/>
              <a:buChar char="Ø"/>
            </a:pPr>
            <a:r>
              <a:rPr lang="zh-CN" altLang="en-US" sz="2000" dirty="0">
                <a:solidFill>
                  <a:srgbClr val="333333"/>
                </a:solidFill>
                <a:latin typeface="微软雅黑" panose="020B0503020204020204" pitchFamily="34" charset="-122"/>
                <a:ea typeface="微软雅黑" panose="020B0503020204020204" pitchFamily="34" charset="-122"/>
              </a:rPr>
              <a:t>基于区块链的智能合约平台</a:t>
            </a:r>
            <a:endParaRPr lang="en-US" altLang="zh-CN" sz="2000" dirty="0">
              <a:solidFill>
                <a:srgbClr val="333333"/>
              </a:solidFill>
              <a:latin typeface="微软雅黑" panose="020B0503020204020204" pitchFamily="34" charset="-122"/>
              <a:ea typeface="微软雅黑" panose="020B0503020204020204" pitchFamily="34" charset="-122"/>
            </a:endParaRPr>
          </a:p>
          <a:p>
            <a:pPr marL="285750" indent="-285750">
              <a:lnSpc>
                <a:spcPct val="200000"/>
              </a:lnSpc>
              <a:buClr>
                <a:srgbClr val="008000"/>
              </a:buClr>
              <a:buFont typeface="Wingdings" panose="05000000000000000000" pitchFamily="2" charset="2"/>
              <a:buChar char="Ø"/>
            </a:pPr>
            <a:r>
              <a:rPr lang="zh-CN" altLang="en-US" sz="2000" dirty="0">
                <a:solidFill>
                  <a:srgbClr val="333333"/>
                </a:solidFill>
                <a:latin typeface="微软雅黑" panose="020B0503020204020204" pitchFamily="34" charset="-122"/>
                <a:ea typeface="微软雅黑" panose="020B0503020204020204" pitchFamily="34" charset="-122"/>
              </a:rPr>
              <a:t>无需审查及第三方干扰</a:t>
            </a:r>
            <a:endParaRPr lang="en-US" altLang="zh-CN" sz="2000" dirty="0">
              <a:solidFill>
                <a:srgbClr val="333333"/>
              </a:solidFill>
              <a:latin typeface="微软雅黑" panose="020B0503020204020204" pitchFamily="34" charset="-122"/>
              <a:ea typeface="微软雅黑" panose="020B0503020204020204" pitchFamily="34" charset="-122"/>
            </a:endParaRPr>
          </a:p>
          <a:p>
            <a:pPr marL="285750" indent="-285750">
              <a:lnSpc>
                <a:spcPct val="200000"/>
              </a:lnSpc>
              <a:buClr>
                <a:srgbClr val="008000"/>
              </a:buClr>
              <a:buFont typeface="Wingdings" panose="05000000000000000000" pitchFamily="2" charset="2"/>
              <a:buChar char="Ø"/>
            </a:pPr>
            <a:r>
              <a:rPr lang="zh-CN" altLang="en-US" sz="2000" dirty="0">
                <a:solidFill>
                  <a:srgbClr val="333333"/>
                </a:solidFill>
                <a:latin typeface="微软雅黑" panose="020B0503020204020204" pitchFamily="34" charset="-122"/>
                <a:ea typeface="微软雅黑" panose="020B0503020204020204" pitchFamily="34" charset="-122"/>
              </a:rPr>
              <a:t>智能合约引擎</a:t>
            </a:r>
            <a:r>
              <a:rPr lang="en-US" altLang="zh-CN" sz="2000" dirty="0">
                <a:solidFill>
                  <a:srgbClr val="333333"/>
                </a:solidFill>
                <a:latin typeface="微软雅黑" panose="020B0503020204020204" pitchFamily="34" charset="-122"/>
                <a:ea typeface="微软雅黑" panose="020B0503020204020204" pitchFamily="34" charset="-122"/>
              </a:rPr>
              <a:t>EVM</a:t>
            </a:r>
          </a:p>
          <a:p>
            <a:pPr>
              <a:lnSpc>
                <a:spcPct val="200000"/>
              </a:lnSpc>
              <a:buClr>
                <a:srgbClr val="008000"/>
              </a:buClr>
            </a:pPr>
            <a:r>
              <a:rPr lang="en-US" altLang="zh-CN" sz="2000" dirty="0">
                <a:solidFill>
                  <a:srgbClr val="333333"/>
                </a:solidFill>
                <a:latin typeface="微软雅黑" panose="020B0503020204020204" pitchFamily="34" charset="-122"/>
                <a:ea typeface="微软雅黑" panose="020B0503020204020204" pitchFamily="34" charset="-122"/>
              </a:rPr>
              <a:t>    Ethereum Virtual Machine</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274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a:t>
            </a:r>
            <a:r>
              <a:rPr lang="en-US" altLang="zh-CN" sz="2800" b="1" dirty="0">
                <a:solidFill>
                  <a:prstClr val="black"/>
                </a:solidFill>
                <a:latin typeface="微软雅黑" panose="020B0503020204020204" pitchFamily="34" charset="-122"/>
                <a:ea typeface="微软雅黑" panose="020B0503020204020204" pitchFamily="34" charset="-122"/>
              </a:rPr>
              <a:t>Ethereum</a:t>
            </a:r>
            <a:r>
              <a:rPr lang="zh-CN" altLang="en-US" sz="2800" b="1" dirty="0">
                <a:solidFill>
                  <a:prstClr val="black"/>
                </a:solidFill>
                <a:latin typeface="微软雅黑" panose="020B0503020204020204" pitchFamily="34" charset="-122"/>
                <a:ea typeface="微软雅黑" panose="020B0503020204020204" pitchFamily="34" charset="-122"/>
              </a:rPr>
              <a:t>）</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795716" y="1652739"/>
            <a:ext cx="7916484" cy="707886"/>
          </a:xfrm>
          <a:prstGeom prst="rect">
            <a:avLst/>
          </a:prstGeom>
        </p:spPr>
        <p:txBody>
          <a:bodyPr wrap="square">
            <a:spAutoFit/>
          </a:bodyPr>
          <a:lstStyle/>
          <a:p>
            <a:pPr marL="285750" indent="-285750">
              <a:lnSpc>
                <a:spcPct val="200000"/>
              </a:lnSpc>
              <a:buClr>
                <a:srgbClr val="00800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重要思路：通过区块链交易进行系统的状态转换。</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716" y="2168948"/>
            <a:ext cx="7518400" cy="3988562"/>
          </a:xfrm>
          <a:prstGeom prst="rect">
            <a:avLst/>
          </a:prstGeom>
        </p:spPr>
      </p:pic>
    </p:spTree>
    <p:extLst>
      <p:ext uri="{BB962C8B-B14F-4D97-AF65-F5344CB8AC3E}">
        <p14:creationId xmlns:p14="http://schemas.microsoft.com/office/powerpoint/2010/main" val="1557571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73866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区块链智能合约</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45870" y="2126749"/>
            <a:ext cx="8282230" cy="3497090"/>
            <a:chOff x="421543" y="2497066"/>
            <a:chExt cx="5812273" cy="2454175"/>
          </a:xfrm>
        </p:grpSpPr>
        <p:grpSp>
          <p:nvGrpSpPr>
            <p:cNvPr id="29" name="组合 28"/>
            <p:cNvGrpSpPr/>
            <p:nvPr/>
          </p:nvGrpSpPr>
          <p:grpSpPr>
            <a:xfrm>
              <a:off x="2450480" y="2947737"/>
              <a:ext cx="3488578" cy="1020353"/>
              <a:chOff x="904239" y="2164985"/>
              <a:chExt cx="3488578" cy="1779042"/>
            </a:xfrm>
          </p:grpSpPr>
          <p:cxnSp>
            <p:nvCxnSpPr>
              <p:cNvPr id="30" name="直接箭头连接符 29"/>
              <p:cNvCxnSpPr/>
              <p:nvPr/>
            </p:nvCxnSpPr>
            <p:spPr>
              <a:xfrm flipV="1">
                <a:off x="1564315" y="2164985"/>
                <a:ext cx="0" cy="1779042"/>
              </a:xfrm>
              <a:prstGeom prst="straightConnector1">
                <a:avLst/>
              </a:prstGeom>
              <a:noFill/>
              <a:ln w="28575" cap="flat" cmpd="sng" algn="ctr">
                <a:solidFill>
                  <a:srgbClr val="5B9BD5"/>
                </a:solidFill>
                <a:prstDash val="solid"/>
                <a:miter lim="800000"/>
                <a:tailEnd type="triangle"/>
              </a:ln>
              <a:effectLst/>
            </p:spPr>
          </p:cxnSp>
          <p:cxnSp>
            <p:nvCxnSpPr>
              <p:cNvPr id="31" name="直接箭头连接符 30"/>
              <p:cNvCxnSpPr/>
              <p:nvPr/>
            </p:nvCxnSpPr>
            <p:spPr>
              <a:xfrm>
                <a:off x="904239" y="2164985"/>
                <a:ext cx="0" cy="1779042"/>
              </a:xfrm>
              <a:prstGeom prst="straightConnector1">
                <a:avLst/>
              </a:prstGeom>
              <a:noFill/>
              <a:ln w="28575" cap="flat" cmpd="sng" algn="ctr">
                <a:solidFill>
                  <a:srgbClr val="ED7D31"/>
                </a:solidFill>
                <a:prstDash val="solid"/>
                <a:miter lim="800000"/>
                <a:tailEnd type="triangle"/>
              </a:ln>
              <a:effectLst/>
            </p:spPr>
          </p:cxnSp>
          <p:cxnSp>
            <p:nvCxnSpPr>
              <p:cNvPr id="32" name="直接箭头连接符 31"/>
              <p:cNvCxnSpPr/>
              <p:nvPr/>
            </p:nvCxnSpPr>
            <p:spPr>
              <a:xfrm flipV="1">
                <a:off x="3030051" y="2164985"/>
                <a:ext cx="0" cy="1779042"/>
              </a:xfrm>
              <a:prstGeom prst="straightConnector1">
                <a:avLst/>
              </a:prstGeom>
              <a:noFill/>
              <a:ln w="28575" cap="flat" cmpd="sng" algn="ctr">
                <a:solidFill>
                  <a:srgbClr val="5B9BD5"/>
                </a:solidFill>
                <a:prstDash val="solid"/>
                <a:miter lim="800000"/>
                <a:tailEnd type="triangle"/>
              </a:ln>
              <a:effectLst/>
            </p:spPr>
          </p:cxnSp>
          <p:cxnSp>
            <p:nvCxnSpPr>
              <p:cNvPr id="33" name="直接箭头连接符 32"/>
              <p:cNvCxnSpPr/>
              <p:nvPr/>
            </p:nvCxnSpPr>
            <p:spPr>
              <a:xfrm>
                <a:off x="2369974" y="2164985"/>
                <a:ext cx="0" cy="1779042"/>
              </a:xfrm>
              <a:prstGeom prst="straightConnector1">
                <a:avLst/>
              </a:prstGeom>
              <a:noFill/>
              <a:ln w="28575" cap="flat" cmpd="sng" algn="ctr">
                <a:solidFill>
                  <a:srgbClr val="ED7D31"/>
                </a:solidFill>
                <a:prstDash val="solid"/>
                <a:miter lim="800000"/>
                <a:tailEnd type="triangle"/>
              </a:ln>
              <a:effectLst/>
            </p:spPr>
          </p:cxnSp>
          <p:cxnSp>
            <p:nvCxnSpPr>
              <p:cNvPr id="34" name="直接箭头连接符 33"/>
              <p:cNvCxnSpPr/>
              <p:nvPr/>
            </p:nvCxnSpPr>
            <p:spPr>
              <a:xfrm flipV="1">
                <a:off x="4392817" y="2164985"/>
                <a:ext cx="0" cy="1779042"/>
              </a:xfrm>
              <a:prstGeom prst="straightConnector1">
                <a:avLst/>
              </a:prstGeom>
              <a:noFill/>
              <a:ln w="28575" cap="flat" cmpd="sng" algn="ctr">
                <a:solidFill>
                  <a:srgbClr val="5B9BD5"/>
                </a:solidFill>
                <a:prstDash val="solid"/>
                <a:miter lim="800000"/>
                <a:tailEnd type="triangle"/>
              </a:ln>
              <a:effectLst/>
            </p:spPr>
          </p:cxnSp>
          <p:cxnSp>
            <p:nvCxnSpPr>
              <p:cNvPr id="35" name="直接箭头连接符 34"/>
              <p:cNvCxnSpPr/>
              <p:nvPr/>
            </p:nvCxnSpPr>
            <p:spPr>
              <a:xfrm>
                <a:off x="3732740" y="2164985"/>
                <a:ext cx="0" cy="1779042"/>
              </a:xfrm>
              <a:prstGeom prst="straightConnector1">
                <a:avLst/>
              </a:prstGeom>
              <a:noFill/>
              <a:ln w="28575" cap="flat" cmpd="sng" algn="ctr">
                <a:solidFill>
                  <a:srgbClr val="ED7D31"/>
                </a:solidFill>
                <a:prstDash val="solid"/>
                <a:miter lim="800000"/>
                <a:tailEnd type="triangle"/>
              </a:ln>
              <a:effectLst/>
            </p:spPr>
          </p:cxnSp>
        </p:grpSp>
        <p:cxnSp>
          <p:nvCxnSpPr>
            <p:cNvPr id="36" name="直接连接符 35"/>
            <p:cNvCxnSpPr/>
            <p:nvPr/>
          </p:nvCxnSpPr>
          <p:spPr>
            <a:xfrm>
              <a:off x="2539345" y="4183694"/>
              <a:ext cx="3321208" cy="0"/>
            </a:xfrm>
            <a:prstGeom prst="line">
              <a:avLst/>
            </a:prstGeom>
            <a:noFill/>
            <a:ln w="28575" cap="flat" cmpd="sng" algn="ctr">
              <a:solidFill>
                <a:srgbClr val="5B9BD5"/>
              </a:solidFill>
              <a:prstDash val="solid"/>
              <a:miter lim="800000"/>
            </a:ln>
            <a:effectLst/>
          </p:spPr>
        </p:cxnSp>
        <p:sp>
          <p:nvSpPr>
            <p:cNvPr id="37" name="矩形 36"/>
            <p:cNvSpPr/>
            <p:nvPr/>
          </p:nvSpPr>
          <p:spPr>
            <a:xfrm>
              <a:off x="2246344" y="2575567"/>
              <a:ext cx="1029519" cy="371498"/>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区块链数据</a:t>
              </a:r>
            </a:p>
          </p:txBody>
        </p:sp>
        <p:sp>
          <p:nvSpPr>
            <p:cNvPr id="38" name="矩形 37"/>
            <p:cNvSpPr/>
            <p:nvPr/>
          </p:nvSpPr>
          <p:spPr>
            <a:xfrm>
              <a:off x="2246344" y="3968091"/>
              <a:ext cx="1029519" cy="371498"/>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节点</a:t>
              </a:r>
            </a:p>
          </p:txBody>
        </p:sp>
        <p:sp>
          <p:nvSpPr>
            <p:cNvPr id="39" name="矩形 38"/>
            <p:cNvSpPr/>
            <p:nvPr/>
          </p:nvSpPr>
          <p:spPr>
            <a:xfrm>
              <a:off x="3712080" y="2575567"/>
              <a:ext cx="1029519" cy="371498"/>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区块链数据</a:t>
              </a:r>
            </a:p>
          </p:txBody>
        </p:sp>
        <p:sp>
          <p:nvSpPr>
            <p:cNvPr id="40" name="矩形 39"/>
            <p:cNvSpPr/>
            <p:nvPr/>
          </p:nvSpPr>
          <p:spPr>
            <a:xfrm>
              <a:off x="3626290" y="3158876"/>
              <a:ext cx="587979" cy="566889"/>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智能</a:t>
              </a:r>
              <a:endParaRPr kumimoji="0" lang="en-US" altLang="zh-CN"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合约</a:t>
              </a:r>
              <a:endParaRPr kumimoji="0" lang="en-US" altLang="zh-CN"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1" name="矩形 40"/>
            <p:cNvSpPr/>
            <p:nvPr/>
          </p:nvSpPr>
          <p:spPr>
            <a:xfrm>
              <a:off x="4281533" y="3158876"/>
              <a:ext cx="589517" cy="566889"/>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执行</a:t>
              </a:r>
              <a:endParaRPr kumimoji="0" lang="en-US" altLang="zh-CN"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结果</a:t>
              </a:r>
            </a:p>
          </p:txBody>
        </p:sp>
        <p:sp>
          <p:nvSpPr>
            <p:cNvPr id="42" name="矩形 41"/>
            <p:cNvSpPr/>
            <p:nvPr/>
          </p:nvSpPr>
          <p:spPr>
            <a:xfrm>
              <a:off x="3712080" y="3968091"/>
              <a:ext cx="1029519" cy="371498"/>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节点</a:t>
              </a:r>
            </a:p>
          </p:txBody>
        </p:sp>
        <p:sp>
          <p:nvSpPr>
            <p:cNvPr id="43" name="矩形 42"/>
            <p:cNvSpPr/>
            <p:nvPr/>
          </p:nvSpPr>
          <p:spPr>
            <a:xfrm>
              <a:off x="5074846" y="2575567"/>
              <a:ext cx="1029519" cy="371498"/>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区块链数据</a:t>
              </a:r>
            </a:p>
          </p:txBody>
        </p:sp>
        <p:sp>
          <p:nvSpPr>
            <p:cNvPr id="44" name="矩形 43"/>
            <p:cNvSpPr/>
            <p:nvPr/>
          </p:nvSpPr>
          <p:spPr>
            <a:xfrm>
              <a:off x="4989056" y="3158876"/>
              <a:ext cx="587979" cy="566889"/>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智能</a:t>
              </a:r>
              <a:endParaRPr kumimoji="0" lang="en-US" altLang="zh-CN"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合约</a:t>
              </a:r>
              <a:endParaRPr kumimoji="0" lang="en-US" altLang="zh-CN"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 name="矩形 44"/>
            <p:cNvSpPr/>
            <p:nvPr/>
          </p:nvSpPr>
          <p:spPr>
            <a:xfrm>
              <a:off x="5644299" y="3158876"/>
              <a:ext cx="589517" cy="566889"/>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执行</a:t>
              </a:r>
              <a:endParaRPr kumimoji="0" lang="en-US" altLang="zh-CN"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结果</a:t>
              </a:r>
            </a:p>
          </p:txBody>
        </p:sp>
        <p:sp>
          <p:nvSpPr>
            <p:cNvPr id="46" name="矩形 45"/>
            <p:cNvSpPr/>
            <p:nvPr/>
          </p:nvSpPr>
          <p:spPr>
            <a:xfrm>
              <a:off x="5074846" y="3968091"/>
              <a:ext cx="1029519" cy="371498"/>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节点</a:t>
              </a:r>
            </a:p>
          </p:txBody>
        </p:sp>
        <p:sp>
          <p:nvSpPr>
            <p:cNvPr id="47" name="矩形 46"/>
            <p:cNvSpPr/>
            <p:nvPr/>
          </p:nvSpPr>
          <p:spPr>
            <a:xfrm>
              <a:off x="2968345" y="4618566"/>
              <a:ext cx="1044184" cy="332675"/>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买电影票</a:t>
              </a:r>
            </a:p>
          </p:txBody>
        </p:sp>
        <p:cxnSp>
          <p:nvCxnSpPr>
            <p:cNvPr id="48" name="直接箭头连接符 47"/>
            <p:cNvCxnSpPr>
              <a:stCxn id="47" idx="0"/>
            </p:cNvCxnSpPr>
            <p:nvPr/>
          </p:nvCxnSpPr>
          <p:spPr>
            <a:xfrm flipV="1">
              <a:off x="3490437" y="4180030"/>
              <a:ext cx="0" cy="438536"/>
            </a:xfrm>
            <a:prstGeom prst="straightConnector1">
              <a:avLst/>
            </a:prstGeom>
            <a:noFill/>
            <a:ln w="28575" cap="flat" cmpd="sng" algn="ctr">
              <a:solidFill>
                <a:srgbClr val="70AD47"/>
              </a:solidFill>
              <a:prstDash val="solid"/>
              <a:miter lim="800000"/>
              <a:tailEnd type="triangle"/>
            </a:ln>
            <a:effectLst/>
          </p:spPr>
        </p:cxnSp>
        <p:sp>
          <p:nvSpPr>
            <p:cNvPr id="49" name="矩形 48"/>
            <p:cNvSpPr/>
            <p:nvPr/>
          </p:nvSpPr>
          <p:spPr>
            <a:xfrm>
              <a:off x="2165869" y="3158876"/>
              <a:ext cx="587979" cy="566889"/>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智能</a:t>
              </a:r>
              <a:endParaRPr kumimoji="0" lang="en-US" altLang="zh-CN"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合约</a:t>
              </a:r>
              <a:endParaRPr kumimoji="0" lang="en-US" altLang="zh-CN"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0" name="矩形 49"/>
            <p:cNvSpPr/>
            <p:nvPr/>
          </p:nvSpPr>
          <p:spPr>
            <a:xfrm>
              <a:off x="2821112" y="3158876"/>
              <a:ext cx="589517" cy="566889"/>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执行</a:t>
              </a:r>
              <a:endParaRPr kumimoji="0" lang="en-US" altLang="zh-CN"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结果</a:t>
              </a:r>
            </a:p>
          </p:txBody>
        </p:sp>
        <p:sp>
          <p:nvSpPr>
            <p:cNvPr id="51" name="矩形 50"/>
            <p:cNvSpPr/>
            <p:nvPr/>
          </p:nvSpPr>
          <p:spPr>
            <a:xfrm>
              <a:off x="421543" y="2497066"/>
              <a:ext cx="1878859" cy="1199867"/>
            </a:xfrm>
            <a:prstGeom prst="rect">
              <a:avLst/>
            </a:prstGeom>
          </p:spPr>
          <p:txBody>
            <a:bodyPr wrap="square">
              <a:spAutoFit/>
            </a:bodyPr>
            <a:lstStyle/>
            <a:p>
              <a:pPr marL="285750" indent="-285750" defTabSz="914400">
                <a:lnSpc>
                  <a:spcPct val="150000"/>
                </a:lnSpc>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去中心化执行</a:t>
              </a:r>
              <a:endParaRPr lang="en-US" altLang="zh-CN" sz="2400"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150000"/>
                </a:lnSpc>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不可篡改</a:t>
              </a:r>
              <a:endParaRPr lang="en-US" altLang="zh-CN" sz="2400"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150000"/>
                </a:lnSpc>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可回溯</a:t>
              </a:r>
            </a:p>
          </p:txBody>
        </p:sp>
      </p:grpSp>
    </p:spTree>
    <p:extLst>
      <p:ext uri="{BB962C8B-B14F-4D97-AF65-F5344CB8AC3E}">
        <p14:creationId xmlns:p14="http://schemas.microsoft.com/office/powerpoint/2010/main" val="416560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grpSp>
        <p:nvGrpSpPr>
          <p:cNvPr id="28" name="组合 27"/>
          <p:cNvGrpSpPr/>
          <p:nvPr/>
        </p:nvGrpSpPr>
        <p:grpSpPr>
          <a:xfrm>
            <a:off x="320867" y="1218196"/>
            <a:ext cx="8470929" cy="5347713"/>
            <a:chOff x="531182" y="1117220"/>
            <a:chExt cx="10482251" cy="5347713"/>
          </a:xfrm>
        </p:grpSpPr>
        <p:cxnSp>
          <p:nvCxnSpPr>
            <p:cNvPr id="52" name="直接连接符 51"/>
            <p:cNvCxnSpPr/>
            <p:nvPr/>
          </p:nvCxnSpPr>
          <p:spPr>
            <a:xfrm>
              <a:off x="3578087" y="5155096"/>
              <a:ext cx="6798365" cy="0"/>
            </a:xfrm>
            <a:prstGeom prst="line">
              <a:avLst/>
            </a:prstGeom>
            <a:noFill/>
            <a:ln w="28575" cap="flat" cmpd="sng" algn="ctr">
              <a:solidFill>
                <a:srgbClr val="5B9BD5"/>
              </a:solidFill>
              <a:prstDash val="solid"/>
              <a:miter lim="800000"/>
            </a:ln>
            <a:effectLst/>
          </p:spPr>
        </p:cxnSp>
        <p:cxnSp>
          <p:nvCxnSpPr>
            <p:cNvPr id="53" name="直接箭头连接符 52"/>
            <p:cNvCxnSpPr/>
            <p:nvPr/>
          </p:nvCxnSpPr>
          <p:spPr>
            <a:xfrm flipV="1">
              <a:off x="4426226" y="1751190"/>
              <a:ext cx="0" cy="3035975"/>
            </a:xfrm>
            <a:prstGeom prst="straightConnector1">
              <a:avLst/>
            </a:prstGeom>
            <a:noFill/>
            <a:ln w="28575" cap="flat" cmpd="sng" algn="ctr">
              <a:solidFill>
                <a:srgbClr val="5B9BD5"/>
              </a:solidFill>
              <a:prstDash val="solid"/>
              <a:miter lim="800000"/>
              <a:tailEnd type="triangle"/>
            </a:ln>
            <a:effectLst/>
          </p:spPr>
        </p:cxnSp>
        <p:cxnSp>
          <p:nvCxnSpPr>
            <p:cNvPr id="54" name="直接箭头连接符 53"/>
            <p:cNvCxnSpPr/>
            <p:nvPr/>
          </p:nvCxnSpPr>
          <p:spPr>
            <a:xfrm>
              <a:off x="3299791" y="1751190"/>
              <a:ext cx="0" cy="3035975"/>
            </a:xfrm>
            <a:prstGeom prst="straightConnector1">
              <a:avLst/>
            </a:prstGeom>
            <a:noFill/>
            <a:ln w="28575" cap="flat" cmpd="sng" algn="ctr">
              <a:solidFill>
                <a:srgbClr val="ED7D31"/>
              </a:solidFill>
              <a:prstDash val="solid"/>
              <a:miter lim="800000"/>
              <a:tailEnd type="triangle"/>
            </a:ln>
            <a:effectLst/>
          </p:spPr>
        </p:cxnSp>
        <p:sp>
          <p:nvSpPr>
            <p:cNvPr id="55" name="矩形 54"/>
            <p:cNvSpPr/>
            <p:nvPr/>
          </p:nvSpPr>
          <p:spPr>
            <a:xfrm>
              <a:off x="2951429" y="1117220"/>
              <a:ext cx="1756898" cy="633970"/>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区</a:t>
              </a:r>
              <a:r>
                <a:rPr kumimoji="0" lang="zh-CN" altLang="en-US"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块链数据</a:t>
              </a:r>
              <a:endPar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56" name="矩形 55"/>
            <p:cNvSpPr/>
            <p:nvPr/>
          </p:nvSpPr>
          <p:spPr>
            <a:xfrm>
              <a:off x="531182" y="2165139"/>
              <a:ext cx="3298696" cy="2234583"/>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智能</a:t>
              </a:r>
              <a:r>
                <a:rPr kumimoji="0" lang="zh-CN" altLang="en-US"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合约</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Contract Ticket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if (</a:t>
              </a:r>
              <a:r>
                <a:rPr kumimoji="0" lang="en-US" altLang="zh-CN" sz="1400" b="0" i="0" u="none" strike="noStrike" kern="1200" cap="none" spc="0" normalizeH="0" baseline="0" noProof="0" dirty="0" err="1"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msg</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==“buy”)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err="1"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msg.sender.money</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err="1"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msg.sender.ticket</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err="1"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cinema.money</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en-US" altLang="zh-CN" sz="1400" b="0" i="0" u="none" strike="noStrike" kern="1200" cap="none" spc="0" normalizeH="0" baseline="0" noProof="0" dirty="0" err="1"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cinema.ticket</a:t>
              </a: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p>
          </p:txBody>
        </p:sp>
        <p:sp>
          <p:nvSpPr>
            <p:cNvPr id="57" name="矩形 56"/>
            <p:cNvSpPr/>
            <p:nvPr/>
          </p:nvSpPr>
          <p:spPr>
            <a:xfrm>
              <a:off x="3956609" y="2165138"/>
              <a:ext cx="2350097" cy="2234583"/>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执行结果：</a:t>
              </a:r>
              <a:endParaRPr kumimoji="0" lang="en-US" altLang="zh-CN"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人：钱</a:t>
              </a:r>
              <a:r>
                <a:rPr kumimoji="0" lang="en-US" altLang="zh-CN"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r>
                <a:rPr kumimoji="0" lang="zh-CN" altLang="en-US"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，票</a:t>
              </a:r>
              <a:r>
                <a:rPr kumimoji="0" lang="en-US" altLang="zh-CN"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影院：钱</a:t>
              </a:r>
              <a:r>
                <a:rPr kumimoji="0" lang="en-US" altLang="zh-CN"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r>
                <a:rPr kumimoji="0" lang="zh-CN" altLang="en-US"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，票</a:t>
              </a:r>
              <a:r>
                <a:rPr kumimoji="0" lang="en-US" altLang="zh-CN"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57"/>
            <p:cNvSpPr/>
            <p:nvPr/>
          </p:nvSpPr>
          <p:spPr>
            <a:xfrm>
              <a:off x="2951429" y="4787165"/>
              <a:ext cx="1756898" cy="63397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节点</a:t>
              </a:r>
            </a:p>
          </p:txBody>
        </p:sp>
        <p:cxnSp>
          <p:nvCxnSpPr>
            <p:cNvPr id="59" name="直接箭头连接符 58"/>
            <p:cNvCxnSpPr/>
            <p:nvPr/>
          </p:nvCxnSpPr>
          <p:spPr>
            <a:xfrm flipV="1">
              <a:off x="8184830" y="1751190"/>
              <a:ext cx="0" cy="3035975"/>
            </a:xfrm>
            <a:prstGeom prst="straightConnector1">
              <a:avLst/>
            </a:prstGeom>
            <a:noFill/>
            <a:ln w="28575" cap="flat" cmpd="sng" algn="ctr">
              <a:solidFill>
                <a:srgbClr val="5B9BD5"/>
              </a:solidFill>
              <a:prstDash val="solid"/>
              <a:miter lim="800000"/>
              <a:tailEnd type="triangle"/>
            </a:ln>
            <a:effectLst/>
          </p:spPr>
        </p:cxnSp>
        <p:cxnSp>
          <p:nvCxnSpPr>
            <p:cNvPr id="60" name="直接箭头连接符 59"/>
            <p:cNvCxnSpPr/>
            <p:nvPr/>
          </p:nvCxnSpPr>
          <p:spPr>
            <a:xfrm>
              <a:off x="7058395" y="1751190"/>
              <a:ext cx="0" cy="3035975"/>
            </a:xfrm>
            <a:prstGeom prst="straightConnector1">
              <a:avLst/>
            </a:prstGeom>
            <a:noFill/>
            <a:ln w="28575" cap="flat" cmpd="sng" algn="ctr">
              <a:solidFill>
                <a:srgbClr val="ED7D31"/>
              </a:solidFill>
              <a:prstDash val="solid"/>
              <a:miter lim="800000"/>
              <a:tailEnd type="triangle"/>
            </a:ln>
            <a:effectLst/>
          </p:spPr>
        </p:cxnSp>
        <p:sp>
          <p:nvSpPr>
            <p:cNvPr id="61" name="矩形 60"/>
            <p:cNvSpPr/>
            <p:nvPr/>
          </p:nvSpPr>
          <p:spPr>
            <a:xfrm>
              <a:off x="6710033" y="1117220"/>
              <a:ext cx="1756898" cy="633970"/>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区</a:t>
              </a:r>
              <a:r>
                <a:rPr kumimoji="0" lang="zh-CN" altLang="en-US"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块链数据</a:t>
              </a:r>
              <a:endPar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6563631" y="2769703"/>
              <a:ext cx="1003400" cy="967409"/>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智能</a:t>
              </a:r>
              <a:endPar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合约</a:t>
              </a:r>
              <a:endPar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3" name="矩形 62"/>
            <p:cNvSpPr/>
            <p:nvPr/>
          </p:nvSpPr>
          <p:spPr>
            <a:xfrm>
              <a:off x="7681818" y="2769702"/>
              <a:ext cx="1006024" cy="967409"/>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执行</a:t>
              </a:r>
              <a:endPar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结果</a:t>
              </a:r>
              <a:endParaRPr kumimoji="0" lang="zh-CN" altLang="en-US" sz="14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6710033" y="4787165"/>
              <a:ext cx="1756898" cy="63397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节点</a:t>
              </a:r>
            </a:p>
          </p:txBody>
        </p:sp>
        <p:cxnSp>
          <p:nvCxnSpPr>
            <p:cNvPr id="65" name="直接箭头连接符 64"/>
            <p:cNvCxnSpPr/>
            <p:nvPr/>
          </p:nvCxnSpPr>
          <p:spPr>
            <a:xfrm flipV="1">
              <a:off x="10510421" y="1751190"/>
              <a:ext cx="0" cy="3035975"/>
            </a:xfrm>
            <a:prstGeom prst="straightConnector1">
              <a:avLst/>
            </a:prstGeom>
            <a:noFill/>
            <a:ln w="28575" cap="flat" cmpd="sng" algn="ctr">
              <a:solidFill>
                <a:srgbClr val="5B9BD5"/>
              </a:solidFill>
              <a:prstDash val="solid"/>
              <a:miter lim="800000"/>
              <a:tailEnd type="triangle"/>
            </a:ln>
            <a:effectLst/>
          </p:spPr>
        </p:cxnSp>
        <p:cxnSp>
          <p:nvCxnSpPr>
            <p:cNvPr id="66" name="直接箭头连接符 65"/>
            <p:cNvCxnSpPr/>
            <p:nvPr/>
          </p:nvCxnSpPr>
          <p:spPr>
            <a:xfrm>
              <a:off x="9383986" y="1751190"/>
              <a:ext cx="0" cy="3035975"/>
            </a:xfrm>
            <a:prstGeom prst="straightConnector1">
              <a:avLst/>
            </a:prstGeom>
            <a:noFill/>
            <a:ln w="28575" cap="flat" cmpd="sng" algn="ctr">
              <a:solidFill>
                <a:srgbClr val="ED7D31"/>
              </a:solidFill>
              <a:prstDash val="solid"/>
              <a:miter lim="800000"/>
              <a:tailEnd type="triangle"/>
            </a:ln>
            <a:effectLst/>
          </p:spPr>
        </p:cxnSp>
        <p:sp>
          <p:nvSpPr>
            <p:cNvPr id="67" name="矩形 66"/>
            <p:cNvSpPr/>
            <p:nvPr/>
          </p:nvSpPr>
          <p:spPr>
            <a:xfrm>
              <a:off x="9035624" y="1117220"/>
              <a:ext cx="1756898" cy="633970"/>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区</a:t>
              </a:r>
              <a:r>
                <a:rPr kumimoji="0" lang="zh-CN" altLang="en-US" sz="16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块链数据</a:t>
              </a:r>
              <a:endPar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8" name="矩形 67"/>
            <p:cNvSpPr/>
            <p:nvPr/>
          </p:nvSpPr>
          <p:spPr>
            <a:xfrm>
              <a:off x="8889222" y="2769703"/>
              <a:ext cx="1003400" cy="967409"/>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智能</a:t>
              </a:r>
              <a:endPar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合约</a:t>
              </a:r>
              <a:endPar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69" name="矩形 68"/>
            <p:cNvSpPr/>
            <p:nvPr/>
          </p:nvSpPr>
          <p:spPr>
            <a:xfrm>
              <a:off x="10007409" y="2769702"/>
              <a:ext cx="1006024" cy="967409"/>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执行</a:t>
              </a:r>
              <a:endParaRPr kumimoji="0" lang="en-US" altLang="zh-CN"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结果</a:t>
              </a:r>
              <a:endParaRPr kumimoji="0" lang="zh-CN" altLang="en-US" sz="14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70" name="矩形 69"/>
            <p:cNvSpPr/>
            <p:nvPr/>
          </p:nvSpPr>
          <p:spPr>
            <a:xfrm>
              <a:off x="9035624" y="4787165"/>
              <a:ext cx="1756898" cy="63397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节点</a:t>
              </a:r>
            </a:p>
          </p:txBody>
        </p:sp>
        <p:sp>
          <p:nvSpPr>
            <p:cNvPr id="71" name="矩形 70"/>
            <p:cNvSpPr/>
            <p:nvPr/>
          </p:nvSpPr>
          <p:spPr>
            <a:xfrm>
              <a:off x="5238153" y="5897215"/>
              <a:ext cx="1029534" cy="567718"/>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买电影票</a:t>
              </a:r>
              <a:endParaRPr kumimoji="0" lang="zh-CN" altLang="en-US" sz="12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cxnSp>
          <p:nvCxnSpPr>
            <p:cNvPr id="72" name="直接箭头连接符 71"/>
            <p:cNvCxnSpPr>
              <a:stCxn id="71" idx="0"/>
            </p:cNvCxnSpPr>
            <p:nvPr/>
          </p:nvCxnSpPr>
          <p:spPr>
            <a:xfrm flipV="1">
              <a:off x="5752920" y="5148841"/>
              <a:ext cx="0" cy="748374"/>
            </a:xfrm>
            <a:prstGeom prst="straightConnector1">
              <a:avLst/>
            </a:prstGeom>
            <a:noFill/>
            <a:ln w="28575" cap="flat" cmpd="sng" algn="ctr">
              <a:solidFill>
                <a:srgbClr val="70AD47"/>
              </a:solidFill>
              <a:prstDash val="solid"/>
              <a:miter lim="800000"/>
              <a:tailEnd type="triangle"/>
            </a:ln>
            <a:effectLst/>
          </p:spPr>
        </p:cxnSp>
      </p:grpSp>
    </p:spTree>
    <p:extLst>
      <p:ext uri="{BB962C8B-B14F-4D97-AF65-F5344CB8AC3E}">
        <p14:creationId xmlns:p14="http://schemas.microsoft.com/office/powerpoint/2010/main" val="134262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7D3D9B90-9BF7-4404-BB74-34E30BDE5399}"/>
              </a:ext>
            </a:extLst>
          </p:cNvPr>
          <p:cNvSpPr>
            <a:spLocks noGrp="1"/>
          </p:cNvSpPr>
          <p:nvPr>
            <p:ph idx="1"/>
          </p:nvPr>
        </p:nvSpPr>
        <p:spPr>
          <a:xfrm>
            <a:off x="2333759" y="1983743"/>
            <a:ext cx="5014391" cy="4169922"/>
          </a:xfrm>
        </p:spPr>
        <p:txBody>
          <a:bodyPr>
            <a:normAutofit/>
          </a:bodyPr>
          <a:lstStyle/>
          <a:p>
            <a:pPr marL="457200" indent="-457200">
              <a:lnSpc>
                <a:spcPct val="150000"/>
              </a:lnSpc>
              <a:buClrTx/>
              <a:buFont typeface="+mj-lt"/>
              <a:buAutoNum type="arabicPeriod"/>
            </a:pPr>
            <a:r>
              <a:rPr lang="zh-CN" altLang="en-US" sz="2400" dirty="0"/>
              <a:t>智能合约及平台简介</a:t>
            </a:r>
            <a:endParaRPr lang="en-US" altLang="zh-CN" sz="2400" dirty="0"/>
          </a:p>
          <a:p>
            <a:pPr marL="457200" indent="-457200">
              <a:lnSpc>
                <a:spcPct val="150000"/>
              </a:lnSpc>
              <a:buClrTx/>
              <a:buFont typeface="+mj-lt"/>
              <a:buAutoNum type="arabicPeriod"/>
            </a:pPr>
            <a:r>
              <a:rPr lang="zh-CN" altLang="en-US" sz="2400" dirty="0"/>
              <a:t>以太坊基本操作及原理</a:t>
            </a:r>
            <a:endParaRPr lang="en-US" altLang="zh-CN" sz="2400" dirty="0"/>
          </a:p>
          <a:p>
            <a:pPr marL="457200" indent="-457200">
              <a:lnSpc>
                <a:spcPct val="150000"/>
              </a:lnSpc>
              <a:buClrTx/>
              <a:buFont typeface="+mj-lt"/>
              <a:buAutoNum type="arabicPeriod"/>
            </a:pPr>
            <a:r>
              <a:rPr lang="en-US" altLang="zh-CN" sz="2400" dirty="0"/>
              <a:t>Solidity</a:t>
            </a:r>
            <a:r>
              <a:rPr lang="zh-CN" altLang="en-US" sz="2400" dirty="0"/>
              <a:t>语言</a:t>
            </a:r>
            <a:endParaRPr lang="en-US" altLang="zh-CN" sz="2400" dirty="0"/>
          </a:p>
          <a:p>
            <a:pPr marL="457200" indent="-457200">
              <a:lnSpc>
                <a:spcPct val="150000"/>
              </a:lnSpc>
              <a:buClrTx/>
              <a:buFont typeface="+mj-lt"/>
              <a:buAutoNum type="arabicPeriod"/>
            </a:pPr>
            <a:r>
              <a:rPr lang="zh-CN" altLang="en-US" sz="2400" dirty="0"/>
              <a:t>联盟链智能合约（</a:t>
            </a:r>
            <a:r>
              <a:rPr lang="en-US" altLang="zh-CN" sz="2400" dirty="0"/>
              <a:t>Fabric</a:t>
            </a:r>
            <a:r>
              <a:rPr lang="zh-CN" altLang="en-US" sz="2400" dirty="0"/>
              <a:t>）</a:t>
            </a:r>
            <a:endParaRPr lang="en-US" altLang="zh-CN" sz="2400" dirty="0"/>
          </a:p>
          <a:p>
            <a:pPr marL="457200" indent="-457200">
              <a:lnSpc>
                <a:spcPct val="150000"/>
              </a:lnSpc>
              <a:buClrTx/>
              <a:buFont typeface="+mj-lt"/>
              <a:buAutoNum type="arabicPeriod"/>
            </a:pPr>
            <a:r>
              <a:rPr lang="zh-CN" altLang="en-US" sz="2400" dirty="0"/>
              <a:t>为智能合约构造图形交互</a:t>
            </a:r>
            <a:endParaRPr lang="en-US" altLang="zh-CN" sz="2400" dirty="0"/>
          </a:p>
        </p:txBody>
      </p:sp>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446144" y="1098000"/>
            <a:ext cx="7886700" cy="854073"/>
          </a:xfrm>
        </p:spPr>
        <p:txBody>
          <a:bodyPr/>
          <a:lstStyle/>
          <a:p>
            <a:pPr algn="ctr"/>
            <a:r>
              <a:rPr lang="zh-CN" altLang="en-US" dirty="0"/>
              <a:t>目录</a:t>
            </a:r>
          </a:p>
        </p:txBody>
      </p:sp>
      <p:sp>
        <p:nvSpPr>
          <p:cNvPr id="4" name="矩形 3"/>
          <p:cNvSpPr/>
          <p:nvPr/>
        </p:nvSpPr>
        <p:spPr bwMode="auto">
          <a:xfrm>
            <a:off x="2259106" y="2003611"/>
            <a:ext cx="3872753" cy="632012"/>
          </a:xfrm>
          <a:prstGeom prst="rect">
            <a:avLst/>
          </a:prstGeom>
          <a:noFill/>
          <a:ln w="38100"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10418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73866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区块链智能合约平台</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741756" y="1797525"/>
            <a:ext cx="7482498" cy="4374850"/>
            <a:chOff x="397479" y="1336585"/>
            <a:chExt cx="5841089" cy="3415155"/>
          </a:xfrm>
        </p:grpSpPr>
        <p:pic>
          <p:nvPicPr>
            <p:cNvPr id="54" name="图片 53"/>
            <p:cNvPicPr>
              <a:picLocks noChangeAspect="1"/>
            </p:cNvPicPr>
            <p:nvPr/>
          </p:nvPicPr>
          <p:blipFill>
            <a:blip r:embed="rId2"/>
            <a:stretch>
              <a:fillRect/>
            </a:stretch>
          </p:blipFill>
          <p:spPr>
            <a:xfrm>
              <a:off x="397479" y="1336585"/>
              <a:ext cx="5688279" cy="3019501"/>
            </a:xfrm>
            <a:prstGeom prst="rect">
              <a:avLst/>
            </a:prstGeom>
          </p:spPr>
        </p:pic>
        <p:sp>
          <p:nvSpPr>
            <p:cNvPr id="55" name="矩形 54"/>
            <p:cNvSpPr/>
            <p:nvPr/>
          </p:nvSpPr>
          <p:spPr>
            <a:xfrm>
              <a:off x="402805" y="4410617"/>
              <a:ext cx="5835763" cy="341123"/>
            </a:xfrm>
            <a:prstGeom prst="rect">
              <a:avLst/>
            </a:prstGeom>
          </p:spPr>
          <p:txBody>
            <a:bodyPr wrap="square">
              <a:spAutoFit/>
            </a:bodyPr>
            <a:lstStyle/>
            <a:p>
              <a:pPr defTabSz="914400">
                <a:lnSpc>
                  <a:spcPct val="150000"/>
                </a:lnSpc>
              </a:pPr>
              <a:r>
                <a:rPr lang="en-US" altLang="zh-CN" sz="900" dirty="0">
                  <a:solidFill>
                    <a:prstClr val="black"/>
                  </a:solidFill>
                  <a:latin typeface="Calibri"/>
                  <a:ea typeface="宋体"/>
                </a:rPr>
                <a:t>(Tien Tuan </a:t>
              </a:r>
              <a:r>
                <a:rPr lang="en-US" altLang="zh-CN" sz="900" dirty="0" err="1">
                  <a:solidFill>
                    <a:prstClr val="black"/>
                  </a:solidFill>
                  <a:latin typeface="Calibri"/>
                  <a:ea typeface="宋体"/>
                </a:rPr>
                <a:t>Anh</a:t>
              </a:r>
              <a:r>
                <a:rPr lang="en-US" altLang="zh-CN" sz="900" dirty="0">
                  <a:solidFill>
                    <a:prstClr val="black"/>
                  </a:solidFill>
                  <a:latin typeface="Calibri"/>
                  <a:ea typeface="宋体"/>
                </a:rPr>
                <a:t> </a:t>
              </a:r>
              <a:r>
                <a:rPr lang="en-US" altLang="zh-CN" sz="900" dirty="0" err="1">
                  <a:solidFill>
                    <a:prstClr val="black"/>
                  </a:solidFill>
                  <a:latin typeface="Calibri"/>
                  <a:ea typeface="宋体"/>
                </a:rPr>
                <a:t>Dinh</a:t>
              </a:r>
              <a:r>
                <a:rPr lang="en-US" altLang="zh-CN" sz="900" dirty="0">
                  <a:solidFill>
                    <a:prstClr val="black"/>
                  </a:solidFill>
                  <a:latin typeface="Calibri"/>
                  <a:ea typeface="宋体"/>
                </a:rPr>
                <a:t>, </a:t>
              </a:r>
              <a:r>
                <a:rPr lang="en-US" altLang="zh-CN" sz="900" dirty="0" err="1">
                  <a:solidFill>
                    <a:prstClr val="black"/>
                  </a:solidFill>
                  <a:latin typeface="Calibri"/>
                  <a:ea typeface="宋体"/>
                </a:rPr>
                <a:t>Ji</a:t>
              </a:r>
              <a:r>
                <a:rPr lang="en-US" altLang="zh-CN" sz="900" dirty="0">
                  <a:solidFill>
                    <a:prstClr val="black"/>
                  </a:solidFill>
                  <a:latin typeface="Calibri"/>
                  <a:ea typeface="宋体"/>
                </a:rPr>
                <a:t> Wang, Gang Chen, </a:t>
              </a:r>
              <a:r>
                <a:rPr lang="en-US" altLang="zh-CN" sz="900" dirty="0" err="1">
                  <a:solidFill>
                    <a:prstClr val="black"/>
                  </a:solidFill>
                  <a:latin typeface="Calibri"/>
                  <a:ea typeface="宋体"/>
                </a:rPr>
                <a:t>Rui</a:t>
              </a:r>
              <a:r>
                <a:rPr lang="en-US" altLang="zh-CN" sz="900" dirty="0">
                  <a:solidFill>
                    <a:prstClr val="black"/>
                  </a:solidFill>
                  <a:latin typeface="Calibri"/>
                  <a:ea typeface="宋体"/>
                </a:rPr>
                <a:t> Liu, </a:t>
              </a:r>
              <a:r>
                <a:rPr lang="en-US" altLang="zh-CN" sz="900" dirty="0" err="1">
                  <a:solidFill>
                    <a:prstClr val="black"/>
                  </a:solidFill>
                  <a:latin typeface="Calibri"/>
                  <a:ea typeface="宋体"/>
                </a:rPr>
                <a:t>Beng</a:t>
              </a:r>
              <a:r>
                <a:rPr lang="en-US" altLang="zh-CN" sz="900" dirty="0">
                  <a:solidFill>
                    <a:prstClr val="black"/>
                  </a:solidFill>
                  <a:latin typeface="Calibri"/>
                  <a:ea typeface="宋体"/>
                </a:rPr>
                <a:t> Chin </a:t>
              </a:r>
              <a:r>
                <a:rPr lang="en-US" altLang="zh-CN" sz="900" dirty="0" err="1">
                  <a:solidFill>
                    <a:prstClr val="black"/>
                  </a:solidFill>
                  <a:latin typeface="Calibri"/>
                  <a:ea typeface="宋体"/>
                </a:rPr>
                <a:t>Ooi</a:t>
              </a:r>
              <a:r>
                <a:rPr lang="en-US" altLang="zh-CN" sz="900" dirty="0">
                  <a:solidFill>
                    <a:prstClr val="black"/>
                  </a:solidFill>
                  <a:latin typeface="Calibri"/>
                  <a:ea typeface="宋体"/>
                </a:rPr>
                <a:t>, and Kian-Lee Tan. 2017. BLOCKBENCH: A Framework for Analyzing Private Blockchains. In </a:t>
              </a:r>
              <a:r>
                <a:rPr lang="en-US" altLang="zh-CN" sz="900" i="1" dirty="0">
                  <a:solidFill>
                    <a:prstClr val="black"/>
                  </a:solidFill>
                  <a:latin typeface="Calibri"/>
                  <a:ea typeface="宋体"/>
                </a:rPr>
                <a:t>Proceedings of the 2017 ACM International Conference on Management of Data</a:t>
              </a:r>
              <a:r>
                <a:rPr lang="en-US" altLang="zh-CN" sz="900" dirty="0">
                  <a:solidFill>
                    <a:prstClr val="black"/>
                  </a:solidFill>
                  <a:latin typeface="Calibri"/>
                  <a:ea typeface="宋体"/>
                </a:rPr>
                <a:t>. ACM, 1085–1100 )</a:t>
              </a:r>
              <a:endParaRPr lang="en-US" altLang="zh-CN" sz="900"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80890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73866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区块链智能合约平台</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718062" y="2597281"/>
            <a:ext cx="7408654" cy="3066838"/>
          </a:xfrm>
          <a:prstGeom prst="rect">
            <a:avLst/>
          </a:prstGeom>
        </p:spPr>
      </p:pic>
      <p:sp>
        <p:nvSpPr>
          <p:cNvPr id="52" name="矩形 51"/>
          <p:cNvSpPr/>
          <p:nvPr/>
        </p:nvSpPr>
        <p:spPr>
          <a:xfrm>
            <a:off x="645870" y="1749976"/>
            <a:ext cx="2677290" cy="581057"/>
          </a:xfrm>
          <a:prstGeom prst="rect">
            <a:avLst/>
          </a:prstGeom>
        </p:spPr>
        <p:txBody>
          <a:bodyPr wrap="square">
            <a:spAutoFit/>
          </a:bodyPr>
          <a:lstStyle/>
          <a:p>
            <a:pPr marL="285750" indent="-285750" defTabSz="914400">
              <a:lnSpc>
                <a:spcPct val="150000"/>
              </a:lnSpc>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比较出名的</a:t>
            </a:r>
          </a:p>
        </p:txBody>
      </p:sp>
    </p:spTree>
    <p:extLst>
      <p:ext uri="{BB962C8B-B14F-4D97-AF65-F5344CB8AC3E}">
        <p14:creationId xmlns:p14="http://schemas.microsoft.com/office/powerpoint/2010/main" val="375046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a:t>
            </a:r>
            <a:r>
              <a:rPr lang="en-US" altLang="zh-CN" sz="2800" b="1" dirty="0">
                <a:solidFill>
                  <a:prstClr val="black"/>
                </a:solidFill>
                <a:latin typeface="微软雅黑" panose="020B0503020204020204" pitchFamily="34" charset="-122"/>
                <a:ea typeface="微软雅黑" panose="020B0503020204020204" pitchFamily="34" charset="-122"/>
              </a:rPr>
              <a:t>NEO</a:t>
            </a:r>
          </a:p>
        </p:txBody>
      </p:sp>
      <p:sp>
        <p:nvSpPr>
          <p:cNvPr id="52" name="矩形 51"/>
          <p:cNvSpPr/>
          <p:nvPr/>
        </p:nvSpPr>
        <p:spPr>
          <a:xfrm>
            <a:off x="645870" y="1749976"/>
            <a:ext cx="2941873" cy="3970318"/>
          </a:xfrm>
          <a:prstGeom prst="rect">
            <a:avLst/>
          </a:prstGeom>
        </p:spPr>
        <p:txBody>
          <a:bodyPr wrap="square">
            <a:spAutoFit/>
          </a:bodyPr>
          <a:lstStyle/>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“中国以太坊”</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en-US" altLang="zh-CN" dirty="0" err="1">
                <a:solidFill>
                  <a:prstClr val="black"/>
                </a:solidFill>
                <a:latin typeface="微软雅黑" panose="020B0503020204020204" pitchFamily="34" charset="-122"/>
                <a:ea typeface="微软雅黑" panose="020B0503020204020204" pitchFamily="34" charset="-122"/>
              </a:rPr>
              <a:t>dBFT</a:t>
            </a:r>
            <a:r>
              <a:rPr lang="zh-CN" altLang="en-US" dirty="0">
                <a:solidFill>
                  <a:prstClr val="black"/>
                </a:solidFill>
                <a:latin typeface="微软雅黑" panose="020B0503020204020204" pitchFamily="34" charset="-122"/>
                <a:ea typeface="微软雅黑" panose="020B0503020204020204" pitchFamily="34" charset="-122"/>
              </a:rPr>
              <a:t>共识机制</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合约运行在</a:t>
            </a:r>
            <a:r>
              <a:rPr lang="en-US" altLang="zh-CN" dirty="0">
                <a:solidFill>
                  <a:prstClr val="black"/>
                </a:solidFill>
                <a:latin typeface="微软雅黑" panose="020B0503020204020204" pitchFamily="34" charset="-122"/>
                <a:ea typeface="微软雅黑" panose="020B0503020204020204" pitchFamily="34" charset="-122"/>
              </a:rPr>
              <a:t>NEO VM</a:t>
            </a: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智能合约编写支持 </a:t>
            </a:r>
            <a:r>
              <a:rPr lang="en-US" altLang="zh-CN" dirty="0">
                <a:solidFill>
                  <a:prstClr val="black"/>
                </a:solidFill>
                <a:latin typeface="微软雅黑" panose="020B0503020204020204" pitchFamily="34" charset="-122"/>
                <a:ea typeface="微软雅黑" panose="020B0503020204020204" pitchFamily="34" charset="-122"/>
              </a:rPr>
              <a:t>C#</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err="1">
                <a:solidFill>
                  <a:prstClr val="black"/>
                </a:solidFill>
                <a:latin typeface="微软雅黑" panose="020B0503020204020204" pitchFamily="34" charset="-122"/>
                <a:ea typeface="微软雅黑" panose="020B0503020204020204" pitchFamily="34" charset="-122"/>
              </a:rPr>
              <a:t>VB.Net</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F#</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Java</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err="1">
                <a:solidFill>
                  <a:prstClr val="black"/>
                </a:solidFill>
                <a:latin typeface="微软雅黑" panose="020B0503020204020204" pitchFamily="34" charset="-122"/>
                <a:ea typeface="微软雅黑" panose="020B0503020204020204" pitchFamily="34" charset="-122"/>
              </a:rPr>
              <a:t>Kotlin</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Python</a:t>
            </a:r>
          </a:p>
          <a:p>
            <a:pPr marL="285750" indent="-285750" defTabSz="914400">
              <a:lnSpc>
                <a:spcPct val="200000"/>
              </a:lnSpc>
              <a:buFont typeface="Arial" panose="020B0604020202020204" pitchFamily="34" charset="0"/>
              <a:buChar char="•"/>
            </a:pP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443" y="1728187"/>
            <a:ext cx="5238757" cy="4971746"/>
          </a:xfrm>
          <a:prstGeom prst="rect">
            <a:avLst/>
          </a:prstGeom>
        </p:spPr>
      </p:pic>
    </p:spTree>
    <p:extLst>
      <p:ext uri="{BB962C8B-B14F-4D97-AF65-F5344CB8AC3E}">
        <p14:creationId xmlns:p14="http://schemas.microsoft.com/office/powerpoint/2010/main" val="3679470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a:t>
            </a:r>
            <a:r>
              <a:rPr lang="en-US" altLang="zh-CN" sz="2800" b="1" dirty="0">
                <a:solidFill>
                  <a:prstClr val="black"/>
                </a:solidFill>
                <a:latin typeface="微软雅黑" panose="020B0503020204020204" pitchFamily="34" charset="-122"/>
                <a:ea typeface="微软雅黑" panose="020B0503020204020204" pitchFamily="34" charset="-122"/>
              </a:rPr>
              <a:t>EOS</a:t>
            </a:r>
          </a:p>
        </p:txBody>
      </p:sp>
      <p:sp>
        <p:nvSpPr>
          <p:cNvPr id="52" name="矩形 51"/>
          <p:cNvSpPr/>
          <p:nvPr/>
        </p:nvSpPr>
        <p:spPr>
          <a:xfrm>
            <a:off x="683970" y="1688838"/>
            <a:ext cx="6453430" cy="1754326"/>
          </a:xfrm>
          <a:prstGeom prst="rect">
            <a:avLst/>
          </a:prstGeom>
        </p:spPr>
        <p:txBody>
          <a:bodyPr wrap="square">
            <a:spAutoFit/>
          </a:bodyPr>
          <a:lstStyle/>
          <a:p>
            <a:pPr marL="285750" indent="-285750" defTabSz="914400">
              <a:lnSpc>
                <a:spcPct val="200000"/>
              </a:lnSpc>
              <a:buFont typeface="Arial" panose="020B0604020202020204" pitchFamily="34" charset="0"/>
              <a:buChar char="•"/>
            </a:pPr>
            <a:r>
              <a:rPr lang="en-US" altLang="zh-CN" dirty="0" err="1">
                <a:solidFill>
                  <a:prstClr val="black"/>
                </a:solidFill>
                <a:latin typeface="微软雅黑" panose="020B0503020204020204" pitchFamily="34" charset="-122"/>
                <a:ea typeface="微软雅黑" panose="020B0503020204020204" pitchFamily="34" charset="-122"/>
              </a:rPr>
              <a:t>DPoS</a:t>
            </a:r>
            <a:r>
              <a:rPr lang="zh-CN" altLang="en-US" dirty="0">
                <a:solidFill>
                  <a:prstClr val="black"/>
                </a:solidFill>
                <a:latin typeface="微软雅黑" panose="020B0503020204020204" pitchFamily="34" charset="-122"/>
                <a:ea typeface="微软雅黑" panose="020B0503020204020204" pitchFamily="34" charset="-122"/>
              </a:rPr>
              <a:t>共识机制</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开发者抵押代币获取合约运行资源，用户免费</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合约通过</a:t>
            </a:r>
            <a:r>
              <a:rPr lang="en-US" altLang="zh-CN" dirty="0">
                <a:solidFill>
                  <a:prstClr val="black"/>
                </a:solidFill>
                <a:latin typeface="微软雅黑" panose="020B0503020204020204" pitchFamily="34" charset="-122"/>
                <a:ea typeface="微软雅黑" panose="020B0503020204020204" pitchFamily="34" charset="-122"/>
              </a:rPr>
              <a:t>C++</a:t>
            </a:r>
            <a:r>
              <a:rPr lang="zh-CN" altLang="en-US" dirty="0">
                <a:solidFill>
                  <a:prstClr val="black"/>
                </a:solidFill>
                <a:latin typeface="微软雅黑" panose="020B0503020204020204" pitchFamily="34" charset="-122"/>
                <a:ea typeface="微软雅黑" panose="020B0503020204020204" pitchFamily="34" charset="-122"/>
              </a:rPr>
              <a:t>等编写，支持运行在</a:t>
            </a:r>
            <a:r>
              <a:rPr lang="en-US" altLang="zh-CN" dirty="0">
                <a:solidFill>
                  <a:prstClr val="black"/>
                </a:solidFill>
                <a:latin typeface="微软雅黑" panose="020B0503020204020204" pitchFamily="34" charset="-122"/>
                <a:ea typeface="微软雅黑" panose="020B0503020204020204" pitchFamily="34" charset="-122"/>
              </a:rPr>
              <a:t>WASM</a:t>
            </a:r>
            <a:r>
              <a:rPr lang="zh-CN" altLang="en-US" dirty="0">
                <a:solidFill>
                  <a:prstClr val="black"/>
                </a:solidFill>
                <a:latin typeface="微软雅黑" panose="020B0503020204020204" pitchFamily="34" charset="-122"/>
                <a:ea typeface="微软雅黑" panose="020B0503020204020204" pitchFamily="34" charset="-122"/>
              </a:rPr>
              <a:t>或</a:t>
            </a:r>
            <a:r>
              <a:rPr lang="en-US" altLang="zh-CN" dirty="0">
                <a:solidFill>
                  <a:prstClr val="black"/>
                </a:solidFill>
                <a:latin typeface="微软雅黑" panose="020B0503020204020204" pitchFamily="34" charset="-122"/>
                <a:ea typeface="微软雅黑" panose="020B0503020204020204" pitchFamily="34" charset="-122"/>
              </a:rPr>
              <a:t>EVM</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668" y="3458136"/>
            <a:ext cx="7206494" cy="3171264"/>
          </a:xfrm>
          <a:prstGeom prst="rect">
            <a:avLst/>
          </a:prstGeom>
        </p:spPr>
      </p:pic>
    </p:spTree>
    <p:extLst>
      <p:ext uri="{BB962C8B-B14F-4D97-AF65-F5344CB8AC3E}">
        <p14:creationId xmlns:p14="http://schemas.microsoft.com/office/powerpoint/2010/main" val="2007225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a:t>
            </a:r>
            <a:r>
              <a:rPr lang="en-US" altLang="zh-CN" sz="2800" b="1" dirty="0">
                <a:solidFill>
                  <a:prstClr val="black"/>
                </a:solidFill>
                <a:latin typeface="微软雅黑" panose="020B0503020204020204" pitchFamily="34" charset="-122"/>
                <a:ea typeface="微软雅黑" panose="020B0503020204020204" pitchFamily="34" charset="-122"/>
              </a:rPr>
              <a:t>Hyperledger Fabric</a:t>
            </a:r>
          </a:p>
        </p:txBody>
      </p:sp>
      <p:sp>
        <p:nvSpPr>
          <p:cNvPr id="52" name="矩形 51"/>
          <p:cNvSpPr/>
          <p:nvPr/>
        </p:nvSpPr>
        <p:spPr>
          <a:xfrm>
            <a:off x="645870" y="1749976"/>
            <a:ext cx="3109090" cy="3416320"/>
          </a:xfrm>
          <a:prstGeom prst="rect">
            <a:avLst/>
          </a:prstGeom>
        </p:spPr>
        <p:txBody>
          <a:bodyPr wrap="square">
            <a:spAutoFit/>
          </a:bodyPr>
          <a:lstStyle/>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联盟链</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可进行成员管理</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智能合约称为</a:t>
            </a:r>
            <a:r>
              <a:rPr lang="en-US" altLang="zh-CN" dirty="0">
                <a:solidFill>
                  <a:prstClr val="black"/>
                </a:solidFill>
                <a:latin typeface="微软雅黑" panose="020B0503020204020204" pitchFamily="34" charset="-122"/>
                <a:ea typeface="微软雅黑" panose="020B0503020204020204" pitchFamily="34" charset="-122"/>
              </a:rPr>
              <a:t>chaincode</a:t>
            </a: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合约运行在</a:t>
            </a:r>
            <a:r>
              <a:rPr lang="en-US" altLang="zh-CN" dirty="0" err="1">
                <a:solidFill>
                  <a:prstClr val="black"/>
                </a:solidFill>
                <a:latin typeface="微软雅黑" panose="020B0503020204020204" pitchFamily="34" charset="-122"/>
                <a:ea typeface="微软雅黑" panose="020B0503020204020204" pitchFamily="34" charset="-122"/>
              </a:rPr>
              <a:t>docker</a:t>
            </a:r>
            <a:r>
              <a:rPr lang="zh-CN" altLang="en-US" dirty="0">
                <a:solidFill>
                  <a:prstClr val="black"/>
                </a:solidFill>
                <a:latin typeface="微软雅黑" panose="020B0503020204020204" pitchFamily="34" charset="-122"/>
                <a:ea typeface="微软雅黑" panose="020B0503020204020204" pitchFamily="34" charset="-122"/>
              </a:rPr>
              <a:t>中</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t>可采用</a:t>
            </a:r>
            <a:r>
              <a:rPr lang="en-US" altLang="zh-CN" dirty="0"/>
              <a:t>Go</a:t>
            </a:r>
            <a:r>
              <a:rPr lang="zh-CN" altLang="en-US" dirty="0"/>
              <a:t>、</a:t>
            </a:r>
            <a:r>
              <a:rPr lang="en-US" altLang="zh-CN" dirty="0"/>
              <a:t>Java</a:t>
            </a:r>
            <a:r>
              <a:rPr lang="zh-CN" altLang="en-US" dirty="0"/>
              <a:t>、</a:t>
            </a:r>
            <a:r>
              <a:rPr lang="en-US" altLang="zh-CN" dirty="0"/>
              <a:t>Node.js</a:t>
            </a:r>
            <a:r>
              <a:rPr lang="zh-CN" altLang="en-US" dirty="0"/>
              <a:t>语言编写</a:t>
            </a: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960" y="1823572"/>
            <a:ext cx="5232909" cy="3418834"/>
          </a:xfrm>
          <a:prstGeom prst="rect">
            <a:avLst/>
          </a:prstGeom>
        </p:spPr>
      </p:pic>
    </p:spTree>
    <p:extLst>
      <p:ext uri="{BB962C8B-B14F-4D97-AF65-F5344CB8AC3E}">
        <p14:creationId xmlns:p14="http://schemas.microsoft.com/office/powerpoint/2010/main" val="2099927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a:t>
            </a:r>
            <a:r>
              <a:rPr lang="en-US" altLang="zh-CN" sz="2800" b="1" dirty="0" err="1">
                <a:solidFill>
                  <a:prstClr val="black"/>
                </a:solidFill>
                <a:latin typeface="微软雅黑" panose="020B0503020204020204" pitchFamily="34" charset="-122"/>
                <a:ea typeface="微软雅黑" panose="020B0503020204020204" pitchFamily="34" charset="-122"/>
              </a:rPr>
              <a:t>Hyperchain</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52" name="矩形 51"/>
          <p:cNvSpPr/>
          <p:nvPr/>
        </p:nvSpPr>
        <p:spPr>
          <a:xfrm>
            <a:off x="645870" y="1749976"/>
            <a:ext cx="3109090" cy="2862322"/>
          </a:xfrm>
          <a:prstGeom prst="rect">
            <a:avLst/>
          </a:prstGeom>
        </p:spPr>
        <p:txBody>
          <a:bodyPr wrap="square">
            <a:spAutoFit/>
          </a:bodyPr>
          <a:lstStyle/>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联盟链</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可进行成员管理</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共识机制</a:t>
            </a:r>
            <a:r>
              <a:rPr lang="en-US" altLang="zh-CN" dirty="0" err="1">
                <a:solidFill>
                  <a:prstClr val="black"/>
                </a:solidFill>
                <a:latin typeface="微软雅黑" panose="020B0503020204020204" pitchFamily="34" charset="-122"/>
                <a:ea typeface="微软雅黑" panose="020B0503020204020204" pitchFamily="34" charset="-122"/>
              </a:rPr>
              <a:t>rBFT</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合约运行在</a:t>
            </a:r>
            <a:r>
              <a:rPr lang="en-US" altLang="zh-CN" dirty="0" err="1">
                <a:solidFill>
                  <a:prstClr val="black"/>
                </a:solidFill>
                <a:latin typeface="微软雅黑" panose="020B0503020204020204" pitchFamily="34" charset="-122"/>
                <a:ea typeface="微软雅黑" panose="020B0503020204020204" pitchFamily="34" charset="-122"/>
              </a:rPr>
              <a:t>HyperVM</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支持</a:t>
            </a:r>
            <a:r>
              <a:rPr lang="en-US" altLang="zh-CN" dirty="0">
                <a:solidFill>
                  <a:prstClr val="black"/>
                </a:solidFill>
                <a:latin typeface="微软雅黑" panose="020B0503020204020204" pitchFamily="34" charset="-122"/>
                <a:ea typeface="微软雅黑" panose="020B0503020204020204" pitchFamily="34" charset="-122"/>
              </a:rPr>
              <a:t>Solidity Java</a:t>
            </a:r>
            <a:r>
              <a:rPr lang="zh-CN" altLang="en-US" dirty="0">
                <a:solidFill>
                  <a:prstClr val="black"/>
                </a:solidFill>
                <a:latin typeface="微软雅黑" panose="020B0503020204020204" pitchFamily="34" charset="-122"/>
                <a:ea typeface="微软雅黑" panose="020B0503020204020204" pitchFamily="34" charset="-122"/>
              </a:rPr>
              <a:t>语言</a:t>
            </a: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200" y="1530350"/>
            <a:ext cx="4546600" cy="4864100"/>
          </a:xfrm>
          <a:prstGeom prst="rect">
            <a:avLst/>
          </a:prstGeom>
        </p:spPr>
      </p:pic>
    </p:spTree>
    <p:extLst>
      <p:ext uri="{BB962C8B-B14F-4D97-AF65-F5344CB8AC3E}">
        <p14:creationId xmlns:p14="http://schemas.microsoft.com/office/powerpoint/2010/main" val="27481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a:t>
            </a:r>
            <a:r>
              <a:rPr lang="en-US" altLang="zh-CN" sz="2800" b="1" dirty="0">
                <a:solidFill>
                  <a:prstClr val="black"/>
                </a:solidFill>
                <a:latin typeface="微软雅黑" panose="020B0503020204020204" pitchFamily="34" charset="-122"/>
                <a:ea typeface="微软雅黑" panose="020B0503020204020204" pitchFamily="34" charset="-122"/>
              </a:rPr>
              <a:t>FISCO-BCOS</a:t>
            </a:r>
          </a:p>
        </p:txBody>
      </p:sp>
      <p:sp>
        <p:nvSpPr>
          <p:cNvPr id="52" name="矩形 51"/>
          <p:cNvSpPr/>
          <p:nvPr/>
        </p:nvSpPr>
        <p:spPr>
          <a:xfrm>
            <a:off x="645870" y="1749976"/>
            <a:ext cx="3109090" cy="3416320"/>
          </a:xfrm>
          <a:prstGeom prst="rect">
            <a:avLst/>
          </a:prstGeom>
        </p:spPr>
        <p:txBody>
          <a:bodyPr wrap="square">
            <a:spAutoFit/>
          </a:bodyPr>
          <a:lstStyle/>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联盟链</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微众银行背景</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可进行成员管理</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共识机制</a:t>
            </a:r>
            <a:r>
              <a:rPr lang="en-US" altLang="zh-CN" dirty="0">
                <a:solidFill>
                  <a:prstClr val="black"/>
                </a:solidFill>
                <a:latin typeface="微软雅黑" panose="020B0503020204020204" pitchFamily="34" charset="-122"/>
                <a:ea typeface="微软雅黑" panose="020B0503020204020204" pitchFamily="34" charset="-122"/>
              </a:rPr>
              <a:t>PBFT RAFT</a:t>
            </a: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合约运行在</a:t>
            </a:r>
            <a:r>
              <a:rPr lang="en-US" altLang="zh-CN" dirty="0">
                <a:solidFill>
                  <a:prstClr val="black"/>
                </a:solidFill>
                <a:latin typeface="微软雅黑" panose="020B0503020204020204" pitchFamily="34" charset="-122"/>
                <a:ea typeface="微软雅黑" panose="020B0503020204020204" pitchFamily="34" charset="-122"/>
              </a:rPr>
              <a:t>VM</a:t>
            </a:r>
          </a:p>
          <a:p>
            <a:pPr marL="285750" indent="-285750" defTabSz="914400">
              <a:lnSpc>
                <a:spcPct val="20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支持</a:t>
            </a:r>
            <a:r>
              <a:rPr lang="en-US" altLang="zh-CN" dirty="0">
                <a:solidFill>
                  <a:prstClr val="black"/>
                </a:solidFill>
                <a:latin typeface="微软雅黑" panose="020B0503020204020204" pitchFamily="34" charset="-122"/>
                <a:ea typeface="微软雅黑" panose="020B0503020204020204" pitchFamily="34" charset="-122"/>
              </a:rPr>
              <a:t>Solidity</a:t>
            </a:r>
            <a:r>
              <a:rPr lang="zh-CN" altLang="en-US" dirty="0">
                <a:solidFill>
                  <a:prstClr val="black"/>
                </a:solidFill>
                <a:latin typeface="微软雅黑" panose="020B0503020204020204" pitchFamily="34" charset="-122"/>
                <a:ea typeface="微软雅黑" panose="020B0503020204020204" pitchFamily="34" charset="-122"/>
              </a:rPr>
              <a:t>语言</a:t>
            </a: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951595" y="1525909"/>
            <a:ext cx="4923809" cy="5152381"/>
          </a:xfrm>
          <a:prstGeom prst="rect">
            <a:avLst/>
          </a:prstGeom>
        </p:spPr>
      </p:pic>
    </p:spTree>
    <p:extLst>
      <p:ext uri="{BB962C8B-B14F-4D97-AF65-F5344CB8AC3E}">
        <p14:creationId xmlns:p14="http://schemas.microsoft.com/office/powerpoint/2010/main" val="2032483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参考网站</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812799" y="1817638"/>
            <a:ext cx="7425915" cy="424731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t>杨保华：https://github.com/yeasy/blockchain_guide 多人共同维护的入门手册</a:t>
            </a:r>
          </a:p>
          <a:p>
            <a:pPr marL="285750" indent="-285750">
              <a:lnSpc>
                <a:spcPct val="150000"/>
              </a:lnSpc>
              <a:buFont typeface="Wingdings" panose="05000000000000000000" pitchFamily="2" charset="2"/>
              <a:buChar char="Ø"/>
            </a:pPr>
            <a:r>
              <a:rPr lang="zh-CN" altLang="en-US" dirty="0"/>
              <a:t>谈国鹏：http://www.8btc.com/author/16692 在实战中附加许多基础知识的讲解</a:t>
            </a:r>
          </a:p>
          <a:p>
            <a:pPr marL="285750" indent="-285750">
              <a:lnSpc>
                <a:spcPct val="150000"/>
              </a:lnSpc>
              <a:buFont typeface="Wingdings" panose="05000000000000000000" pitchFamily="2" charset="2"/>
              <a:buChar char="Ø"/>
            </a:pPr>
            <a:r>
              <a:rPr lang="zh-CN" altLang="en-US" dirty="0"/>
              <a:t>李赫：http://blog.csdn.net/sportshark/article/list/3 既有搭私链实战，又有代码分析</a:t>
            </a:r>
            <a:endParaRPr lang="en-US" altLang="zh-CN" dirty="0"/>
          </a:p>
          <a:p>
            <a:pPr marL="285750" indent="-285750">
              <a:lnSpc>
                <a:spcPct val="150000"/>
              </a:lnSpc>
              <a:buFont typeface="Wingdings" panose="05000000000000000000" pitchFamily="2" charset="2"/>
              <a:buChar char="Ø"/>
            </a:pPr>
            <a:r>
              <a:rPr lang="en-US" altLang="zh-CN" dirty="0"/>
              <a:t>Ethereum (ETH) Blockchain Explorer  </a:t>
            </a:r>
            <a:r>
              <a:rPr lang="en-US" altLang="zh-CN" dirty="0">
                <a:hlinkClick r:id="rId2"/>
              </a:rPr>
              <a:t>https://etherscan.io/</a:t>
            </a:r>
            <a:endParaRPr lang="en-US" altLang="zh-CN" dirty="0"/>
          </a:p>
          <a:p>
            <a:pPr marL="285750" indent="-285750">
              <a:lnSpc>
                <a:spcPct val="150000"/>
              </a:lnSpc>
              <a:buFont typeface="Wingdings" panose="05000000000000000000" pitchFamily="2" charset="2"/>
              <a:buChar char="Ø"/>
            </a:pPr>
            <a:r>
              <a:rPr lang="fr-FR" altLang="zh-CN" dirty="0"/>
              <a:t>EthFans | </a:t>
            </a:r>
            <a:r>
              <a:rPr lang="zh-CN" altLang="fr-FR" dirty="0"/>
              <a:t>以太坊爱好者 </a:t>
            </a:r>
            <a:r>
              <a:rPr lang="fr-FR" altLang="zh-CN" dirty="0">
                <a:hlinkClick r:id="rId3"/>
              </a:rPr>
              <a:t>https://ethfans.org/</a:t>
            </a:r>
            <a:endParaRPr lang="fr-FR" altLang="zh-CN" dirty="0"/>
          </a:p>
          <a:p>
            <a:pPr marL="285750" indent="-285750">
              <a:lnSpc>
                <a:spcPct val="150000"/>
              </a:lnSpc>
              <a:buFont typeface="Wingdings" panose="05000000000000000000" pitchFamily="2" charset="2"/>
              <a:buChar char="Ø"/>
            </a:pPr>
            <a:r>
              <a:rPr lang="en-US" altLang="zh-CN" dirty="0"/>
              <a:t>The ethereum node explorer </a:t>
            </a:r>
            <a:r>
              <a:rPr lang="en-US" altLang="zh-CN" dirty="0">
                <a:hlinkClick r:id="rId4"/>
              </a:rPr>
              <a:t>https://ethernodes.org/network/1</a:t>
            </a:r>
            <a:endParaRPr lang="en-US" altLang="zh-CN" dirty="0"/>
          </a:p>
          <a:p>
            <a:pPr marL="285750" indent="-285750">
              <a:lnSpc>
                <a:spcPct val="150000"/>
              </a:lnSpc>
              <a:buFont typeface="Wingdings" panose="05000000000000000000" pitchFamily="2" charset="2"/>
              <a:buChar char="Ø"/>
            </a:pPr>
            <a:r>
              <a:rPr lang="en-US" altLang="zh-CN" dirty="0"/>
              <a:t>State of the </a:t>
            </a:r>
            <a:r>
              <a:rPr lang="en-US" altLang="zh-CN" dirty="0" err="1"/>
              <a:t>Ðapps</a:t>
            </a:r>
            <a:r>
              <a:rPr lang="en-US" altLang="zh-CN" dirty="0"/>
              <a:t>  https://www.stateofthedapps.com/</a:t>
            </a:r>
            <a:endParaRPr lang="zh-CN" altLang="en-US" dirty="0"/>
          </a:p>
        </p:txBody>
      </p:sp>
    </p:spTree>
    <p:extLst>
      <p:ext uri="{BB962C8B-B14F-4D97-AF65-F5344CB8AC3E}">
        <p14:creationId xmlns:p14="http://schemas.microsoft.com/office/powerpoint/2010/main" val="21600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参考书籍</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5264864" y="2017942"/>
            <a:ext cx="2904762" cy="3685714"/>
          </a:xfrm>
          <a:prstGeom prst="rect">
            <a:avLst/>
          </a:prstGeom>
        </p:spPr>
      </p:pic>
      <p:pic>
        <p:nvPicPr>
          <p:cNvPr id="8" name="图片 7"/>
          <p:cNvPicPr>
            <a:picLocks noChangeAspect="1"/>
          </p:cNvPicPr>
          <p:nvPr/>
        </p:nvPicPr>
        <p:blipFill>
          <a:blip r:embed="rId3"/>
          <a:stretch>
            <a:fillRect/>
          </a:stretch>
        </p:blipFill>
        <p:spPr>
          <a:xfrm>
            <a:off x="1626426" y="2027466"/>
            <a:ext cx="2790476" cy="3666667"/>
          </a:xfrm>
          <a:prstGeom prst="rect">
            <a:avLst/>
          </a:prstGeom>
        </p:spPr>
      </p:pic>
      <p:sp>
        <p:nvSpPr>
          <p:cNvPr id="9" name="矩形 8"/>
          <p:cNvSpPr/>
          <p:nvPr/>
        </p:nvSpPr>
        <p:spPr>
          <a:xfrm>
            <a:off x="2352250" y="5703656"/>
            <a:ext cx="1338828" cy="369332"/>
          </a:xfrm>
          <a:prstGeom prst="rect">
            <a:avLst/>
          </a:prstGeom>
        </p:spPr>
        <p:txBody>
          <a:bodyPr wrap="none">
            <a:spAutoFit/>
          </a:bodyPr>
          <a:lstStyle/>
          <a:p>
            <a:r>
              <a:rPr lang="zh-CN" altLang="en-US" dirty="0"/>
              <a:t>公有链为主</a:t>
            </a:r>
          </a:p>
        </p:txBody>
      </p:sp>
      <p:sp>
        <p:nvSpPr>
          <p:cNvPr id="10" name="矩形 9"/>
          <p:cNvSpPr/>
          <p:nvPr/>
        </p:nvSpPr>
        <p:spPr>
          <a:xfrm>
            <a:off x="6155788" y="5691100"/>
            <a:ext cx="1338828" cy="369332"/>
          </a:xfrm>
          <a:prstGeom prst="rect">
            <a:avLst/>
          </a:prstGeom>
        </p:spPr>
        <p:txBody>
          <a:bodyPr wrap="none">
            <a:spAutoFit/>
          </a:bodyPr>
          <a:lstStyle/>
          <a:p>
            <a:r>
              <a:rPr lang="zh-CN" altLang="en-US" dirty="0"/>
              <a:t>联盟链为主</a:t>
            </a:r>
          </a:p>
        </p:txBody>
      </p:sp>
    </p:spTree>
    <p:extLst>
      <p:ext uri="{BB962C8B-B14F-4D97-AF65-F5344CB8AC3E}">
        <p14:creationId xmlns:p14="http://schemas.microsoft.com/office/powerpoint/2010/main" val="998170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推荐视频</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711200" y="1728187"/>
            <a:ext cx="8305800" cy="4247317"/>
          </a:xfrm>
          <a:prstGeom prst="rect">
            <a:avLst/>
          </a:prstGeom>
        </p:spPr>
        <p:txBody>
          <a:bodyPr wrap="square">
            <a:spAutoFit/>
          </a:bodyPr>
          <a:lstStyle/>
          <a:p>
            <a:pPr>
              <a:lnSpc>
                <a:spcPct val="150000"/>
              </a:lnSpc>
            </a:pPr>
            <a:r>
              <a:rPr lang="zh-CN" altLang="en-US" dirty="0">
                <a:hlinkClick r:id="rId2"/>
              </a:rPr>
              <a:t>https://pan.baidu.com/s/1o8qIk10#list/path=%2F</a:t>
            </a:r>
            <a:endParaRPr lang="zh-CN" altLang="en-US" dirty="0"/>
          </a:p>
          <a:p>
            <a:pPr>
              <a:lnSpc>
                <a:spcPct val="150000"/>
              </a:lnSpc>
            </a:pPr>
            <a:r>
              <a:rPr lang="zh-CN" altLang="en-US" b="1" dirty="0"/>
              <a:t>HyperLedger Fabric 0.6：</a:t>
            </a:r>
          </a:p>
          <a:p>
            <a:pPr>
              <a:lnSpc>
                <a:spcPct val="150000"/>
              </a:lnSpc>
            </a:pPr>
            <a:r>
              <a:rPr lang="zh-CN" altLang="en-US" dirty="0"/>
              <a:t>谈谈区块链（03）：hyperledger入门 --〉难度：**</a:t>
            </a:r>
          </a:p>
          <a:p>
            <a:pPr>
              <a:lnSpc>
                <a:spcPct val="150000"/>
              </a:lnSpc>
            </a:pPr>
            <a:r>
              <a:rPr lang="zh-CN" altLang="en-US" dirty="0"/>
              <a:t>谈谈区块链（04）：hyperledger初级开发指南 --〉难度：***</a:t>
            </a:r>
          </a:p>
          <a:p>
            <a:pPr>
              <a:lnSpc>
                <a:spcPct val="150000"/>
              </a:lnSpc>
            </a:pPr>
            <a:r>
              <a:rPr lang="zh-CN" altLang="en-US" b="1" dirty="0"/>
              <a:t>以太坊：</a:t>
            </a:r>
          </a:p>
          <a:p>
            <a:pPr>
              <a:lnSpc>
                <a:spcPct val="150000"/>
              </a:lnSpc>
            </a:pPr>
            <a:r>
              <a:rPr lang="zh-CN" altLang="en-US" dirty="0"/>
              <a:t>谈谈区块链（05）：深入浅出以太坊 --〉难度：***</a:t>
            </a:r>
          </a:p>
          <a:p>
            <a:pPr>
              <a:lnSpc>
                <a:spcPct val="150000"/>
              </a:lnSpc>
            </a:pPr>
            <a:r>
              <a:rPr lang="zh-CN" altLang="en-US" dirty="0"/>
              <a:t>谈谈区块链（08）：以太坊分叉和以太币买卖 --〉难度：**</a:t>
            </a:r>
          </a:p>
          <a:p>
            <a:pPr>
              <a:lnSpc>
                <a:spcPct val="150000"/>
              </a:lnSpc>
            </a:pPr>
            <a:r>
              <a:rPr lang="zh-CN" altLang="en-US" dirty="0"/>
              <a:t>谈谈区块链（09）：以太坊智能合约入门 --〉难度：***</a:t>
            </a:r>
          </a:p>
          <a:p>
            <a:pPr>
              <a:lnSpc>
                <a:spcPct val="150000"/>
              </a:lnSpc>
            </a:pPr>
            <a:r>
              <a:rPr lang="zh-CN" altLang="en-US" dirty="0"/>
              <a:t>谈谈区块链（10）：以太坊中的Events和Logs --〉难度：****</a:t>
            </a:r>
          </a:p>
          <a:p>
            <a:pPr>
              <a:lnSpc>
                <a:spcPct val="150000"/>
              </a:lnSpc>
            </a:pPr>
            <a:r>
              <a:rPr lang="zh-CN" altLang="en-US" dirty="0"/>
              <a:t>谈谈区块链（11）：以太坊web3.js详解 --〉难度：***</a:t>
            </a:r>
          </a:p>
        </p:txBody>
      </p:sp>
    </p:spTree>
    <p:extLst>
      <p:ext uri="{BB962C8B-B14F-4D97-AF65-F5344CB8AC3E}">
        <p14:creationId xmlns:p14="http://schemas.microsoft.com/office/powerpoint/2010/main" val="397252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智能合约概念</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848537" y="1900302"/>
            <a:ext cx="6893656" cy="1477328"/>
          </a:xfrm>
          <a:prstGeom prst="rect">
            <a:avLst/>
          </a:prstGeom>
        </p:spPr>
        <p:txBody>
          <a:bodyPr wrap="square">
            <a:spAutoFit/>
          </a:bodyPr>
          <a:lstStyle/>
          <a:p>
            <a:pPr>
              <a:lnSpc>
                <a:spcPct val="150000"/>
              </a:lnSpc>
            </a:pPr>
            <a:r>
              <a:rPr lang="zh-CN" altLang="en-US" sz="2000" i="1" dirty="0">
                <a:latin typeface="微软雅黑" panose="020B0503020204020204" pitchFamily="34" charset="-122"/>
                <a:ea typeface="微软雅黑" panose="020B0503020204020204" pitchFamily="34" charset="-122"/>
              </a:rPr>
              <a:t>“一个智能合约是一套以数字形式定义的承诺（</a:t>
            </a:r>
            <a:r>
              <a:rPr lang="en-US" altLang="zh-CN" sz="2000" i="1" dirty="0">
                <a:latin typeface="微软雅黑" panose="020B0503020204020204" pitchFamily="34" charset="-122"/>
                <a:ea typeface="微软雅黑" panose="020B0503020204020204" pitchFamily="34" charset="-122"/>
              </a:rPr>
              <a:t>promises</a:t>
            </a:r>
            <a:r>
              <a:rPr lang="zh-CN" altLang="en-US" sz="2000" i="1" dirty="0">
                <a:latin typeface="微软雅黑" panose="020B0503020204020204" pitchFamily="34" charset="-122"/>
                <a:ea typeface="微软雅黑" panose="020B0503020204020204" pitchFamily="34" charset="-122"/>
              </a:rPr>
              <a:t>），包括合约参与方可以在上面执行这些承诺的协议。”</a:t>
            </a:r>
            <a:endParaRPr lang="en-US" altLang="zh-CN" sz="2000" i="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尼克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萨博，</a:t>
            </a:r>
            <a:r>
              <a:rPr lang="en-US" altLang="zh-CN" sz="2000" dirty="0">
                <a:latin typeface="微软雅黑" panose="020B0503020204020204" pitchFamily="34" charset="-122"/>
                <a:ea typeface="微软雅黑" panose="020B0503020204020204" pitchFamily="34" charset="-122"/>
              </a:rPr>
              <a:t>1993</a:t>
            </a:r>
          </a:p>
        </p:txBody>
      </p:sp>
      <p:sp>
        <p:nvSpPr>
          <p:cNvPr id="8" name="矩形 7"/>
          <p:cNvSpPr/>
          <p:nvPr/>
        </p:nvSpPr>
        <p:spPr>
          <a:xfrm>
            <a:off x="962389" y="3377630"/>
            <a:ext cx="7436773" cy="24006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事件驱动</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自动执行</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价值转移</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中心化，出错难以追溯</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大额交易不可靠</a:t>
            </a:r>
          </a:p>
        </p:txBody>
      </p:sp>
      <p:pic>
        <p:nvPicPr>
          <p:cNvPr id="9" name="Picture 2" descr="C:\Users\ZhengPeilin\Desktop\答辩\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820" y="3522634"/>
            <a:ext cx="3026050" cy="302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7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7D3D9B90-9BF7-4404-BB74-34E30BDE5399}"/>
              </a:ext>
            </a:extLst>
          </p:cNvPr>
          <p:cNvSpPr>
            <a:spLocks noGrp="1"/>
          </p:cNvSpPr>
          <p:nvPr>
            <p:ph idx="1"/>
          </p:nvPr>
        </p:nvSpPr>
        <p:spPr>
          <a:xfrm>
            <a:off x="2333759" y="1983743"/>
            <a:ext cx="5014391" cy="4169922"/>
          </a:xfrm>
        </p:spPr>
        <p:txBody>
          <a:bodyPr>
            <a:normAutofit/>
          </a:bodyPr>
          <a:lstStyle/>
          <a:p>
            <a:pPr marL="457200" indent="-457200">
              <a:lnSpc>
                <a:spcPct val="150000"/>
              </a:lnSpc>
              <a:buClrTx/>
              <a:buFont typeface="+mj-lt"/>
              <a:buAutoNum type="arabicPeriod"/>
            </a:pPr>
            <a:r>
              <a:rPr lang="zh-CN" altLang="en-US" sz="2400" dirty="0"/>
              <a:t>智能合约及平台简介</a:t>
            </a:r>
            <a:endParaRPr lang="en-US" altLang="zh-CN" sz="2400" dirty="0"/>
          </a:p>
          <a:p>
            <a:pPr marL="457200" indent="-457200">
              <a:lnSpc>
                <a:spcPct val="150000"/>
              </a:lnSpc>
              <a:buClrTx/>
              <a:buFont typeface="+mj-lt"/>
              <a:buAutoNum type="arabicPeriod"/>
            </a:pPr>
            <a:r>
              <a:rPr lang="zh-CN" altLang="en-US" sz="2400" dirty="0"/>
              <a:t>以太坊基本操作及原理</a:t>
            </a:r>
            <a:endParaRPr lang="en-US" altLang="zh-CN" sz="2400" dirty="0"/>
          </a:p>
          <a:p>
            <a:pPr marL="457200" indent="-457200">
              <a:lnSpc>
                <a:spcPct val="150000"/>
              </a:lnSpc>
              <a:buClrTx/>
              <a:buFont typeface="+mj-lt"/>
              <a:buAutoNum type="arabicPeriod"/>
            </a:pPr>
            <a:r>
              <a:rPr lang="en-US" altLang="zh-CN" sz="2400" dirty="0"/>
              <a:t>Solidity</a:t>
            </a:r>
            <a:r>
              <a:rPr lang="zh-CN" altLang="en-US" sz="2400" dirty="0"/>
              <a:t>语言</a:t>
            </a:r>
            <a:endParaRPr lang="en-US" altLang="zh-CN" sz="2400" dirty="0"/>
          </a:p>
          <a:p>
            <a:pPr marL="457200" indent="-457200">
              <a:lnSpc>
                <a:spcPct val="150000"/>
              </a:lnSpc>
              <a:buClrTx/>
              <a:buFont typeface="+mj-lt"/>
              <a:buAutoNum type="arabicPeriod"/>
            </a:pPr>
            <a:r>
              <a:rPr lang="zh-CN" altLang="en-US" sz="2400" dirty="0"/>
              <a:t>联盟链智能合约（</a:t>
            </a:r>
            <a:r>
              <a:rPr lang="en-US" altLang="zh-CN" sz="2400" dirty="0"/>
              <a:t>Fabric</a:t>
            </a:r>
            <a:r>
              <a:rPr lang="zh-CN" altLang="en-US" sz="2400" dirty="0"/>
              <a:t>）</a:t>
            </a:r>
            <a:endParaRPr lang="en-US" altLang="zh-CN" sz="2400" dirty="0"/>
          </a:p>
          <a:p>
            <a:pPr marL="457200" indent="-457200">
              <a:lnSpc>
                <a:spcPct val="150000"/>
              </a:lnSpc>
              <a:buClrTx/>
              <a:buFont typeface="+mj-lt"/>
              <a:buAutoNum type="arabicPeriod"/>
            </a:pPr>
            <a:r>
              <a:rPr lang="zh-CN" altLang="en-US" sz="2400" dirty="0"/>
              <a:t>为智能合约构造图形交互</a:t>
            </a:r>
            <a:endParaRPr lang="en-US" altLang="zh-CN" sz="2400" dirty="0"/>
          </a:p>
        </p:txBody>
      </p:sp>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446144" y="1098000"/>
            <a:ext cx="7886700" cy="854073"/>
          </a:xfrm>
        </p:spPr>
        <p:txBody>
          <a:bodyPr/>
          <a:lstStyle/>
          <a:p>
            <a:pPr algn="ctr"/>
            <a:r>
              <a:rPr lang="zh-CN" altLang="en-US" dirty="0"/>
              <a:t>目录</a:t>
            </a:r>
          </a:p>
        </p:txBody>
      </p:sp>
      <p:sp>
        <p:nvSpPr>
          <p:cNvPr id="4" name="矩形 3"/>
          <p:cNvSpPr/>
          <p:nvPr/>
        </p:nvSpPr>
        <p:spPr bwMode="auto">
          <a:xfrm>
            <a:off x="2259106" y="2613211"/>
            <a:ext cx="3872753" cy="632012"/>
          </a:xfrm>
          <a:prstGeom prst="rect">
            <a:avLst/>
          </a:prstGeom>
          <a:noFill/>
          <a:ln w="38100"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110280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打开 </a:t>
            </a:r>
            <a:r>
              <a:rPr lang="en-US" altLang="zh-CN" sz="2800" b="1" dirty="0">
                <a:solidFill>
                  <a:prstClr val="black"/>
                </a:solidFill>
                <a:latin typeface="微软雅黑" panose="020B0503020204020204" pitchFamily="34" charset="-122"/>
                <a:ea typeface="微软雅黑" panose="020B0503020204020204" pitchFamily="34" charset="-122"/>
              </a:rPr>
              <a:t>inpluslab.com/20181015/</a:t>
            </a:r>
          </a:p>
        </p:txBody>
      </p:sp>
      <p:pic>
        <p:nvPicPr>
          <p:cNvPr id="4" name="图片 3"/>
          <p:cNvPicPr>
            <a:picLocks noChangeAspect="1"/>
          </p:cNvPicPr>
          <p:nvPr/>
        </p:nvPicPr>
        <p:blipFill>
          <a:blip r:embed="rId2"/>
          <a:stretch>
            <a:fillRect/>
          </a:stretch>
        </p:blipFill>
        <p:spPr>
          <a:xfrm>
            <a:off x="1335774" y="1842309"/>
            <a:ext cx="6155087" cy="4665583"/>
          </a:xfrm>
          <a:prstGeom prst="rect">
            <a:avLst/>
          </a:prstGeom>
        </p:spPr>
      </p:pic>
    </p:spTree>
    <p:extLst>
      <p:ext uri="{BB962C8B-B14F-4D97-AF65-F5344CB8AC3E}">
        <p14:creationId xmlns:p14="http://schemas.microsoft.com/office/powerpoint/2010/main" val="4011769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以太坊区块结构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80689"/>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获取当前以太坊区块号</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pic>
        <p:nvPicPr>
          <p:cNvPr id="11" name="图片 10"/>
          <p:cNvPicPr>
            <a:picLocks noChangeAspect="1"/>
          </p:cNvPicPr>
          <p:nvPr/>
        </p:nvPicPr>
        <p:blipFill>
          <a:blip r:embed="rId2"/>
          <a:stretch>
            <a:fillRect/>
          </a:stretch>
        </p:blipFill>
        <p:spPr>
          <a:xfrm>
            <a:off x="1274741" y="2359972"/>
            <a:ext cx="6656302" cy="3470511"/>
          </a:xfrm>
          <a:prstGeom prst="rect">
            <a:avLst/>
          </a:prstGeom>
        </p:spPr>
      </p:pic>
    </p:spTree>
    <p:extLst>
      <p:ext uri="{BB962C8B-B14F-4D97-AF65-F5344CB8AC3E}">
        <p14:creationId xmlns:p14="http://schemas.microsoft.com/office/powerpoint/2010/main" val="1655365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以太坊区块结构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747060"/>
            <a:ext cx="7928919" cy="646331"/>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获取最新区块</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grpSp>
        <p:nvGrpSpPr>
          <p:cNvPr id="7" name="组合 6"/>
          <p:cNvGrpSpPr/>
          <p:nvPr/>
        </p:nvGrpSpPr>
        <p:grpSpPr>
          <a:xfrm>
            <a:off x="1130005" y="2393391"/>
            <a:ext cx="8878968" cy="4240606"/>
            <a:chOff x="1253573" y="2491046"/>
            <a:chExt cx="8878968" cy="4240606"/>
          </a:xfrm>
        </p:grpSpPr>
        <p:pic>
          <p:nvPicPr>
            <p:cNvPr id="5" name="图片 4"/>
            <p:cNvPicPr>
              <a:picLocks noChangeAspect="1"/>
            </p:cNvPicPr>
            <p:nvPr/>
          </p:nvPicPr>
          <p:blipFill>
            <a:blip r:embed="rId2"/>
            <a:stretch>
              <a:fillRect/>
            </a:stretch>
          </p:blipFill>
          <p:spPr>
            <a:xfrm>
              <a:off x="1253573" y="2491046"/>
              <a:ext cx="8878968" cy="4240606"/>
            </a:xfrm>
            <a:prstGeom prst="rect">
              <a:avLst/>
            </a:prstGeom>
          </p:spPr>
        </p:pic>
        <p:pic>
          <p:nvPicPr>
            <p:cNvPr id="4" name="图片 3"/>
            <p:cNvPicPr>
              <a:picLocks noChangeAspect="1"/>
            </p:cNvPicPr>
            <p:nvPr/>
          </p:nvPicPr>
          <p:blipFill>
            <a:blip r:embed="rId3"/>
            <a:stretch>
              <a:fillRect/>
            </a:stretch>
          </p:blipFill>
          <p:spPr>
            <a:xfrm>
              <a:off x="3476596" y="2491046"/>
              <a:ext cx="2462886" cy="185999"/>
            </a:xfrm>
            <a:prstGeom prst="rect">
              <a:avLst/>
            </a:prstGeom>
          </p:spPr>
        </p:pic>
      </p:grpSp>
    </p:spTree>
    <p:extLst>
      <p:ext uri="{BB962C8B-B14F-4D97-AF65-F5344CB8AC3E}">
        <p14:creationId xmlns:p14="http://schemas.microsoft.com/office/powerpoint/2010/main" val="184783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以太坊区块结构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747060"/>
            <a:ext cx="7928919" cy="646331"/>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获取最新区块</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grpSp>
        <p:nvGrpSpPr>
          <p:cNvPr id="7" name="组合 6"/>
          <p:cNvGrpSpPr/>
          <p:nvPr/>
        </p:nvGrpSpPr>
        <p:grpSpPr>
          <a:xfrm>
            <a:off x="1130005" y="2393391"/>
            <a:ext cx="8878968" cy="4240606"/>
            <a:chOff x="1253573" y="2491046"/>
            <a:chExt cx="8878968" cy="4240606"/>
          </a:xfrm>
        </p:grpSpPr>
        <p:pic>
          <p:nvPicPr>
            <p:cNvPr id="5" name="图片 4"/>
            <p:cNvPicPr>
              <a:picLocks noChangeAspect="1"/>
            </p:cNvPicPr>
            <p:nvPr/>
          </p:nvPicPr>
          <p:blipFill>
            <a:blip r:embed="rId2"/>
            <a:stretch>
              <a:fillRect/>
            </a:stretch>
          </p:blipFill>
          <p:spPr>
            <a:xfrm>
              <a:off x="1253573" y="2491046"/>
              <a:ext cx="8878968" cy="4240606"/>
            </a:xfrm>
            <a:prstGeom prst="rect">
              <a:avLst/>
            </a:prstGeom>
          </p:spPr>
        </p:pic>
        <p:pic>
          <p:nvPicPr>
            <p:cNvPr id="4" name="图片 3"/>
            <p:cNvPicPr>
              <a:picLocks noChangeAspect="1"/>
            </p:cNvPicPr>
            <p:nvPr/>
          </p:nvPicPr>
          <p:blipFill>
            <a:blip r:embed="rId3"/>
            <a:stretch>
              <a:fillRect/>
            </a:stretch>
          </p:blipFill>
          <p:spPr>
            <a:xfrm>
              <a:off x="3476596" y="2491046"/>
              <a:ext cx="2462886" cy="185999"/>
            </a:xfrm>
            <a:prstGeom prst="rect">
              <a:avLst/>
            </a:prstGeom>
          </p:spPr>
        </p:pic>
      </p:grpSp>
      <p:sp>
        <p:nvSpPr>
          <p:cNvPr id="8" name="矩形 7"/>
          <p:cNvSpPr/>
          <p:nvPr/>
        </p:nvSpPr>
        <p:spPr bwMode="auto">
          <a:xfrm>
            <a:off x="1441622" y="5436973"/>
            <a:ext cx="6252519" cy="156519"/>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pitchFamily="34" charset="0"/>
            </a:endParaRPr>
          </a:p>
        </p:txBody>
      </p:sp>
      <p:cxnSp>
        <p:nvCxnSpPr>
          <p:cNvPr id="12" name="直接箭头连接符 11"/>
          <p:cNvCxnSpPr>
            <a:stCxn id="8" idx="0"/>
          </p:cNvCxnSpPr>
          <p:nvPr/>
        </p:nvCxnSpPr>
        <p:spPr bwMode="auto">
          <a:xfrm flipV="1">
            <a:off x="4567882" y="2026508"/>
            <a:ext cx="1445740" cy="341046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3" name="文本框 12"/>
          <p:cNvSpPr txBox="1"/>
          <p:nvPr/>
        </p:nvSpPr>
        <p:spPr>
          <a:xfrm>
            <a:off x="4271471" y="1461906"/>
            <a:ext cx="4254691" cy="461665"/>
          </a:xfrm>
          <a:prstGeom prst="rect">
            <a:avLst/>
          </a:prstGeom>
          <a:noFill/>
        </p:spPr>
        <p:txBody>
          <a:bodyPr wrap="none" rtlCol="0">
            <a:spAutoFit/>
          </a:bodyPr>
          <a:lstStyle/>
          <a:p>
            <a:r>
              <a:rPr lang="zh-CN" altLang="en-US" sz="2400" b="1" dirty="0">
                <a:solidFill>
                  <a:srgbClr val="FF0000"/>
                </a:solidFill>
              </a:rPr>
              <a:t>问题：为什么要有</a:t>
            </a:r>
            <a:r>
              <a:rPr lang="en-US" altLang="zh-CN" sz="2400" b="1" dirty="0" err="1">
                <a:solidFill>
                  <a:srgbClr val="FF0000"/>
                </a:solidFill>
              </a:rPr>
              <a:t>stateRoot</a:t>
            </a:r>
            <a:r>
              <a:rPr lang="en-US" altLang="zh-CN" sz="2400" b="1" dirty="0">
                <a:solidFill>
                  <a:srgbClr val="FF0000"/>
                </a:solidFill>
              </a:rPr>
              <a:t>?</a:t>
            </a:r>
            <a:endParaRPr lang="zh-CN" altLang="en-US" sz="2400" b="1" dirty="0">
              <a:solidFill>
                <a:srgbClr val="FF0000"/>
              </a:solidFill>
            </a:endParaRPr>
          </a:p>
        </p:txBody>
      </p:sp>
    </p:spTree>
    <p:extLst>
      <p:ext uri="{BB962C8B-B14F-4D97-AF65-F5344CB8AC3E}">
        <p14:creationId xmlns:p14="http://schemas.microsoft.com/office/powerpoint/2010/main" val="2333803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以太坊账户结构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776743" y="1896630"/>
            <a:ext cx="8294002"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比特币中采用</a:t>
            </a:r>
            <a:r>
              <a:rPr lang="en-US" altLang="zh-CN" sz="2800" dirty="0" err="1">
                <a:latin typeface="微软雅黑" panose="020B0503020204020204" pitchFamily="34" charset="-122"/>
                <a:ea typeface="微软雅黑" panose="020B0503020204020204" pitchFamily="34" charset="-122"/>
              </a:rPr>
              <a:t>Merkle</a:t>
            </a:r>
            <a:r>
              <a:rPr lang="en-US" altLang="zh-CN" sz="2800" dirty="0">
                <a:latin typeface="微软雅黑" panose="020B0503020204020204" pitchFamily="34" charset="-122"/>
                <a:ea typeface="微软雅黑" panose="020B0503020204020204" pitchFamily="34" charset="-122"/>
              </a:rPr>
              <a:t> Tree</a:t>
            </a:r>
            <a:r>
              <a:rPr lang="zh-CN" altLang="en-US" sz="2800" dirty="0">
                <a:latin typeface="微软雅黑" panose="020B0503020204020204" pitchFamily="34" charset="-122"/>
                <a:ea typeface="微软雅黑" panose="020B0503020204020204" pitchFamily="34" charset="-122"/>
              </a:rPr>
              <a:t>对交易不断哈希获得根部</a:t>
            </a:r>
            <a:endParaRPr lang="zh-CN" altLang="en-US" sz="2800" dirty="0"/>
          </a:p>
        </p:txBody>
      </p:sp>
      <p:pic>
        <p:nvPicPr>
          <p:cNvPr id="14" name="图片 13"/>
          <p:cNvPicPr>
            <a:picLocks noChangeAspect="1"/>
          </p:cNvPicPr>
          <p:nvPr/>
        </p:nvPicPr>
        <p:blipFill>
          <a:blip r:embed="rId2"/>
          <a:stretch>
            <a:fillRect/>
          </a:stretch>
        </p:blipFill>
        <p:spPr>
          <a:xfrm>
            <a:off x="1901954" y="2642614"/>
            <a:ext cx="6043580" cy="2756856"/>
          </a:xfrm>
          <a:prstGeom prst="rect">
            <a:avLst/>
          </a:prstGeom>
        </p:spPr>
      </p:pic>
    </p:spTree>
    <p:extLst>
      <p:ext uri="{BB962C8B-B14F-4D97-AF65-F5344CB8AC3E}">
        <p14:creationId xmlns:p14="http://schemas.microsoft.com/office/powerpoint/2010/main" val="356951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以太坊账户结构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764764" y="1890236"/>
            <a:ext cx="8150635" cy="3970318"/>
          </a:xfrm>
          <a:prstGeom prst="rect">
            <a:avLst/>
          </a:prstGeom>
        </p:spPr>
        <p:txBody>
          <a:bodyPr wrap="square">
            <a:spAutoFit/>
          </a:bodyPr>
          <a:lstStyle/>
          <a:p>
            <a:pPr marL="342900" indent="-342900">
              <a:lnSpc>
                <a:spcPct val="150000"/>
              </a:lnSpc>
              <a:buFont typeface="+mj-lt"/>
              <a:buAutoNum type="arabicPeriod"/>
            </a:pPr>
            <a:r>
              <a:rPr lang="zh-CN" altLang="en-US" sz="2400" b="1" dirty="0"/>
              <a:t>外部账户：</a:t>
            </a:r>
            <a:r>
              <a:rPr lang="zh-CN" altLang="en-US" sz="2400" dirty="0"/>
              <a:t>由私钥来控制，是由用户实际控制的账户。每个外部账户拥有一对公私钥，这对密钥用于签署交易，它的地址由公钥决定。外部账户不能包含智能合约代码。</a:t>
            </a:r>
            <a:endParaRPr lang="en-US" altLang="zh-CN" sz="2400" dirty="0"/>
          </a:p>
          <a:p>
            <a:pPr marL="342900" indent="-342900">
              <a:lnSpc>
                <a:spcPct val="150000"/>
              </a:lnSpc>
              <a:buFont typeface="+mj-lt"/>
              <a:buAutoNum type="arabicPeriod"/>
            </a:pPr>
            <a:r>
              <a:rPr lang="zh-CN" altLang="en-US" sz="2400" b="1" dirty="0"/>
              <a:t>合约账户：</a:t>
            </a:r>
            <a:r>
              <a:rPr lang="zh-CN" altLang="en-US" sz="2400" dirty="0"/>
              <a:t>包含合约代码的账户。合约账户不由用户控制，而是由合约代码控制。通过区块链上的交易进行创建、调用、销毁。因此“智能”。</a:t>
            </a:r>
            <a:endParaRPr lang="en-US" altLang="zh-CN" sz="2400" dirty="0"/>
          </a:p>
          <a:p>
            <a:pPr marL="342900" indent="-342900">
              <a:lnSpc>
                <a:spcPct val="150000"/>
              </a:lnSpc>
              <a:buFont typeface="+mj-lt"/>
              <a:buAutoNum type="arabicPeriod"/>
            </a:pPr>
            <a:endParaRPr lang="en-US" altLang="zh-CN" sz="2400" dirty="0"/>
          </a:p>
        </p:txBody>
      </p:sp>
    </p:spTree>
    <p:extLst>
      <p:ext uri="{BB962C8B-B14F-4D97-AF65-F5344CB8AC3E}">
        <p14:creationId xmlns:p14="http://schemas.microsoft.com/office/powerpoint/2010/main" val="2887288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以太坊账户结构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02" y="1842309"/>
            <a:ext cx="5715000" cy="4286250"/>
          </a:xfrm>
          <a:prstGeom prst="rect">
            <a:avLst/>
          </a:prstGeom>
        </p:spPr>
      </p:pic>
    </p:spTree>
    <p:extLst>
      <p:ext uri="{BB962C8B-B14F-4D97-AF65-F5344CB8AC3E}">
        <p14:creationId xmlns:p14="http://schemas.microsoft.com/office/powerpoint/2010/main" val="4147453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以太坊账户结构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02" y="1842309"/>
            <a:ext cx="5715000" cy="428625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 y="1808971"/>
            <a:ext cx="9020175" cy="4352925"/>
          </a:xfrm>
          <a:prstGeom prst="rect">
            <a:avLst/>
          </a:prstGeom>
        </p:spPr>
      </p:pic>
    </p:spTree>
    <p:extLst>
      <p:ext uri="{BB962C8B-B14F-4D97-AF65-F5344CB8AC3E}">
        <p14:creationId xmlns:p14="http://schemas.microsoft.com/office/powerpoint/2010/main" val="1826211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以太坊账户结构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743" y="4130967"/>
            <a:ext cx="7897702" cy="1107996"/>
          </a:xfrm>
          <a:prstGeom prst="rect">
            <a:avLst/>
          </a:prstGeom>
          <a:noFill/>
        </p:spPr>
        <p:txBody>
          <a:bodyPr wrap="square" rtlCol="0">
            <a:spAutoFit/>
          </a:bodyPr>
          <a:lstStyle/>
          <a:p>
            <a:pPr>
              <a:lnSpc>
                <a:spcPct val="150000"/>
              </a:lnSpc>
            </a:pPr>
            <a:r>
              <a:rPr lang="zh-CN" altLang="en-US" sz="2400" b="1" dirty="0">
                <a:solidFill>
                  <a:srgbClr val="FF0000"/>
                </a:solidFill>
              </a:rPr>
              <a:t>问题：为什么要有</a:t>
            </a:r>
            <a:r>
              <a:rPr lang="en-US" altLang="zh-CN" sz="2400" b="1" dirty="0" err="1">
                <a:solidFill>
                  <a:srgbClr val="FF0000"/>
                </a:solidFill>
              </a:rPr>
              <a:t>stateRoot</a:t>
            </a:r>
            <a:r>
              <a:rPr lang="en-US" altLang="zh-CN" sz="2400" b="1" dirty="0">
                <a:solidFill>
                  <a:srgbClr val="FF0000"/>
                </a:solidFill>
              </a:rPr>
              <a:t>?</a:t>
            </a:r>
          </a:p>
          <a:p>
            <a:pPr>
              <a:lnSpc>
                <a:spcPct val="150000"/>
              </a:lnSpc>
            </a:pPr>
            <a:endParaRPr lang="zh-CN" altLang="en-US" sz="2000" b="1" dirty="0"/>
          </a:p>
        </p:txBody>
      </p:sp>
      <p:sp>
        <p:nvSpPr>
          <p:cNvPr id="8" name="矩形 7"/>
          <p:cNvSpPr/>
          <p:nvPr/>
        </p:nvSpPr>
        <p:spPr>
          <a:xfrm>
            <a:off x="776743" y="1655330"/>
            <a:ext cx="6889835" cy="2554545"/>
          </a:xfrm>
          <a:prstGeom prst="rect">
            <a:avLst/>
          </a:prstGeom>
        </p:spPr>
        <p:txBody>
          <a:bodyPr wrap="none">
            <a:spAutoFit/>
          </a:bodyPr>
          <a:lstStyle/>
          <a:p>
            <a:pPr marL="285750" indent="-285750">
              <a:lnSpc>
                <a:spcPct val="200000"/>
              </a:lnSpc>
              <a:buClr>
                <a:srgbClr val="008000"/>
              </a:buClr>
              <a:buFont typeface="Wingdings" panose="05000000000000000000" pitchFamily="2" charset="2"/>
              <a:buChar char="Ø"/>
            </a:pPr>
            <a:r>
              <a:rPr lang="zh-CN" altLang="en-US" sz="2000" dirty="0">
                <a:solidFill>
                  <a:srgbClr val="000000"/>
                </a:solidFill>
                <a:latin typeface="Microsoft YaHei" panose="020B0503020204020204" pitchFamily="34" charset="-122"/>
                <a:ea typeface="Microsoft YaHei" panose="020B0503020204020204" pitchFamily="34" charset="-122"/>
              </a:rPr>
              <a:t>以太坊采用</a:t>
            </a:r>
            <a:r>
              <a:rPr lang="en-US" altLang="zh-CN" sz="2000" dirty="0" err="1">
                <a:solidFill>
                  <a:srgbClr val="000000"/>
                </a:solidFill>
                <a:latin typeface="Microsoft YaHei" panose="020B0503020204020204" pitchFamily="34" charset="-122"/>
                <a:ea typeface="Microsoft YaHei" panose="020B0503020204020204" pitchFamily="34" charset="-122"/>
              </a:rPr>
              <a:t>Merkle</a:t>
            </a:r>
            <a:r>
              <a:rPr lang="en-US" altLang="zh-CN" sz="2000" dirty="0">
                <a:solidFill>
                  <a:srgbClr val="000000"/>
                </a:solidFill>
                <a:latin typeface="Microsoft YaHei" panose="020B0503020204020204" pitchFamily="34" charset="-122"/>
                <a:ea typeface="Microsoft YaHei" panose="020B0503020204020204" pitchFamily="34" charset="-122"/>
              </a:rPr>
              <a:t> Patricia Tree</a:t>
            </a:r>
            <a:r>
              <a:rPr lang="zh-CN" altLang="en-US" sz="2000" dirty="0">
                <a:solidFill>
                  <a:srgbClr val="000000"/>
                </a:solidFill>
                <a:latin typeface="Microsoft YaHei" panose="020B0503020204020204" pitchFamily="34" charset="-122"/>
                <a:ea typeface="Microsoft YaHei" panose="020B0503020204020204" pitchFamily="34" charset="-122"/>
              </a:rPr>
              <a:t>对账户信息哈希</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marL="285750" indent="-285750">
              <a:lnSpc>
                <a:spcPct val="200000"/>
              </a:lnSpc>
              <a:buClr>
                <a:srgbClr val="008000"/>
              </a:buClr>
              <a:buFont typeface="Wingdings" panose="05000000000000000000" pitchFamily="2" charset="2"/>
              <a:buChar char="Ø"/>
            </a:pPr>
            <a:r>
              <a:rPr lang="zh-CN" altLang="en-US" sz="2000" dirty="0">
                <a:solidFill>
                  <a:srgbClr val="000000"/>
                </a:solidFill>
                <a:latin typeface="Microsoft YaHei" panose="020B0503020204020204" pitchFamily="34" charset="-122"/>
                <a:ea typeface="Microsoft YaHei" panose="020B0503020204020204" pitchFamily="34" charset="-122"/>
              </a:rPr>
              <a:t>人</a:t>
            </a:r>
            <a:r>
              <a:rPr lang="en-US" altLang="zh-CN" sz="2000" dirty="0">
                <a:solidFill>
                  <a:srgbClr val="000000"/>
                </a:solidFill>
                <a:latin typeface="Microsoft YaHei" panose="020B0503020204020204" pitchFamily="34" charset="-122"/>
                <a:ea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rPr>
              <a:t>合约的存储信息</a:t>
            </a:r>
            <a:r>
              <a:rPr lang="en-US" altLang="zh-CN" sz="2000" dirty="0">
                <a:solidFill>
                  <a:srgbClr val="000000"/>
                </a:solidFill>
                <a:latin typeface="Microsoft YaHei" panose="020B0503020204020204" pitchFamily="34" charset="-122"/>
                <a:ea typeface="Microsoft YaHei" panose="020B0503020204020204" pitchFamily="34" charset="-122"/>
              </a:rPr>
              <a:t>-&gt;</a:t>
            </a:r>
            <a:r>
              <a:rPr lang="en-US" altLang="zh-CN" sz="2000" dirty="0" err="1">
                <a:solidFill>
                  <a:srgbClr val="000000"/>
                </a:solidFill>
                <a:latin typeface="Microsoft YaHei" panose="020B0503020204020204" pitchFamily="34" charset="-122"/>
                <a:ea typeface="Microsoft YaHei" panose="020B0503020204020204" pitchFamily="34" charset="-122"/>
              </a:rPr>
              <a:t>Worldstate</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marL="285750" indent="-285750">
              <a:lnSpc>
                <a:spcPct val="200000"/>
              </a:lnSpc>
              <a:buClr>
                <a:srgbClr val="008000"/>
              </a:buClr>
              <a:buFont typeface="Wingdings" panose="05000000000000000000" pitchFamily="2" charset="2"/>
              <a:buChar char="Ø"/>
            </a:pPr>
            <a:r>
              <a:rPr lang="zh-CN" altLang="en-US" sz="2000" dirty="0">
                <a:solidFill>
                  <a:srgbClr val="000000"/>
                </a:solidFill>
                <a:latin typeface="Microsoft YaHei" panose="020B0503020204020204" pitchFamily="34" charset="-122"/>
                <a:ea typeface="Microsoft YaHei" panose="020B0503020204020204" pitchFamily="34" charset="-122"/>
              </a:rPr>
              <a:t>延伸概念：</a:t>
            </a:r>
            <a:r>
              <a:rPr lang="en-US" altLang="zh-CN" sz="2000" dirty="0">
                <a:solidFill>
                  <a:srgbClr val="000000"/>
                </a:solidFill>
                <a:latin typeface="Microsoft YaHei" panose="020B0503020204020204" pitchFamily="34" charset="-122"/>
                <a:ea typeface="Microsoft YaHei" panose="020B0503020204020204" pitchFamily="34" charset="-122"/>
              </a:rPr>
              <a:t>Radix Tree</a:t>
            </a:r>
            <a:r>
              <a:rPr lang="zh-CN" altLang="en-US" sz="2000" dirty="0">
                <a:solidFill>
                  <a:srgbClr val="000000"/>
                </a:solidFill>
                <a:latin typeface="Microsoft YaHei" panose="020B0503020204020204" pitchFamily="34" charset="-122"/>
                <a:ea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rPr>
              <a:t>RLP</a:t>
            </a:r>
            <a:r>
              <a:rPr lang="zh-CN" altLang="en-US" sz="2000" dirty="0">
                <a:solidFill>
                  <a:srgbClr val="000000"/>
                </a:solidFill>
                <a:latin typeface="Microsoft YaHei" panose="020B0503020204020204" pitchFamily="34" charset="-122"/>
                <a:ea typeface="Microsoft YaHei" panose="020B0503020204020204" pitchFamily="34" charset="-122"/>
              </a:rPr>
              <a:t>编码、</a:t>
            </a:r>
            <a:r>
              <a:rPr lang="en-US" altLang="zh-CN" sz="2000" dirty="0" err="1">
                <a:solidFill>
                  <a:srgbClr val="000000"/>
                </a:solidFill>
                <a:latin typeface="Microsoft YaHei" panose="020B0503020204020204" pitchFamily="34" charset="-122"/>
                <a:ea typeface="Microsoft YaHei" panose="020B0503020204020204" pitchFamily="34" charset="-122"/>
              </a:rPr>
              <a:t>Merkle</a:t>
            </a:r>
            <a:r>
              <a:rPr lang="en-US" altLang="zh-CN" sz="2000" dirty="0">
                <a:solidFill>
                  <a:srgbClr val="000000"/>
                </a:solidFill>
                <a:latin typeface="Microsoft YaHei" panose="020B0503020204020204" pitchFamily="34" charset="-122"/>
                <a:ea typeface="Microsoft YaHei" panose="020B0503020204020204" pitchFamily="34" charset="-122"/>
              </a:rPr>
              <a:t> Patricia Tree</a:t>
            </a:r>
          </a:p>
          <a:p>
            <a:pPr marL="285750" indent="-285750">
              <a:lnSpc>
                <a:spcPct val="200000"/>
              </a:lnSpc>
              <a:buClr>
                <a:srgbClr val="008000"/>
              </a:buClr>
              <a:buFont typeface="Wingdings" panose="05000000000000000000" pitchFamily="2" charset="2"/>
              <a:buChar char="Ø"/>
            </a:pPr>
            <a:endParaRPr lang="zh-CN" altLang="en-US" sz="20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4730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中心化程序</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028" y="1896630"/>
            <a:ext cx="6866928" cy="3996170"/>
          </a:xfrm>
          <a:prstGeom prst="rect">
            <a:avLst/>
          </a:prstGeom>
        </p:spPr>
      </p:pic>
    </p:spTree>
    <p:extLst>
      <p:ext uri="{BB962C8B-B14F-4D97-AF65-F5344CB8AC3E}">
        <p14:creationId xmlns:p14="http://schemas.microsoft.com/office/powerpoint/2010/main" val="1921574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以太坊账户结构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776743" y="1655330"/>
            <a:ext cx="6889835" cy="2554545"/>
          </a:xfrm>
          <a:prstGeom prst="rect">
            <a:avLst/>
          </a:prstGeom>
        </p:spPr>
        <p:txBody>
          <a:bodyPr wrap="none">
            <a:spAutoFit/>
          </a:bodyPr>
          <a:lstStyle/>
          <a:p>
            <a:pPr marL="285750" indent="-285750">
              <a:lnSpc>
                <a:spcPct val="200000"/>
              </a:lnSpc>
              <a:buClr>
                <a:srgbClr val="008000"/>
              </a:buClr>
              <a:buFont typeface="Wingdings" panose="05000000000000000000" pitchFamily="2" charset="2"/>
              <a:buChar char="Ø"/>
            </a:pPr>
            <a:r>
              <a:rPr lang="zh-CN" altLang="en-US" sz="2000" dirty="0">
                <a:solidFill>
                  <a:srgbClr val="000000"/>
                </a:solidFill>
                <a:latin typeface="Microsoft YaHei" panose="020B0503020204020204" pitchFamily="34" charset="-122"/>
                <a:ea typeface="Microsoft YaHei" panose="020B0503020204020204" pitchFamily="34" charset="-122"/>
              </a:rPr>
              <a:t>以太坊采用</a:t>
            </a:r>
            <a:r>
              <a:rPr lang="en-US" altLang="zh-CN" sz="2000" dirty="0" err="1">
                <a:solidFill>
                  <a:srgbClr val="000000"/>
                </a:solidFill>
                <a:latin typeface="Microsoft YaHei" panose="020B0503020204020204" pitchFamily="34" charset="-122"/>
                <a:ea typeface="Microsoft YaHei" panose="020B0503020204020204" pitchFamily="34" charset="-122"/>
              </a:rPr>
              <a:t>Merkle</a:t>
            </a:r>
            <a:r>
              <a:rPr lang="en-US" altLang="zh-CN" sz="2000" dirty="0">
                <a:solidFill>
                  <a:srgbClr val="000000"/>
                </a:solidFill>
                <a:latin typeface="Microsoft YaHei" panose="020B0503020204020204" pitchFamily="34" charset="-122"/>
                <a:ea typeface="Microsoft YaHei" panose="020B0503020204020204" pitchFamily="34" charset="-122"/>
              </a:rPr>
              <a:t> Patricia Tree</a:t>
            </a:r>
            <a:r>
              <a:rPr lang="zh-CN" altLang="en-US" sz="2000" dirty="0">
                <a:solidFill>
                  <a:srgbClr val="000000"/>
                </a:solidFill>
                <a:latin typeface="Microsoft YaHei" panose="020B0503020204020204" pitchFamily="34" charset="-122"/>
                <a:ea typeface="Microsoft YaHei" panose="020B0503020204020204" pitchFamily="34" charset="-122"/>
              </a:rPr>
              <a:t>对账户信息哈希</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marL="285750" indent="-285750">
              <a:lnSpc>
                <a:spcPct val="200000"/>
              </a:lnSpc>
              <a:buClr>
                <a:srgbClr val="008000"/>
              </a:buClr>
              <a:buFont typeface="Wingdings" panose="05000000000000000000" pitchFamily="2" charset="2"/>
              <a:buChar char="Ø"/>
            </a:pPr>
            <a:r>
              <a:rPr lang="zh-CN" altLang="en-US" sz="2000" dirty="0">
                <a:solidFill>
                  <a:srgbClr val="000000"/>
                </a:solidFill>
                <a:latin typeface="Microsoft YaHei" panose="020B0503020204020204" pitchFamily="34" charset="-122"/>
                <a:ea typeface="Microsoft YaHei" panose="020B0503020204020204" pitchFamily="34" charset="-122"/>
              </a:rPr>
              <a:t>人</a:t>
            </a:r>
            <a:r>
              <a:rPr lang="en-US" altLang="zh-CN" sz="2000" dirty="0">
                <a:solidFill>
                  <a:srgbClr val="000000"/>
                </a:solidFill>
                <a:latin typeface="Microsoft YaHei" panose="020B0503020204020204" pitchFamily="34" charset="-122"/>
                <a:ea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rPr>
              <a:t>合约的存储信息</a:t>
            </a:r>
            <a:r>
              <a:rPr lang="en-US" altLang="zh-CN" sz="2000" dirty="0">
                <a:solidFill>
                  <a:srgbClr val="000000"/>
                </a:solidFill>
                <a:latin typeface="Microsoft YaHei" panose="020B0503020204020204" pitchFamily="34" charset="-122"/>
                <a:ea typeface="Microsoft YaHei" panose="020B0503020204020204" pitchFamily="34" charset="-122"/>
              </a:rPr>
              <a:t>-&gt;</a:t>
            </a:r>
            <a:r>
              <a:rPr lang="en-US" altLang="zh-CN" sz="2000" dirty="0" err="1">
                <a:solidFill>
                  <a:srgbClr val="000000"/>
                </a:solidFill>
                <a:latin typeface="Microsoft YaHei" panose="020B0503020204020204" pitchFamily="34" charset="-122"/>
                <a:ea typeface="Microsoft YaHei" panose="020B0503020204020204" pitchFamily="34" charset="-122"/>
              </a:rPr>
              <a:t>Worldstate</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marL="285750" indent="-285750">
              <a:lnSpc>
                <a:spcPct val="200000"/>
              </a:lnSpc>
              <a:buClr>
                <a:srgbClr val="008000"/>
              </a:buClr>
              <a:buFont typeface="Wingdings" panose="05000000000000000000" pitchFamily="2" charset="2"/>
              <a:buChar char="Ø"/>
            </a:pPr>
            <a:r>
              <a:rPr lang="zh-CN" altLang="en-US" sz="2000" dirty="0">
                <a:solidFill>
                  <a:srgbClr val="000000"/>
                </a:solidFill>
                <a:latin typeface="Microsoft YaHei" panose="020B0503020204020204" pitchFamily="34" charset="-122"/>
                <a:ea typeface="Microsoft YaHei" panose="020B0503020204020204" pitchFamily="34" charset="-122"/>
              </a:rPr>
              <a:t>延伸概念：</a:t>
            </a:r>
            <a:r>
              <a:rPr lang="en-US" altLang="zh-CN" sz="2000" dirty="0">
                <a:solidFill>
                  <a:srgbClr val="000000"/>
                </a:solidFill>
                <a:latin typeface="Microsoft YaHei" panose="020B0503020204020204" pitchFamily="34" charset="-122"/>
                <a:ea typeface="Microsoft YaHei" panose="020B0503020204020204" pitchFamily="34" charset="-122"/>
              </a:rPr>
              <a:t>Radix Tree</a:t>
            </a:r>
            <a:r>
              <a:rPr lang="zh-CN" altLang="en-US" sz="2000" dirty="0">
                <a:solidFill>
                  <a:srgbClr val="000000"/>
                </a:solidFill>
                <a:latin typeface="Microsoft YaHei" panose="020B0503020204020204" pitchFamily="34" charset="-122"/>
                <a:ea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rPr>
              <a:t>RLP</a:t>
            </a:r>
            <a:r>
              <a:rPr lang="zh-CN" altLang="en-US" sz="2000" dirty="0">
                <a:solidFill>
                  <a:srgbClr val="000000"/>
                </a:solidFill>
                <a:latin typeface="Microsoft YaHei" panose="020B0503020204020204" pitchFamily="34" charset="-122"/>
                <a:ea typeface="Microsoft YaHei" panose="020B0503020204020204" pitchFamily="34" charset="-122"/>
              </a:rPr>
              <a:t>编码、</a:t>
            </a:r>
            <a:r>
              <a:rPr lang="en-US" altLang="zh-CN" sz="2000" dirty="0" err="1">
                <a:solidFill>
                  <a:srgbClr val="000000"/>
                </a:solidFill>
                <a:latin typeface="Microsoft YaHei" panose="020B0503020204020204" pitchFamily="34" charset="-122"/>
                <a:ea typeface="Microsoft YaHei" panose="020B0503020204020204" pitchFamily="34" charset="-122"/>
              </a:rPr>
              <a:t>Merkle</a:t>
            </a:r>
            <a:r>
              <a:rPr lang="en-US" altLang="zh-CN" sz="2000" dirty="0">
                <a:solidFill>
                  <a:srgbClr val="000000"/>
                </a:solidFill>
                <a:latin typeface="Microsoft YaHei" panose="020B0503020204020204" pitchFamily="34" charset="-122"/>
                <a:ea typeface="Microsoft YaHei" panose="020B0503020204020204" pitchFamily="34" charset="-122"/>
              </a:rPr>
              <a:t> Patricia Tree</a:t>
            </a:r>
          </a:p>
          <a:p>
            <a:pPr marL="285750" indent="-285750">
              <a:lnSpc>
                <a:spcPct val="200000"/>
              </a:lnSpc>
              <a:buClr>
                <a:srgbClr val="008000"/>
              </a:buClr>
              <a:buFont typeface="Wingdings" panose="05000000000000000000" pitchFamily="2" charset="2"/>
              <a:buChar char="Ø"/>
            </a:pPr>
            <a:endParaRPr lang="zh-CN" altLang="en-US" sz="2000" dirty="0">
              <a:solidFill>
                <a:srgbClr val="000000"/>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776743" y="4130967"/>
            <a:ext cx="7897702" cy="2031325"/>
          </a:xfrm>
          <a:prstGeom prst="rect">
            <a:avLst/>
          </a:prstGeom>
          <a:noFill/>
        </p:spPr>
        <p:txBody>
          <a:bodyPr wrap="square" rtlCol="0">
            <a:spAutoFit/>
          </a:bodyPr>
          <a:lstStyle/>
          <a:p>
            <a:pPr>
              <a:lnSpc>
                <a:spcPct val="150000"/>
              </a:lnSpc>
            </a:pPr>
            <a:r>
              <a:rPr lang="zh-CN" altLang="en-US" sz="2400" b="1" dirty="0">
                <a:solidFill>
                  <a:srgbClr val="FF0000"/>
                </a:solidFill>
              </a:rPr>
              <a:t>问题：为什么要有</a:t>
            </a:r>
            <a:r>
              <a:rPr lang="en-US" altLang="zh-CN" sz="2400" b="1" dirty="0" err="1">
                <a:solidFill>
                  <a:srgbClr val="FF0000"/>
                </a:solidFill>
              </a:rPr>
              <a:t>stateRoot</a:t>
            </a:r>
            <a:r>
              <a:rPr lang="en-US" altLang="zh-CN" sz="2400" b="1" dirty="0">
                <a:solidFill>
                  <a:srgbClr val="FF0000"/>
                </a:solidFill>
              </a:rPr>
              <a:t>?</a:t>
            </a:r>
          </a:p>
          <a:p>
            <a:pPr>
              <a:lnSpc>
                <a:spcPct val="150000"/>
              </a:lnSpc>
            </a:pPr>
            <a:r>
              <a:rPr lang="zh-CN" altLang="en-US" sz="2000" b="1" dirty="0"/>
              <a:t>方便节点间状态的互相验证，保证在交易的每个区块</a:t>
            </a:r>
            <a:r>
              <a:rPr lang="zh-CN" altLang="en-US" sz="2000" b="1" dirty="0">
                <a:solidFill>
                  <a:srgbClr val="FF0000"/>
                </a:solidFill>
              </a:rPr>
              <a:t>（每时每刻），</a:t>
            </a:r>
            <a:r>
              <a:rPr lang="zh-CN" altLang="en-US" sz="2000" b="1" dirty="0"/>
              <a:t>所有节点的状态是一致的。</a:t>
            </a:r>
            <a:endParaRPr lang="en-US" altLang="zh-CN" sz="2000" b="1" dirty="0"/>
          </a:p>
          <a:p>
            <a:pPr>
              <a:lnSpc>
                <a:spcPct val="150000"/>
              </a:lnSpc>
            </a:pPr>
            <a:endParaRPr lang="zh-CN" altLang="en-US" sz="2000" b="1" dirty="0"/>
          </a:p>
        </p:txBody>
      </p:sp>
    </p:spTree>
    <p:extLst>
      <p:ext uri="{BB962C8B-B14F-4D97-AF65-F5344CB8AC3E}">
        <p14:creationId xmlns:p14="http://schemas.microsoft.com/office/powerpoint/2010/main" val="2617969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646331"/>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获取最新交易</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pic>
        <p:nvPicPr>
          <p:cNvPr id="8" name="图片 7"/>
          <p:cNvPicPr>
            <a:picLocks noChangeAspect="1"/>
          </p:cNvPicPr>
          <p:nvPr/>
        </p:nvPicPr>
        <p:blipFill>
          <a:blip r:embed="rId2"/>
          <a:stretch>
            <a:fillRect/>
          </a:stretch>
        </p:blipFill>
        <p:spPr>
          <a:xfrm>
            <a:off x="1096319" y="2282614"/>
            <a:ext cx="7872206" cy="4346786"/>
          </a:xfrm>
          <a:prstGeom prst="rect">
            <a:avLst/>
          </a:prstGeom>
        </p:spPr>
      </p:pic>
      <p:sp>
        <p:nvSpPr>
          <p:cNvPr id="9" name="矩形 8"/>
          <p:cNvSpPr/>
          <p:nvPr/>
        </p:nvSpPr>
        <p:spPr bwMode="auto">
          <a:xfrm>
            <a:off x="1653955" y="4912625"/>
            <a:ext cx="1263478" cy="18007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pitchFamily="34" charset="0"/>
            </a:endParaRPr>
          </a:p>
        </p:txBody>
      </p:sp>
      <p:cxnSp>
        <p:nvCxnSpPr>
          <p:cNvPr id="10" name="直接箭头连接符 9"/>
          <p:cNvCxnSpPr>
            <a:stCxn id="9" idx="0"/>
            <a:endCxn id="11" idx="2"/>
          </p:cNvCxnSpPr>
          <p:nvPr/>
        </p:nvCxnSpPr>
        <p:spPr bwMode="auto">
          <a:xfrm flipV="1">
            <a:off x="2285694" y="2015086"/>
            <a:ext cx="4475049" cy="2897539"/>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1" name="文本框 10"/>
          <p:cNvSpPr txBox="1"/>
          <p:nvPr/>
        </p:nvSpPr>
        <p:spPr>
          <a:xfrm>
            <a:off x="4830567" y="1553421"/>
            <a:ext cx="3860352" cy="461665"/>
          </a:xfrm>
          <a:prstGeom prst="rect">
            <a:avLst/>
          </a:prstGeom>
          <a:noFill/>
        </p:spPr>
        <p:txBody>
          <a:bodyPr wrap="none" rtlCol="0">
            <a:spAutoFit/>
          </a:bodyPr>
          <a:lstStyle/>
          <a:p>
            <a:r>
              <a:rPr lang="zh-CN" altLang="en-US" sz="2400" b="1" dirty="0">
                <a:solidFill>
                  <a:srgbClr val="FF0000"/>
                </a:solidFill>
              </a:rPr>
              <a:t>问题：</a:t>
            </a:r>
            <a:r>
              <a:rPr lang="en-US" altLang="zh-CN" sz="2400" b="1" dirty="0">
                <a:solidFill>
                  <a:srgbClr val="FF0000"/>
                </a:solidFill>
              </a:rPr>
              <a:t>nonce</a:t>
            </a:r>
            <a:r>
              <a:rPr lang="zh-CN" altLang="en-US" sz="2400" b="1" dirty="0">
                <a:solidFill>
                  <a:srgbClr val="FF0000"/>
                </a:solidFill>
              </a:rPr>
              <a:t>值有什么用？</a:t>
            </a:r>
          </a:p>
        </p:txBody>
      </p:sp>
    </p:spTree>
    <p:extLst>
      <p:ext uri="{BB962C8B-B14F-4D97-AF65-F5344CB8AC3E}">
        <p14:creationId xmlns:p14="http://schemas.microsoft.com/office/powerpoint/2010/main" val="915951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622300" y="1779687"/>
            <a:ext cx="8521700" cy="424731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dirty="0"/>
              <a:t>from：交易发送者的地址；</a:t>
            </a:r>
            <a:endParaRPr lang="en-US" altLang="zh-CN" dirty="0"/>
          </a:p>
          <a:p>
            <a:pPr marL="285750" indent="-285750">
              <a:lnSpc>
                <a:spcPct val="150000"/>
              </a:lnSpc>
              <a:buClr>
                <a:srgbClr val="008000"/>
              </a:buClr>
              <a:buFont typeface="Wingdings" panose="05000000000000000000" pitchFamily="2" charset="2"/>
              <a:buChar char="Ø"/>
            </a:pPr>
            <a:r>
              <a:rPr lang="zh-CN" altLang="en-US" dirty="0"/>
              <a:t>to：交易接收者的地址；</a:t>
            </a:r>
            <a:endParaRPr lang="en-US" altLang="zh-CN" dirty="0"/>
          </a:p>
          <a:p>
            <a:pPr marL="285750" indent="-285750">
              <a:lnSpc>
                <a:spcPct val="150000"/>
              </a:lnSpc>
              <a:buClr>
                <a:srgbClr val="008000"/>
              </a:buClr>
              <a:buFont typeface="Wingdings" panose="05000000000000000000" pitchFamily="2" charset="2"/>
              <a:buChar char="Ø"/>
            </a:pPr>
            <a:r>
              <a:rPr lang="zh-CN" altLang="en-US" dirty="0"/>
              <a:t>value：发送者要转移给接收者的以太币数量；</a:t>
            </a:r>
            <a:endParaRPr lang="en-US" altLang="zh-CN" dirty="0"/>
          </a:p>
          <a:p>
            <a:pPr marL="285750" indent="-285750">
              <a:lnSpc>
                <a:spcPct val="150000"/>
              </a:lnSpc>
              <a:buClr>
                <a:srgbClr val="008000"/>
              </a:buClr>
              <a:buFont typeface="Wingdings" panose="05000000000000000000" pitchFamily="2" charset="2"/>
              <a:buChar char="Ø"/>
            </a:pPr>
            <a:r>
              <a:rPr lang="zh-CN" altLang="en-US" dirty="0"/>
              <a:t>data（input）：存在的数据字段，如果存在，则是表明该交易是一个创建或者调用智能合约交易；</a:t>
            </a:r>
            <a:endParaRPr lang="en-US" altLang="zh-CN" dirty="0"/>
          </a:p>
          <a:p>
            <a:pPr marL="285750" indent="-285750">
              <a:lnSpc>
                <a:spcPct val="150000"/>
              </a:lnSpc>
              <a:buClr>
                <a:srgbClr val="008000"/>
              </a:buClr>
              <a:buFont typeface="Wingdings" panose="05000000000000000000" pitchFamily="2" charset="2"/>
              <a:buChar char="Ø"/>
            </a:pPr>
            <a:r>
              <a:rPr lang="zh-CN" altLang="en-US" dirty="0"/>
              <a:t>Gas Limit（Gas）：表示这个交易允许消耗的最大Gas数量；</a:t>
            </a:r>
            <a:endParaRPr lang="en-US" altLang="zh-CN" dirty="0"/>
          </a:p>
          <a:p>
            <a:pPr marL="285750" indent="-285750">
              <a:lnSpc>
                <a:spcPct val="150000"/>
              </a:lnSpc>
              <a:buClr>
                <a:srgbClr val="008000"/>
              </a:buClr>
              <a:buFont typeface="Wingdings" panose="05000000000000000000" pitchFamily="2" charset="2"/>
              <a:buChar char="Ø"/>
            </a:pPr>
            <a:r>
              <a:rPr lang="zh-CN" altLang="en-US" dirty="0"/>
              <a:t>GasPrice：表示发送者愿意支付给矿工的Gas价格；</a:t>
            </a:r>
            <a:endParaRPr lang="en-US" altLang="zh-CN" dirty="0"/>
          </a:p>
          <a:p>
            <a:pPr marL="285750" indent="-285750">
              <a:lnSpc>
                <a:spcPct val="150000"/>
              </a:lnSpc>
              <a:buClr>
                <a:srgbClr val="008000"/>
              </a:buClr>
              <a:buFont typeface="Wingdings" panose="05000000000000000000" pitchFamily="2" charset="2"/>
              <a:buChar char="Ø"/>
            </a:pPr>
            <a:r>
              <a:rPr lang="zh-CN" altLang="en-US" dirty="0"/>
              <a:t>nonce：用来区别同一用户发出的不同交易的标记；</a:t>
            </a:r>
            <a:endParaRPr lang="en-US" altLang="zh-CN" dirty="0"/>
          </a:p>
          <a:p>
            <a:pPr marL="285750" indent="-285750">
              <a:lnSpc>
                <a:spcPct val="150000"/>
              </a:lnSpc>
              <a:buClr>
                <a:srgbClr val="008000"/>
              </a:buClr>
              <a:buFont typeface="Wingdings" panose="05000000000000000000" pitchFamily="2" charset="2"/>
              <a:buChar char="Ø"/>
            </a:pPr>
            <a:r>
              <a:rPr lang="en-US" altLang="zh-CN" dirty="0"/>
              <a:t>hash</a:t>
            </a:r>
            <a:r>
              <a:rPr lang="zh-CN" altLang="en-US" dirty="0"/>
              <a:t>：由以上信息生成的散列值（哈希值），作为交易的</a:t>
            </a:r>
            <a:r>
              <a:rPr lang="en-US" altLang="zh-CN" dirty="0"/>
              <a:t>ID</a:t>
            </a:r>
            <a:r>
              <a:rPr lang="zh-CN" altLang="en-US" dirty="0"/>
              <a:t>；</a:t>
            </a:r>
            <a:endParaRPr lang="en-US" altLang="zh-CN" dirty="0"/>
          </a:p>
          <a:p>
            <a:pPr marL="285750" indent="-285750">
              <a:lnSpc>
                <a:spcPct val="150000"/>
              </a:lnSpc>
              <a:buClr>
                <a:srgbClr val="008000"/>
              </a:buClr>
              <a:buFont typeface="Wingdings" panose="05000000000000000000" pitchFamily="2" charset="2"/>
              <a:buChar char="Ø"/>
            </a:pPr>
            <a:r>
              <a:rPr lang="en-US" altLang="zh-CN" dirty="0"/>
              <a:t>r</a:t>
            </a:r>
            <a:r>
              <a:rPr lang="zh-CN" altLang="en-US" dirty="0"/>
              <a:t>、</a:t>
            </a:r>
            <a:r>
              <a:rPr lang="en-US" altLang="zh-CN" dirty="0"/>
              <a:t>s</a:t>
            </a:r>
            <a:r>
              <a:rPr lang="zh-CN" altLang="en-US" dirty="0"/>
              <a:t>、</a:t>
            </a:r>
            <a:r>
              <a:rPr lang="en-US" altLang="zh-CN" dirty="0"/>
              <a:t>v</a:t>
            </a:r>
            <a:r>
              <a:rPr lang="zh-CN" altLang="en-US" dirty="0"/>
              <a:t>：交易签名的三个部分，由发送者的私钥对交易</a:t>
            </a:r>
            <a:r>
              <a:rPr lang="en-US" altLang="zh-CN" dirty="0"/>
              <a:t>hash</a:t>
            </a:r>
            <a:r>
              <a:rPr lang="zh-CN" altLang="en-US" dirty="0"/>
              <a:t>进行签名生成。</a:t>
            </a:r>
          </a:p>
        </p:txBody>
      </p:sp>
    </p:spTree>
    <p:extLst>
      <p:ext uri="{BB962C8B-B14F-4D97-AF65-F5344CB8AC3E}">
        <p14:creationId xmlns:p14="http://schemas.microsoft.com/office/powerpoint/2010/main" val="1714556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a:t>
            </a:r>
            <a:r>
              <a:rPr lang="en-US" altLang="zh-CN" sz="2800" b="1" dirty="0">
                <a:solidFill>
                  <a:prstClr val="black"/>
                </a:solidFill>
                <a:latin typeface="微软雅黑" panose="020B0503020204020204" pitchFamily="34" charset="-122"/>
                <a:ea typeface="微软雅黑" panose="020B0503020204020204" pitchFamily="34" charset="-122"/>
              </a:rPr>
              <a:t>Gas</a:t>
            </a:r>
          </a:p>
        </p:txBody>
      </p:sp>
      <p:grpSp>
        <p:nvGrpSpPr>
          <p:cNvPr id="2" name="组合 1"/>
          <p:cNvGrpSpPr/>
          <p:nvPr/>
        </p:nvGrpSpPr>
        <p:grpSpPr>
          <a:xfrm>
            <a:off x="410178" y="1933377"/>
            <a:ext cx="7654321" cy="4167014"/>
            <a:chOff x="410179" y="2085777"/>
            <a:chExt cx="4577028" cy="2491735"/>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79" y="2085777"/>
              <a:ext cx="2097473" cy="2491735"/>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757" y="2085777"/>
              <a:ext cx="2076450" cy="2095500"/>
            </a:xfrm>
            <a:prstGeom prst="rect">
              <a:avLst/>
            </a:prstGeom>
          </p:spPr>
        </p:pic>
        <p:sp>
          <p:nvSpPr>
            <p:cNvPr id="17" name="矩形 16"/>
            <p:cNvSpPr/>
            <p:nvPr/>
          </p:nvSpPr>
          <p:spPr>
            <a:xfrm>
              <a:off x="2507653" y="2851980"/>
              <a:ext cx="1581748" cy="347453"/>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=&gt;</a:t>
              </a:r>
            </a:p>
          </p:txBody>
        </p:sp>
      </p:grpSp>
    </p:spTree>
    <p:extLst>
      <p:ext uri="{BB962C8B-B14F-4D97-AF65-F5344CB8AC3E}">
        <p14:creationId xmlns:p14="http://schemas.microsoft.com/office/powerpoint/2010/main" val="3039804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a:t>
            </a:r>
            <a:r>
              <a:rPr lang="en-US" altLang="zh-CN" sz="2800" b="1" dirty="0">
                <a:solidFill>
                  <a:prstClr val="black"/>
                </a:solidFill>
                <a:latin typeface="微软雅黑" panose="020B0503020204020204" pitchFamily="34" charset="-122"/>
                <a:ea typeface="微软雅黑" panose="020B0503020204020204" pitchFamily="34" charset="-122"/>
              </a:rPr>
              <a:t>Gas</a:t>
            </a:r>
          </a:p>
        </p:txBody>
      </p:sp>
      <p:grpSp>
        <p:nvGrpSpPr>
          <p:cNvPr id="4" name="组合 3"/>
          <p:cNvGrpSpPr/>
          <p:nvPr/>
        </p:nvGrpSpPr>
        <p:grpSpPr>
          <a:xfrm>
            <a:off x="689579" y="2009576"/>
            <a:ext cx="8306598" cy="2930723"/>
            <a:chOff x="410179" y="2085777"/>
            <a:chExt cx="6272684" cy="221312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79" y="2085777"/>
              <a:ext cx="2076450" cy="2095500"/>
            </a:xfrm>
            <a:prstGeom prst="rect">
              <a:avLst/>
            </a:prstGeom>
          </p:spPr>
        </p:pic>
        <p:sp>
          <p:nvSpPr>
            <p:cNvPr id="9" name="矩形 8"/>
            <p:cNvSpPr/>
            <p:nvPr/>
          </p:nvSpPr>
          <p:spPr>
            <a:xfrm>
              <a:off x="2507653" y="2851980"/>
              <a:ext cx="2762848" cy="500324"/>
            </a:xfrm>
            <a:prstGeom prst="rect">
              <a:avLst/>
            </a:prstGeom>
          </p:spPr>
          <p:txBody>
            <a:bodyPr wrap="square">
              <a:spAutoFit/>
            </a:bodyPr>
            <a:lstStyle/>
            <a:p>
              <a:pPr>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=&gt;</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062" y="2085777"/>
              <a:ext cx="3678801" cy="2213120"/>
            </a:xfrm>
            <a:prstGeom prst="rect">
              <a:avLst/>
            </a:prstGeom>
          </p:spPr>
        </p:pic>
      </p:grpSp>
    </p:spTree>
    <p:extLst>
      <p:ext uri="{BB962C8B-B14F-4D97-AF65-F5344CB8AC3E}">
        <p14:creationId xmlns:p14="http://schemas.microsoft.com/office/powerpoint/2010/main" val="1158350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a:t>
            </a:r>
            <a:r>
              <a:rPr lang="en-US" altLang="zh-CN" sz="2800" b="1" dirty="0">
                <a:solidFill>
                  <a:prstClr val="black"/>
                </a:solidFill>
                <a:latin typeface="微软雅黑" panose="020B0503020204020204" pitchFamily="34" charset="-122"/>
                <a:ea typeface="微软雅黑" panose="020B0503020204020204" pitchFamily="34" charset="-122"/>
              </a:rPr>
              <a:t>Gas</a:t>
            </a:r>
          </a:p>
        </p:txBody>
      </p:sp>
      <p:grpSp>
        <p:nvGrpSpPr>
          <p:cNvPr id="4" name="组合 3"/>
          <p:cNvGrpSpPr/>
          <p:nvPr/>
        </p:nvGrpSpPr>
        <p:grpSpPr>
          <a:xfrm>
            <a:off x="689579" y="2009576"/>
            <a:ext cx="8306598" cy="2930723"/>
            <a:chOff x="410179" y="2085777"/>
            <a:chExt cx="6272684" cy="221312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79" y="2085777"/>
              <a:ext cx="2076450" cy="2095500"/>
            </a:xfrm>
            <a:prstGeom prst="rect">
              <a:avLst/>
            </a:prstGeom>
          </p:spPr>
        </p:pic>
        <p:sp>
          <p:nvSpPr>
            <p:cNvPr id="9" name="矩形 8"/>
            <p:cNvSpPr/>
            <p:nvPr/>
          </p:nvSpPr>
          <p:spPr>
            <a:xfrm>
              <a:off x="2507653" y="2851980"/>
              <a:ext cx="2762848" cy="500324"/>
            </a:xfrm>
            <a:prstGeom prst="rect">
              <a:avLst/>
            </a:prstGeom>
          </p:spPr>
          <p:txBody>
            <a:bodyPr wrap="square">
              <a:spAutoFit/>
            </a:bodyPr>
            <a:lstStyle/>
            <a:p>
              <a:pPr>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=&gt;</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062" y="2085777"/>
              <a:ext cx="3678801" cy="2213120"/>
            </a:xfrm>
            <a:prstGeom prst="rect">
              <a:avLst/>
            </a:prstGeom>
          </p:spPr>
        </p:pic>
      </p:grpSp>
      <p:sp>
        <p:nvSpPr>
          <p:cNvPr id="11" name="文本框 10"/>
          <p:cNvSpPr txBox="1"/>
          <p:nvPr/>
        </p:nvSpPr>
        <p:spPr>
          <a:xfrm>
            <a:off x="733758" y="5120251"/>
            <a:ext cx="7504957" cy="580415"/>
          </a:xfrm>
          <a:prstGeom prst="rect">
            <a:avLst/>
          </a:prstGeom>
          <a:noFill/>
        </p:spPr>
        <p:txBody>
          <a:bodyPr wrap="square" rtlCol="0">
            <a:spAutoFit/>
          </a:bodyPr>
          <a:lstStyle/>
          <a:p>
            <a:pPr>
              <a:lnSpc>
                <a:spcPct val="150000"/>
              </a:lnSpc>
            </a:pPr>
            <a:r>
              <a:rPr lang="zh-CN" altLang="en-US" sz="2400" b="1" dirty="0">
                <a:solidFill>
                  <a:srgbClr val="FF0000"/>
                </a:solidFill>
              </a:rPr>
              <a:t>问题：</a:t>
            </a:r>
            <a:r>
              <a:rPr lang="en-US" altLang="zh-CN" sz="2400" b="1" dirty="0">
                <a:solidFill>
                  <a:srgbClr val="FF0000"/>
                </a:solidFill>
              </a:rPr>
              <a:t>Gas</a:t>
            </a:r>
            <a:r>
              <a:rPr lang="zh-CN" altLang="en-US" sz="2400" b="1" dirty="0">
                <a:solidFill>
                  <a:srgbClr val="FF0000"/>
                </a:solidFill>
              </a:rPr>
              <a:t>，</a:t>
            </a:r>
            <a:r>
              <a:rPr lang="en-US" altLang="zh-CN" sz="2400" b="1" dirty="0" err="1">
                <a:solidFill>
                  <a:srgbClr val="FF0000"/>
                </a:solidFill>
              </a:rPr>
              <a:t>GasPrice</a:t>
            </a:r>
            <a:r>
              <a:rPr lang="zh-CN" altLang="en-US" sz="2400" b="1" dirty="0">
                <a:solidFill>
                  <a:srgbClr val="FF0000"/>
                </a:solidFill>
              </a:rPr>
              <a:t>，</a:t>
            </a:r>
            <a:r>
              <a:rPr lang="en-US" altLang="zh-CN" sz="2400" b="1" dirty="0" err="1">
                <a:solidFill>
                  <a:srgbClr val="FF0000"/>
                </a:solidFill>
              </a:rPr>
              <a:t>GasLimit</a:t>
            </a:r>
            <a:r>
              <a:rPr lang="zh-CN" altLang="en-US" sz="2400" b="1" dirty="0">
                <a:solidFill>
                  <a:srgbClr val="FF0000"/>
                </a:solidFill>
              </a:rPr>
              <a:t>，</a:t>
            </a:r>
            <a:r>
              <a:rPr lang="en-US" altLang="zh-CN" sz="2400" b="1" dirty="0" err="1">
                <a:solidFill>
                  <a:srgbClr val="FF0000"/>
                </a:solidFill>
              </a:rPr>
              <a:t>GasUsed</a:t>
            </a:r>
            <a:r>
              <a:rPr lang="zh-CN" altLang="en-US" sz="2400" b="1" dirty="0">
                <a:solidFill>
                  <a:srgbClr val="FF0000"/>
                </a:solidFill>
              </a:rPr>
              <a:t>的区别</a:t>
            </a:r>
            <a:r>
              <a:rPr lang="en-US" altLang="zh-CN" sz="2400" b="1" dirty="0">
                <a:solidFill>
                  <a:srgbClr val="FF0000"/>
                </a:solidFill>
              </a:rPr>
              <a:t>?</a:t>
            </a:r>
            <a:endParaRPr lang="zh-CN" altLang="en-US" sz="2400" b="1" dirty="0">
              <a:solidFill>
                <a:srgbClr val="FF0000"/>
              </a:solidFill>
            </a:endParaRPr>
          </a:p>
        </p:txBody>
      </p:sp>
    </p:spTree>
    <p:extLst>
      <p:ext uri="{BB962C8B-B14F-4D97-AF65-F5344CB8AC3E}">
        <p14:creationId xmlns:p14="http://schemas.microsoft.com/office/powerpoint/2010/main" val="1301765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061" y="1910588"/>
            <a:ext cx="8034007" cy="4947412"/>
          </a:xfrm>
          <a:prstGeom prst="rect">
            <a:avLst/>
          </a:prstGeom>
        </p:spPr>
      </p:pic>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发起交易</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sp>
        <p:nvSpPr>
          <p:cNvPr id="8" name="矩形 7"/>
          <p:cNvSpPr/>
          <p:nvPr/>
        </p:nvSpPr>
        <p:spPr>
          <a:xfrm>
            <a:off x="7484129" y="6596390"/>
            <a:ext cx="4572000" cy="261610"/>
          </a:xfrm>
          <a:prstGeom prst="rect">
            <a:avLst/>
          </a:prstGeom>
        </p:spPr>
        <p:txBody>
          <a:bodyPr>
            <a:spAutoFit/>
          </a:bodyPr>
          <a:lstStyle/>
          <a:p>
            <a:r>
              <a:rPr lang="en-US" altLang="zh-CN" sz="1100" dirty="0"/>
              <a:t>《</a:t>
            </a:r>
            <a:r>
              <a:rPr lang="zh-CN" altLang="en-US" sz="1100" dirty="0"/>
              <a:t>以太坊技术详解与实战</a:t>
            </a:r>
            <a:r>
              <a:rPr lang="en-US" altLang="zh-CN" sz="1100" dirty="0"/>
              <a:t>》</a:t>
            </a:r>
            <a:endParaRPr lang="zh-CN" altLang="en-US" sz="1100" dirty="0"/>
          </a:p>
        </p:txBody>
      </p:sp>
    </p:spTree>
    <p:extLst>
      <p:ext uri="{BB962C8B-B14F-4D97-AF65-F5344CB8AC3E}">
        <p14:creationId xmlns:p14="http://schemas.microsoft.com/office/powerpoint/2010/main" val="3624406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872" y="1910588"/>
            <a:ext cx="6859545" cy="4782312"/>
          </a:xfrm>
          <a:prstGeom prst="rect">
            <a:avLst/>
          </a:prstGeom>
        </p:spPr>
      </p:pic>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网络中广播</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sp>
        <p:nvSpPr>
          <p:cNvPr id="7" name="矩形 6"/>
          <p:cNvSpPr/>
          <p:nvPr/>
        </p:nvSpPr>
        <p:spPr>
          <a:xfrm>
            <a:off x="6240162" y="6391418"/>
            <a:ext cx="4572000" cy="369332"/>
          </a:xfrm>
          <a:prstGeom prst="rect">
            <a:avLst/>
          </a:prstGeom>
        </p:spPr>
        <p:txBody>
          <a:bodyPr>
            <a:spAutoFit/>
          </a:bodyPr>
          <a:lstStyle/>
          <a:p>
            <a:r>
              <a:rPr lang="en-US" altLang="zh-CN" dirty="0"/>
              <a:t>《</a:t>
            </a:r>
            <a:r>
              <a:rPr lang="zh-CN" altLang="en-US" dirty="0"/>
              <a:t>以太坊技术详解与实战</a:t>
            </a:r>
            <a:r>
              <a:rPr lang="en-US" altLang="zh-CN" dirty="0"/>
              <a:t>》</a:t>
            </a:r>
            <a:endParaRPr lang="zh-CN" altLang="en-US" dirty="0"/>
          </a:p>
        </p:txBody>
      </p:sp>
    </p:spTree>
    <p:extLst>
      <p:ext uri="{BB962C8B-B14F-4D97-AF65-F5344CB8AC3E}">
        <p14:creationId xmlns:p14="http://schemas.microsoft.com/office/powerpoint/2010/main" val="3626509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8" y="1812411"/>
            <a:ext cx="6890928" cy="5045589"/>
          </a:xfrm>
          <a:prstGeom prst="rect">
            <a:avLst/>
          </a:prstGeom>
        </p:spPr>
      </p:pic>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矿工打包确认</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sp>
        <p:nvSpPr>
          <p:cNvPr id="7" name="矩形 6"/>
          <p:cNvSpPr/>
          <p:nvPr/>
        </p:nvSpPr>
        <p:spPr>
          <a:xfrm>
            <a:off x="6240162" y="6404297"/>
            <a:ext cx="4572000" cy="369332"/>
          </a:xfrm>
          <a:prstGeom prst="rect">
            <a:avLst/>
          </a:prstGeom>
        </p:spPr>
        <p:txBody>
          <a:bodyPr>
            <a:spAutoFit/>
          </a:bodyPr>
          <a:lstStyle/>
          <a:p>
            <a:r>
              <a:rPr lang="en-US" altLang="zh-CN" dirty="0"/>
              <a:t>《</a:t>
            </a:r>
            <a:r>
              <a:rPr lang="zh-CN" altLang="en-US" dirty="0"/>
              <a:t>以太坊技术详解与实战</a:t>
            </a:r>
            <a:r>
              <a:rPr lang="en-US" altLang="zh-CN" dirty="0"/>
              <a:t>》</a:t>
            </a:r>
            <a:endParaRPr lang="zh-CN" altLang="en-US" dirty="0"/>
          </a:p>
        </p:txBody>
      </p:sp>
    </p:spTree>
    <p:extLst>
      <p:ext uri="{BB962C8B-B14F-4D97-AF65-F5344CB8AC3E}">
        <p14:creationId xmlns:p14="http://schemas.microsoft.com/office/powerpoint/2010/main" val="2002763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861" y="1673866"/>
            <a:ext cx="7464659" cy="5031094"/>
          </a:xfrm>
          <a:prstGeom prst="rect">
            <a:avLst/>
          </a:prstGeom>
        </p:spPr>
      </p:pic>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所有节点验证</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sp>
        <p:nvSpPr>
          <p:cNvPr id="7" name="矩形 6"/>
          <p:cNvSpPr/>
          <p:nvPr/>
        </p:nvSpPr>
        <p:spPr>
          <a:xfrm>
            <a:off x="6240162" y="6404297"/>
            <a:ext cx="4572000" cy="369332"/>
          </a:xfrm>
          <a:prstGeom prst="rect">
            <a:avLst/>
          </a:prstGeom>
        </p:spPr>
        <p:txBody>
          <a:bodyPr>
            <a:spAutoFit/>
          </a:bodyPr>
          <a:lstStyle/>
          <a:p>
            <a:r>
              <a:rPr lang="en-US" altLang="zh-CN" dirty="0"/>
              <a:t>《</a:t>
            </a:r>
            <a:r>
              <a:rPr lang="zh-CN" altLang="en-US" dirty="0"/>
              <a:t>以太坊技术详解与实战</a:t>
            </a:r>
            <a:r>
              <a:rPr lang="en-US" altLang="zh-CN" dirty="0"/>
              <a:t>》</a:t>
            </a:r>
            <a:endParaRPr lang="zh-CN" altLang="en-US" dirty="0"/>
          </a:p>
        </p:txBody>
      </p:sp>
    </p:spTree>
    <p:extLst>
      <p:ext uri="{BB962C8B-B14F-4D97-AF65-F5344CB8AC3E}">
        <p14:creationId xmlns:p14="http://schemas.microsoft.com/office/powerpoint/2010/main" val="303863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078E5357-32E1-419F-87DC-60C3DE233275}"/>
              </a:ext>
            </a:extLst>
          </p:cNvPr>
          <p:cNvSpPr>
            <a:spLocks noGrp="1"/>
          </p:cNvSpPr>
          <p:nvPr>
            <p:ph idx="1"/>
          </p:nvPr>
        </p:nvSpPr>
        <p:spPr/>
        <p:txBody>
          <a:bodyPr>
            <a:normAutofit/>
          </a:bodyPr>
          <a:lstStyle/>
          <a:p>
            <a:r>
              <a:rPr lang="en-US" altLang="zh-CN" sz="2000" dirty="0"/>
              <a:t>2010</a:t>
            </a:r>
            <a:r>
              <a:rPr lang="zh-CN" altLang="en-US" sz="2000" dirty="0"/>
              <a:t>年，</a:t>
            </a:r>
            <a:r>
              <a:rPr lang="en-US" altLang="zh-CN" sz="2000" dirty="0"/>
              <a:t>16</a:t>
            </a:r>
            <a:r>
              <a:rPr lang="zh-CN" altLang="en-US" sz="2000" dirty="0"/>
              <a:t>岁的</a:t>
            </a:r>
            <a:r>
              <a:rPr lang="en-US" altLang="zh-CN" sz="2000" dirty="0"/>
              <a:t>V</a:t>
            </a:r>
            <a:r>
              <a:rPr lang="zh-CN" altLang="en-US" sz="2000" dirty="0"/>
              <a:t>神愤怒的删除了</a:t>
            </a:r>
            <a:r>
              <a:rPr lang="en-US" altLang="zh-CN" sz="2000" dirty="0"/>
              <a:t>《</a:t>
            </a:r>
            <a:r>
              <a:rPr lang="zh-CN" altLang="en-US" sz="2000" dirty="0"/>
              <a:t>魔兽世界</a:t>
            </a:r>
            <a:r>
              <a:rPr lang="en-US" altLang="zh-CN" sz="2000" dirty="0"/>
              <a:t>》</a:t>
            </a:r>
            <a:r>
              <a:rPr lang="zh-CN" altLang="en-US" sz="2000" dirty="0"/>
              <a:t>客户端，因为暴雪在</a:t>
            </a:r>
            <a:r>
              <a:rPr lang="en-US" altLang="zh-CN" sz="2000" dirty="0"/>
              <a:t>3.10</a:t>
            </a:r>
            <a:r>
              <a:rPr lang="zh-CN" altLang="en-US" sz="2000" dirty="0"/>
              <a:t>补丁中移除了术士的技能“生命虹吸”。</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对此，</a:t>
            </a:r>
            <a:r>
              <a:rPr lang="en-US" altLang="zh-CN" sz="2000" dirty="0"/>
              <a:t> V</a:t>
            </a:r>
            <a:r>
              <a:rPr lang="zh-CN" altLang="en-US" sz="2000" dirty="0"/>
              <a:t>神在暴雪官方论坛提出抗议，没有收获任何官方答复。他意识到了网络游戏“中心化管理”的弊端：游戏的拥有者是暴雪，他们可以不问玩家意见，随意修改游戏内容。</a:t>
            </a:r>
            <a:endParaRPr lang="en-US" altLang="zh-CN" sz="2000" dirty="0"/>
          </a:p>
          <a:p>
            <a:endParaRPr lang="en-US" altLang="zh-CN" sz="2000" dirty="0"/>
          </a:p>
          <a:p>
            <a:r>
              <a:rPr lang="zh-CN" altLang="en-US" sz="2000" dirty="0"/>
              <a:t>他决定放弃这款游戏，尽管他已经在他的术士身上花费了</a:t>
            </a:r>
            <a:r>
              <a:rPr lang="en-US" altLang="zh-CN" sz="2000" dirty="0"/>
              <a:t>3</a:t>
            </a:r>
            <a:r>
              <a:rPr lang="zh-CN" altLang="en-US" sz="2000" dirty="0"/>
              <a:t>年心血</a:t>
            </a:r>
          </a:p>
        </p:txBody>
      </p:sp>
      <p:sp>
        <p:nvSpPr>
          <p:cNvPr id="4" name="AutoShape 2" descr="Vç¥çä¸çï¼åæ¥æ¯æ´éªé­å½é å°±çï¼ä»¥å¤ªååä¸åå²">
            <a:extLst>
              <a:ext uri="{FF2B5EF4-FFF2-40B4-BE49-F238E27FC236}">
                <a16:creationId xmlns="" xmlns:a16="http://schemas.microsoft.com/office/drawing/2014/main" id="{18995831-1311-43DD-9C80-14EFF1D0C39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 xmlns:a16="http://schemas.microsoft.com/office/drawing/2014/main" id="{6E671438-FCA3-4B2A-AE97-B3BB37B06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5" y="2207711"/>
            <a:ext cx="3829050" cy="1571625"/>
          </a:xfrm>
          <a:prstGeom prst="rect">
            <a:avLst/>
          </a:prstGeom>
        </p:spPr>
      </p:pic>
      <p:sp>
        <p:nvSpPr>
          <p:cNvPr id="8" name="标题 2">
            <a:extLst>
              <a:ext uri="{FF2B5EF4-FFF2-40B4-BE49-F238E27FC236}">
                <a16:creationId xmlns="" xmlns:a16="http://schemas.microsoft.com/office/drawing/2014/main" id="{5492EFD6-350E-4A34-94E1-FFC9D87402ED}"/>
              </a:ext>
            </a:extLst>
          </p:cNvPr>
          <p:cNvSpPr>
            <a:spLocks noGrp="1"/>
          </p:cNvSpPr>
          <p:nvPr>
            <p:ph type="title"/>
          </p:nvPr>
        </p:nvSpPr>
        <p:spPr>
          <a:xfrm>
            <a:off x="352015" y="102918"/>
            <a:ext cx="7886700" cy="854073"/>
          </a:xfrm>
        </p:spPr>
        <p:txBody>
          <a:bodyPr/>
          <a:lstStyle/>
          <a:p>
            <a:r>
              <a:rPr lang="zh-CN" altLang="en-US" dirty="0"/>
              <a:t>智能合约及平台简介</a:t>
            </a:r>
          </a:p>
        </p:txBody>
      </p:sp>
    </p:spTree>
    <p:extLst>
      <p:ext uri="{BB962C8B-B14F-4D97-AF65-F5344CB8AC3E}">
        <p14:creationId xmlns:p14="http://schemas.microsoft.com/office/powerpoint/2010/main" val="40326144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交易中的</a:t>
            </a:r>
            <a:r>
              <a:rPr lang="en-US" altLang="zh-CN" sz="2400" b="1" dirty="0">
                <a:solidFill>
                  <a:srgbClr val="000000"/>
                </a:solidFill>
                <a:latin typeface="Microsoft YaHei" panose="020B0503020204020204" pitchFamily="34" charset="-122"/>
                <a:ea typeface="Microsoft YaHei" panose="020B0503020204020204" pitchFamily="34" charset="-122"/>
              </a:rPr>
              <a:t>Nonce</a:t>
            </a:r>
            <a:r>
              <a:rPr lang="zh-CN" altLang="en-US" sz="2400" b="1" dirty="0">
                <a:solidFill>
                  <a:srgbClr val="000000"/>
                </a:solidFill>
                <a:latin typeface="Microsoft YaHei" panose="020B0503020204020204" pitchFamily="34" charset="-122"/>
                <a:ea typeface="Microsoft YaHei" panose="020B0503020204020204" pitchFamily="34" charset="-122"/>
              </a:rPr>
              <a:t>值</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sp>
        <p:nvSpPr>
          <p:cNvPr id="11" name="文本框 10"/>
          <p:cNvSpPr txBox="1"/>
          <p:nvPr/>
        </p:nvSpPr>
        <p:spPr>
          <a:xfrm>
            <a:off x="1216358" y="2861412"/>
            <a:ext cx="3860352" cy="461665"/>
          </a:xfrm>
          <a:prstGeom prst="rect">
            <a:avLst/>
          </a:prstGeom>
          <a:noFill/>
        </p:spPr>
        <p:txBody>
          <a:bodyPr wrap="none" rtlCol="0">
            <a:spAutoFit/>
          </a:bodyPr>
          <a:lstStyle/>
          <a:p>
            <a:r>
              <a:rPr lang="zh-CN" altLang="en-US" sz="2400" b="1" dirty="0">
                <a:solidFill>
                  <a:srgbClr val="FF0000"/>
                </a:solidFill>
              </a:rPr>
              <a:t>问题：</a:t>
            </a:r>
            <a:r>
              <a:rPr lang="en-US" altLang="zh-CN" sz="2400" b="1" dirty="0">
                <a:solidFill>
                  <a:srgbClr val="FF0000"/>
                </a:solidFill>
              </a:rPr>
              <a:t>nonce</a:t>
            </a:r>
            <a:r>
              <a:rPr lang="zh-CN" altLang="en-US" sz="2400" b="1" dirty="0">
                <a:solidFill>
                  <a:srgbClr val="FF0000"/>
                </a:solidFill>
              </a:rPr>
              <a:t>值有什么用？</a:t>
            </a:r>
          </a:p>
        </p:txBody>
      </p:sp>
      <p:sp>
        <p:nvSpPr>
          <p:cNvPr id="12" name="矩形 11"/>
          <p:cNvSpPr/>
          <p:nvPr/>
        </p:nvSpPr>
        <p:spPr>
          <a:xfrm>
            <a:off x="1216358" y="2148403"/>
            <a:ext cx="7928919" cy="646331"/>
          </a:xfrm>
          <a:prstGeom prst="rect">
            <a:avLst/>
          </a:prstGeom>
        </p:spPr>
        <p:txBody>
          <a:bodyPr wrap="square">
            <a:spAutoFit/>
          </a:bodyPr>
          <a:lstStyle/>
          <a:p>
            <a:pPr>
              <a:lnSpc>
                <a:spcPct val="150000"/>
              </a:lnSpc>
              <a:buClr>
                <a:srgbClr val="008000"/>
              </a:buClr>
            </a:pPr>
            <a:r>
              <a:rPr lang="en-US" altLang="zh-CN" sz="2400" dirty="0">
                <a:solidFill>
                  <a:srgbClr val="000000"/>
                </a:solidFill>
                <a:latin typeface="Microsoft YaHei" panose="020B0503020204020204" pitchFamily="34" charset="-122"/>
                <a:ea typeface="Microsoft YaHei" panose="020B0503020204020204" pitchFamily="34" charset="-122"/>
              </a:rPr>
              <a:t>from</a:t>
            </a:r>
            <a:r>
              <a:rPr lang="zh-CN" altLang="en-US" sz="2400" dirty="0">
                <a:solidFill>
                  <a:srgbClr val="000000"/>
                </a:solidFill>
                <a:latin typeface="Microsoft YaHei" panose="020B0503020204020204" pitchFamily="34" charset="-122"/>
                <a:ea typeface="Microsoft YaHei" panose="020B0503020204020204" pitchFamily="34" charset="-122"/>
              </a:rPr>
              <a:t>账户发出交易的次数</a:t>
            </a:r>
            <a:r>
              <a:rPr lang="en-US" altLang="zh-CN" sz="2400" dirty="0">
                <a:solidFill>
                  <a:srgbClr val="000000"/>
                </a:solidFill>
                <a:latin typeface="Microsoft YaHei" panose="020B0503020204020204" pitchFamily="34" charset="-122"/>
                <a:ea typeface="Microsoft YaHei" panose="020B0503020204020204" pitchFamily="34" charset="-122"/>
              </a:rPr>
              <a:t>, </a:t>
            </a:r>
            <a:r>
              <a:rPr lang="zh-CN" altLang="en-US" sz="2400" dirty="0">
                <a:solidFill>
                  <a:srgbClr val="000000"/>
                </a:solidFill>
                <a:latin typeface="Microsoft YaHei" panose="020B0503020204020204" pitchFamily="34" charset="-122"/>
                <a:ea typeface="Microsoft YaHei" panose="020B0503020204020204" pitchFamily="34" charset="-122"/>
              </a:rPr>
              <a:t>同一账户的交易会被依次确认</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23095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交易中的</a:t>
            </a:r>
            <a:r>
              <a:rPr lang="en-US" altLang="zh-CN" sz="2400" b="1" dirty="0">
                <a:solidFill>
                  <a:srgbClr val="000000"/>
                </a:solidFill>
                <a:latin typeface="Microsoft YaHei" panose="020B0503020204020204" pitchFamily="34" charset="-122"/>
                <a:ea typeface="Microsoft YaHei" panose="020B0503020204020204" pitchFamily="34" charset="-122"/>
              </a:rPr>
              <a:t>Nonce</a:t>
            </a:r>
            <a:r>
              <a:rPr lang="zh-CN" altLang="en-US" sz="2400" b="1" dirty="0">
                <a:solidFill>
                  <a:srgbClr val="000000"/>
                </a:solidFill>
                <a:latin typeface="Microsoft YaHei" panose="020B0503020204020204" pitchFamily="34" charset="-122"/>
                <a:ea typeface="Microsoft YaHei" panose="020B0503020204020204" pitchFamily="34" charset="-122"/>
              </a:rPr>
              <a:t>值</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sp>
        <p:nvSpPr>
          <p:cNvPr id="11" name="文本框 10"/>
          <p:cNvSpPr txBox="1"/>
          <p:nvPr/>
        </p:nvSpPr>
        <p:spPr>
          <a:xfrm>
            <a:off x="1216358" y="2861412"/>
            <a:ext cx="3860352" cy="461665"/>
          </a:xfrm>
          <a:prstGeom prst="rect">
            <a:avLst/>
          </a:prstGeom>
          <a:noFill/>
        </p:spPr>
        <p:txBody>
          <a:bodyPr wrap="none" rtlCol="0">
            <a:spAutoFit/>
          </a:bodyPr>
          <a:lstStyle/>
          <a:p>
            <a:r>
              <a:rPr lang="zh-CN" altLang="en-US" sz="2400" b="1" dirty="0">
                <a:solidFill>
                  <a:srgbClr val="FF0000"/>
                </a:solidFill>
              </a:rPr>
              <a:t>问题：</a:t>
            </a:r>
            <a:r>
              <a:rPr lang="en-US" altLang="zh-CN" sz="2400" b="1" dirty="0">
                <a:solidFill>
                  <a:srgbClr val="FF0000"/>
                </a:solidFill>
              </a:rPr>
              <a:t>nonce</a:t>
            </a:r>
            <a:r>
              <a:rPr lang="zh-CN" altLang="en-US" sz="2400" b="1" dirty="0">
                <a:solidFill>
                  <a:srgbClr val="FF0000"/>
                </a:solidFill>
              </a:rPr>
              <a:t>值有什么用？</a:t>
            </a:r>
          </a:p>
        </p:txBody>
      </p:sp>
      <p:sp>
        <p:nvSpPr>
          <p:cNvPr id="12" name="矩形 11"/>
          <p:cNvSpPr/>
          <p:nvPr/>
        </p:nvSpPr>
        <p:spPr>
          <a:xfrm>
            <a:off x="1216358" y="2148403"/>
            <a:ext cx="7928919" cy="646331"/>
          </a:xfrm>
          <a:prstGeom prst="rect">
            <a:avLst/>
          </a:prstGeom>
        </p:spPr>
        <p:txBody>
          <a:bodyPr wrap="square">
            <a:spAutoFit/>
          </a:bodyPr>
          <a:lstStyle/>
          <a:p>
            <a:pPr>
              <a:lnSpc>
                <a:spcPct val="150000"/>
              </a:lnSpc>
              <a:buClr>
                <a:srgbClr val="008000"/>
              </a:buClr>
            </a:pPr>
            <a:r>
              <a:rPr lang="en-US" altLang="zh-CN" sz="2400" dirty="0">
                <a:solidFill>
                  <a:srgbClr val="000000"/>
                </a:solidFill>
                <a:latin typeface="Microsoft YaHei" panose="020B0503020204020204" pitchFamily="34" charset="-122"/>
                <a:ea typeface="Microsoft YaHei" panose="020B0503020204020204" pitchFamily="34" charset="-122"/>
              </a:rPr>
              <a:t>from</a:t>
            </a:r>
            <a:r>
              <a:rPr lang="zh-CN" altLang="en-US" sz="2400" dirty="0">
                <a:solidFill>
                  <a:srgbClr val="000000"/>
                </a:solidFill>
                <a:latin typeface="Microsoft YaHei" panose="020B0503020204020204" pitchFamily="34" charset="-122"/>
                <a:ea typeface="Microsoft YaHei" panose="020B0503020204020204" pitchFamily="34" charset="-122"/>
              </a:rPr>
              <a:t>账户发出交易的次数</a:t>
            </a:r>
            <a:r>
              <a:rPr lang="en-US" altLang="zh-CN" sz="2400" dirty="0">
                <a:solidFill>
                  <a:srgbClr val="000000"/>
                </a:solidFill>
                <a:latin typeface="Microsoft YaHei" panose="020B0503020204020204" pitchFamily="34" charset="-122"/>
                <a:ea typeface="Microsoft YaHei" panose="020B0503020204020204" pitchFamily="34" charset="-122"/>
              </a:rPr>
              <a:t>, </a:t>
            </a:r>
            <a:r>
              <a:rPr lang="zh-CN" altLang="en-US" sz="2400" dirty="0">
                <a:solidFill>
                  <a:srgbClr val="000000"/>
                </a:solidFill>
                <a:latin typeface="Microsoft YaHei" panose="020B0503020204020204" pitchFamily="34" charset="-122"/>
                <a:ea typeface="Microsoft YaHei" panose="020B0503020204020204" pitchFamily="34" charset="-122"/>
              </a:rPr>
              <a:t>同一账户的交易会被依次确认</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
        <p:nvSpPr>
          <p:cNvPr id="13" name="矩形 12"/>
          <p:cNvSpPr/>
          <p:nvPr/>
        </p:nvSpPr>
        <p:spPr>
          <a:xfrm>
            <a:off x="1276792" y="3323077"/>
            <a:ext cx="7928919" cy="3600986"/>
          </a:xfrm>
          <a:prstGeom prst="rect">
            <a:avLst/>
          </a:prstGeom>
        </p:spPr>
        <p:txBody>
          <a:bodyPr wrap="square">
            <a:spAutoFit/>
          </a:bodyPr>
          <a:lstStyle/>
          <a:p>
            <a:pPr marL="457200" indent="-457200">
              <a:lnSpc>
                <a:spcPct val="150000"/>
              </a:lnSpc>
              <a:buClr>
                <a:srgbClr val="008000"/>
              </a:buClr>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区块中的</a:t>
            </a:r>
            <a:r>
              <a:rPr lang="en-US" altLang="zh-CN" sz="2400" dirty="0">
                <a:latin typeface="Microsoft YaHei" panose="020B0503020204020204" pitchFamily="34" charset="-122"/>
                <a:ea typeface="Microsoft YaHei" panose="020B0503020204020204" pitchFamily="34" charset="-122"/>
              </a:rPr>
              <a:t>nonce</a:t>
            </a:r>
            <a:r>
              <a:rPr lang="zh-CN" altLang="en-US" sz="2400" dirty="0">
                <a:latin typeface="Microsoft YaHei" panose="020B0503020204020204" pitchFamily="34" charset="-122"/>
                <a:ea typeface="Microsoft YaHei" panose="020B0503020204020204" pitchFamily="34" charset="-122"/>
              </a:rPr>
              <a:t>值：挖矿</a:t>
            </a:r>
            <a:endParaRPr lang="en-US" altLang="zh-CN" sz="2400" dirty="0">
              <a:latin typeface="Microsoft YaHei" panose="020B0503020204020204" pitchFamily="34" charset="-122"/>
              <a:ea typeface="Microsoft YaHei" panose="020B0503020204020204" pitchFamily="34" charset="-122"/>
            </a:endParaRPr>
          </a:p>
          <a:p>
            <a:pPr marL="457200" indent="-457200">
              <a:lnSpc>
                <a:spcPct val="150000"/>
              </a:lnSpc>
              <a:buClr>
                <a:srgbClr val="008000"/>
              </a:buClr>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交易中的</a:t>
            </a:r>
            <a:r>
              <a:rPr lang="en-US" altLang="zh-CN" sz="2400" dirty="0">
                <a:latin typeface="Microsoft YaHei" panose="020B0503020204020204" pitchFamily="34" charset="-122"/>
                <a:ea typeface="Microsoft YaHei" panose="020B0503020204020204" pitchFamily="34" charset="-122"/>
              </a:rPr>
              <a:t>nonce</a:t>
            </a:r>
            <a:r>
              <a:rPr lang="zh-CN" altLang="en-US" sz="2400" dirty="0">
                <a:latin typeface="Microsoft YaHei" panose="020B0503020204020204" pitchFamily="34" charset="-122"/>
                <a:ea typeface="Microsoft YaHei" panose="020B0503020204020204" pitchFamily="34" charset="-122"/>
              </a:rPr>
              <a:t>值：</a:t>
            </a:r>
            <a:endParaRPr lang="en-US" altLang="zh-CN" sz="2400" dirty="0">
              <a:latin typeface="Microsoft YaHei" panose="020B0503020204020204" pitchFamily="34" charset="-122"/>
              <a:ea typeface="Microsoft YaHei" panose="020B0503020204020204" pitchFamily="34" charset="-122"/>
            </a:endParaRPr>
          </a:p>
          <a:p>
            <a:pPr marL="914400" lvl="1" indent="-457200">
              <a:lnSpc>
                <a:spcPct val="150000"/>
              </a:lnSpc>
              <a:buClr>
                <a:srgbClr val="008000"/>
              </a:buClr>
              <a:buAutoNum type="arabicPeriod"/>
            </a:pPr>
            <a:r>
              <a:rPr lang="zh-CN" altLang="en-US" sz="2000" dirty="0">
                <a:latin typeface="Microsoft YaHei" panose="020B0503020204020204" pitchFamily="34" charset="-122"/>
                <a:ea typeface="Microsoft YaHei" panose="020B0503020204020204" pitchFamily="34" charset="-122"/>
              </a:rPr>
              <a:t>确认交易顺序</a:t>
            </a:r>
            <a:endParaRPr lang="en-US" altLang="zh-CN" sz="2000" dirty="0">
              <a:latin typeface="Microsoft YaHei" panose="020B0503020204020204" pitchFamily="34" charset="-122"/>
              <a:ea typeface="Microsoft YaHei" panose="020B0503020204020204" pitchFamily="34" charset="-122"/>
            </a:endParaRPr>
          </a:p>
          <a:p>
            <a:pPr marL="914400" lvl="1" indent="-457200">
              <a:lnSpc>
                <a:spcPct val="150000"/>
              </a:lnSpc>
              <a:buClr>
                <a:srgbClr val="008000"/>
              </a:buClr>
              <a:buAutoNum type="arabicPeriod"/>
            </a:pPr>
            <a:r>
              <a:rPr lang="zh-CN" altLang="en-US" sz="2000" dirty="0">
                <a:latin typeface="Microsoft YaHei" panose="020B0503020204020204" pitchFamily="34" charset="-122"/>
                <a:ea typeface="Microsoft YaHei" panose="020B0503020204020204" pitchFamily="34" charset="-122"/>
              </a:rPr>
              <a:t>防止双花</a:t>
            </a:r>
            <a:endParaRPr lang="en-US" altLang="zh-CN" sz="2000" dirty="0">
              <a:latin typeface="Microsoft YaHei" panose="020B0503020204020204" pitchFamily="34" charset="-122"/>
              <a:ea typeface="Microsoft YaHei" panose="020B0503020204020204" pitchFamily="34" charset="-122"/>
            </a:endParaRPr>
          </a:p>
          <a:p>
            <a:pPr marL="914400" lvl="1" indent="-457200">
              <a:lnSpc>
                <a:spcPct val="150000"/>
              </a:lnSpc>
              <a:buClr>
                <a:srgbClr val="008000"/>
              </a:buClr>
              <a:buAutoNum type="arabicPeriod"/>
            </a:pPr>
            <a:r>
              <a:rPr lang="zh-CN" altLang="en-US" sz="2000" dirty="0">
                <a:latin typeface="Microsoft YaHei" panose="020B0503020204020204" pitchFamily="34" charset="-122"/>
                <a:ea typeface="Microsoft YaHei" panose="020B0503020204020204" pitchFamily="34" charset="-122"/>
              </a:rPr>
              <a:t>撤销</a:t>
            </a:r>
            <a:r>
              <a:rPr lang="en-US" altLang="zh-CN" sz="2000" dirty="0">
                <a:latin typeface="Microsoft YaHei" panose="020B0503020204020204" pitchFamily="34" charset="-122"/>
                <a:ea typeface="Microsoft YaHei" panose="020B0503020204020204" pitchFamily="34" charset="-122"/>
              </a:rPr>
              <a:t>pending</a:t>
            </a:r>
            <a:r>
              <a:rPr lang="zh-CN" altLang="en-US" sz="2000" dirty="0">
                <a:latin typeface="Microsoft YaHei" panose="020B0503020204020204" pitchFamily="34" charset="-122"/>
                <a:ea typeface="Microsoft YaHei" panose="020B0503020204020204" pitchFamily="34" charset="-122"/>
              </a:rPr>
              <a:t>中的交易</a:t>
            </a:r>
            <a:endParaRPr lang="en-US" altLang="zh-CN" sz="2000" dirty="0">
              <a:latin typeface="Microsoft YaHei" panose="020B0503020204020204" pitchFamily="34" charset="-122"/>
              <a:ea typeface="Microsoft YaHei" panose="020B0503020204020204" pitchFamily="34" charset="-122"/>
            </a:endParaRPr>
          </a:p>
          <a:p>
            <a:pPr marL="914400" lvl="1" indent="-457200">
              <a:lnSpc>
                <a:spcPct val="150000"/>
              </a:lnSpc>
              <a:buClr>
                <a:srgbClr val="008000"/>
              </a:buClr>
              <a:buAutoNum type="arabicPeriod"/>
            </a:pPr>
            <a:r>
              <a:rPr lang="zh-CN" altLang="en-US" sz="2000" dirty="0">
                <a:latin typeface="Microsoft YaHei" panose="020B0503020204020204" pitchFamily="34" charset="-122"/>
                <a:ea typeface="Microsoft YaHei" panose="020B0503020204020204" pitchFamily="34" charset="-122"/>
              </a:rPr>
              <a:t>确定生成的合约地址</a:t>
            </a:r>
            <a:endParaRPr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Clr>
                <a:srgbClr val="008000"/>
              </a:buClr>
              <a:buAutoNum type="arabicPeriod"/>
            </a:pPr>
            <a:endParaRPr lang="en-US" altLang="zh-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55338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646331"/>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试试这条交易 </a:t>
            </a:r>
            <a:r>
              <a:rPr lang="en-US" altLang="zh-CN" sz="1100" dirty="0">
                <a:solidFill>
                  <a:srgbClr val="000000"/>
                </a:solidFill>
                <a:latin typeface="Microsoft YaHei" panose="020B0503020204020204" pitchFamily="34" charset="-122"/>
                <a:ea typeface="Microsoft YaHei" panose="020B0503020204020204" pitchFamily="34" charset="-122"/>
              </a:rPr>
              <a:t>0xc3df4b16dcc80785241a913059ee8142656ec38a748a38a35cfea791820bfaaf</a:t>
            </a:r>
            <a:endParaRPr lang="en-US" altLang="zh-CN" sz="3200" dirty="0">
              <a:solidFill>
                <a:srgbClr val="000000"/>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2"/>
          <a:stretch>
            <a:fillRect/>
          </a:stretch>
        </p:blipFill>
        <p:spPr>
          <a:xfrm>
            <a:off x="1078625" y="2291791"/>
            <a:ext cx="8001875" cy="4415471"/>
          </a:xfrm>
          <a:prstGeom prst="rect">
            <a:avLst/>
          </a:prstGeom>
        </p:spPr>
      </p:pic>
      <p:sp>
        <p:nvSpPr>
          <p:cNvPr id="7" name="矩形 6"/>
          <p:cNvSpPr/>
          <p:nvPr/>
        </p:nvSpPr>
        <p:spPr bwMode="auto">
          <a:xfrm>
            <a:off x="1594023" y="5611125"/>
            <a:ext cx="1263478" cy="18007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pitchFamily="34" charset="0"/>
            </a:endParaRPr>
          </a:p>
        </p:txBody>
      </p:sp>
      <p:cxnSp>
        <p:nvCxnSpPr>
          <p:cNvPr id="9" name="直接箭头连接符 8"/>
          <p:cNvCxnSpPr>
            <a:stCxn id="7" idx="0"/>
          </p:cNvCxnSpPr>
          <p:nvPr/>
        </p:nvCxnSpPr>
        <p:spPr bwMode="auto">
          <a:xfrm flipV="1">
            <a:off x="2225762" y="1923571"/>
            <a:ext cx="3730538" cy="368755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0" name="文本框 9"/>
          <p:cNvSpPr txBox="1"/>
          <p:nvPr/>
        </p:nvSpPr>
        <p:spPr>
          <a:xfrm>
            <a:off x="4271471" y="1461906"/>
            <a:ext cx="3432350" cy="461665"/>
          </a:xfrm>
          <a:prstGeom prst="rect">
            <a:avLst/>
          </a:prstGeom>
          <a:noFill/>
        </p:spPr>
        <p:txBody>
          <a:bodyPr wrap="none" rtlCol="0">
            <a:spAutoFit/>
          </a:bodyPr>
          <a:lstStyle/>
          <a:p>
            <a:r>
              <a:rPr lang="zh-CN" altLang="en-US" sz="2400" b="1" dirty="0">
                <a:solidFill>
                  <a:srgbClr val="FF0000"/>
                </a:solidFill>
              </a:rPr>
              <a:t>问题：</a:t>
            </a:r>
            <a:r>
              <a:rPr lang="en-US" altLang="zh-CN" sz="2400" b="1" dirty="0">
                <a:solidFill>
                  <a:srgbClr val="FF0000"/>
                </a:solidFill>
              </a:rPr>
              <a:t>to</a:t>
            </a:r>
            <a:r>
              <a:rPr lang="zh-CN" altLang="en-US" sz="2400" b="1" dirty="0">
                <a:solidFill>
                  <a:srgbClr val="FF0000"/>
                </a:solidFill>
              </a:rPr>
              <a:t>为什么是空的</a:t>
            </a:r>
            <a:r>
              <a:rPr lang="en-US" altLang="zh-CN" sz="2400" b="1" dirty="0">
                <a:solidFill>
                  <a:srgbClr val="FF0000"/>
                </a:solidFill>
              </a:rPr>
              <a:t>?</a:t>
            </a:r>
            <a:endParaRPr lang="zh-CN" altLang="en-US" sz="2400" b="1" dirty="0">
              <a:solidFill>
                <a:srgbClr val="FF0000"/>
              </a:solidFill>
            </a:endParaRPr>
          </a:p>
        </p:txBody>
      </p:sp>
    </p:spTree>
    <p:extLst>
      <p:ext uri="{BB962C8B-B14F-4D97-AF65-F5344CB8AC3E}">
        <p14:creationId xmlns:p14="http://schemas.microsoft.com/office/powerpoint/2010/main" val="4116597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33758" y="1728187"/>
            <a:ext cx="7504957" cy="1754326"/>
          </a:xfrm>
          <a:prstGeom prst="rect">
            <a:avLst/>
          </a:prstGeom>
          <a:noFill/>
        </p:spPr>
        <p:txBody>
          <a:bodyPr wrap="square" rtlCol="0">
            <a:spAutoFit/>
          </a:bodyPr>
          <a:lstStyle/>
          <a:p>
            <a:pPr>
              <a:lnSpc>
                <a:spcPct val="150000"/>
              </a:lnSpc>
            </a:pPr>
            <a:r>
              <a:rPr lang="zh-CN" altLang="en-US" sz="2400" b="1" dirty="0">
                <a:solidFill>
                  <a:srgbClr val="FF0000"/>
                </a:solidFill>
              </a:rPr>
              <a:t>问题：</a:t>
            </a:r>
            <a:r>
              <a:rPr lang="en-US" altLang="zh-CN" sz="2400" b="1" dirty="0">
                <a:solidFill>
                  <a:srgbClr val="FF0000"/>
                </a:solidFill>
              </a:rPr>
              <a:t>to</a:t>
            </a:r>
            <a:r>
              <a:rPr lang="zh-CN" altLang="en-US" sz="2400" b="1" dirty="0">
                <a:solidFill>
                  <a:srgbClr val="FF0000"/>
                </a:solidFill>
              </a:rPr>
              <a:t>为什么是空的</a:t>
            </a:r>
            <a:r>
              <a:rPr lang="en-US" altLang="zh-CN" sz="2400" b="1" dirty="0">
                <a:solidFill>
                  <a:srgbClr val="FF0000"/>
                </a:solidFill>
              </a:rPr>
              <a:t>?</a:t>
            </a:r>
          </a:p>
          <a:p>
            <a:pPr>
              <a:lnSpc>
                <a:spcPct val="150000"/>
              </a:lnSpc>
            </a:pPr>
            <a:r>
              <a:rPr lang="zh-CN" altLang="en-US" sz="2400" b="1" dirty="0">
                <a:solidFill>
                  <a:srgbClr val="FF0000"/>
                </a:solidFill>
              </a:rPr>
              <a:t>创建以太坊智能合约时，</a:t>
            </a:r>
            <a:r>
              <a:rPr lang="en-US" altLang="zh-CN" sz="2400" b="1" dirty="0">
                <a:solidFill>
                  <a:srgbClr val="FF0000"/>
                </a:solidFill>
              </a:rPr>
              <a:t>to</a:t>
            </a:r>
            <a:r>
              <a:rPr lang="zh-CN" altLang="en-US" sz="2400" b="1" dirty="0">
                <a:solidFill>
                  <a:srgbClr val="FF0000"/>
                </a:solidFill>
              </a:rPr>
              <a:t>的地址是空的。，如果为空则意味这是一个创建智能合约的交易</a:t>
            </a:r>
          </a:p>
        </p:txBody>
      </p:sp>
    </p:spTree>
    <p:extLst>
      <p:ext uri="{BB962C8B-B14F-4D97-AF65-F5344CB8AC3E}">
        <p14:creationId xmlns:p14="http://schemas.microsoft.com/office/powerpoint/2010/main" val="2917892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1967513"/>
            <a:ext cx="7810500" cy="4890487"/>
          </a:xfrm>
          <a:prstGeom prst="rect">
            <a:avLst/>
          </a:prstGeom>
        </p:spPr>
      </p:pic>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发起创建合约交易</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sp>
        <p:nvSpPr>
          <p:cNvPr id="7" name="矩形 6"/>
          <p:cNvSpPr/>
          <p:nvPr/>
        </p:nvSpPr>
        <p:spPr>
          <a:xfrm>
            <a:off x="6240162" y="6404297"/>
            <a:ext cx="4572000" cy="369332"/>
          </a:xfrm>
          <a:prstGeom prst="rect">
            <a:avLst/>
          </a:prstGeom>
        </p:spPr>
        <p:txBody>
          <a:bodyPr>
            <a:spAutoFit/>
          </a:bodyPr>
          <a:lstStyle/>
          <a:p>
            <a:r>
              <a:rPr lang="en-US" altLang="zh-CN" dirty="0"/>
              <a:t>《</a:t>
            </a:r>
            <a:r>
              <a:rPr lang="zh-CN" altLang="en-US" dirty="0"/>
              <a:t>以太坊技术详解与实战</a:t>
            </a:r>
            <a:r>
              <a:rPr lang="en-US" altLang="zh-CN" dirty="0"/>
              <a:t>》</a:t>
            </a:r>
            <a:endParaRPr lang="zh-CN" altLang="en-US" dirty="0"/>
          </a:p>
        </p:txBody>
      </p:sp>
    </p:spTree>
    <p:extLst>
      <p:ext uri="{BB962C8B-B14F-4D97-AF65-F5344CB8AC3E}">
        <p14:creationId xmlns:p14="http://schemas.microsoft.com/office/powerpoint/2010/main" val="2685497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269" y="2033020"/>
            <a:ext cx="7226300" cy="4723380"/>
          </a:xfrm>
          <a:prstGeom prst="rect">
            <a:avLst/>
          </a:prstGeom>
        </p:spPr>
      </p:pic>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646331"/>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矿工记账，部署并返回合约地址</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sp>
        <p:nvSpPr>
          <p:cNvPr id="7" name="矩形 6"/>
          <p:cNvSpPr/>
          <p:nvPr/>
        </p:nvSpPr>
        <p:spPr>
          <a:xfrm>
            <a:off x="6240162" y="6391418"/>
            <a:ext cx="4572000" cy="369332"/>
          </a:xfrm>
          <a:prstGeom prst="rect">
            <a:avLst/>
          </a:prstGeom>
        </p:spPr>
        <p:txBody>
          <a:bodyPr>
            <a:spAutoFit/>
          </a:bodyPr>
          <a:lstStyle/>
          <a:p>
            <a:r>
              <a:rPr lang="en-US" altLang="zh-CN" dirty="0"/>
              <a:t>《</a:t>
            </a:r>
            <a:r>
              <a:rPr lang="zh-CN" altLang="en-US" dirty="0"/>
              <a:t>以太坊技术详解与实战</a:t>
            </a:r>
            <a:r>
              <a:rPr lang="en-US" altLang="zh-CN" dirty="0"/>
              <a:t>》</a:t>
            </a:r>
            <a:endParaRPr lang="zh-CN" altLang="en-US" dirty="0"/>
          </a:p>
        </p:txBody>
      </p:sp>
    </p:spTree>
    <p:extLst>
      <p:ext uri="{BB962C8B-B14F-4D97-AF65-F5344CB8AC3E}">
        <p14:creationId xmlns:p14="http://schemas.microsoft.com/office/powerpoint/2010/main" val="2428597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以太坊交易</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事务</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结构</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完成智能合约部署</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775" y="2282614"/>
            <a:ext cx="6105525" cy="4491015"/>
          </a:xfrm>
          <a:prstGeom prst="rect">
            <a:avLst/>
          </a:prstGeom>
        </p:spPr>
      </p:pic>
      <p:sp>
        <p:nvSpPr>
          <p:cNvPr id="7" name="矩形 6"/>
          <p:cNvSpPr/>
          <p:nvPr/>
        </p:nvSpPr>
        <p:spPr>
          <a:xfrm>
            <a:off x="6240162" y="6404297"/>
            <a:ext cx="4572000" cy="369332"/>
          </a:xfrm>
          <a:prstGeom prst="rect">
            <a:avLst/>
          </a:prstGeom>
        </p:spPr>
        <p:txBody>
          <a:bodyPr>
            <a:spAutoFit/>
          </a:bodyPr>
          <a:lstStyle/>
          <a:p>
            <a:r>
              <a:rPr lang="en-US" altLang="zh-CN" dirty="0"/>
              <a:t>《</a:t>
            </a:r>
            <a:r>
              <a:rPr lang="zh-CN" altLang="en-US" dirty="0"/>
              <a:t>以太坊技术详解与实战</a:t>
            </a:r>
            <a:r>
              <a:rPr lang="en-US" altLang="zh-CN" dirty="0"/>
              <a:t>》</a:t>
            </a:r>
            <a:endParaRPr lang="zh-CN" altLang="en-US" dirty="0"/>
          </a:p>
        </p:txBody>
      </p:sp>
    </p:spTree>
    <p:extLst>
      <p:ext uri="{BB962C8B-B14F-4D97-AF65-F5344CB8AC3E}">
        <p14:creationId xmlns:p14="http://schemas.microsoft.com/office/powerpoint/2010/main" val="1977691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73866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以太坊合约代码</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获取合约地址</a:t>
            </a:r>
            <a:endParaRPr lang="en-US" altLang="zh-CN" sz="3200" b="1" dirty="0">
              <a:solidFill>
                <a:srgbClr val="000000"/>
              </a:solidFill>
              <a:latin typeface="Microsoft YaHei" panose="020B0503020204020204" pitchFamily="34" charset="-122"/>
              <a:ea typeface="Microsoft YaHei" panose="020B0503020204020204" pitchFamily="34" charset="-122"/>
            </a:endParaRPr>
          </a:p>
        </p:txBody>
      </p:sp>
      <p:pic>
        <p:nvPicPr>
          <p:cNvPr id="9" name="图片 8"/>
          <p:cNvPicPr>
            <a:picLocks noChangeAspect="1"/>
          </p:cNvPicPr>
          <p:nvPr/>
        </p:nvPicPr>
        <p:blipFill>
          <a:blip r:embed="rId2"/>
          <a:stretch>
            <a:fillRect/>
          </a:stretch>
        </p:blipFill>
        <p:spPr>
          <a:xfrm>
            <a:off x="1067810" y="2201117"/>
            <a:ext cx="8076190" cy="4238095"/>
          </a:xfrm>
          <a:prstGeom prst="rect">
            <a:avLst/>
          </a:prstGeom>
        </p:spPr>
      </p:pic>
    </p:spTree>
    <p:extLst>
      <p:ext uri="{BB962C8B-B14F-4D97-AF65-F5344CB8AC3E}">
        <p14:creationId xmlns:p14="http://schemas.microsoft.com/office/powerpoint/2010/main" val="15812380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73866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以太坊合约代码</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762000" y="1620060"/>
            <a:ext cx="7928919" cy="581057"/>
          </a:xfrm>
          <a:prstGeom prst="rect">
            <a:avLst/>
          </a:prstGeom>
        </p:spPr>
        <p:txBody>
          <a:bodyPr wrap="square">
            <a:spAutoFit/>
          </a:bodyPr>
          <a:lstStyle/>
          <a:p>
            <a:pPr marL="285750" indent="-285750">
              <a:lnSpc>
                <a:spcPct val="150000"/>
              </a:lnSpc>
              <a:buClr>
                <a:srgbClr val="008000"/>
              </a:buClr>
              <a:buFont typeface="Wingdings" panose="05000000000000000000" pitchFamily="2" charset="2"/>
              <a:buChar char="Ø"/>
            </a:pPr>
            <a:r>
              <a:rPr lang="zh-CN" altLang="en-US" sz="2400" b="1" dirty="0">
                <a:solidFill>
                  <a:srgbClr val="000000"/>
                </a:solidFill>
                <a:latin typeface="Microsoft YaHei" panose="020B0503020204020204" pitchFamily="34" charset="-122"/>
                <a:ea typeface="Microsoft YaHei" panose="020B0503020204020204" pitchFamily="34" charset="-122"/>
              </a:rPr>
              <a:t> 获取合约代码</a:t>
            </a:r>
            <a:endParaRPr lang="en-US" altLang="zh-CN" sz="2400" b="1" dirty="0">
              <a:solidFill>
                <a:srgbClr val="000000"/>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2"/>
          <a:stretch>
            <a:fillRect/>
          </a:stretch>
        </p:blipFill>
        <p:spPr>
          <a:xfrm>
            <a:off x="1102115" y="2295224"/>
            <a:ext cx="7768118" cy="4296076"/>
          </a:xfrm>
          <a:prstGeom prst="rect">
            <a:avLst/>
          </a:prstGeom>
        </p:spPr>
      </p:pic>
    </p:spTree>
    <p:extLst>
      <p:ext uri="{BB962C8B-B14F-4D97-AF65-F5344CB8AC3E}">
        <p14:creationId xmlns:p14="http://schemas.microsoft.com/office/powerpoint/2010/main" val="551866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73866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以太坊合约代码</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33758" y="1651987"/>
            <a:ext cx="7504957" cy="646331"/>
          </a:xfrm>
          <a:prstGeom prst="rect">
            <a:avLst/>
          </a:prstGeom>
          <a:noFill/>
        </p:spPr>
        <p:txBody>
          <a:bodyPr wrap="square" rtlCol="0">
            <a:spAutoFit/>
          </a:bodyPr>
          <a:lstStyle/>
          <a:p>
            <a:pPr>
              <a:lnSpc>
                <a:spcPct val="150000"/>
              </a:lnSpc>
            </a:pPr>
            <a:r>
              <a:rPr lang="zh-CN" altLang="en-US" sz="2400" b="1" dirty="0">
                <a:solidFill>
                  <a:srgbClr val="FF0000"/>
                </a:solidFill>
              </a:rPr>
              <a:t>问题：交易的</a:t>
            </a:r>
            <a:r>
              <a:rPr lang="en-US" altLang="zh-CN" sz="2400" b="1" dirty="0">
                <a:solidFill>
                  <a:srgbClr val="FF0000"/>
                </a:solidFill>
              </a:rPr>
              <a:t>input</a:t>
            </a:r>
            <a:r>
              <a:rPr lang="zh-CN" altLang="en-US" sz="2400" b="1" dirty="0">
                <a:solidFill>
                  <a:srgbClr val="FF0000"/>
                </a:solidFill>
              </a:rPr>
              <a:t>和</a:t>
            </a:r>
            <a:r>
              <a:rPr lang="en-US" altLang="zh-CN" sz="2400" b="1" dirty="0" err="1">
                <a:solidFill>
                  <a:srgbClr val="FF0000"/>
                </a:solidFill>
              </a:rPr>
              <a:t>getCode</a:t>
            </a:r>
            <a:r>
              <a:rPr lang="zh-CN" altLang="en-US" sz="2400" b="1" dirty="0">
                <a:solidFill>
                  <a:srgbClr val="FF0000"/>
                </a:solidFill>
              </a:rPr>
              <a:t>为什么不一样</a:t>
            </a:r>
            <a:r>
              <a:rPr lang="en-US" altLang="zh-CN" sz="2400" b="1" dirty="0">
                <a:solidFill>
                  <a:srgbClr val="FF0000"/>
                </a:solidFill>
              </a:rPr>
              <a:t>?</a:t>
            </a:r>
            <a:endParaRPr lang="zh-CN" altLang="en-US" sz="2400" b="1" dirty="0">
              <a:solidFill>
                <a:srgbClr val="FF0000"/>
              </a:solidFill>
            </a:endParaRPr>
          </a:p>
        </p:txBody>
      </p:sp>
      <p:grpSp>
        <p:nvGrpSpPr>
          <p:cNvPr id="5" name="组合 4"/>
          <p:cNvGrpSpPr/>
          <p:nvPr/>
        </p:nvGrpSpPr>
        <p:grpSpPr>
          <a:xfrm>
            <a:off x="307642" y="2524078"/>
            <a:ext cx="9037862" cy="1684146"/>
            <a:chOff x="-388176" y="2725815"/>
            <a:chExt cx="13567650" cy="2528242"/>
          </a:xfrm>
        </p:grpSpPr>
        <p:pic>
          <p:nvPicPr>
            <p:cNvPr id="9" name="图片 8"/>
            <p:cNvPicPr>
              <a:picLocks noChangeAspect="1"/>
            </p:cNvPicPr>
            <p:nvPr/>
          </p:nvPicPr>
          <p:blipFill>
            <a:blip r:embed="rId2"/>
            <a:stretch>
              <a:fillRect/>
            </a:stretch>
          </p:blipFill>
          <p:spPr>
            <a:xfrm>
              <a:off x="3082491" y="2725815"/>
              <a:ext cx="5649405" cy="2528242"/>
            </a:xfrm>
            <a:prstGeom prst="rect">
              <a:avLst/>
            </a:prstGeom>
          </p:spPr>
        </p:pic>
        <p:sp>
          <p:nvSpPr>
            <p:cNvPr id="10" name="右大括号 9"/>
            <p:cNvSpPr/>
            <p:nvPr/>
          </p:nvSpPr>
          <p:spPr>
            <a:xfrm>
              <a:off x="8860805" y="2782624"/>
              <a:ext cx="276046" cy="2414624"/>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1" name="矩形 10"/>
            <p:cNvSpPr/>
            <p:nvPr/>
          </p:nvSpPr>
          <p:spPr>
            <a:xfrm>
              <a:off x="9378362" y="3187999"/>
              <a:ext cx="3801112" cy="1871240"/>
            </a:xfrm>
            <a:prstGeom prst="rect">
              <a:avLst/>
            </a:prstGeom>
          </p:spPr>
          <p:txBody>
            <a:bodyPr wrap="square">
              <a:spAutoFit/>
            </a:bodyPr>
            <a:lstStyle/>
            <a:p>
              <a:pPr>
                <a:lnSpc>
                  <a:spcPct val="150000"/>
                </a:lnSpc>
                <a:buClr>
                  <a:srgbClr val="1D692B"/>
                </a:buClr>
              </a:pPr>
              <a:r>
                <a:rPr lang="en-US" altLang="zh-CN" b="1" dirty="0">
                  <a:solidFill>
                    <a:prstClr val="black"/>
                  </a:solidFill>
                  <a:latin typeface="微软雅黑" panose="020B0503020204020204" pitchFamily="34" charset="-122"/>
                  <a:ea typeface="微软雅黑" panose="020B0503020204020204" pitchFamily="34" charset="-122"/>
                </a:rPr>
                <a:t>Creation Code</a:t>
              </a:r>
            </a:p>
            <a:p>
              <a:pPr>
                <a:lnSpc>
                  <a:spcPct val="150000"/>
                </a:lnSpc>
                <a:buClr>
                  <a:srgbClr val="1D692B"/>
                </a:buClr>
              </a:pPr>
              <a:r>
                <a:rPr lang="zh-CN" altLang="en-US" sz="1600" b="1" dirty="0">
                  <a:solidFill>
                    <a:prstClr val="black"/>
                  </a:solidFill>
                  <a:latin typeface="微软雅黑" panose="020B0503020204020204" pitchFamily="34" charset="-122"/>
                  <a:ea typeface="微软雅黑" panose="020B0503020204020204" pitchFamily="34" charset="-122"/>
                </a:rPr>
                <a:t>交易的</a:t>
              </a:r>
              <a:r>
                <a:rPr lang="en-US" altLang="zh-CN" sz="1600" b="1" dirty="0">
                  <a:solidFill>
                    <a:prstClr val="black"/>
                  </a:solidFill>
                  <a:latin typeface="微软雅黑" panose="020B0503020204020204" pitchFamily="34" charset="-122"/>
                  <a:ea typeface="微软雅黑" panose="020B0503020204020204" pitchFamily="34" charset="-122"/>
                </a:rPr>
                <a:t>input</a:t>
              </a:r>
            </a:p>
            <a:p>
              <a:pPr>
                <a:lnSpc>
                  <a:spcPct val="150000"/>
                </a:lnSpc>
                <a:buClr>
                  <a:srgbClr val="1D692B"/>
                </a:buClr>
              </a:pPr>
              <a:r>
                <a:rPr lang="en-US" altLang="zh-CN" sz="1600" b="1" dirty="0" err="1">
                  <a:solidFill>
                    <a:prstClr val="black"/>
                  </a:solidFill>
                  <a:latin typeface="微软雅黑" panose="020B0503020204020204" pitchFamily="34" charset="-122"/>
                  <a:ea typeface="微软雅黑" panose="020B0503020204020204" pitchFamily="34" charset="-122"/>
                </a:rPr>
                <a:t>getTrasaction</a:t>
              </a:r>
              <a:r>
                <a:rPr lang="en-US" altLang="zh-CN" sz="1600" b="1" dirty="0">
                  <a:solidFill>
                    <a:prstClr val="black"/>
                  </a:solidFill>
                  <a:latin typeface="微软雅黑" panose="020B0503020204020204" pitchFamily="34" charset="-122"/>
                  <a:ea typeface="微软雅黑" panose="020B0503020204020204" pitchFamily="34" charset="-122"/>
                </a:rPr>
                <a:t>().input</a:t>
              </a:r>
            </a:p>
          </p:txBody>
        </p:sp>
        <p:sp>
          <p:nvSpPr>
            <p:cNvPr id="12" name="右大括号 11"/>
            <p:cNvSpPr/>
            <p:nvPr/>
          </p:nvSpPr>
          <p:spPr>
            <a:xfrm rot="10800000">
              <a:off x="2702956" y="3389771"/>
              <a:ext cx="276046" cy="1745863"/>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3" name="矩形 12"/>
            <p:cNvSpPr/>
            <p:nvPr/>
          </p:nvSpPr>
          <p:spPr>
            <a:xfrm>
              <a:off x="-388176" y="3320466"/>
              <a:ext cx="3229155" cy="1871240"/>
            </a:xfrm>
            <a:prstGeom prst="rect">
              <a:avLst/>
            </a:prstGeom>
          </p:spPr>
          <p:txBody>
            <a:bodyPr wrap="square">
              <a:spAutoFit/>
            </a:bodyPr>
            <a:lstStyle/>
            <a:p>
              <a:pPr>
                <a:lnSpc>
                  <a:spcPct val="150000"/>
                </a:lnSpc>
                <a:buClr>
                  <a:srgbClr val="1D692B"/>
                </a:buClr>
              </a:pPr>
              <a:r>
                <a:rPr lang="en-US" altLang="zh-CN" b="1" dirty="0">
                  <a:solidFill>
                    <a:prstClr val="black"/>
                  </a:solidFill>
                  <a:latin typeface="微软雅黑" panose="020B0503020204020204" pitchFamily="34" charset="-122"/>
                  <a:ea typeface="微软雅黑" panose="020B0503020204020204" pitchFamily="34" charset="-122"/>
                </a:rPr>
                <a:t>Contract Code</a:t>
              </a:r>
            </a:p>
            <a:p>
              <a:pPr>
                <a:lnSpc>
                  <a:spcPct val="150000"/>
                </a:lnSpc>
                <a:buClr>
                  <a:srgbClr val="1D692B"/>
                </a:buClr>
              </a:pPr>
              <a:r>
                <a:rPr lang="zh-CN" altLang="en-US" sz="1600" b="1" dirty="0">
                  <a:solidFill>
                    <a:prstClr val="black"/>
                  </a:solidFill>
                  <a:latin typeface="微软雅黑" panose="020B0503020204020204" pitchFamily="34" charset="-122"/>
                  <a:ea typeface="微软雅黑" panose="020B0503020204020204" pitchFamily="34" charset="-122"/>
                </a:rPr>
                <a:t>存在对应地址的代码</a:t>
              </a:r>
              <a:endParaRPr lang="en-US" altLang="zh-CN" sz="1600" b="1" dirty="0">
                <a:solidFill>
                  <a:prstClr val="black"/>
                </a:solidFill>
                <a:latin typeface="微软雅黑" panose="020B0503020204020204" pitchFamily="34" charset="-122"/>
                <a:ea typeface="微软雅黑" panose="020B0503020204020204" pitchFamily="34" charset="-122"/>
              </a:endParaRPr>
            </a:p>
            <a:p>
              <a:pPr>
                <a:lnSpc>
                  <a:spcPct val="150000"/>
                </a:lnSpc>
                <a:buClr>
                  <a:srgbClr val="1D692B"/>
                </a:buClr>
              </a:pPr>
              <a:r>
                <a:rPr lang="en-US" altLang="zh-CN" sz="1600" b="1" dirty="0" err="1">
                  <a:solidFill>
                    <a:prstClr val="black"/>
                  </a:solidFill>
                  <a:latin typeface="微软雅黑" panose="020B0503020204020204" pitchFamily="34" charset="-122"/>
                  <a:ea typeface="微软雅黑" panose="020B0503020204020204" pitchFamily="34" charset="-122"/>
                </a:rPr>
                <a:t>eth.getCode</a:t>
              </a:r>
              <a:r>
                <a:rPr lang="en-US" altLang="zh-CN" sz="1600" b="1" dirty="0">
                  <a:solidFill>
                    <a:prstClr val="black"/>
                  </a:solidFill>
                  <a:latin typeface="微软雅黑" panose="020B0503020204020204" pitchFamily="34" charset="-122"/>
                  <a:ea typeface="微软雅黑" panose="020B0503020204020204" pitchFamily="34" charset="-122"/>
                </a:rPr>
                <a:t>()</a:t>
              </a:r>
            </a:p>
          </p:txBody>
        </p:sp>
      </p:grpSp>
      <p:sp>
        <p:nvSpPr>
          <p:cNvPr id="15" name="矩形 14"/>
          <p:cNvSpPr/>
          <p:nvPr/>
        </p:nvSpPr>
        <p:spPr>
          <a:xfrm>
            <a:off x="2971245" y="4628319"/>
            <a:ext cx="3059901" cy="1141919"/>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包含与被包含</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ctr"/>
            <a:r>
              <a:rPr lang="zh-CN" altLang="en-US" sz="2800" b="1" dirty="0">
                <a:solidFill>
                  <a:srgbClr val="FF0000"/>
                </a:solidFill>
                <a:latin typeface="微软雅黑" panose="020B0503020204020204" pitchFamily="34" charset="-122"/>
                <a:ea typeface="微软雅黑" panose="020B0503020204020204" pitchFamily="34" charset="-122"/>
              </a:rPr>
              <a:t>本质用处不同</a:t>
            </a:r>
          </a:p>
        </p:txBody>
      </p:sp>
    </p:spTree>
    <p:extLst>
      <p:ext uri="{BB962C8B-B14F-4D97-AF65-F5344CB8AC3E}">
        <p14:creationId xmlns:p14="http://schemas.microsoft.com/office/powerpoint/2010/main" val="90956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智能合约及平台简介</a:t>
            </a:r>
          </a:p>
        </p:txBody>
      </p:sp>
      <p:sp>
        <p:nvSpPr>
          <p:cNvPr id="6" name="矩形 5"/>
          <p:cNvSpPr/>
          <p:nvPr/>
        </p:nvSpPr>
        <p:spPr>
          <a:xfrm>
            <a:off x="307642" y="1011312"/>
            <a:ext cx="8218520" cy="66255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中心化程序</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98412" y="2569975"/>
            <a:ext cx="8180772" cy="2308324"/>
          </a:xfrm>
          <a:prstGeom prst="rect">
            <a:avLst/>
          </a:prstGeom>
          <a:noFill/>
        </p:spPr>
        <p:txBody>
          <a:bodyPr wrap="square" rtlCol="0">
            <a:spAutoFit/>
          </a:bodyPr>
          <a:lstStyle/>
          <a:p>
            <a:pPr>
              <a:lnSpc>
                <a:spcPct val="150000"/>
              </a:lnSpc>
            </a:pPr>
            <a:r>
              <a:rPr lang="en-US" altLang="zh-CN" sz="2000" b="1" dirty="0" err="1">
                <a:latin typeface="Times New Roman" panose="02020603050405020304" pitchFamily="18" charset="0"/>
                <a:cs typeface="Times New Roman" panose="02020603050405020304" pitchFamily="18" charset="0"/>
              </a:rPr>
              <a:t>Vitalik</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Buterin</a:t>
            </a:r>
            <a:r>
              <a:rPr lang="zh-CN" altLang="en-US"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I happily played World of Warcraft during 2007-2010, but one day Blizzard removed the damage component from my beloved warlock's Siphon Life spell. I cried myself to sleep, and on that day I realized what horrors centralized services can bring. I soon decided to quit.</a:t>
            </a:r>
          </a:p>
          <a:p>
            <a:pPr algn="r">
              <a:lnSpc>
                <a:spcPct val="150000"/>
              </a:lnSpc>
            </a:pPr>
            <a:r>
              <a:rPr lang="en-US" altLang="zh-CN" sz="1400" dirty="0">
                <a:latin typeface="Times New Roman" panose="02020603050405020304" pitchFamily="18" charset="0"/>
                <a:cs typeface="Times New Roman" panose="02020603050405020304" pitchFamily="18" charset="0"/>
              </a:rPr>
              <a:t>——https://about.me/vitalik_buterin</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948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B9B0B6C7-F37D-42CA-9F90-07C721200532}"/>
              </a:ext>
            </a:extLst>
          </p:cNvPr>
          <p:cNvSpPr>
            <a:spLocks noGrp="1"/>
          </p:cNvSpPr>
          <p:nvPr>
            <p:ph type="title"/>
          </p:nvPr>
        </p:nvSpPr>
        <p:spPr>
          <a:xfrm>
            <a:off x="352015" y="102918"/>
            <a:ext cx="7886700" cy="854073"/>
          </a:xfrm>
        </p:spPr>
        <p:txBody>
          <a:bodyPr/>
          <a:lstStyle/>
          <a:p>
            <a:r>
              <a:rPr lang="zh-CN" altLang="en-US" dirty="0"/>
              <a:t>以太坊基本操作及原理</a:t>
            </a:r>
          </a:p>
        </p:txBody>
      </p:sp>
      <p:sp>
        <p:nvSpPr>
          <p:cNvPr id="6" name="矩形 5"/>
          <p:cNvSpPr/>
          <p:nvPr/>
        </p:nvSpPr>
        <p:spPr>
          <a:xfrm>
            <a:off x="307642" y="1011312"/>
            <a:ext cx="8218520" cy="738664"/>
          </a:xfrm>
          <a:prstGeom prst="rect">
            <a:avLst/>
          </a:prstGeom>
        </p:spPr>
        <p:txBody>
          <a:bodyPr wrap="square">
            <a:spAutoFit/>
          </a:bodyPr>
          <a:lstStyle/>
          <a:p>
            <a:pPr marL="285750" indent="-285750">
              <a:lnSpc>
                <a:spcPct val="150000"/>
              </a:lnSpc>
              <a:buClr>
                <a:srgbClr val="1D692B"/>
              </a:buClr>
              <a:buFont typeface="Wingdings" pitchFamily="2" charset="2"/>
              <a:buChar char="n"/>
            </a:pPr>
            <a:r>
              <a:rPr lang="zh-CN" altLang="en-US" sz="2800" b="1" dirty="0">
                <a:solidFill>
                  <a:prstClr val="black"/>
                </a:solidFill>
                <a:latin typeface="微软雅黑" panose="020B0503020204020204" pitchFamily="34" charset="-122"/>
                <a:ea typeface="微软雅黑" panose="020B0503020204020204" pitchFamily="34" charset="-122"/>
              </a:rPr>
              <a:t> 运行节点进行开发</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546100" y="1749976"/>
            <a:ext cx="8445500" cy="3877985"/>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solidFill>
                  <a:srgbClr val="000000"/>
                </a:solidFill>
                <a:latin typeface="Microsoft YaHei" panose="020B0503020204020204" pitchFamily="34" charset="-122"/>
                <a:ea typeface="Microsoft YaHei" panose="020B0503020204020204" pitchFamily="34" charset="-122"/>
              </a:rPr>
              <a:t>为保证演示和同学们同步</a:t>
            </a:r>
            <a:r>
              <a:rPr lang="en-US" altLang="zh-CN" sz="2400" dirty="0">
                <a:solidFill>
                  <a:srgbClr val="000000"/>
                </a:solidFill>
                <a:latin typeface="Microsoft YaHei" panose="020B0503020204020204" pitchFamily="34" charset="-122"/>
                <a:ea typeface="Microsoft YaHei" panose="020B0503020204020204" pitchFamily="34" charset="-122"/>
              </a:rPr>
              <a:t>, windows</a:t>
            </a:r>
            <a:r>
              <a:rPr lang="zh-CN" altLang="en-US" sz="2400" dirty="0">
                <a:solidFill>
                  <a:srgbClr val="000000"/>
                </a:solidFill>
                <a:latin typeface="Microsoft YaHei" panose="020B0503020204020204" pitchFamily="34" charset="-122"/>
                <a:ea typeface="Microsoft YaHei" panose="020B0503020204020204" pitchFamily="34" charset="-122"/>
              </a:rPr>
              <a:t>可以从该网页下载</a:t>
            </a:r>
            <a:r>
              <a:rPr lang="en-US" altLang="zh-CN" sz="2400" dirty="0" err="1">
                <a:solidFill>
                  <a:srgbClr val="000000"/>
                </a:solidFill>
                <a:latin typeface="Microsoft YaHei" panose="020B0503020204020204" pitchFamily="34" charset="-122"/>
                <a:ea typeface="Microsoft YaHei" panose="020B0503020204020204" pitchFamily="34" charset="-122"/>
              </a:rPr>
              <a:t>geth</a:t>
            </a:r>
            <a:r>
              <a:rPr lang="en-US" altLang="zh-CN" sz="2400" dirty="0">
                <a:solidFill>
                  <a:srgbClr val="000000"/>
                </a:solidFill>
                <a:latin typeface="Microsoft YaHei" panose="020B0503020204020204" pitchFamily="34" charset="-122"/>
                <a:ea typeface="Microsoft YaHei" panose="020B0503020204020204" pitchFamily="34" charset="-122"/>
              </a:rPr>
              <a:t>.</a:t>
            </a:r>
          </a:p>
          <a:p>
            <a:pPr marL="342900" indent="-342900">
              <a:lnSpc>
                <a:spcPct val="150000"/>
              </a:lnSpc>
              <a:buFont typeface="Wingdings" panose="05000000000000000000" pitchFamily="2" charset="2"/>
              <a:buChar char="Ø"/>
            </a:pPr>
            <a:r>
              <a:rPr lang="en-US" altLang="zh-CN" sz="2000" dirty="0" err="1">
                <a:solidFill>
                  <a:srgbClr val="000000"/>
                </a:solidFill>
                <a:latin typeface="Microsoft YaHei" panose="020B0503020204020204" pitchFamily="34" charset="-122"/>
                <a:ea typeface="Microsoft YaHei" panose="020B0503020204020204" pitchFamily="34" charset="-122"/>
              </a:rPr>
              <a:t>geth</a:t>
            </a:r>
            <a:r>
              <a:rPr lang="en-US" altLang="zh-CN" sz="2000" dirty="0">
                <a:solidFill>
                  <a:srgbClr val="000000"/>
                </a:solidFill>
                <a:latin typeface="Microsoft YaHei" panose="020B0503020204020204" pitchFamily="34" charset="-122"/>
                <a:ea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rPr>
              <a:t>datadir</a:t>
            </a:r>
            <a:r>
              <a:rPr lang="en-US" altLang="zh-CN" sz="2000" dirty="0">
                <a:solidFill>
                  <a:srgbClr val="000000"/>
                </a:solidFill>
                <a:latin typeface="Microsoft YaHei" panose="020B0503020204020204" pitchFamily="34" charset="-122"/>
                <a:ea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rPr>
              <a:t>shuju</a:t>
            </a:r>
            <a:r>
              <a:rPr lang="en-US" altLang="zh-CN" sz="2000" dirty="0">
                <a:solidFill>
                  <a:srgbClr val="000000"/>
                </a:solidFill>
                <a:latin typeface="Microsoft YaHei" panose="020B0503020204020204" pitchFamily="34" charset="-122"/>
                <a:ea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rPr>
              <a:t>init</a:t>
            </a:r>
            <a:r>
              <a:rPr lang="en-US" altLang="zh-CN" sz="2000" dirty="0">
                <a:solidFill>
                  <a:srgbClr val="000000"/>
                </a:solidFill>
                <a:latin typeface="Microsoft YaHei" panose="020B0503020204020204" pitchFamily="34" charset="-122"/>
                <a:ea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rPr>
              <a:t>genesis.json</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marL="342900" indent="-342900">
              <a:lnSpc>
                <a:spcPct val="150000"/>
              </a:lnSpc>
              <a:buFont typeface="Wingdings" panose="05000000000000000000" pitchFamily="2" charset="2"/>
              <a:buChar char="Ø"/>
            </a:pPr>
            <a:r>
              <a:rPr lang="en-US" altLang="zh-CN" sz="2000" dirty="0" err="1">
                <a:solidFill>
                  <a:srgbClr val="000000"/>
                </a:solidFill>
                <a:latin typeface="Microsoft YaHei" panose="020B0503020204020204" pitchFamily="34" charset="-122"/>
                <a:ea typeface="Microsoft YaHei" panose="020B0503020204020204" pitchFamily="34" charset="-122"/>
              </a:rPr>
              <a:t>geth</a:t>
            </a:r>
            <a:r>
              <a:rPr lang="en-US" altLang="zh-CN" sz="2000" dirty="0">
                <a:solidFill>
                  <a:srgbClr val="000000"/>
                </a:solidFill>
                <a:latin typeface="Microsoft YaHei" panose="020B0503020204020204" pitchFamily="34" charset="-122"/>
                <a:ea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rPr>
              <a:t>datadir</a:t>
            </a:r>
            <a:r>
              <a:rPr lang="en-US" altLang="zh-CN" sz="2000" dirty="0">
                <a:solidFill>
                  <a:srgbClr val="000000"/>
                </a:solidFill>
                <a:latin typeface="Microsoft YaHei" panose="020B0503020204020204" pitchFamily="34" charset="-122"/>
                <a:ea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rPr>
              <a:t>shuju</a:t>
            </a:r>
            <a:r>
              <a:rPr lang="en-US" altLang="zh-CN" sz="2000" dirty="0">
                <a:solidFill>
                  <a:srgbClr val="000000"/>
                </a:solidFill>
                <a:latin typeface="Microsoft YaHei" panose="020B0503020204020204" pitchFamily="34" charset="-122"/>
                <a:ea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rPr>
              <a:t>networkid</a:t>
            </a:r>
            <a:r>
              <a:rPr lang="en-US" altLang="zh-CN" sz="2000" dirty="0">
                <a:solidFill>
                  <a:srgbClr val="000000"/>
                </a:solidFill>
                <a:latin typeface="Microsoft YaHei" panose="020B0503020204020204" pitchFamily="34" charset="-122"/>
                <a:ea typeface="Microsoft YaHei" panose="020B0503020204020204" pitchFamily="34" charset="-122"/>
              </a:rPr>
              <a:t> 2018 -</a:t>
            </a:r>
            <a:r>
              <a:rPr lang="en-US" altLang="zh-CN" sz="2000" dirty="0" err="1">
                <a:solidFill>
                  <a:srgbClr val="000000"/>
                </a:solidFill>
                <a:latin typeface="Microsoft YaHei" panose="020B0503020204020204" pitchFamily="34" charset="-122"/>
                <a:ea typeface="Microsoft YaHei" panose="020B0503020204020204" pitchFamily="34" charset="-122"/>
              </a:rPr>
              <a:t>rpc</a:t>
            </a:r>
            <a:r>
              <a:rPr lang="en-US" altLang="zh-CN" sz="2000" dirty="0">
                <a:solidFill>
                  <a:srgbClr val="000000"/>
                </a:solidFill>
                <a:latin typeface="Microsoft YaHei" panose="020B0503020204020204" pitchFamily="34" charset="-122"/>
                <a:ea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rPr>
              <a:t>rpcaddr</a:t>
            </a:r>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你的</a:t>
            </a:r>
            <a:r>
              <a:rPr lang="en-US" altLang="zh-CN" sz="2000" dirty="0">
                <a:solidFill>
                  <a:srgbClr val="000000"/>
                </a:solidFill>
                <a:latin typeface="Microsoft YaHei" panose="020B0503020204020204" pitchFamily="34" charset="-122"/>
                <a:ea typeface="Microsoft YaHei" panose="020B0503020204020204" pitchFamily="34" charset="-122"/>
              </a:rPr>
              <a:t>IP -</a:t>
            </a:r>
            <a:r>
              <a:rPr lang="en-US" altLang="zh-CN" sz="2000" dirty="0" err="1">
                <a:solidFill>
                  <a:srgbClr val="000000"/>
                </a:solidFill>
                <a:latin typeface="Microsoft YaHei" panose="020B0503020204020204" pitchFamily="34" charset="-122"/>
                <a:ea typeface="Microsoft YaHei" panose="020B0503020204020204" pitchFamily="34" charset="-122"/>
              </a:rPr>
              <a:t>rpccorsdomain</a:t>
            </a:r>
            <a:r>
              <a:rPr lang="en-US" altLang="zh-CN" sz="2000" dirty="0">
                <a:solidFill>
                  <a:srgbClr val="000000"/>
                </a:solidFill>
                <a:latin typeface="Microsoft YaHei" panose="020B0503020204020204" pitchFamily="34" charset="-122"/>
                <a:ea typeface="Microsoft YaHei" panose="020B0503020204020204" pitchFamily="34" charset="-122"/>
              </a:rPr>
              <a:t> "*" console</a:t>
            </a:r>
          </a:p>
          <a:p>
            <a:pPr marL="342900" indent="-342900">
              <a:lnSpc>
                <a:spcPct val="150000"/>
              </a:lnSpc>
              <a:buFont typeface="Wingdings" panose="05000000000000000000" pitchFamily="2" charset="2"/>
              <a:buChar char="Ø"/>
            </a:pPr>
            <a:r>
              <a:rPr lang="en-US" altLang="zh-CN" sz="2000" dirty="0" err="1">
                <a:solidFill>
                  <a:srgbClr val="000000"/>
                </a:solidFill>
                <a:latin typeface="Microsoft YaHei" panose="020B0503020204020204" pitchFamily="34" charset="-122"/>
                <a:ea typeface="Microsoft YaHei" panose="020B0503020204020204" pitchFamily="34" charset="-122"/>
              </a:rPr>
              <a:t>personal.newAccount</a:t>
            </a:r>
            <a:r>
              <a:rPr lang="en-US" altLang="zh-CN" sz="2000" dirty="0">
                <a:solidFill>
                  <a:srgbClr val="000000"/>
                </a:solidFill>
                <a:latin typeface="Microsoft YaHei" panose="020B0503020204020204" pitchFamily="34" charset="-122"/>
                <a:ea typeface="Microsoft YaHei" panose="020B0503020204020204" pitchFamily="34" charset="-122"/>
              </a:rPr>
              <a:t>("");</a:t>
            </a:r>
          </a:p>
          <a:p>
            <a:pPr marL="342900" indent="-342900">
              <a:lnSpc>
                <a:spcPct val="150000"/>
              </a:lnSpc>
              <a:buFont typeface="Wingdings" panose="05000000000000000000" pitchFamily="2" charset="2"/>
              <a:buChar char="Ø"/>
            </a:pPr>
            <a:r>
              <a:rPr lang="en-US" altLang="zh-CN" sz="2000" dirty="0" err="1">
                <a:solidFill>
                  <a:srgbClr val="000000"/>
                </a:solidFill>
                <a:latin typeface="Microsoft YaHei" panose="020B0503020204020204" pitchFamily="34" charset="-122"/>
                <a:ea typeface="Microsoft YaHei" panose="020B0503020204020204" pitchFamily="34" charset="-122"/>
              </a:rPr>
              <a:t>personal.unlockAccount</a:t>
            </a:r>
            <a:r>
              <a:rPr lang="en-US" altLang="zh-CN" sz="2000" dirty="0">
                <a:solidFill>
                  <a:srgbClr val="000000"/>
                </a:solidFill>
                <a:latin typeface="Microsoft YaHei" panose="020B0503020204020204" pitchFamily="34" charset="-122"/>
                <a:ea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rPr>
              <a:t>eth.account</a:t>
            </a:r>
            <a:r>
              <a:rPr lang="en-US" altLang="zh-CN" sz="2000" dirty="0">
                <a:solidFill>
                  <a:srgbClr val="000000"/>
                </a:solidFill>
                <a:latin typeface="Microsoft YaHei" panose="020B0503020204020204" pitchFamily="34" charset="-122"/>
                <a:ea typeface="Microsoft YaHei" panose="020B0503020204020204" pitchFamily="34" charset="-122"/>
              </a:rPr>
              <a:t>[0],"");</a:t>
            </a:r>
          </a:p>
          <a:p>
            <a:pPr marL="342900" indent="-342900">
              <a:lnSpc>
                <a:spcPct val="150000"/>
              </a:lnSpc>
              <a:buFont typeface="Wingdings" panose="05000000000000000000" pitchFamily="2" charset="2"/>
              <a:buChar char="Ø"/>
            </a:pPr>
            <a:r>
              <a:rPr lang="en-US" altLang="zh-CN" sz="2000" dirty="0">
                <a:latin typeface="Microsoft YaHei" panose="020B0503020204020204" pitchFamily="34" charset="-122"/>
                <a:ea typeface="Microsoft YaHei" panose="020B0503020204020204" pitchFamily="34" charset="-122"/>
                <a:hlinkClick r:id="rId2"/>
              </a:rPr>
              <a:t>http://remix.ethereum.org</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Font typeface="Wingdings" panose="05000000000000000000" pitchFamily="2" charset="2"/>
              <a:buChar char="Ø"/>
            </a:pPr>
            <a:r>
              <a:rPr lang="en-US" altLang="zh-CN" sz="2000" dirty="0" err="1">
                <a:solidFill>
                  <a:srgbClr val="000000"/>
                </a:solidFill>
                <a:latin typeface="Microsoft YaHei" panose="020B0503020204020204" pitchFamily="34" charset="-122"/>
                <a:ea typeface="Microsoft YaHei" panose="020B0503020204020204" pitchFamily="34" charset="-122"/>
              </a:rPr>
              <a:t>miner.start</a:t>
            </a:r>
            <a:r>
              <a:rPr lang="en-US" altLang="zh-CN" sz="2000" dirty="0">
                <a:solidFill>
                  <a:srgbClr val="000000"/>
                </a:solidFill>
                <a:latin typeface="Microsoft YaHei" panose="020B0503020204020204" pitchFamily="34" charset="-122"/>
                <a:ea typeface="Microsoft YaHei" panose="020B0503020204020204" pitchFamily="34" charset="-122"/>
              </a:rPr>
              <a:t>(); </a:t>
            </a:r>
            <a:r>
              <a:rPr lang="en-US" altLang="zh-CN" sz="2000" dirty="0" err="1">
                <a:solidFill>
                  <a:srgbClr val="000000"/>
                </a:solidFill>
                <a:latin typeface="Microsoft YaHei" panose="020B0503020204020204" pitchFamily="34" charset="-122"/>
                <a:ea typeface="Microsoft YaHei" panose="020B0503020204020204" pitchFamily="34" charset="-122"/>
              </a:rPr>
              <a:t>admin.sleepBlocks</a:t>
            </a:r>
            <a:r>
              <a:rPr lang="en-US" altLang="zh-CN" sz="2000" dirty="0">
                <a:solidFill>
                  <a:srgbClr val="000000"/>
                </a:solidFill>
                <a:latin typeface="Microsoft YaHei" panose="020B0503020204020204" pitchFamily="34" charset="-122"/>
                <a:ea typeface="Microsoft YaHei" panose="020B0503020204020204" pitchFamily="34" charset="-122"/>
              </a:rPr>
              <a:t>(1); </a:t>
            </a:r>
            <a:r>
              <a:rPr lang="en-US" altLang="zh-CN" sz="2000" dirty="0" err="1">
                <a:solidFill>
                  <a:srgbClr val="000000"/>
                </a:solidFill>
                <a:latin typeface="Microsoft YaHei" panose="020B0503020204020204" pitchFamily="34" charset="-122"/>
                <a:ea typeface="Microsoft YaHei" panose="020B0503020204020204" pitchFamily="34" charset="-122"/>
              </a:rPr>
              <a:t>miner.stop</a:t>
            </a:r>
            <a:r>
              <a:rPr lang="en-US" altLang="zh-CN" sz="2000" dirty="0">
                <a:solidFill>
                  <a:srgbClr val="000000"/>
                </a:solidFill>
                <a:latin typeface="Microsoft YaHei" panose="020B0503020204020204" pitchFamily="34" charset="-122"/>
                <a:ea typeface="Microsoft YaHei" panose="020B0503020204020204" pitchFamily="34" charset="-122"/>
              </a:rPr>
              <a:t>();</a:t>
            </a:r>
            <a:endParaRPr lang="zh-CN" altLang="en-US" sz="2000" dirty="0"/>
          </a:p>
        </p:txBody>
      </p:sp>
    </p:spTree>
    <p:extLst>
      <p:ext uri="{BB962C8B-B14F-4D97-AF65-F5344CB8AC3E}">
        <p14:creationId xmlns:p14="http://schemas.microsoft.com/office/powerpoint/2010/main" val="183986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AC6EE6D6-6810-4D61-A455-217F355DBF35}"/>
              </a:ext>
            </a:extLst>
          </p:cNvPr>
          <p:cNvSpPr>
            <a:spLocks noGrp="1"/>
          </p:cNvSpPr>
          <p:nvPr>
            <p:ph idx="1"/>
          </p:nvPr>
        </p:nvSpPr>
        <p:spPr/>
        <p:txBody>
          <a:bodyPr>
            <a:normAutofit/>
          </a:bodyPr>
          <a:lstStyle/>
          <a:p>
            <a:r>
              <a:rPr lang="zh-CN" altLang="en-US" sz="2400" dirty="0"/>
              <a:t>维塔利克</a:t>
            </a:r>
            <a:r>
              <a:rPr lang="en-US" altLang="zh-CN" sz="2400" dirty="0"/>
              <a:t>·</a:t>
            </a:r>
            <a:r>
              <a:rPr lang="zh-CN" altLang="en-US" sz="2400" dirty="0"/>
              <a:t>布特林出生在俄罗斯的一个</a:t>
            </a:r>
            <a:r>
              <a:rPr lang="en-US" altLang="zh-CN" sz="2400" dirty="0"/>
              <a:t>IT</a:t>
            </a:r>
            <a:r>
              <a:rPr lang="zh-CN" altLang="en-US" sz="2400" dirty="0"/>
              <a:t>家庭，他的父母都在莫斯科的一所大学中从事计算机科研工作，</a:t>
            </a:r>
            <a:endParaRPr lang="en-US" altLang="zh-CN" sz="2400" dirty="0"/>
          </a:p>
          <a:p>
            <a:r>
              <a:rPr lang="en-US" altLang="zh-CN" sz="2400" dirty="0"/>
              <a:t>4</a:t>
            </a:r>
            <a:r>
              <a:rPr lang="zh-CN" altLang="en-US" sz="2400" dirty="0"/>
              <a:t>岁那年，父亲送给他了人生中的第一台计算机，从此以后，他最喜欢的玩具就变成了</a:t>
            </a:r>
            <a:r>
              <a:rPr lang="en-US" altLang="zh-CN" sz="2400" dirty="0"/>
              <a:t>Excel</a:t>
            </a:r>
            <a:endParaRPr lang="zh-CN" altLang="en-US" sz="2400" dirty="0"/>
          </a:p>
        </p:txBody>
      </p:sp>
      <p:sp>
        <p:nvSpPr>
          <p:cNvPr id="3" name="标题 2">
            <a:extLst>
              <a:ext uri="{FF2B5EF4-FFF2-40B4-BE49-F238E27FC236}">
                <a16:creationId xmlns="" xmlns:a16="http://schemas.microsoft.com/office/drawing/2014/main" id="{051E1F4F-8145-4C21-ACF7-C4BBFFAC53D2}"/>
              </a:ext>
            </a:extLst>
          </p:cNvPr>
          <p:cNvSpPr>
            <a:spLocks noGrp="1"/>
          </p:cNvSpPr>
          <p:nvPr>
            <p:ph type="title"/>
          </p:nvPr>
        </p:nvSpPr>
        <p:spPr/>
        <p:txBody>
          <a:bodyPr/>
          <a:lstStyle/>
          <a:p>
            <a:endParaRPr lang="zh-CN" altLang="en-US"/>
          </a:p>
        </p:txBody>
      </p:sp>
      <p:pic>
        <p:nvPicPr>
          <p:cNvPr id="2050" name="Picture 2" descr="Vç¥çä¸çï¼åæ¥æ¯æ´éªé­å½é å°±çï¼ä»¥å¤ªååä¸åå²">
            <a:extLst>
              <a:ext uri="{FF2B5EF4-FFF2-40B4-BE49-F238E27FC236}">
                <a16:creationId xmlns="" xmlns:a16="http://schemas.microsoft.com/office/drawing/2014/main" id="{6AF039B2-EA43-46FB-B794-2FEECD1D8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151" y="2952912"/>
            <a:ext cx="5116497" cy="338168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2">
            <a:extLst>
              <a:ext uri="{FF2B5EF4-FFF2-40B4-BE49-F238E27FC236}">
                <a16:creationId xmlns="" xmlns:a16="http://schemas.microsoft.com/office/drawing/2014/main" id="{D6DE0322-42FC-4F15-9C02-F8BADFD1CC54}"/>
              </a:ext>
            </a:extLst>
          </p:cNvPr>
          <p:cNvSpPr txBox="1">
            <a:spLocks/>
          </p:cNvSpPr>
          <p:nvPr/>
        </p:nvSpPr>
        <p:spPr bwMode="auto">
          <a:xfrm>
            <a:off x="352015" y="102918"/>
            <a:ext cx="7886700" cy="85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ts val="3600"/>
              </a:lnSpc>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defTabSz="914400"/>
            <a:r>
              <a:rPr lang="zh-CN" altLang="en-US" kern="0"/>
              <a:t>智能合约及平台简介</a:t>
            </a:r>
            <a:endParaRPr lang="zh-CN" altLang="en-US" kern="0" dirty="0"/>
          </a:p>
        </p:txBody>
      </p:sp>
    </p:spTree>
    <p:extLst>
      <p:ext uri="{BB962C8B-B14F-4D97-AF65-F5344CB8AC3E}">
        <p14:creationId xmlns:p14="http://schemas.microsoft.com/office/powerpoint/2010/main" val="334100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C3F391D2-CACD-4871-9C0D-80F3EDC19B28}"/>
              </a:ext>
            </a:extLst>
          </p:cNvPr>
          <p:cNvSpPr>
            <a:spLocks noGrp="1"/>
          </p:cNvSpPr>
          <p:nvPr>
            <p:ph idx="1"/>
          </p:nvPr>
        </p:nvSpPr>
        <p:spPr/>
        <p:txBody>
          <a:bodyPr/>
          <a:lstStyle/>
          <a:p>
            <a:r>
              <a:rPr lang="zh-CN" altLang="en-US" dirty="0"/>
              <a:t>升上三年级之后，被学校分到了专为天才儿童准备的尖子班</a:t>
            </a:r>
            <a:endParaRPr lang="en-US" altLang="zh-CN" dirty="0"/>
          </a:p>
          <a:p>
            <a:r>
              <a:rPr lang="zh-CN" altLang="en-US" dirty="0"/>
              <a:t>开始试着自己编写游戏程序了，成品包括一个模拟弹球在房间中运动轨迹的小程序，改造版的</a:t>
            </a:r>
            <a:r>
              <a:rPr lang="en-US" altLang="zh-CN" dirty="0"/>
              <a:t>《</a:t>
            </a:r>
            <a:r>
              <a:rPr lang="zh-CN" altLang="en-US" dirty="0"/>
              <a:t>太空侵略者</a:t>
            </a:r>
            <a:r>
              <a:rPr lang="en-US" altLang="zh-CN" dirty="0"/>
              <a:t>》</a:t>
            </a:r>
            <a:r>
              <a:rPr lang="zh-CN" altLang="en-US" dirty="0"/>
              <a:t>，以及一款中世纪奇幻主题的战棋游戏。</a:t>
            </a:r>
            <a:endParaRPr lang="en-US" altLang="zh-CN" dirty="0"/>
          </a:p>
          <a:p>
            <a:r>
              <a:rPr lang="en-US" altLang="zh-CN" dirty="0"/>
              <a:t>2007</a:t>
            </a:r>
            <a:r>
              <a:rPr lang="zh-CN" altLang="en-US" dirty="0"/>
              <a:t>年的时候，他和身边的很多同龄人一样，沉迷于暴雪出品的网络游戏</a:t>
            </a:r>
            <a:r>
              <a:rPr lang="en-US" altLang="zh-CN" dirty="0"/>
              <a:t>《</a:t>
            </a:r>
            <a:r>
              <a:rPr lang="zh-CN" altLang="en-US" dirty="0"/>
              <a:t>魔兽世界</a:t>
            </a:r>
            <a:r>
              <a:rPr lang="en-US" altLang="zh-CN" dirty="0"/>
              <a:t>》</a:t>
            </a:r>
            <a:r>
              <a:rPr lang="zh-CN" altLang="en-US" dirty="0"/>
              <a:t>，一玩就是一整天。</a:t>
            </a:r>
            <a:endParaRPr lang="en-US" altLang="zh-CN" dirty="0"/>
          </a:p>
          <a:p>
            <a:endParaRPr lang="zh-CN" altLang="en-US" dirty="0"/>
          </a:p>
        </p:txBody>
      </p:sp>
      <p:sp>
        <p:nvSpPr>
          <p:cNvPr id="3" name="标题 2">
            <a:extLst>
              <a:ext uri="{FF2B5EF4-FFF2-40B4-BE49-F238E27FC236}">
                <a16:creationId xmlns="" xmlns:a16="http://schemas.microsoft.com/office/drawing/2014/main" id="{228F48ED-CD40-430D-A615-DEEB0BD62EBD}"/>
              </a:ext>
            </a:extLst>
          </p:cNvPr>
          <p:cNvSpPr>
            <a:spLocks noGrp="1"/>
          </p:cNvSpPr>
          <p:nvPr>
            <p:ph type="title"/>
          </p:nvPr>
        </p:nvSpPr>
        <p:spPr/>
        <p:txBody>
          <a:bodyPr/>
          <a:lstStyle/>
          <a:p>
            <a:endParaRPr lang="zh-CN" altLang="en-US"/>
          </a:p>
        </p:txBody>
      </p:sp>
      <p:sp>
        <p:nvSpPr>
          <p:cNvPr id="4" name="标题 2">
            <a:extLst>
              <a:ext uri="{FF2B5EF4-FFF2-40B4-BE49-F238E27FC236}">
                <a16:creationId xmlns="" xmlns:a16="http://schemas.microsoft.com/office/drawing/2014/main" id="{2C180F97-CB77-43B3-9DB2-0141590FA2B0}"/>
              </a:ext>
            </a:extLst>
          </p:cNvPr>
          <p:cNvSpPr txBox="1">
            <a:spLocks/>
          </p:cNvSpPr>
          <p:nvPr/>
        </p:nvSpPr>
        <p:spPr bwMode="auto">
          <a:xfrm>
            <a:off x="352015" y="102918"/>
            <a:ext cx="7886700" cy="85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ts val="3600"/>
              </a:lnSpc>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defTabSz="914400"/>
            <a:r>
              <a:rPr lang="zh-CN" altLang="en-US" kern="0"/>
              <a:t>智能合约及平台简介</a:t>
            </a:r>
            <a:endParaRPr lang="zh-CN" altLang="en-US" kern="0" dirty="0"/>
          </a:p>
        </p:txBody>
      </p:sp>
    </p:spTree>
    <p:extLst>
      <p:ext uri="{BB962C8B-B14F-4D97-AF65-F5344CB8AC3E}">
        <p14:creationId xmlns:p14="http://schemas.microsoft.com/office/powerpoint/2010/main" val="397489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F833CB4B-E026-453C-8B45-8CEA0607E885}"/>
              </a:ext>
            </a:extLst>
          </p:cNvPr>
          <p:cNvSpPr>
            <a:spLocks noGrp="1"/>
          </p:cNvSpPr>
          <p:nvPr>
            <p:ph idx="1"/>
          </p:nvPr>
        </p:nvSpPr>
        <p:spPr/>
        <p:txBody>
          <a:bodyPr/>
          <a:lstStyle/>
          <a:p>
            <a:r>
              <a:rPr lang="zh-CN" altLang="en-US" dirty="0"/>
              <a:t>读高中的维塔利克开始给一个以比特币为主题的网站写博文日志赚稿费，每篇稿酬是</a:t>
            </a:r>
            <a:r>
              <a:rPr lang="en-US" altLang="zh-CN" dirty="0"/>
              <a:t>5</a:t>
            </a:r>
            <a:r>
              <a:rPr lang="zh-CN" altLang="en-US" dirty="0"/>
              <a:t>比特币，在当时的价值是不到</a:t>
            </a:r>
            <a:r>
              <a:rPr lang="en-US" altLang="zh-CN" dirty="0"/>
              <a:t>4</a:t>
            </a:r>
            <a:r>
              <a:rPr lang="zh-CN" altLang="en-US" dirty="0"/>
              <a:t>美元。</a:t>
            </a:r>
            <a:endParaRPr lang="en-US" altLang="zh-CN" dirty="0"/>
          </a:p>
          <a:p>
            <a:endParaRPr lang="en-US" altLang="zh-CN" dirty="0"/>
          </a:p>
          <a:p>
            <a:r>
              <a:rPr lang="zh-CN" altLang="en-US" dirty="0"/>
              <a:t>站上署名“维塔利克</a:t>
            </a:r>
            <a:r>
              <a:rPr lang="en-US" altLang="zh-CN" dirty="0"/>
              <a:t>·</a:t>
            </a:r>
            <a:r>
              <a:rPr lang="zh-CN" altLang="en-US" dirty="0"/>
              <a:t>布特林”的文章越来越多。他开始在文章的末尾加上自己的比特币钱包地址，并声称一旦收到足够的捐款，他就会继续写下一篇文章。这让他收获大量的比特币，虽然当时的比特币还不怎么值钱。</a:t>
            </a:r>
            <a:endParaRPr lang="en-US" altLang="zh-CN" dirty="0"/>
          </a:p>
          <a:p>
            <a:endParaRPr lang="zh-CN" altLang="en-US" dirty="0"/>
          </a:p>
        </p:txBody>
      </p:sp>
      <p:sp>
        <p:nvSpPr>
          <p:cNvPr id="3" name="标题 2">
            <a:extLst>
              <a:ext uri="{FF2B5EF4-FFF2-40B4-BE49-F238E27FC236}">
                <a16:creationId xmlns="" xmlns:a16="http://schemas.microsoft.com/office/drawing/2014/main" id="{056568EF-4927-435D-ACCB-C5963C9118C0}"/>
              </a:ext>
            </a:extLst>
          </p:cNvPr>
          <p:cNvSpPr>
            <a:spLocks noGrp="1"/>
          </p:cNvSpPr>
          <p:nvPr>
            <p:ph type="title"/>
          </p:nvPr>
        </p:nvSpPr>
        <p:spPr/>
        <p:txBody>
          <a:bodyPr/>
          <a:lstStyle/>
          <a:p>
            <a:endParaRPr lang="zh-CN" altLang="en-US"/>
          </a:p>
        </p:txBody>
      </p:sp>
      <p:sp>
        <p:nvSpPr>
          <p:cNvPr id="4" name="标题 2">
            <a:extLst>
              <a:ext uri="{FF2B5EF4-FFF2-40B4-BE49-F238E27FC236}">
                <a16:creationId xmlns="" xmlns:a16="http://schemas.microsoft.com/office/drawing/2014/main" id="{033474F5-F2D0-41CF-BEA0-35CF01819721}"/>
              </a:ext>
            </a:extLst>
          </p:cNvPr>
          <p:cNvSpPr txBox="1">
            <a:spLocks/>
          </p:cNvSpPr>
          <p:nvPr/>
        </p:nvSpPr>
        <p:spPr bwMode="auto">
          <a:xfrm>
            <a:off x="352015" y="102918"/>
            <a:ext cx="7886700" cy="85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ts val="3600"/>
              </a:lnSpc>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defTabSz="914400"/>
            <a:r>
              <a:rPr lang="zh-CN" altLang="en-US" kern="0"/>
              <a:t>智能合约及平台简介</a:t>
            </a:r>
            <a:endParaRPr lang="zh-CN" altLang="en-US" kern="0" dirty="0"/>
          </a:p>
        </p:txBody>
      </p:sp>
    </p:spTree>
    <p:extLst>
      <p:ext uri="{BB962C8B-B14F-4D97-AF65-F5344CB8AC3E}">
        <p14:creationId xmlns:p14="http://schemas.microsoft.com/office/powerpoint/2010/main" val="1118378815"/>
      </p:ext>
    </p:extLst>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3722</TotalTime>
  <Words>2644</Words>
  <Application>Microsoft Office PowerPoint</Application>
  <PresentationFormat>全屏显示(4:3)</PresentationFormat>
  <Paragraphs>335</Paragraphs>
  <Slides>60</Slides>
  <Notes>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LC.BRev.FY97</vt:lpstr>
      <vt:lpstr>区块链智能合约开发</vt:lpstr>
      <vt:lpstr>目录</vt:lpstr>
      <vt:lpstr>智能合约及平台简介</vt:lpstr>
      <vt:lpstr>智能合约及平台简介</vt:lpstr>
      <vt:lpstr>智能合约及平台简介</vt:lpstr>
      <vt:lpstr>智能合约及平台简介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智能合约及平台简介</vt:lpstr>
      <vt:lpstr>智能合约及平台简介</vt:lpstr>
      <vt:lpstr>智能合约及平台简介</vt:lpstr>
      <vt:lpstr>智能合约及平台简介</vt:lpstr>
      <vt:lpstr>智能合约及平台简介</vt:lpstr>
      <vt:lpstr>智能合约及平台简介</vt:lpstr>
      <vt:lpstr>智能合约及平台简介</vt:lpstr>
      <vt:lpstr>智能合约及平台简介</vt:lpstr>
      <vt:lpstr>智能合约及平台简介</vt:lpstr>
      <vt:lpstr>智能合约及平台简介</vt:lpstr>
      <vt:lpstr>智能合约及平台简介</vt:lpstr>
      <vt:lpstr>智能合约及平台简介</vt:lpstr>
      <vt:lpstr>智能合约及平台简介</vt:lpstr>
      <vt:lpstr>智能合约及平台简介</vt:lpstr>
      <vt:lpstr>智能合约及平台简介</vt:lpstr>
      <vt:lpstr>目录</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lpstr>以太坊基本操作及原理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li</dc:creator>
  <cp:lastModifiedBy>Administrator</cp:lastModifiedBy>
  <cp:revision>467</cp:revision>
  <dcterms:created xsi:type="dcterms:W3CDTF">2017-11-06T09:09:30Z</dcterms:created>
  <dcterms:modified xsi:type="dcterms:W3CDTF">2018-10-15T06:05:28Z</dcterms:modified>
</cp:coreProperties>
</file>