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Algerian" pitchFamily="82" charset="77"/>
      <p:regular r:id="rId24"/>
    </p:embeddedFont>
    <p:embeddedFont>
      <p:font typeface="Calibri" panose="020F050202020403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5920E8-D7CE-47C2-BB75-B1287F47E2C7}">
  <a:tblStyle styleId="{D15920E8-D7CE-47C2-BB75-B1287F47E2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9"/>
  </p:normalViewPr>
  <p:slideViewPr>
    <p:cSldViewPr snapToGrid="0">
      <p:cViewPr varScale="1">
        <p:scale>
          <a:sx n="114" d="100"/>
          <a:sy n="114" d="100"/>
        </p:scale>
        <p:origin x="180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b51d1a4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24b51d1a4c2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25a156a51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225a156a516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5a156a5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25a156a51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5a156a51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225a156a516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5a156a51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225a156a516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5a156a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25a156a516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85" name="Google Shape;85;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0" y="13252"/>
            <a:ext cx="9144000" cy="6858000"/>
          </a:xfrm>
          <a:prstGeom prst="rect">
            <a:avLst/>
          </a:prstGeom>
          <a:noFill/>
          <a:ln>
            <a:noFill/>
          </a:ln>
        </p:spPr>
      </p:pic>
      <p:sp>
        <p:nvSpPr>
          <p:cNvPr id="87" name="Google Shape;87;p13"/>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a:p>
        </p:txBody>
      </p:sp>
      <p:sp>
        <p:nvSpPr>
          <p:cNvPr id="88" name="Google Shape;88;p13"/>
          <p:cNvSpPr txBox="1"/>
          <p:nvPr/>
        </p:nvSpPr>
        <p:spPr>
          <a:xfrm>
            <a:off x="1295400" y="533400"/>
            <a:ext cx="73914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Algerian"/>
                <a:ea typeface="Algerian"/>
                <a:cs typeface="Algerian"/>
                <a:sym typeface="Algerian"/>
              </a:rPr>
              <a:t>NEUROLOGICAL DIAGNOSIS OF BRAIN TUMOR</a:t>
            </a:r>
            <a:endParaRPr/>
          </a:p>
        </p:txBody>
      </p:sp>
      <p:sp>
        <p:nvSpPr>
          <p:cNvPr id="89" name="Google Shape;89;p13"/>
          <p:cNvSpPr txBox="1"/>
          <p:nvPr/>
        </p:nvSpPr>
        <p:spPr>
          <a:xfrm>
            <a:off x="3023450" y="1969300"/>
            <a:ext cx="3607500" cy="175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Team Members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Palguni R H              (1DS19CS108)</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Pavan                        (1DS19CS110)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 Ishwarya                (1DS19CS112)</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Rohith M V              (1DS19CS131)</a:t>
            </a:r>
            <a:endParaRPr/>
          </a:p>
        </p:txBody>
      </p:sp>
      <p:sp>
        <p:nvSpPr>
          <p:cNvPr id="90" name="Google Shape;90;p13"/>
          <p:cNvSpPr txBox="1"/>
          <p:nvPr/>
        </p:nvSpPr>
        <p:spPr>
          <a:xfrm>
            <a:off x="914400" y="4022386"/>
            <a:ext cx="8229600" cy="14157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Under the Guidance of</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Prof. Keerthi S					 Saurabh Sen</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Assistant Professor				                 Software Engineer </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Dept of Computer Science and Engineering                           </a:t>
            </a:r>
            <a:r>
              <a:rPr lang="en-US" sz="1800" dirty="0" err="1">
                <a:solidFill>
                  <a:schemeClr val="dk1"/>
                </a:solidFill>
                <a:latin typeface="Times New Roman"/>
                <a:ea typeface="Times New Roman"/>
                <a:cs typeface="Times New Roman"/>
                <a:sym typeface="Times New Roman"/>
              </a:rPr>
              <a:t>Infrrd</a:t>
            </a: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81" name="Google Shape;181;p22"/>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182" name="Google Shape;182;p22" descr="C:\Documents and Settings\ADMIN\Desktop\Courses Offered.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83" name="Google Shape;183;p2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84" name="Google Shape;184;p22"/>
          <p:cNvSpPr txBox="1"/>
          <p:nvPr/>
        </p:nvSpPr>
        <p:spPr>
          <a:xfrm>
            <a:off x="990600" y="36163"/>
            <a:ext cx="7848600" cy="53245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Algerian"/>
                <a:ea typeface="Algerian"/>
                <a:cs typeface="Algerian"/>
                <a:sym typeface="Algerian"/>
              </a:rPr>
              <a:t>MODULES</a:t>
            </a:r>
            <a:endParaRPr/>
          </a:p>
          <a:p>
            <a:pPr marL="0" marR="0" lvl="0" indent="0" algn="ctr" rtl="0">
              <a:spcBef>
                <a:spcPts val="0"/>
              </a:spcBef>
              <a:spcAft>
                <a:spcPts val="0"/>
              </a:spcAft>
              <a:buNone/>
            </a:pPr>
            <a:endParaRPr sz="2400">
              <a:solidFill>
                <a:schemeClr val="dk1"/>
              </a:solidFill>
              <a:latin typeface="Calibri"/>
              <a:ea typeface="Calibri"/>
              <a:cs typeface="Calibri"/>
              <a:sym typeface="Calibri"/>
            </a:endParaRPr>
          </a:p>
          <a:p>
            <a:pPr marL="0" marR="0" lvl="0" indent="0" algn="ctr" rtl="0">
              <a:spcBef>
                <a:spcPts val="0"/>
              </a:spcBef>
              <a:spcAft>
                <a:spcPts val="0"/>
              </a:spcAft>
              <a:buNone/>
            </a:pPr>
            <a:endParaRPr sz="2400">
              <a:solidFill>
                <a:schemeClr val="dk1"/>
              </a:solidFill>
              <a:latin typeface="Calibri"/>
              <a:ea typeface="Calibri"/>
              <a:cs typeface="Calibri"/>
              <a:sym typeface="Calibri"/>
            </a:endParaRPr>
          </a:p>
          <a:p>
            <a:pPr marL="0" marR="0" lvl="0" indent="0" algn="ctr"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5. Evaluating the Accuracy of the model</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Model is evaluated using test data set and confusion matrix is shown along with the classification report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6. Showing the prediction through Flask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The output of the model is showed to the user using flask application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90" name="Google Shape;190;p23"/>
          <p:cNvPicPr preferRelativeResize="0">
            <a:picLocks noGrp="1"/>
          </p:cNvPicPr>
          <p:nvPr>
            <p:ph type="body" idx="1"/>
          </p:nvPr>
        </p:nvPicPr>
        <p:blipFill rotWithShape="1">
          <a:blip r:embed="rId3">
            <a:alphaModFix/>
          </a:blip>
          <a:srcRect/>
          <a:stretch/>
        </p:blipFill>
        <p:spPr>
          <a:xfrm>
            <a:off x="2946400" y="2237581"/>
            <a:ext cx="3251200" cy="3251200"/>
          </a:xfrm>
          <a:prstGeom prst="rect">
            <a:avLst/>
          </a:prstGeom>
          <a:noFill/>
          <a:ln>
            <a:noFill/>
          </a:ln>
        </p:spPr>
      </p:pic>
      <p:pic>
        <p:nvPicPr>
          <p:cNvPr id="191" name="Google Shape;191;p23" descr="C:\Documents and Settings\ADMIN\Desktop\Courses Offered.jpg"/>
          <p:cNvPicPr preferRelativeResize="0"/>
          <p:nvPr/>
        </p:nvPicPr>
        <p:blipFill rotWithShape="1">
          <a:blip r:embed="rId4">
            <a:alphaModFix/>
          </a:blip>
          <a:srcRect/>
          <a:stretch/>
        </p:blipFill>
        <p:spPr>
          <a:xfrm>
            <a:off x="-76200" y="0"/>
            <a:ext cx="9144000" cy="6858000"/>
          </a:xfrm>
          <a:prstGeom prst="rect">
            <a:avLst/>
          </a:prstGeom>
          <a:noFill/>
          <a:ln>
            <a:noFill/>
          </a:ln>
        </p:spPr>
      </p:pic>
      <p:sp>
        <p:nvSpPr>
          <p:cNvPr id="192" name="Google Shape;192;p23"/>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93" name="Google Shape;193;p23"/>
          <p:cNvSpPr txBox="1"/>
          <p:nvPr/>
        </p:nvSpPr>
        <p:spPr>
          <a:xfrm>
            <a:off x="4038600" y="217602"/>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lgerian"/>
                <a:ea typeface="Algerian"/>
                <a:cs typeface="Algerian"/>
                <a:sym typeface="Algerian"/>
              </a:rPr>
              <a:t>INPUT</a:t>
            </a:r>
            <a:endParaRPr/>
          </a:p>
        </p:txBody>
      </p:sp>
      <p:pic>
        <p:nvPicPr>
          <p:cNvPr id="194" name="Google Shape;194;p23"/>
          <p:cNvPicPr preferRelativeResize="0"/>
          <p:nvPr/>
        </p:nvPicPr>
        <p:blipFill rotWithShape="1">
          <a:blip r:embed="rId3">
            <a:alphaModFix/>
          </a:blip>
          <a:srcRect/>
          <a:stretch/>
        </p:blipFill>
        <p:spPr>
          <a:xfrm>
            <a:off x="1384879" y="963217"/>
            <a:ext cx="2120321" cy="1924825"/>
          </a:xfrm>
          <a:prstGeom prst="rect">
            <a:avLst/>
          </a:prstGeom>
          <a:noFill/>
          <a:ln>
            <a:noFill/>
          </a:ln>
        </p:spPr>
      </p:pic>
      <p:pic>
        <p:nvPicPr>
          <p:cNvPr id="195" name="Google Shape;195;p23"/>
          <p:cNvPicPr preferRelativeResize="0"/>
          <p:nvPr/>
        </p:nvPicPr>
        <p:blipFill rotWithShape="1">
          <a:blip r:embed="rId5">
            <a:alphaModFix/>
          </a:blip>
          <a:srcRect/>
          <a:stretch/>
        </p:blipFill>
        <p:spPr>
          <a:xfrm>
            <a:off x="5454939" y="944349"/>
            <a:ext cx="1901533" cy="1981566"/>
          </a:xfrm>
          <a:prstGeom prst="rect">
            <a:avLst/>
          </a:prstGeom>
          <a:noFill/>
          <a:ln>
            <a:noFill/>
          </a:ln>
        </p:spPr>
      </p:pic>
      <p:sp>
        <p:nvSpPr>
          <p:cNvPr id="196" name="Google Shape;196;p23"/>
          <p:cNvSpPr txBox="1"/>
          <p:nvPr/>
        </p:nvSpPr>
        <p:spPr>
          <a:xfrm>
            <a:off x="1949739" y="2911226"/>
            <a:ext cx="9906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GLIOMA</a:t>
            </a:r>
            <a:endParaRPr/>
          </a:p>
        </p:txBody>
      </p:sp>
      <p:sp>
        <p:nvSpPr>
          <p:cNvPr id="197" name="Google Shape;197;p23"/>
          <p:cNvSpPr txBox="1"/>
          <p:nvPr/>
        </p:nvSpPr>
        <p:spPr>
          <a:xfrm>
            <a:off x="5638800" y="2964230"/>
            <a:ext cx="19015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MENINGIOMA</a:t>
            </a:r>
            <a:endParaRPr/>
          </a:p>
        </p:txBody>
      </p:sp>
      <p:pic>
        <p:nvPicPr>
          <p:cNvPr id="198" name="Google Shape;198;p23"/>
          <p:cNvPicPr preferRelativeResize="0"/>
          <p:nvPr/>
        </p:nvPicPr>
        <p:blipFill rotWithShape="1">
          <a:blip r:embed="rId6">
            <a:alphaModFix/>
          </a:blip>
          <a:srcRect/>
          <a:stretch/>
        </p:blipFill>
        <p:spPr>
          <a:xfrm>
            <a:off x="1384878" y="3396477"/>
            <a:ext cx="2120321" cy="1861323"/>
          </a:xfrm>
          <a:prstGeom prst="rect">
            <a:avLst/>
          </a:prstGeom>
          <a:noFill/>
          <a:ln>
            <a:noFill/>
          </a:ln>
        </p:spPr>
      </p:pic>
      <p:pic>
        <p:nvPicPr>
          <p:cNvPr id="199" name="Google Shape;199;p23"/>
          <p:cNvPicPr preferRelativeResize="0"/>
          <p:nvPr/>
        </p:nvPicPr>
        <p:blipFill rotWithShape="1">
          <a:blip r:embed="rId7">
            <a:alphaModFix/>
          </a:blip>
          <a:srcRect/>
          <a:stretch/>
        </p:blipFill>
        <p:spPr>
          <a:xfrm>
            <a:off x="5454939" y="3369079"/>
            <a:ext cx="1901532" cy="1863603"/>
          </a:xfrm>
          <a:prstGeom prst="rect">
            <a:avLst/>
          </a:prstGeom>
          <a:noFill/>
          <a:ln>
            <a:noFill/>
          </a:ln>
        </p:spPr>
      </p:pic>
      <p:sp>
        <p:nvSpPr>
          <p:cNvPr id="200" name="Google Shape;200;p23"/>
          <p:cNvSpPr txBox="1"/>
          <p:nvPr/>
        </p:nvSpPr>
        <p:spPr>
          <a:xfrm>
            <a:off x="1787528" y="5362904"/>
            <a:ext cx="141287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NO TUMOR</a:t>
            </a:r>
            <a:endParaRPr/>
          </a:p>
        </p:txBody>
      </p:sp>
      <p:sp>
        <p:nvSpPr>
          <p:cNvPr id="201" name="Google Shape;201;p23"/>
          <p:cNvSpPr txBox="1"/>
          <p:nvPr/>
        </p:nvSpPr>
        <p:spPr>
          <a:xfrm>
            <a:off x="5881257" y="5362904"/>
            <a:ext cx="125066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PITUITARY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07" name="Google Shape;20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8" name="Google Shape;208;p2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09" name="Google Shape;209;p24"/>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10" name="Google Shape;210;p24"/>
          <p:cNvSpPr txBox="1"/>
          <p:nvPr/>
        </p:nvSpPr>
        <p:spPr>
          <a:xfrm>
            <a:off x="2952000" y="244525"/>
            <a:ext cx="4125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lgerian"/>
                <a:ea typeface="Algerian"/>
                <a:cs typeface="Algerian"/>
                <a:sym typeface="Algerian"/>
              </a:rPr>
              <a:t>ALGORITHM</a:t>
            </a:r>
            <a:endParaRPr sz="2800">
              <a:solidFill>
                <a:schemeClr val="dk1"/>
              </a:solidFill>
              <a:latin typeface="Algerian"/>
              <a:ea typeface="Algerian"/>
              <a:cs typeface="Algerian"/>
              <a:sym typeface="Algerian"/>
            </a:endParaRPr>
          </a:p>
        </p:txBody>
      </p:sp>
      <p:sp>
        <p:nvSpPr>
          <p:cNvPr id="211" name="Google Shape;211;p24"/>
          <p:cNvSpPr txBox="1"/>
          <p:nvPr/>
        </p:nvSpPr>
        <p:spPr>
          <a:xfrm>
            <a:off x="1282390" y="1344469"/>
            <a:ext cx="7658100" cy="37856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Manual diagnosis by doctors is a very time-consuming and repetitive task.</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Pre-processing</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ImageDataGenerator</a:t>
            </a:r>
            <a:r>
              <a:rPr lang="en-US" sz="2000">
                <a:solidFill>
                  <a:schemeClr val="dk1"/>
                </a:solidFill>
                <a:latin typeface="Calibri"/>
                <a:ea typeface="Calibri"/>
                <a:cs typeface="Calibri"/>
                <a:sym typeface="Calibri"/>
              </a:rPr>
              <a:t> is used to generate image data.</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Classification</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Input dataset consists of 4 classes glioma, meningioma, no tumor and pituitary.</a:t>
            </a:r>
            <a:endParaRPr sz="20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MLP(Multi layer Perceptron)</a:t>
            </a:r>
            <a:r>
              <a:rPr lang="en-US" sz="2000">
                <a:solidFill>
                  <a:schemeClr val="dk1"/>
                </a:solidFill>
                <a:latin typeface="Calibri"/>
                <a:ea typeface="Calibri"/>
                <a:cs typeface="Calibri"/>
                <a:sym typeface="Calibri"/>
              </a:rPr>
              <a:t> is the deep learning model used for classification.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17" name="Google Shape;21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18" name="Google Shape;218;p25" descr="C:\Documents and Settings\ADMIN\Desktop\Courses Offered.jpg"/>
          <p:cNvPicPr preferRelativeResize="0"/>
          <p:nvPr/>
        </p:nvPicPr>
        <p:blipFill rotWithShape="1">
          <a:blip r:embed="rId3">
            <a:alphaModFix/>
          </a:blip>
          <a:srcRect/>
          <a:stretch/>
        </p:blipFill>
        <p:spPr>
          <a:xfrm>
            <a:off x="1859" y="0"/>
            <a:ext cx="9144000" cy="6858000"/>
          </a:xfrm>
          <a:prstGeom prst="rect">
            <a:avLst/>
          </a:prstGeom>
          <a:noFill/>
          <a:ln>
            <a:noFill/>
          </a:ln>
        </p:spPr>
      </p:pic>
      <p:sp>
        <p:nvSpPr>
          <p:cNvPr id="219" name="Google Shape;219;p25"/>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20" name="Google Shape;220;p25"/>
          <p:cNvSpPr txBox="1"/>
          <p:nvPr/>
        </p:nvSpPr>
        <p:spPr>
          <a:xfrm>
            <a:off x="1295400" y="381000"/>
            <a:ext cx="7467600" cy="5170646"/>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EfficientNetB3</a:t>
            </a:r>
            <a:r>
              <a:rPr lang="en-US" sz="2000">
                <a:solidFill>
                  <a:schemeClr val="dk1"/>
                </a:solidFill>
                <a:latin typeface="Calibri"/>
                <a:ea typeface="Calibri"/>
                <a:cs typeface="Calibri"/>
                <a:sym typeface="Calibri"/>
              </a:rPr>
              <a:t> is the pre-trained model used, with which scaling is possible to a highly effective coefficient.</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ReLU</a:t>
            </a:r>
            <a:r>
              <a:rPr lang="en-US" sz="2000">
                <a:solidFill>
                  <a:schemeClr val="dk1"/>
                </a:solidFill>
                <a:latin typeface="Calibri"/>
                <a:ea typeface="Calibri"/>
                <a:cs typeface="Calibri"/>
                <a:sym typeface="Calibri"/>
              </a:rPr>
              <a:t> and </a:t>
            </a:r>
            <a:r>
              <a:rPr lang="en-US" sz="2000" b="1">
                <a:solidFill>
                  <a:schemeClr val="dk1"/>
                </a:solidFill>
                <a:latin typeface="Calibri"/>
                <a:ea typeface="Calibri"/>
                <a:cs typeface="Calibri"/>
                <a:sym typeface="Calibri"/>
              </a:rPr>
              <a:t>Softmax</a:t>
            </a:r>
            <a:r>
              <a:rPr lang="en-US" sz="2000">
                <a:solidFill>
                  <a:schemeClr val="dk1"/>
                </a:solidFill>
                <a:latin typeface="Calibri"/>
                <a:ea typeface="Calibri"/>
                <a:cs typeface="Calibri"/>
                <a:sym typeface="Calibri"/>
              </a:rPr>
              <a:t> are the activation functions used to decide whether the neurons should be activated or not.</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Accuracy Evaluation</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Model’s performance is evaluated based on how well the model performs in training, validation and testing.</a:t>
            </a:r>
            <a:endParaRPr sz="20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Confusion matrix </a:t>
            </a:r>
            <a:r>
              <a:rPr lang="en-US" sz="2000">
                <a:solidFill>
                  <a:schemeClr val="dk1"/>
                </a:solidFill>
                <a:latin typeface="Calibri"/>
                <a:ea typeface="Calibri"/>
                <a:cs typeface="Calibri"/>
                <a:sym typeface="Calibri"/>
              </a:rPr>
              <a:t>and</a:t>
            </a:r>
            <a:r>
              <a:rPr lang="en-US" sz="2000" b="1">
                <a:solidFill>
                  <a:schemeClr val="dk1"/>
                </a:solidFill>
                <a:latin typeface="Calibri"/>
                <a:ea typeface="Calibri"/>
                <a:cs typeface="Calibri"/>
                <a:sym typeface="Calibri"/>
              </a:rPr>
              <a:t> Classification report</a:t>
            </a:r>
            <a:r>
              <a:rPr lang="en-US" sz="2000">
                <a:solidFill>
                  <a:schemeClr val="dk1"/>
                </a:solidFill>
                <a:latin typeface="Calibri"/>
                <a:ea typeface="Calibri"/>
                <a:cs typeface="Calibri"/>
                <a:sym typeface="Calibri"/>
              </a:rPr>
              <a:t> are the metrics used for reporting the accuracy of model.</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26" name="Google Shape;226;p26"/>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227" name="Google Shape;227;p26"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28" name="Google Shape;228;p26"/>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29" name="Google Shape;229;p26"/>
          <p:cNvSpPr txBox="1"/>
          <p:nvPr/>
        </p:nvSpPr>
        <p:spPr>
          <a:xfrm>
            <a:off x="4114800" y="96003"/>
            <a:ext cx="89154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OUTPUT</a:t>
            </a:r>
            <a:endParaRPr sz="2800">
              <a:solidFill>
                <a:schemeClr val="dk1"/>
              </a:solidFill>
              <a:latin typeface="Algerian"/>
              <a:ea typeface="Algerian"/>
              <a:cs typeface="Algerian"/>
              <a:sym typeface="Algerian"/>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30" name="Google Shape;230;p26"/>
          <p:cNvPicPr preferRelativeResize="0"/>
          <p:nvPr/>
        </p:nvPicPr>
        <p:blipFill rotWithShape="1">
          <a:blip r:embed="rId5">
            <a:alphaModFix/>
          </a:blip>
          <a:srcRect t="5200" b="-5199"/>
          <a:stretch/>
        </p:blipFill>
        <p:spPr>
          <a:xfrm>
            <a:off x="1176975" y="1022737"/>
            <a:ext cx="7772400" cy="481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36" name="Google Shape;236;p27"/>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237" name="Google Shape;237;p27"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38" name="Google Shape;238;p27"/>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39" name="Google Shape;239;p27"/>
          <p:cNvSpPr txBox="1"/>
          <p:nvPr/>
        </p:nvSpPr>
        <p:spPr>
          <a:xfrm>
            <a:off x="1062864" y="112089"/>
            <a:ext cx="79335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OUTPUT</a:t>
            </a:r>
            <a:endParaRPr sz="1800"/>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40" name="Google Shape;240;p27"/>
          <p:cNvPicPr preferRelativeResize="0"/>
          <p:nvPr/>
        </p:nvPicPr>
        <p:blipFill rotWithShape="1">
          <a:blip r:embed="rId5">
            <a:alphaModFix/>
          </a:blip>
          <a:srcRect/>
          <a:stretch/>
        </p:blipFill>
        <p:spPr>
          <a:xfrm>
            <a:off x="1062864" y="943086"/>
            <a:ext cx="7933402" cy="4619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46" name="Google Shape;246;p28"/>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247" name="Google Shape;247;p28"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48" name="Google Shape;248;p28"/>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49" name="Google Shape;249;p28"/>
          <p:cNvSpPr txBox="1"/>
          <p:nvPr/>
        </p:nvSpPr>
        <p:spPr>
          <a:xfrm>
            <a:off x="1062864" y="112089"/>
            <a:ext cx="79335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OUTPUT</a:t>
            </a:r>
            <a:endParaRPr sz="1800"/>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50" name="Google Shape;250;p28"/>
          <p:cNvPicPr preferRelativeResize="0"/>
          <p:nvPr/>
        </p:nvPicPr>
        <p:blipFill>
          <a:blip r:embed="rId5">
            <a:alphaModFix/>
          </a:blip>
          <a:stretch>
            <a:fillRect/>
          </a:stretch>
        </p:blipFill>
        <p:spPr>
          <a:xfrm>
            <a:off x="1535513" y="1066400"/>
            <a:ext cx="6988224" cy="4155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56" name="Google Shape;256;p29"/>
          <p:cNvPicPr preferRelativeResize="0">
            <a:picLocks noGrp="1"/>
          </p:cNvPicPr>
          <p:nvPr>
            <p:ph type="body" idx="1"/>
          </p:nvPr>
        </p:nvPicPr>
        <p:blipFill rotWithShape="1">
          <a:blip r:embed="rId3">
            <a:alphaModFix/>
          </a:blip>
          <a:srcRect/>
          <a:stretch/>
        </p:blipFill>
        <p:spPr>
          <a:xfrm>
            <a:off x="2831859" y="1600201"/>
            <a:ext cx="3480300" cy="3352800"/>
          </a:xfrm>
          <a:prstGeom prst="rect">
            <a:avLst/>
          </a:prstGeom>
          <a:noFill/>
          <a:ln>
            <a:noFill/>
          </a:ln>
        </p:spPr>
      </p:pic>
      <p:pic>
        <p:nvPicPr>
          <p:cNvPr id="257" name="Google Shape;257;p29"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58" name="Google Shape;258;p29"/>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59" name="Google Shape;259;p29"/>
          <p:cNvSpPr txBox="1"/>
          <p:nvPr/>
        </p:nvSpPr>
        <p:spPr>
          <a:xfrm>
            <a:off x="1062864" y="112089"/>
            <a:ext cx="79335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OUTPUT</a:t>
            </a:r>
            <a:endParaRPr sz="1800"/>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260" name="Google Shape;260;p29"/>
          <p:cNvPicPr preferRelativeResize="0"/>
          <p:nvPr/>
        </p:nvPicPr>
        <p:blipFill>
          <a:blip r:embed="rId5">
            <a:alphaModFix/>
          </a:blip>
          <a:stretch>
            <a:fillRect/>
          </a:stretch>
        </p:blipFill>
        <p:spPr>
          <a:xfrm>
            <a:off x="1862600" y="1018700"/>
            <a:ext cx="6482924" cy="4515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66" name="Google Shape;266;p30"/>
          <p:cNvPicPr preferRelativeResize="0">
            <a:picLocks noGrp="1"/>
          </p:cNvPicPr>
          <p:nvPr>
            <p:ph type="body" idx="1"/>
          </p:nvPr>
        </p:nvPicPr>
        <p:blipFill rotWithShape="1">
          <a:blip r:embed="rId3">
            <a:alphaModFix/>
          </a:blip>
          <a:srcRect/>
          <a:stretch/>
        </p:blipFill>
        <p:spPr>
          <a:xfrm>
            <a:off x="2831859" y="1600201"/>
            <a:ext cx="3480300" cy="3352800"/>
          </a:xfrm>
          <a:prstGeom prst="rect">
            <a:avLst/>
          </a:prstGeom>
          <a:noFill/>
          <a:ln>
            <a:noFill/>
          </a:ln>
        </p:spPr>
      </p:pic>
      <p:pic>
        <p:nvPicPr>
          <p:cNvPr id="267" name="Google Shape;267;p30"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68" name="Google Shape;268;p30"/>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69" name="Google Shape;269;p30"/>
          <p:cNvSpPr txBox="1"/>
          <p:nvPr/>
        </p:nvSpPr>
        <p:spPr>
          <a:xfrm>
            <a:off x="1309675" y="53750"/>
            <a:ext cx="76251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lgerian"/>
                <a:ea typeface="Algerian"/>
                <a:cs typeface="Algerian"/>
                <a:sym typeface="Algerian"/>
              </a:rPr>
              <a:t>CO-GUIDE  MEET DETAILS</a:t>
            </a:r>
            <a:endParaRPr sz="2400">
              <a:solidFill>
                <a:schemeClr val="dk1"/>
              </a:solidFill>
              <a:latin typeface="Algerian"/>
              <a:ea typeface="Algerian"/>
              <a:cs typeface="Algerian"/>
              <a:sym typeface="Algerian"/>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aphicFrame>
        <p:nvGraphicFramePr>
          <p:cNvPr id="270" name="Google Shape;270;p30"/>
          <p:cNvGraphicFramePr/>
          <p:nvPr/>
        </p:nvGraphicFramePr>
        <p:xfrm>
          <a:off x="1309675" y="1008060"/>
          <a:ext cx="7542625" cy="4673480"/>
        </p:xfrm>
        <a:graphic>
          <a:graphicData uri="http://schemas.openxmlformats.org/drawingml/2006/table">
            <a:tbl>
              <a:tblPr>
                <a:noFill/>
                <a:tableStyleId>{D15920E8-D7CE-47C2-BB75-B1287F47E2C7}</a:tableStyleId>
              </a:tblPr>
              <a:tblGrid>
                <a:gridCol w="1716475">
                  <a:extLst>
                    <a:ext uri="{9D8B030D-6E8A-4147-A177-3AD203B41FA5}">
                      <a16:colId xmlns:a16="http://schemas.microsoft.com/office/drawing/2014/main" val="20000"/>
                    </a:ext>
                  </a:extLst>
                </a:gridCol>
                <a:gridCol w="3109525">
                  <a:extLst>
                    <a:ext uri="{9D8B030D-6E8A-4147-A177-3AD203B41FA5}">
                      <a16:colId xmlns:a16="http://schemas.microsoft.com/office/drawing/2014/main" val="20001"/>
                    </a:ext>
                  </a:extLst>
                </a:gridCol>
                <a:gridCol w="2716625">
                  <a:extLst>
                    <a:ext uri="{9D8B030D-6E8A-4147-A177-3AD203B41FA5}">
                      <a16:colId xmlns:a16="http://schemas.microsoft.com/office/drawing/2014/main" val="20002"/>
                    </a:ext>
                  </a:extLst>
                </a:gridCol>
              </a:tblGrid>
              <a:tr h="892575">
                <a:tc>
                  <a:txBody>
                    <a:bodyPr/>
                    <a:lstStyle/>
                    <a:p>
                      <a:pPr marL="0" lvl="0" indent="0" algn="l" rtl="0">
                        <a:spcBef>
                          <a:spcPts val="0"/>
                        </a:spcBef>
                        <a:spcAft>
                          <a:spcPts val="0"/>
                        </a:spcAft>
                        <a:buNone/>
                      </a:pPr>
                      <a:r>
                        <a:rPr lang="en-US" sz="2000" b="1"/>
                        <a:t>Meet no. &amp; Date</a:t>
                      </a:r>
                      <a:endParaRPr sz="2000" b="1"/>
                    </a:p>
                  </a:txBody>
                  <a:tcPr marL="91425" marR="91425" marT="91425" marB="91425"/>
                </a:tc>
                <a:tc>
                  <a:txBody>
                    <a:bodyPr/>
                    <a:lstStyle/>
                    <a:p>
                      <a:pPr marL="0" lvl="0" indent="0" algn="l" rtl="0">
                        <a:spcBef>
                          <a:spcPts val="0"/>
                        </a:spcBef>
                        <a:spcAft>
                          <a:spcPts val="0"/>
                        </a:spcAft>
                        <a:buNone/>
                      </a:pPr>
                      <a:r>
                        <a:rPr lang="en-US" sz="2000" b="1"/>
                        <a:t>Suggestions / </a:t>
                      </a:r>
                      <a:endParaRPr sz="2000" b="1"/>
                    </a:p>
                    <a:p>
                      <a:pPr marL="0" lvl="0" indent="0" algn="l" rtl="0">
                        <a:spcBef>
                          <a:spcPts val="0"/>
                        </a:spcBef>
                        <a:spcAft>
                          <a:spcPts val="0"/>
                        </a:spcAft>
                        <a:buNone/>
                      </a:pPr>
                      <a:r>
                        <a:rPr lang="en-US" sz="2000" b="1"/>
                        <a:t>Improvements</a:t>
                      </a:r>
                      <a:endParaRPr sz="2000" b="1"/>
                    </a:p>
                  </a:txBody>
                  <a:tcPr marL="91425" marR="91425" marT="91425" marB="91425"/>
                </a:tc>
                <a:tc>
                  <a:txBody>
                    <a:bodyPr/>
                    <a:lstStyle/>
                    <a:p>
                      <a:pPr marL="0" lvl="0" indent="0" algn="l" rtl="0">
                        <a:spcBef>
                          <a:spcPts val="0"/>
                        </a:spcBef>
                        <a:spcAft>
                          <a:spcPts val="0"/>
                        </a:spcAft>
                        <a:buNone/>
                      </a:pPr>
                      <a:r>
                        <a:rPr lang="en-US" sz="2000" b="1"/>
                        <a:t>Usage of Suggestions</a:t>
                      </a:r>
                      <a:endParaRPr sz="2000" b="1"/>
                    </a:p>
                  </a:txBody>
                  <a:tcPr marL="91425" marR="91425" marT="91425" marB="91425"/>
                </a:tc>
                <a:extLst>
                  <a:ext uri="{0D108BD9-81ED-4DB2-BD59-A6C34878D82A}">
                    <a16:rowId xmlns:a16="http://schemas.microsoft.com/office/drawing/2014/main" val="10000"/>
                  </a:ext>
                </a:extLst>
              </a:tr>
              <a:tr h="1055475">
                <a:tc>
                  <a:txBody>
                    <a:bodyPr/>
                    <a:lstStyle/>
                    <a:p>
                      <a:pPr marL="0" lvl="0" indent="0" algn="l" rtl="0">
                        <a:spcBef>
                          <a:spcPts val="0"/>
                        </a:spcBef>
                        <a:spcAft>
                          <a:spcPts val="0"/>
                        </a:spcAft>
                        <a:buNone/>
                      </a:pPr>
                      <a:r>
                        <a:rPr lang="en-US" sz="1800"/>
                        <a:t>1st Meet –</a:t>
                      </a:r>
                      <a:endParaRPr sz="1800"/>
                    </a:p>
                    <a:p>
                      <a:pPr marL="0" lvl="0" indent="0" algn="l" rtl="0">
                        <a:spcBef>
                          <a:spcPts val="0"/>
                        </a:spcBef>
                        <a:spcAft>
                          <a:spcPts val="0"/>
                        </a:spcAft>
                        <a:buNone/>
                      </a:pPr>
                      <a:r>
                        <a:rPr lang="en-US" sz="1800"/>
                        <a:t>14th Jan 2023</a:t>
                      </a:r>
                      <a:endParaRPr sz="1800"/>
                    </a:p>
                  </a:txBody>
                  <a:tcPr marL="91425" marR="91425" marT="91425" marB="91425"/>
                </a:tc>
                <a:tc>
                  <a:txBody>
                    <a:bodyPr/>
                    <a:lstStyle/>
                    <a:p>
                      <a:pPr marL="0" lvl="0" indent="0" algn="l" rtl="0">
                        <a:spcBef>
                          <a:spcPts val="0"/>
                        </a:spcBef>
                        <a:spcAft>
                          <a:spcPts val="0"/>
                        </a:spcAft>
                        <a:buNone/>
                      </a:pPr>
                      <a:r>
                        <a:rPr lang="en-US" sz="1800">
                          <a:solidFill>
                            <a:schemeClr val="dk1"/>
                          </a:solidFill>
                        </a:rPr>
                        <a:t>Stressed on maintaining simplicity in choosing technologies</a:t>
                      </a:r>
                      <a:endParaRPr sz="1800"/>
                    </a:p>
                  </a:txBody>
                  <a:tcPr marL="91425" marR="91425" marT="91425" marB="91425"/>
                </a:tc>
                <a:tc>
                  <a:txBody>
                    <a:bodyPr/>
                    <a:lstStyle/>
                    <a:p>
                      <a:pPr marL="0" lvl="0" indent="0" algn="l" rtl="0">
                        <a:spcBef>
                          <a:spcPts val="0"/>
                        </a:spcBef>
                        <a:spcAft>
                          <a:spcPts val="0"/>
                        </a:spcAft>
                        <a:buNone/>
                      </a:pPr>
                      <a:r>
                        <a:rPr lang="en-US" sz="1800"/>
                        <a:t>Decided to use HTML , CSS for frontend</a:t>
                      </a:r>
                      <a:endParaRPr sz="1800"/>
                    </a:p>
                  </a:txBody>
                  <a:tcPr marL="91425" marR="91425" marT="91425" marB="91425"/>
                </a:tc>
                <a:extLst>
                  <a:ext uri="{0D108BD9-81ED-4DB2-BD59-A6C34878D82A}">
                    <a16:rowId xmlns:a16="http://schemas.microsoft.com/office/drawing/2014/main" val="10001"/>
                  </a:ext>
                </a:extLst>
              </a:tr>
              <a:tr h="1211150">
                <a:tc>
                  <a:txBody>
                    <a:bodyPr/>
                    <a:lstStyle/>
                    <a:p>
                      <a:pPr marL="0" lvl="0" indent="0" algn="l" rtl="0">
                        <a:spcBef>
                          <a:spcPts val="0"/>
                        </a:spcBef>
                        <a:spcAft>
                          <a:spcPts val="0"/>
                        </a:spcAft>
                        <a:buNone/>
                      </a:pPr>
                      <a:r>
                        <a:rPr lang="en-US" sz="1800"/>
                        <a:t>2nd Meet –</a:t>
                      </a:r>
                      <a:endParaRPr sz="1800"/>
                    </a:p>
                    <a:p>
                      <a:pPr marL="0" lvl="0" indent="0" algn="l" rtl="0">
                        <a:spcBef>
                          <a:spcPts val="0"/>
                        </a:spcBef>
                        <a:spcAft>
                          <a:spcPts val="0"/>
                        </a:spcAft>
                        <a:buNone/>
                      </a:pPr>
                      <a:r>
                        <a:rPr lang="en-US" sz="1800"/>
                        <a:t>28th Jan 2023</a:t>
                      </a:r>
                      <a:endParaRPr sz="1800"/>
                    </a:p>
                  </a:txBody>
                  <a:tcPr marL="91425" marR="91425" marT="91425" marB="91425"/>
                </a:tc>
                <a:tc>
                  <a:txBody>
                    <a:bodyPr/>
                    <a:lstStyle/>
                    <a:p>
                      <a:pPr marL="0" lvl="0" indent="0" algn="l" rtl="0">
                        <a:spcBef>
                          <a:spcPts val="0"/>
                        </a:spcBef>
                        <a:spcAft>
                          <a:spcPts val="0"/>
                        </a:spcAft>
                        <a:buNone/>
                      </a:pPr>
                      <a:r>
                        <a:rPr lang="en-US" sz="1800">
                          <a:solidFill>
                            <a:schemeClr val="dk1"/>
                          </a:solidFill>
                        </a:rPr>
                        <a:t>Reviewed the literature survey and helped with choosing the better model.</a:t>
                      </a:r>
                      <a:endParaRPr sz="1800"/>
                    </a:p>
                  </a:txBody>
                  <a:tcPr marL="91425" marR="91425" marT="91425" marB="91425"/>
                </a:tc>
                <a:tc>
                  <a:txBody>
                    <a:bodyPr/>
                    <a:lstStyle/>
                    <a:p>
                      <a:pPr marL="0" lvl="0" indent="0" algn="l" rtl="0">
                        <a:spcBef>
                          <a:spcPts val="0"/>
                        </a:spcBef>
                        <a:spcAft>
                          <a:spcPts val="0"/>
                        </a:spcAft>
                        <a:buNone/>
                      </a:pPr>
                      <a:r>
                        <a:rPr lang="en-US" sz="1800"/>
                        <a:t>Deep learning model has been implemented using pre-trained EfficientNetB3</a:t>
                      </a:r>
                      <a:endParaRPr sz="1800"/>
                    </a:p>
                  </a:txBody>
                  <a:tcPr marL="91425" marR="91425" marT="91425" marB="91425"/>
                </a:tc>
                <a:extLst>
                  <a:ext uri="{0D108BD9-81ED-4DB2-BD59-A6C34878D82A}">
                    <a16:rowId xmlns:a16="http://schemas.microsoft.com/office/drawing/2014/main" val="10002"/>
                  </a:ext>
                </a:extLst>
              </a:tr>
              <a:tr h="1445300">
                <a:tc>
                  <a:txBody>
                    <a:bodyPr/>
                    <a:lstStyle/>
                    <a:p>
                      <a:pPr marL="0" lvl="0" indent="0" algn="l" rtl="0">
                        <a:spcBef>
                          <a:spcPts val="0"/>
                        </a:spcBef>
                        <a:spcAft>
                          <a:spcPts val="0"/>
                        </a:spcAft>
                        <a:buNone/>
                      </a:pPr>
                      <a:r>
                        <a:rPr lang="en-US" sz="1800"/>
                        <a:t>3rd Meet –</a:t>
                      </a:r>
                      <a:endParaRPr sz="1800"/>
                    </a:p>
                    <a:p>
                      <a:pPr marL="0" lvl="0" indent="0" algn="l" rtl="0">
                        <a:spcBef>
                          <a:spcPts val="0"/>
                        </a:spcBef>
                        <a:spcAft>
                          <a:spcPts val="0"/>
                        </a:spcAft>
                        <a:buNone/>
                      </a:pPr>
                      <a:r>
                        <a:rPr lang="en-US" sz="1800"/>
                        <a:t>9th April 2023</a:t>
                      </a:r>
                      <a:endParaRPr sz="1800"/>
                    </a:p>
                  </a:txBody>
                  <a:tcPr marL="91425" marR="91425" marT="91425" marB="91425"/>
                </a:tc>
                <a:tc>
                  <a:txBody>
                    <a:bodyPr/>
                    <a:lstStyle/>
                    <a:p>
                      <a:pPr marL="0" lvl="0" indent="0" algn="l" rtl="0">
                        <a:spcBef>
                          <a:spcPts val="0"/>
                        </a:spcBef>
                        <a:spcAft>
                          <a:spcPts val="0"/>
                        </a:spcAft>
                        <a:buNone/>
                      </a:pPr>
                      <a:r>
                        <a:rPr lang="en-US" sz="1800">
                          <a:solidFill>
                            <a:schemeClr val="dk1"/>
                          </a:solidFill>
                        </a:rPr>
                        <a:t>Reviewed the project model and gave suggestions on integration of model with web tools</a:t>
                      </a:r>
                      <a:endParaRPr/>
                    </a:p>
                  </a:txBody>
                  <a:tcPr marL="91425" marR="91425" marT="91425" marB="91425"/>
                </a:tc>
                <a:tc>
                  <a:txBody>
                    <a:bodyPr/>
                    <a:lstStyle/>
                    <a:p>
                      <a:pPr marL="0" lvl="0" indent="0" algn="l" rtl="0">
                        <a:spcBef>
                          <a:spcPts val="0"/>
                        </a:spcBef>
                        <a:spcAft>
                          <a:spcPts val="0"/>
                        </a:spcAft>
                        <a:buNone/>
                      </a:pPr>
                      <a:r>
                        <a:rPr lang="en-US" sz="1800"/>
                        <a:t>Flask was implemented as a part of web integration</a:t>
                      </a: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76" name="Google Shape;276;p31"/>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277" name="Google Shape;277;p31"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78" name="Google Shape;278;p31"/>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79" name="Google Shape;279;p31"/>
          <p:cNvSpPr txBox="1"/>
          <p:nvPr/>
        </p:nvSpPr>
        <p:spPr>
          <a:xfrm>
            <a:off x="3124200" y="150994"/>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lgerian"/>
                <a:ea typeface="Algerian"/>
                <a:cs typeface="Algerian"/>
                <a:sym typeface="Algerian"/>
              </a:rPr>
              <a:t>PROJECT TOOL SNAPSHOT</a:t>
            </a:r>
            <a:endParaRPr/>
          </a:p>
        </p:txBody>
      </p:sp>
      <p:pic>
        <p:nvPicPr>
          <p:cNvPr id="280" name="Google Shape;280;p31"/>
          <p:cNvPicPr preferRelativeResize="0"/>
          <p:nvPr/>
        </p:nvPicPr>
        <p:blipFill rotWithShape="1">
          <a:blip r:embed="rId5">
            <a:alphaModFix/>
          </a:blip>
          <a:srcRect/>
          <a:stretch/>
        </p:blipFill>
        <p:spPr>
          <a:xfrm>
            <a:off x="1143000" y="763653"/>
            <a:ext cx="7772400" cy="48713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96" name="Google Shape;96;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97" name="Google Shape;97;p14" descr="C:\Documents and Settings\ADMIN\Desktop\Courses Offered.jpg"/>
          <p:cNvPicPr preferRelativeResize="0"/>
          <p:nvPr/>
        </p:nvPicPr>
        <p:blipFill rotWithShape="1">
          <a:blip r:embed="rId3">
            <a:alphaModFix/>
          </a:blip>
          <a:srcRect/>
          <a:stretch/>
        </p:blipFill>
        <p:spPr>
          <a:xfrm>
            <a:off x="0" y="-68598"/>
            <a:ext cx="9144000" cy="6858000"/>
          </a:xfrm>
          <a:prstGeom prst="rect">
            <a:avLst/>
          </a:prstGeom>
          <a:noFill/>
          <a:ln>
            <a:noFill/>
          </a:ln>
        </p:spPr>
      </p:pic>
      <p:sp>
        <p:nvSpPr>
          <p:cNvPr id="98" name="Google Shape;98;p14"/>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9" name="Google Shape;99;p14"/>
          <p:cNvSpPr txBox="1"/>
          <p:nvPr/>
        </p:nvSpPr>
        <p:spPr>
          <a:xfrm>
            <a:off x="1206100" y="0"/>
            <a:ext cx="7391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a:solidFill>
                  <a:schemeClr val="dk1"/>
                </a:solidFill>
                <a:latin typeface="Algerian"/>
                <a:ea typeface="Algerian"/>
                <a:cs typeface="Algerian"/>
                <a:sym typeface="Algerian"/>
              </a:rPr>
              <a:t>TABLE OF CONTENTS</a:t>
            </a:r>
            <a:endParaRPr sz="800"/>
          </a:p>
        </p:txBody>
      </p:sp>
      <p:sp>
        <p:nvSpPr>
          <p:cNvPr id="100" name="Google Shape;100;p14"/>
          <p:cNvSpPr txBox="1"/>
          <p:nvPr/>
        </p:nvSpPr>
        <p:spPr>
          <a:xfrm>
            <a:off x="1295400" y="981600"/>
            <a:ext cx="7391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p>
          <a:p>
            <a:pPr marL="0" marR="0" lvl="0" indent="0" algn="l" rtl="0">
              <a:spcBef>
                <a:spcPts val="0"/>
              </a:spcBef>
              <a:spcAft>
                <a:spcPts val="0"/>
              </a:spcAft>
              <a:buNone/>
            </a:pPr>
            <a:endParaRPr sz="2400"/>
          </a:p>
          <a:p>
            <a:pPr marL="0" marR="0" lvl="0" indent="0" algn="l" rtl="0">
              <a:spcBef>
                <a:spcPts val="0"/>
              </a:spcBef>
              <a:spcAft>
                <a:spcPts val="0"/>
              </a:spcAft>
              <a:buNone/>
            </a:pPr>
            <a:endParaRPr sz="2400"/>
          </a:p>
        </p:txBody>
      </p:sp>
      <p:sp>
        <p:nvSpPr>
          <p:cNvPr id="101" name="Google Shape;101;p14"/>
          <p:cNvSpPr txBox="1"/>
          <p:nvPr/>
        </p:nvSpPr>
        <p:spPr>
          <a:xfrm>
            <a:off x="1295400" y="4419600"/>
            <a:ext cx="7568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a:p>
        </p:txBody>
      </p:sp>
      <p:graphicFrame>
        <p:nvGraphicFramePr>
          <p:cNvPr id="102" name="Google Shape;102;p14"/>
          <p:cNvGraphicFramePr/>
          <p:nvPr/>
        </p:nvGraphicFramePr>
        <p:xfrm>
          <a:off x="1920200" y="643405"/>
          <a:ext cx="6507450" cy="5212225"/>
        </p:xfrm>
        <a:graphic>
          <a:graphicData uri="http://schemas.openxmlformats.org/drawingml/2006/table">
            <a:tbl>
              <a:tblPr>
                <a:noFill/>
                <a:tableStyleId>{D15920E8-D7CE-47C2-BB75-B1287F47E2C7}</a:tableStyleId>
              </a:tblPr>
              <a:tblGrid>
                <a:gridCol w="4497825">
                  <a:extLst>
                    <a:ext uri="{9D8B030D-6E8A-4147-A177-3AD203B41FA5}">
                      <a16:colId xmlns:a16="http://schemas.microsoft.com/office/drawing/2014/main" val="20000"/>
                    </a:ext>
                  </a:extLst>
                </a:gridCol>
                <a:gridCol w="2009625">
                  <a:extLst>
                    <a:ext uri="{9D8B030D-6E8A-4147-A177-3AD203B41FA5}">
                      <a16:colId xmlns:a16="http://schemas.microsoft.com/office/drawing/2014/main" val="20001"/>
                    </a:ext>
                  </a:extLst>
                </a:gridCol>
              </a:tblGrid>
              <a:tr h="426700">
                <a:tc>
                  <a:txBody>
                    <a:bodyPr/>
                    <a:lstStyle/>
                    <a:p>
                      <a:pPr marL="0" lvl="0" indent="0" algn="l" rtl="0">
                        <a:spcBef>
                          <a:spcPts val="0"/>
                        </a:spcBef>
                        <a:spcAft>
                          <a:spcPts val="0"/>
                        </a:spcAft>
                        <a:buNone/>
                      </a:pPr>
                      <a:r>
                        <a:rPr lang="en-US" sz="1600" b="1"/>
                        <a:t>CONTENT</a:t>
                      </a:r>
                      <a:endParaRPr sz="1600"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600" b="1"/>
                        <a:t>PAGE NO.</a:t>
                      </a:r>
                      <a:endParaRPr sz="1600"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26700">
                <a:tc>
                  <a:txBody>
                    <a:bodyPr/>
                    <a:lstStyle/>
                    <a:p>
                      <a:pPr marL="0" lvl="0" indent="0" algn="l" rtl="0">
                        <a:spcBef>
                          <a:spcPts val="0"/>
                        </a:spcBef>
                        <a:spcAft>
                          <a:spcPts val="0"/>
                        </a:spcAft>
                        <a:buNone/>
                      </a:pPr>
                      <a:r>
                        <a:rPr lang="en-US" sz="1600"/>
                        <a:t>Abstract</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1</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26700">
                <a:tc>
                  <a:txBody>
                    <a:bodyPr/>
                    <a:lstStyle/>
                    <a:p>
                      <a:pPr marL="0" lvl="0" indent="0" algn="l" rtl="0">
                        <a:spcBef>
                          <a:spcPts val="0"/>
                        </a:spcBef>
                        <a:spcAft>
                          <a:spcPts val="0"/>
                        </a:spcAft>
                        <a:buNone/>
                      </a:pPr>
                      <a:r>
                        <a:rPr lang="en-US" sz="1600"/>
                        <a:t>Introduction</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26700">
                <a:tc>
                  <a:txBody>
                    <a:bodyPr/>
                    <a:lstStyle/>
                    <a:p>
                      <a:pPr marL="0" lvl="0" indent="0" algn="l" rtl="0">
                        <a:spcBef>
                          <a:spcPts val="0"/>
                        </a:spcBef>
                        <a:spcAft>
                          <a:spcPts val="0"/>
                        </a:spcAft>
                        <a:buNone/>
                      </a:pPr>
                      <a:r>
                        <a:rPr lang="en-US" sz="1600"/>
                        <a:t>Individual Contribution</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3</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26700">
                <a:tc>
                  <a:txBody>
                    <a:bodyPr/>
                    <a:lstStyle/>
                    <a:p>
                      <a:pPr marL="0" lvl="0" indent="0" algn="l" rtl="0">
                        <a:spcBef>
                          <a:spcPts val="0"/>
                        </a:spcBef>
                        <a:spcAft>
                          <a:spcPts val="0"/>
                        </a:spcAft>
                        <a:buNone/>
                      </a:pPr>
                      <a:r>
                        <a:rPr lang="en-US" sz="1600"/>
                        <a:t>Existing System</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4</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18525">
                <a:tc>
                  <a:txBody>
                    <a:bodyPr/>
                    <a:lstStyle/>
                    <a:p>
                      <a:pPr marL="0" lvl="0" indent="0" algn="l" rtl="0">
                        <a:spcBef>
                          <a:spcPts val="0"/>
                        </a:spcBef>
                        <a:spcAft>
                          <a:spcPts val="0"/>
                        </a:spcAft>
                        <a:buNone/>
                      </a:pPr>
                      <a:r>
                        <a:rPr lang="en-US" sz="1600"/>
                        <a:t>System Design - Proposed Architecture </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5</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26700">
                <a:tc>
                  <a:txBody>
                    <a:bodyPr/>
                    <a:lstStyle/>
                    <a:p>
                      <a:pPr marL="0" lvl="0" indent="0" algn="l" rtl="0">
                        <a:spcBef>
                          <a:spcPts val="0"/>
                        </a:spcBef>
                        <a:spcAft>
                          <a:spcPts val="0"/>
                        </a:spcAft>
                        <a:buNone/>
                      </a:pPr>
                      <a:r>
                        <a:rPr lang="en-US" sz="1600"/>
                        <a:t>Modules</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6-8</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26700">
                <a:tc>
                  <a:txBody>
                    <a:bodyPr/>
                    <a:lstStyle/>
                    <a:p>
                      <a:pPr marL="0" lvl="0" indent="0" algn="l" rtl="0">
                        <a:spcBef>
                          <a:spcPts val="0"/>
                        </a:spcBef>
                        <a:spcAft>
                          <a:spcPts val="0"/>
                        </a:spcAft>
                        <a:buNone/>
                      </a:pPr>
                      <a:r>
                        <a:rPr lang="en-US" sz="1600"/>
                        <a:t>Input</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9</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26700">
                <a:tc>
                  <a:txBody>
                    <a:bodyPr/>
                    <a:lstStyle/>
                    <a:p>
                      <a:pPr marL="0" lvl="0" indent="0" algn="l" rtl="0">
                        <a:spcBef>
                          <a:spcPts val="0"/>
                        </a:spcBef>
                        <a:spcAft>
                          <a:spcPts val="0"/>
                        </a:spcAft>
                        <a:buNone/>
                      </a:pPr>
                      <a:r>
                        <a:rPr lang="en-US" sz="1600"/>
                        <a:t>Algorithm</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10-11</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26700">
                <a:tc>
                  <a:txBody>
                    <a:bodyPr/>
                    <a:lstStyle/>
                    <a:p>
                      <a:pPr marL="0" lvl="0" indent="0" algn="l" rtl="0">
                        <a:spcBef>
                          <a:spcPts val="0"/>
                        </a:spcBef>
                        <a:spcAft>
                          <a:spcPts val="0"/>
                        </a:spcAft>
                        <a:buNone/>
                      </a:pPr>
                      <a:r>
                        <a:rPr lang="en-US" sz="1600"/>
                        <a:t>Output</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12-15</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26700">
                <a:tc>
                  <a:txBody>
                    <a:bodyPr/>
                    <a:lstStyle/>
                    <a:p>
                      <a:pPr marL="0" lvl="0" indent="0" algn="l" rtl="0">
                        <a:spcBef>
                          <a:spcPts val="0"/>
                        </a:spcBef>
                        <a:spcAft>
                          <a:spcPts val="0"/>
                        </a:spcAft>
                        <a:buNone/>
                      </a:pPr>
                      <a:r>
                        <a:rPr lang="en-US" sz="1600"/>
                        <a:t>Co guide Details</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16</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26700">
                <a:tc>
                  <a:txBody>
                    <a:bodyPr/>
                    <a:lstStyle/>
                    <a:p>
                      <a:pPr marL="0" lvl="0" indent="0" algn="l" rtl="0">
                        <a:spcBef>
                          <a:spcPts val="0"/>
                        </a:spcBef>
                        <a:spcAft>
                          <a:spcPts val="0"/>
                        </a:spcAft>
                        <a:buNone/>
                      </a:pPr>
                      <a:r>
                        <a:rPr lang="en-US" sz="1600"/>
                        <a:t>Project Tool Snapshot</a:t>
                      </a:r>
                      <a:endParaRPr sz="16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17</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86" name="Google Shape;286;p32"/>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287" name="Google Shape;287;p32"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88" name="Google Shape;288;p3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89" name="Google Shape;289;p32"/>
          <p:cNvSpPr txBox="1"/>
          <p:nvPr/>
        </p:nvSpPr>
        <p:spPr>
          <a:xfrm>
            <a:off x="2895600" y="216612"/>
            <a:ext cx="8915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lgerian"/>
                <a:ea typeface="Algerian"/>
                <a:cs typeface="Algerian"/>
                <a:sym typeface="Algerian"/>
              </a:rPr>
              <a:t>PROJECT TOOL SNAPSHOT</a:t>
            </a:r>
            <a:endParaRPr/>
          </a:p>
        </p:txBody>
      </p:sp>
      <p:pic>
        <p:nvPicPr>
          <p:cNvPr id="290" name="Google Shape;290;p32"/>
          <p:cNvPicPr preferRelativeResize="0"/>
          <p:nvPr/>
        </p:nvPicPr>
        <p:blipFill rotWithShape="1">
          <a:blip r:embed="rId5">
            <a:alphaModFix/>
          </a:blip>
          <a:srcRect/>
          <a:stretch/>
        </p:blipFill>
        <p:spPr>
          <a:xfrm>
            <a:off x="1099177" y="1066799"/>
            <a:ext cx="7774607" cy="4190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296" name="Google Shape;296;p33"/>
          <p:cNvPicPr preferRelativeResize="0">
            <a:picLocks noGrp="1"/>
          </p:cNvPicPr>
          <p:nvPr>
            <p:ph type="body" idx="1"/>
          </p:nvPr>
        </p:nvPicPr>
        <p:blipFill rotWithShape="1">
          <a:blip r:embed="rId3">
            <a:alphaModFix/>
          </a:blip>
          <a:srcRect/>
          <a:stretch/>
        </p:blipFill>
        <p:spPr>
          <a:xfrm>
            <a:off x="2831859" y="1600201"/>
            <a:ext cx="3480300" cy="3352800"/>
          </a:xfrm>
          <a:prstGeom prst="rect">
            <a:avLst/>
          </a:prstGeom>
          <a:noFill/>
          <a:ln>
            <a:noFill/>
          </a:ln>
        </p:spPr>
      </p:pic>
      <p:pic>
        <p:nvPicPr>
          <p:cNvPr id="297" name="Google Shape;297;p33" descr="C:\Documents and Settings\ADMIN\Desktop\Courses Offered.jpg"/>
          <p:cNvPicPr preferRelativeResize="0"/>
          <p:nvPr/>
        </p:nvPicPr>
        <p:blipFill rotWithShape="1">
          <a:blip r:embed="rId4">
            <a:alphaModFix/>
          </a:blip>
          <a:srcRect/>
          <a:stretch/>
        </p:blipFill>
        <p:spPr>
          <a:xfrm>
            <a:off x="-1" y="0"/>
            <a:ext cx="9144000" cy="6858000"/>
          </a:xfrm>
          <a:prstGeom prst="rect">
            <a:avLst/>
          </a:prstGeom>
          <a:noFill/>
          <a:ln>
            <a:noFill/>
          </a:ln>
        </p:spPr>
      </p:pic>
      <p:sp>
        <p:nvSpPr>
          <p:cNvPr id="298" name="Google Shape;298;p33"/>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99" name="Google Shape;299;p33"/>
          <p:cNvSpPr txBox="1"/>
          <p:nvPr/>
        </p:nvSpPr>
        <p:spPr>
          <a:xfrm>
            <a:off x="2592000" y="2324000"/>
            <a:ext cx="4950000" cy="861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Algerian"/>
                <a:ea typeface="Algerian"/>
                <a:cs typeface="Algerian"/>
                <a:sym typeface="Algerian"/>
              </a:rPr>
              <a:t>Thank you</a:t>
            </a:r>
            <a:r>
              <a:rPr lang="en-US" sz="3400">
                <a:solidFill>
                  <a:schemeClr val="dk1"/>
                </a:solidFill>
                <a:latin typeface="Algerian"/>
                <a:ea typeface="Algerian"/>
                <a:cs typeface="Algerian"/>
                <a:sym typeface="Algerian"/>
              </a:rPr>
              <a:t>  </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8" name="Google Shape;108;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9" name="Google Shape;109;p15" descr="C:\Documents and Settings\ADMIN\Desktop\Courses Offered.jpg"/>
          <p:cNvPicPr preferRelativeResize="0"/>
          <p:nvPr/>
        </p:nvPicPr>
        <p:blipFill rotWithShape="1">
          <a:blip r:embed="rId3">
            <a:alphaModFix/>
          </a:blip>
          <a:srcRect/>
          <a:stretch/>
        </p:blipFill>
        <p:spPr>
          <a:xfrm>
            <a:off x="0" y="-62948"/>
            <a:ext cx="9144000" cy="6858000"/>
          </a:xfrm>
          <a:prstGeom prst="rect">
            <a:avLst/>
          </a:prstGeom>
          <a:noFill/>
          <a:ln>
            <a:noFill/>
          </a:ln>
        </p:spPr>
      </p:pic>
      <p:sp>
        <p:nvSpPr>
          <p:cNvPr id="110" name="Google Shape;110;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11" name="Google Shape;111;p15"/>
          <p:cNvSpPr txBox="1"/>
          <p:nvPr/>
        </p:nvSpPr>
        <p:spPr>
          <a:xfrm>
            <a:off x="1196150" y="158325"/>
            <a:ext cx="7391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Algerian"/>
                <a:ea typeface="Algerian"/>
                <a:cs typeface="Algerian"/>
                <a:sym typeface="Algerian"/>
              </a:rPr>
              <a:t>ABSTRACT</a:t>
            </a:r>
            <a:endParaRPr/>
          </a:p>
        </p:txBody>
      </p:sp>
      <p:sp>
        <p:nvSpPr>
          <p:cNvPr id="112" name="Google Shape;112;p15"/>
          <p:cNvSpPr txBox="1"/>
          <p:nvPr/>
        </p:nvSpPr>
        <p:spPr>
          <a:xfrm>
            <a:off x="1383750" y="1075875"/>
            <a:ext cx="7391400" cy="42945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This project presents a novel approach for brain tumor identification and classification using MRI images. It involves preprocessing the images, segmenting the tumor region, and extracting shape, texture, and intensity features. A machine learning algorithm is trained to classify tumors into different types. The method is evaluated and compared with existing techniques, demonstrating its effectiveness in accurately identifying and classifying brain tumors</a:t>
            </a:r>
            <a:r>
              <a:rPr lang="en-US" sz="1200">
                <a:solidFill>
                  <a:srgbClr val="343541"/>
                </a:solidFill>
                <a:latin typeface="Roboto"/>
                <a:ea typeface="Roboto"/>
                <a:cs typeface="Roboto"/>
                <a:sym typeface="Roboto"/>
              </a:rPr>
              <a:t> </a:t>
            </a:r>
            <a:r>
              <a:rPr lang="en-US" sz="2200">
                <a:latin typeface="Times New Roman"/>
                <a:ea typeface="Times New Roman"/>
                <a:cs typeface="Times New Roman"/>
                <a:sym typeface="Times New Roman"/>
              </a:rPr>
              <a:t>. The developed system has the potential to improve brain tumor diagnosis and treatment planning for patients.</a:t>
            </a:r>
            <a:endParaRPr sz="2000">
              <a:solidFill>
                <a:srgbClr val="374151"/>
              </a:solidFill>
              <a:highlight>
                <a:srgbClr val="F7F7F8"/>
              </a:highlight>
              <a:latin typeface="Times New Roman"/>
              <a:ea typeface="Times New Roman"/>
              <a:cs typeface="Times New Roman"/>
              <a:sym typeface="Times New Roman"/>
            </a:endParaRPr>
          </a:p>
          <a:p>
            <a:pPr marL="0" marR="0" lvl="0" indent="0" algn="l" rtl="0">
              <a:spcBef>
                <a:spcPts val="0"/>
              </a:spcBef>
              <a:spcAft>
                <a:spcPts val="0"/>
              </a:spcAft>
              <a:buNone/>
            </a:pPr>
            <a:endParaRPr sz="2000"/>
          </a:p>
        </p:txBody>
      </p:sp>
      <p:sp>
        <p:nvSpPr>
          <p:cNvPr id="113" name="Google Shape;113;p15"/>
          <p:cNvSpPr txBox="1"/>
          <p:nvPr/>
        </p:nvSpPr>
        <p:spPr>
          <a:xfrm>
            <a:off x="1295400" y="5259000"/>
            <a:ext cx="7568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19" name="Google Shape;1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20" name="Google Shape;120;p16" descr="C:\Documents and Settings\ADMIN\Desktop\Courses Offered.jpg"/>
          <p:cNvPicPr preferRelativeResize="0"/>
          <p:nvPr/>
        </p:nvPicPr>
        <p:blipFill rotWithShape="1">
          <a:blip r:embed="rId3">
            <a:alphaModFix/>
          </a:blip>
          <a:srcRect/>
          <a:stretch/>
        </p:blipFill>
        <p:spPr>
          <a:xfrm>
            <a:off x="14868" y="-76200"/>
            <a:ext cx="9144000" cy="6858000"/>
          </a:xfrm>
          <a:prstGeom prst="rect">
            <a:avLst/>
          </a:prstGeom>
          <a:noFill/>
          <a:ln>
            <a:noFill/>
          </a:ln>
        </p:spPr>
      </p:pic>
      <p:sp>
        <p:nvSpPr>
          <p:cNvPr id="121" name="Google Shape;121;p16"/>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22" name="Google Shape;122;p16"/>
          <p:cNvSpPr txBox="1"/>
          <p:nvPr/>
        </p:nvSpPr>
        <p:spPr>
          <a:xfrm>
            <a:off x="1066800" y="513406"/>
            <a:ext cx="8001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lgerian"/>
                <a:ea typeface="Algerian"/>
                <a:cs typeface="Algerian"/>
                <a:sym typeface="Algerian"/>
              </a:rPr>
              <a:t>INTRODUCTION</a:t>
            </a:r>
            <a:endParaRPr/>
          </a:p>
        </p:txBody>
      </p:sp>
      <p:sp>
        <p:nvSpPr>
          <p:cNvPr id="123" name="Google Shape;123;p16"/>
          <p:cNvSpPr txBox="1"/>
          <p:nvPr/>
        </p:nvSpPr>
        <p:spPr>
          <a:xfrm>
            <a:off x="1510990" y="1752600"/>
            <a:ext cx="7162800" cy="2678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Diagnosis of a brain tumor is a repetitive and extensive task. Earlier diagnosis means earlier treatment which may have positive impact on patient quality of life, and even survival. Building an automated segmentation method for the exact segmentation of pathological and healthy tissues that comprise the MRI image with the optimised accuracy is the need of the day</a:t>
            </a:r>
            <a:r>
              <a:rPr lang="en-US" sz="2000">
                <a:solidFill>
                  <a:schemeClr val="dk1"/>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29" name="Google Shape;129;p17"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30" name="Google Shape;130;p17"/>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31" name="Google Shape;131;p17"/>
          <p:cNvSpPr txBox="1"/>
          <p:nvPr/>
        </p:nvSpPr>
        <p:spPr>
          <a:xfrm>
            <a:off x="1066800" y="230854"/>
            <a:ext cx="7848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INDIVIDUAL</a:t>
            </a:r>
            <a:r>
              <a:rPr lang="en-US" sz="24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CONTRIBUTION </a:t>
            </a:r>
            <a:endParaRPr sz="2400">
              <a:solidFill>
                <a:schemeClr val="dk1"/>
              </a:solidFill>
              <a:latin typeface="Algerian"/>
              <a:ea typeface="Algerian"/>
              <a:cs typeface="Algerian"/>
              <a:sym typeface="Algerian"/>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 name="Google Shape;132;p17"/>
          <p:cNvSpPr txBox="1">
            <a:spLocks noGrp="1"/>
          </p:cNvSpPr>
          <p:nvPr>
            <p:ph type="body" idx="1"/>
          </p:nvPr>
        </p:nvSpPr>
        <p:spPr>
          <a:xfrm>
            <a:off x="1066800" y="1596437"/>
            <a:ext cx="8229600" cy="37095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0" algn="l" rtl="0">
              <a:spcBef>
                <a:spcPts val="480"/>
              </a:spcBef>
              <a:spcAft>
                <a:spcPts val="0"/>
              </a:spcAft>
              <a:buNone/>
            </a:pPr>
            <a:endParaRPr/>
          </a:p>
        </p:txBody>
      </p:sp>
      <p:graphicFrame>
        <p:nvGraphicFramePr>
          <p:cNvPr id="133" name="Google Shape;133;p17"/>
          <p:cNvGraphicFramePr/>
          <p:nvPr/>
        </p:nvGraphicFramePr>
        <p:xfrm>
          <a:off x="1363200" y="1759150"/>
          <a:ext cx="7255800" cy="2081775"/>
        </p:xfrm>
        <a:graphic>
          <a:graphicData uri="http://schemas.openxmlformats.org/drawingml/2006/table">
            <a:tbl>
              <a:tblPr>
                <a:noFill/>
                <a:tableStyleId>{D15920E8-D7CE-47C2-BB75-B1287F47E2C7}</a:tableStyleId>
              </a:tblPr>
              <a:tblGrid>
                <a:gridCol w="3627900">
                  <a:extLst>
                    <a:ext uri="{9D8B030D-6E8A-4147-A177-3AD203B41FA5}">
                      <a16:colId xmlns:a16="http://schemas.microsoft.com/office/drawing/2014/main" val="20000"/>
                    </a:ext>
                  </a:extLst>
                </a:gridCol>
                <a:gridCol w="3627900">
                  <a:extLst>
                    <a:ext uri="{9D8B030D-6E8A-4147-A177-3AD203B41FA5}">
                      <a16:colId xmlns:a16="http://schemas.microsoft.com/office/drawing/2014/main" val="20001"/>
                    </a:ext>
                  </a:extLst>
                </a:gridCol>
              </a:tblGrid>
              <a:tr h="941850">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Palguni R H – Flask </a:t>
                      </a: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(Web Integration)</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Pavan – Flask</a:t>
                      </a: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(Web Integration)</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139925">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P Ishwarya  –   </a:t>
                      </a: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Deep Learning Model</a:t>
                      </a:r>
                      <a:endParaRPr sz="2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Rohith M V – </a:t>
                      </a: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Deep  Learning Model</a:t>
                      </a:r>
                      <a:endParaRPr sz="2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39" name="Google Shape;139;p18"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40" name="Google Shape;140;p18"/>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41" name="Google Shape;141;p18"/>
          <p:cNvSpPr txBox="1"/>
          <p:nvPr/>
        </p:nvSpPr>
        <p:spPr>
          <a:xfrm>
            <a:off x="1066800" y="230852"/>
            <a:ext cx="7848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 </a:t>
            </a:r>
            <a:r>
              <a:rPr lang="en-US" sz="3200">
                <a:solidFill>
                  <a:schemeClr val="dk1"/>
                </a:solidFill>
                <a:latin typeface="Algerian"/>
                <a:ea typeface="Algerian"/>
                <a:cs typeface="Algerian"/>
                <a:sym typeface="Algerian"/>
              </a:rPr>
              <a:t>Existing system</a:t>
            </a:r>
            <a:endParaRPr sz="2400">
              <a:solidFill>
                <a:schemeClr val="dk1"/>
              </a:solidFill>
              <a:latin typeface="Algerian"/>
              <a:ea typeface="Algerian"/>
              <a:cs typeface="Algerian"/>
              <a:sym typeface="Algerian"/>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
          <p:cNvSpPr txBox="1">
            <a:spLocks noGrp="1"/>
          </p:cNvSpPr>
          <p:nvPr>
            <p:ph type="body" idx="1"/>
          </p:nvPr>
        </p:nvSpPr>
        <p:spPr>
          <a:xfrm>
            <a:off x="1066800" y="974500"/>
            <a:ext cx="4153200" cy="4969500"/>
          </a:xfrm>
          <a:prstGeom prst="rect">
            <a:avLst/>
          </a:prstGeom>
          <a:noFill/>
          <a:ln>
            <a:noFill/>
          </a:ln>
        </p:spPr>
        <p:txBody>
          <a:bodyPr spcFirstLastPara="1" wrap="square" lIns="91425" tIns="45700" rIns="91425" bIns="45700" anchor="t" anchorCtr="0">
            <a:normAutofit/>
          </a:bodyPr>
          <a:lstStyle/>
          <a:p>
            <a:pPr marL="342900" lvl="0" indent="-139700" algn="ctr" rtl="0">
              <a:spcBef>
                <a:spcPts val="0"/>
              </a:spcBef>
              <a:spcAft>
                <a:spcPts val="0"/>
              </a:spcAft>
              <a:buClr>
                <a:schemeClr val="dk1"/>
              </a:buClr>
              <a:buSzPts val="3200"/>
              <a:buNone/>
            </a:pPr>
            <a:r>
              <a:rPr lang="en-US" sz="2900"/>
              <a:t>Drawbacks</a:t>
            </a:r>
            <a:endParaRPr sz="2900"/>
          </a:p>
          <a:p>
            <a:pPr marL="0" lvl="0" indent="0" algn="l" rtl="0">
              <a:spcBef>
                <a:spcPts val="480"/>
              </a:spcBef>
              <a:spcAft>
                <a:spcPts val="0"/>
              </a:spcAft>
              <a:buNone/>
            </a:pPr>
            <a:r>
              <a:rPr lang="en-US" sz="2400"/>
              <a:t>SVM algorithm is used for classification </a:t>
            </a:r>
            <a:endParaRPr sz="2400"/>
          </a:p>
          <a:p>
            <a:pPr marL="457200" lvl="0" indent="-381000" algn="l" rtl="0">
              <a:lnSpc>
                <a:spcPct val="115000"/>
              </a:lnSpc>
              <a:spcBef>
                <a:spcPts val="480"/>
              </a:spcBef>
              <a:spcAft>
                <a:spcPts val="0"/>
              </a:spcAft>
              <a:buSzPts val="2400"/>
              <a:buChar char="•"/>
            </a:pPr>
            <a:r>
              <a:rPr lang="en-US" sz="2400"/>
              <a:t>SVM’s are not well suited for handling large datasets.</a:t>
            </a:r>
            <a:endParaRPr sz="2400"/>
          </a:p>
          <a:p>
            <a:pPr marL="457200" lvl="0" indent="-381000" algn="l" rtl="0">
              <a:lnSpc>
                <a:spcPct val="115000"/>
              </a:lnSpc>
              <a:spcBef>
                <a:spcPts val="0"/>
              </a:spcBef>
              <a:spcAft>
                <a:spcPts val="0"/>
              </a:spcAft>
              <a:buSzPts val="2400"/>
              <a:buChar char="•"/>
            </a:pPr>
            <a:r>
              <a:rPr lang="en-US" sz="2400"/>
              <a:t>SVM do not provide direct probabilistic outputs.</a:t>
            </a:r>
            <a:endParaRPr sz="2400"/>
          </a:p>
          <a:p>
            <a:pPr marL="457200" lvl="0" indent="-381000" algn="l" rtl="0">
              <a:lnSpc>
                <a:spcPct val="115000"/>
              </a:lnSpc>
              <a:spcBef>
                <a:spcPts val="0"/>
              </a:spcBef>
              <a:spcAft>
                <a:spcPts val="0"/>
              </a:spcAft>
              <a:buSzPts val="2400"/>
              <a:buChar char="•"/>
            </a:pPr>
            <a:r>
              <a:rPr lang="en-US" sz="2400"/>
              <a:t>Datasets have to be properly divided in order for to work.</a:t>
            </a:r>
            <a:endParaRPr sz="2400"/>
          </a:p>
        </p:txBody>
      </p:sp>
      <p:sp>
        <p:nvSpPr>
          <p:cNvPr id="143" name="Google Shape;143;p18"/>
          <p:cNvSpPr txBox="1">
            <a:spLocks noGrp="1"/>
          </p:cNvSpPr>
          <p:nvPr>
            <p:ph type="body" idx="2"/>
          </p:nvPr>
        </p:nvSpPr>
        <p:spPr>
          <a:xfrm>
            <a:off x="5220150" y="1099500"/>
            <a:ext cx="3695100" cy="4844100"/>
          </a:xfrm>
          <a:prstGeom prst="rect">
            <a:avLst/>
          </a:prstGeom>
        </p:spPr>
        <p:txBody>
          <a:bodyPr spcFirstLastPara="1" wrap="square" lIns="91425" tIns="45700" rIns="91425" bIns="45700" anchor="t" anchorCtr="0">
            <a:normAutofit/>
          </a:bodyPr>
          <a:lstStyle/>
          <a:p>
            <a:pPr marL="0" lvl="0" indent="0" algn="ctr" rtl="0">
              <a:spcBef>
                <a:spcPts val="560"/>
              </a:spcBef>
              <a:spcAft>
                <a:spcPts val="0"/>
              </a:spcAft>
              <a:buNone/>
            </a:pPr>
            <a:r>
              <a:rPr lang="en-US"/>
              <a:t>Architecture</a:t>
            </a:r>
            <a:endParaRPr/>
          </a:p>
        </p:txBody>
      </p:sp>
      <p:pic>
        <p:nvPicPr>
          <p:cNvPr id="144" name="Google Shape;144;p18"/>
          <p:cNvPicPr preferRelativeResize="0"/>
          <p:nvPr/>
        </p:nvPicPr>
        <p:blipFill>
          <a:blip r:embed="rId4">
            <a:alphaModFix/>
          </a:blip>
          <a:stretch>
            <a:fillRect/>
          </a:stretch>
        </p:blipFill>
        <p:spPr>
          <a:xfrm>
            <a:off x="5220000" y="1920100"/>
            <a:ext cx="3944099" cy="402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50" name="Google Shape;150;p19"/>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151" name="Google Shape;151;p19" descr="C:\Documents and Settings\ADMIN\Desktop\Courses Offered.jpg"/>
          <p:cNvPicPr preferRelativeResize="0"/>
          <p:nvPr/>
        </p:nvPicPr>
        <p:blipFill rotWithShape="1">
          <a:blip r:embed="rId4">
            <a:alphaModFix/>
          </a:blip>
          <a:srcRect/>
          <a:stretch/>
        </p:blipFill>
        <p:spPr>
          <a:xfrm>
            <a:off x="0" y="-76200"/>
            <a:ext cx="9144000" cy="6858000"/>
          </a:xfrm>
          <a:prstGeom prst="rect">
            <a:avLst/>
          </a:prstGeom>
          <a:noFill/>
          <a:ln>
            <a:noFill/>
          </a:ln>
        </p:spPr>
      </p:pic>
      <p:sp>
        <p:nvSpPr>
          <p:cNvPr id="152" name="Google Shape;152;p19"/>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53" name="Google Shape;153;p19"/>
          <p:cNvSpPr txBox="1"/>
          <p:nvPr/>
        </p:nvSpPr>
        <p:spPr>
          <a:xfrm>
            <a:off x="1326800" y="92075"/>
            <a:ext cx="7359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lgerian"/>
                <a:ea typeface="Algerian"/>
                <a:cs typeface="Algerian"/>
                <a:sym typeface="Algerian"/>
              </a:rPr>
              <a:t> SYSTEM DIAGRAM / proposed ARCHITECTURE</a:t>
            </a:r>
            <a:endParaRPr/>
          </a:p>
        </p:txBody>
      </p:sp>
      <p:pic>
        <p:nvPicPr>
          <p:cNvPr id="154" name="Google Shape;154;p19"/>
          <p:cNvPicPr preferRelativeResize="0"/>
          <p:nvPr/>
        </p:nvPicPr>
        <p:blipFill rotWithShape="1">
          <a:blip r:embed="rId5">
            <a:alphaModFix/>
          </a:blip>
          <a:srcRect/>
          <a:stretch/>
        </p:blipFill>
        <p:spPr>
          <a:xfrm>
            <a:off x="1697825" y="665804"/>
            <a:ext cx="6568389" cy="53739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60" name="Google Shape;160;p20"/>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161" name="Google Shape;161;p20" descr="C:\Documents and Settings\ADMIN\Desktop\Courses Offered.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62" name="Google Shape;162;p20"/>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63" name="Google Shape;163;p20"/>
          <p:cNvSpPr txBox="1"/>
          <p:nvPr/>
        </p:nvSpPr>
        <p:spPr>
          <a:xfrm>
            <a:off x="1143000" y="36163"/>
            <a:ext cx="78486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lgerian"/>
                <a:ea typeface="Algerian"/>
                <a:cs typeface="Algerian"/>
                <a:sym typeface="Algerian"/>
              </a:rPr>
              <a:t>MODULES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Image input from webapp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164" name="Google Shape;164;p20"/>
          <p:cNvPicPr preferRelativeResize="0"/>
          <p:nvPr/>
        </p:nvPicPr>
        <p:blipFill rotWithShape="1">
          <a:blip r:embed="rId5">
            <a:alphaModFix/>
          </a:blip>
          <a:srcRect/>
          <a:stretch/>
        </p:blipFill>
        <p:spPr>
          <a:xfrm>
            <a:off x="1096874" y="1027522"/>
            <a:ext cx="3886942" cy="2043358"/>
          </a:xfrm>
          <a:prstGeom prst="rect">
            <a:avLst/>
          </a:prstGeom>
          <a:noFill/>
          <a:ln>
            <a:noFill/>
          </a:ln>
        </p:spPr>
      </p:pic>
      <p:pic>
        <p:nvPicPr>
          <p:cNvPr id="165" name="Google Shape;165;p20"/>
          <p:cNvPicPr preferRelativeResize="0"/>
          <p:nvPr/>
        </p:nvPicPr>
        <p:blipFill rotWithShape="1">
          <a:blip r:embed="rId6">
            <a:alphaModFix/>
          </a:blip>
          <a:srcRect/>
          <a:stretch/>
        </p:blipFill>
        <p:spPr>
          <a:xfrm>
            <a:off x="2438400" y="3265671"/>
            <a:ext cx="5029200" cy="2707854"/>
          </a:xfrm>
          <a:prstGeom prst="rect">
            <a:avLst/>
          </a:prstGeom>
          <a:noFill/>
          <a:ln>
            <a:noFill/>
          </a:ln>
        </p:spPr>
      </p:pic>
      <p:pic>
        <p:nvPicPr>
          <p:cNvPr id="166" name="Google Shape;166;p20"/>
          <p:cNvPicPr preferRelativeResize="0"/>
          <p:nvPr/>
        </p:nvPicPr>
        <p:blipFill rotWithShape="1">
          <a:blip r:embed="rId7">
            <a:alphaModFix/>
          </a:blip>
          <a:srcRect/>
          <a:stretch/>
        </p:blipFill>
        <p:spPr>
          <a:xfrm>
            <a:off x="5226624" y="994074"/>
            <a:ext cx="3713838" cy="20890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pic>
        <p:nvPicPr>
          <p:cNvPr id="172" name="Google Shape;172;p21"/>
          <p:cNvPicPr preferRelativeResize="0">
            <a:picLocks noGrp="1"/>
          </p:cNvPicPr>
          <p:nvPr>
            <p:ph type="body" idx="1"/>
          </p:nvPr>
        </p:nvPicPr>
        <p:blipFill rotWithShape="1">
          <a:blip r:embed="rId3">
            <a:alphaModFix/>
          </a:blip>
          <a:srcRect/>
          <a:stretch/>
        </p:blipFill>
        <p:spPr>
          <a:xfrm>
            <a:off x="2831859" y="1600201"/>
            <a:ext cx="3480281" cy="3352800"/>
          </a:xfrm>
          <a:prstGeom prst="rect">
            <a:avLst/>
          </a:prstGeom>
          <a:noFill/>
          <a:ln>
            <a:noFill/>
          </a:ln>
        </p:spPr>
      </p:pic>
      <p:pic>
        <p:nvPicPr>
          <p:cNvPr id="173" name="Google Shape;173;p21" descr="C:\Documents and Settings\ADMIN\Desktop\Courses Offered.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74" name="Google Shape;174;p21"/>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75" name="Google Shape;175;p21"/>
          <p:cNvSpPr txBox="1"/>
          <p:nvPr/>
        </p:nvSpPr>
        <p:spPr>
          <a:xfrm>
            <a:off x="990600" y="99375"/>
            <a:ext cx="7848600" cy="641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a:solidFill>
                  <a:schemeClr val="dk1"/>
                </a:solidFill>
                <a:latin typeface="Algerian"/>
                <a:ea typeface="Algerian"/>
                <a:cs typeface="Algerian"/>
                <a:sym typeface="Algerian"/>
              </a:rPr>
              <a:t>MODULES</a:t>
            </a:r>
            <a:endParaRPr sz="1700"/>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2. Data PreProcessing</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a:solidFill>
                  <a:schemeClr val="dk1"/>
                </a:solidFill>
                <a:latin typeface="Calibri"/>
                <a:ea typeface="Calibri"/>
                <a:cs typeface="Calibri"/>
                <a:sym typeface="Calibri"/>
              </a:rPr>
              <a:t>	Data is fetched from directories and fed to imageDataGenerator(), where required size and shape of the images are achieved</a:t>
            </a:r>
            <a:endParaRPr/>
          </a:p>
          <a:p>
            <a:pPr marL="0" marR="0" lvl="0" indent="0" algn="just"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3. Defining required functions</a:t>
            </a:r>
            <a:endParaRPr/>
          </a:p>
          <a:p>
            <a:pPr marL="0" marR="0" lvl="0" indent="0" algn="just" rtl="0">
              <a:spcBef>
                <a:spcPts val="0"/>
              </a:spcBef>
              <a:spcAft>
                <a:spcPts val="0"/>
              </a:spcAft>
              <a:buNone/>
            </a:pPr>
            <a:r>
              <a:rPr lang="en-US" sz="2400">
                <a:solidFill>
                  <a:schemeClr val="dk1"/>
                </a:solidFill>
                <a:latin typeface="Calibri"/>
                <a:ea typeface="Calibri"/>
                <a:cs typeface="Calibri"/>
                <a:sym typeface="Calibri"/>
              </a:rPr>
              <a:t>	Functions for model enhancements like callback(), functions to display confusion matrix and graphs etc. are defined</a:t>
            </a:r>
            <a:endParaRPr/>
          </a:p>
          <a:p>
            <a:pPr marL="0" marR="0" lvl="0" indent="0" algn="just"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4. Constructing the model</a:t>
            </a:r>
            <a:endParaRPr/>
          </a:p>
          <a:p>
            <a:pPr marL="0" marR="0" lvl="0" indent="0" algn="just" rtl="0">
              <a:spcBef>
                <a:spcPts val="0"/>
              </a:spcBef>
              <a:spcAft>
                <a:spcPts val="0"/>
              </a:spcAft>
              <a:buNone/>
            </a:pPr>
            <a:r>
              <a:rPr lang="en-US" sz="2400">
                <a:solidFill>
                  <a:schemeClr val="dk1"/>
                </a:solidFill>
                <a:latin typeface="Calibri"/>
                <a:ea typeface="Calibri"/>
                <a:cs typeface="Calibri"/>
                <a:sym typeface="Calibri"/>
              </a:rPr>
              <a:t>	Along with the EfficientnetB3  pre-trained model, extra layers have been added for tumor prediction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887</Words>
  <Application>Microsoft Macintosh PowerPoint</Application>
  <PresentationFormat>On-screen Show (4:3)</PresentationFormat>
  <Paragraphs>175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Roboto</vt:lpstr>
      <vt:lpstr>Algerian</vt:lpstr>
      <vt:lpstr>Calibri</vt:lpstr>
      <vt:lpstr>Arial</vt:lpstr>
      <vt:lpstr>Office Theme</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cp:lastModifiedBy>Microsoft Office User</cp:lastModifiedBy>
  <cp:revision>3</cp:revision>
  <dcterms:modified xsi:type="dcterms:W3CDTF">2023-06-09T14:09:27Z</dcterms:modified>
</cp:coreProperties>
</file>