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9" r:id="rId2"/>
    <p:sldId id="320" r:id="rId3"/>
    <p:sldId id="298" r:id="rId4"/>
    <p:sldId id="281" r:id="rId5"/>
    <p:sldId id="305" r:id="rId6"/>
    <p:sldId id="304" r:id="rId7"/>
    <p:sldId id="314" r:id="rId8"/>
    <p:sldId id="315" r:id="rId9"/>
    <p:sldId id="317" r:id="rId10"/>
    <p:sldId id="318" r:id="rId11"/>
    <p:sldId id="297" r:id="rId12"/>
    <p:sldId id="319" r:id="rId13"/>
    <p:sldId id="311" r:id="rId14"/>
    <p:sldId id="312" r:id="rId15"/>
    <p:sldId id="31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7" autoAdjust="0"/>
  </p:normalViewPr>
  <p:slideViewPr>
    <p:cSldViewPr>
      <p:cViewPr varScale="1">
        <p:scale>
          <a:sx n="86" d="100"/>
          <a:sy n="86" d="100"/>
        </p:scale>
        <p:origin x="845"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6FBB7-B2A7-474B-9670-DD08DC6B8FBD}" type="datetimeFigureOut">
              <a:rPr lang="en-IN" smtClean="0"/>
              <a:t>05-12-2022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88CE4-651C-45BB-96F4-82628D24ADAE}" type="slidenum">
              <a:rPr lang="en-IN" smtClean="0"/>
              <a:t>‹#›</a:t>
            </a:fld>
            <a:endParaRPr lang="en-IN"/>
          </a:p>
        </p:txBody>
      </p:sp>
    </p:spTree>
    <p:extLst>
      <p:ext uri="{BB962C8B-B14F-4D97-AF65-F5344CB8AC3E}">
        <p14:creationId xmlns:p14="http://schemas.microsoft.com/office/powerpoint/2010/main" val="245761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C15410-A139-4B00-B6CE-1F4545A2B5B4}"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472092-02A1-4822-BE76-8606E2207710}"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86F6F-20D2-4A92-8C6A-696D372D0983}"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4899AF-55B7-49AB-B708-613018F83E39}"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216F3-4361-4268-B118-042CBBDC49FA}"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9E11C4-28A7-465E-A1E7-D9DDD7324873}"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362E8F-F0D3-45EE-A53B-79DFA3C45B86}" type="datetime1">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43E35E-0583-4E5E-B8B4-95F199BCCD96}"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EAF14-C17B-439C-9A56-85FDD803BA62}" type="datetime1">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431C9-667F-4075-8BF0-A1D4F9DAF07D}"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99F27-ECA0-45B2-B732-69996A02D774}"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D7764-D328-468F-A593-A33FF1E5C628}" type="datetime1">
              <a:rPr lang="en-US" smtClean="0"/>
              <a:t>12/5/2022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1066800" y="1409583"/>
            <a:ext cx="8004048" cy="954107"/>
          </a:xfrm>
          <a:prstGeom prst="rect">
            <a:avLst/>
          </a:prstGeom>
          <a:noFill/>
        </p:spPr>
        <p:txBody>
          <a:bodyPr wrap="square" rtlCol="0">
            <a:spAutoFit/>
          </a:bodyPr>
          <a:lstStyle/>
          <a:p>
            <a:pPr algn="ctr"/>
            <a:r>
              <a:rPr lang="en-US" sz="2800" dirty="0">
                <a:latin typeface="Times New Roman"/>
                <a:cs typeface="Times New Roman"/>
              </a:rPr>
              <a:t>NEUROLOGICAL DIAGNOSIS OF HUMAN BRAIN TUMORS</a:t>
            </a:r>
          </a:p>
        </p:txBody>
      </p:sp>
      <p:sp>
        <p:nvSpPr>
          <p:cNvPr id="7" name="TextBox 6"/>
          <p:cNvSpPr txBox="1"/>
          <p:nvPr/>
        </p:nvSpPr>
        <p:spPr>
          <a:xfrm>
            <a:off x="1447800" y="3856961"/>
            <a:ext cx="4648200" cy="1477328"/>
          </a:xfrm>
          <a:prstGeom prst="rect">
            <a:avLst/>
          </a:prstGeom>
          <a:noFill/>
        </p:spPr>
        <p:txBody>
          <a:bodyPr wrap="square" rtlCol="0">
            <a:spAutoFit/>
          </a:bodyPr>
          <a:lstStyle/>
          <a:p>
            <a:r>
              <a:rPr lang="en-US" i="1" dirty="0">
                <a:latin typeface="Times New Roman"/>
                <a:cs typeface="Times New Roman"/>
              </a:rPr>
              <a:t>Team members</a:t>
            </a:r>
          </a:p>
          <a:p>
            <a:pPr marL="342900" indent="-342900">
              <a:buFont typeface="+mj-lt"/>
              <a:buAutoNum type="arabicPeriod"/>
            </a:pPr>
            <a:r>
              <a:rPr lang="en-US" dirty="0" err="1">
                <a:latin typeface="Times New Roman"/>
                <a:cs typeface="Times New Roman"/>
              </a:rPr>
              <a:t>Palguni</a:t>
            </a:r>
            <a:r>
              <a:rPr lang="en-US" dirty="0">
                <a:latin typeface="Times New Roman"/>
                <a:cs typeface="Times New Roman"/>
              </a:rPr>
              <a:t> R H                1DS19CS108        </a:t>
            </a:r>
          </a:p>
          <a:p>
            <a:pPr marL="342900" indent="-342900">
              <a:buFont typeface="+mj-lt"/>
              <a:buAutoNum type="arabicPeriod"/>
            </a:pPr>
            <a:r>
              <a:rPr lang="en-IN" dirty="0">
                <a:solidFill>
                  <a:srgbClr val="000000"/>
                </a:solidFill>
                <a:latin typeface="Times New Roman" panose="02020603050405020304" pitchFamily="18" charset="0"/>
                <a:cs typeface="Times New Roman"/>
              </a:rPr>
              <a:t>Rohith M V                1DS19CS131</a:t>
            </a:r>
            <a:endParaRPr lang="en-US" dirty="0">
              <a:latin typeface="Times New Roman"/>
              <a:cs typeface="Times New Roman"/>
            </a:endParaRPr>
          </a:p>
          <a:p>
            <a:pPr marL="342900" indent="-342900">
              <a:buFont typeface="+mj-lt"/>
              <a:buAutoNum type="arabicPeriod"/>
            </a:pPr>
            <a:r>
              <a:rPr lang="en-US" dirty="0">
                <a:solidFill>
                  <a:srgbClr val="000000"/>
                </a:solidFill>
                <a:latin typeface="Times New Roman" panose="02020603050405020304" pitchFamily="18" charset="0"/>
                <a:cs typeface="Times New Roman"/>
              </a:rPr>
              <a:t>Pavan                          1DS19CS110</a:t>
            </a:r>
            <a:endParaRPr lang="en-US" dirty="0">
              <a:latin typeface="Times New Roman"/>
              <a:cs typeface="Times New Roman"/>
            </a:endParaRPr>
          </a:p>
          <a:p>
            <a:pPr marL="342900" indent="-342900">
              <a:buFont typeface="+mj-lt"/>
              <a:buAutoNum type="arabicPeriod"/>
            </a:pPr>
            <a:r>
              <a:rPr lang="en-US" dirty="0" err="1">
                <a:latin typeface="Times New Roman"/>
                <a:cs typeface="Times New Roman"/>
              </a:rPr>
              <a:t>Penmetsa</a:t>
            </a:r>
            <a:r>
              <a:rPr lang="en-US" dirty="0">
                <a:latin typeface="Times New Roman"/>
                <a:cs typeface="Times New Roman"/>
              </a:rPr>
              <a:t> </a:t>
            </a:r>
            <a:r>
              <a:rPr lang="en-US" dirty="0" err="1">
                <a:latin typeface="Times New Roman"/>
                <a:cs typeface="Times New Roman"/>
              </a:rPr>
              <a:t>Ishwarya</a:t>
            </a:r>
            <a:r>
              <a:rPr lang="en-US" dirty="0">
                <a:latin typeface="Times New Roman"/>
                <a:cs typeface="Times New Roman"/>
              </a:rPr>
              <a:t>    1DS19CS112</a:t>
            </a:r>
          </a:p>
        </p:txBody>
      </p:sp>
      <p:sp>
        <p:nvSpPr>
          <p:cNvPr id="8" name="TextBox 7"/>
          <p:cNvSpPr txBox="1"/>
          <p:nvPr/>
        </p:nvSpPr>
        <p:spPr>
          <a:xfrm>
            <a:off x="6096000" y="3995460"/>
            <a:ext cx="2816290" cy="1477328"/>
          </a:xfrm>
          <a:prstGeom prst="rect">
            <a:avLst/>
          </a:prstGeom>
          <a:noFill/>
        </p:spPr>
        <p:txBody>
          <a:bodyPr wrap="square" rtlCol="0">
            <a:spAutoFit/>
          </a:bodyPr>
          <a:lstStyle/>
          <a:p>
            <a:r>
              <a:rPr lang="en-US" i="1" dirty="0">
                <a:latin typeface="Times New Roman"/>
                <a:cs typeface="Times New Roman"/>
              </a:rPr>
              <a:t>Under the guidance of</a:t>
            </a:r>
          </a:p>
          <a:p>
            <a:r>
              <a:rPr lang="en-IN" dirty="0">
                <a:solidFill>
                  <a:srgbClr val="000000"/>
                </a:solidFill>
                <a:latin typeface="Times New Roman" panose="02020603050405020304" pitchFamily="18" charset="0"/>
              </a:rPr>
              <a:t>Prof. Keerthi S</a:t>
            </a:r>
            <a:r>
              <a:rPr lang="en-IN" b="0" i="0" u="none" strike="noStrike" dirty="0">
                <a:solidFill>
                  <a:srgbClr val="000000"/>
                </a:solidFill>
                <a:effectLst/>
                <a:latin typeface="Times New Roman" panose="02020603050405020304" pitchFamily="18" charset="0"/>
              </a:rPr>
              <a:t>,</a:t>
            </a:r>
          </a:p>
          <a:p>
            <a:r>
              <a:rPr lang="en-IN" b="0" i="0" u="none" strike="noStrike" dirty="0">
                <a:solidFill>
                  <a:srgbClr val="000000"/>
                </a:solidFill>
                <a:effectLst/>
                <a:latin typeface="Times New Roman" panose="02020603050405020304" pitchFamily="18" charset="0"/>
              </a:rPr>
              <a:t>Assistant Professor</a:t>
            </a:r>
            <a:r>
              <a:rPr lang="en-US" dirty="0">
                <a:latin typeface="Times New Roman"/>
                <a:cs typeface="Times New Roman"/>
              </a:rPr>
              <a:t>, </a:t>
            </a:r>
          </a:p>
          <a:p>
            <a:r>
              <a:rPr lang="en-US" dirty="0">
                <a:latin typeface="Times New Roman"/>
                <a:cs typeface="Times New Roman"/>
              </a:rPr>
              <a:t>Dept of Computer Science and Engineering</a:t>
            </a:r>
          </a:p>
        </p:txBody>
      </p:sp>
      <p:sp>
        <p:nvSpPr>
          <p:cNvPr id="3" name="Slide Number Placeholder 2">
            <a:extLst>
              <a:ext uri="{FF2B5EF4-FFF2-40B4-BE49-F238E27FC236}">
                <a16:creationId xmlns:a16="http://schemas.microsoft.com/office/drawing/2014/main" id="{25366A71-73A1-1AC5-99B6-CD49DF7D25B4}"/>
              </a:ext>
            </a:extLst>
          </p:cNvPr>
          <p:cNvSpPr>
            <a:spLocks noGrp="1"/>
          </p:cNvSpPr>
          <p:nvPr>
            <p:ph type="sldNum" sz="quarter" idx="12"/>
          </p:nvPr>
        </p:nvSpPr>
        <p:spPr/>
        <p:txBody>
          <a:bodyPr/>
          <a:lstStyle/>
          <a:p>
            <a:fld id="{29F57C97-B46C-4A57-8520-F5BBDB84AE72}" type="slidenum">
              <a:rPr lang="en-US" smtClean="0"/>
              <a:pPr/>
              <a:t>1</a:t>
            </a:fld>
            <a:endParaRPr lang="en-US" dirty="0"/>
          </a:p>
        </p:txBody>
      </p:sp>
    </p:spTree>
    <p:extLst>
      <p:ext uri="{BB962C8B-B14F-4D97-AF65-F5344CB8AC3E}">
        <p14:creationId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D08F6115-6BEE-E045-A5C4-22EC9F06F02F}"/>
              </a:ext>
            </a:extLst>
          </p:cNvPr>
          <p:cNvSpPr txBox="1"/>
          <p:nvPr/>
        </p:nvSpPr>
        <p:spPr>
          <a:xfrm>
            <a:off x="1382233" y="19146"/>
            <a:ext cx="7581900" cy="6186309"/>
          </a:xfrm>
          <a:prstGeom prst="rect">
            <a:avLst/>
          </a:prstGeom>
          <a:noFill/>
        </p:spPr>
        <p:txBody>
          <a:bodyPr wrap="square" rtlCol="0">
            <a:spAutoFit/>
          </a:bodyPr>
          <a:lstStyle/>
          <a:p>
            <a:r>
              <a:rPr lang="en-US" sz="2800" b="1" dirty="0"/>
              <a:t>6. Experimental Result Analysis</a:t>
            </a:r>
          </a:p>
          <a:p>
            <a:endParaRPr lang="en-US" sz="2800" b="1" dirty="0"/>
          </a:p>
          <a:p>
            <a:r>
              <a:rPr lang="en-US" sz="2000" dirty="0"/>
              <a:t>1. </a:t>
            </a:r>
            <a:r>
              <a:rPr lang="en-US" sz="2000" b="1" dirty="0"/>
              <a:t>DICE SIMILARITY CO-EFFICIENT</a:t>
            </a:r>
            <a:r>
              <a:rPr lang="en-US" sz="2000" dirty="0"/>
              <a:t>:</a:t>
            </a:r>
          </a:p>
          <a:p>
            <a:r>
              <a:rPr lang="en-US" sz="2000" dirty="0"/>
              <a:t>	Comparison between expert's ground truth and tumor region extracted from algorithmic prediction.</a:t>
            </a:r>
          </a:p>
          <a:p>
            <a:r>
              <a:rPr lang="en-US" sz="2000" dirty="0"/>
              <a:t>2. </a:t>
            </a:r>
            <a:r>
              <a:rPr lang="en-US" sz="2000" b="1" dirty="0"/>
              <a:t>SEGMENTATION ACCURACY ANALYSIS :</a:t>
            </a:r>
          </a:p>
          <a:p>
            <a:r>
              <a:rPr lang="en-US" sz="2000" dirty="0"/>
              <a:t>	Texture features are used to improve the accuracy of segmentation. These texture features are evaluated using texture analysis.</a:t>
            </a:r>
          </a:p>
          <a:p>
            <a:r>
              <a:rPr lang="en-US" sz="2000" dirty="0"/>
              <a:t>3. </a:t>
            </a:r>
            <a:r>
              <a:rPr lang="en-US" sz="2000" b="1" dirty="0"/>
              <a:t>FRACTIONAL DIMENSION VS MEAN INTENSITY :</a:t>
            </a:r>
          </a:p>
          <a:p>
            <a:r>
              <a:rPr lang="en-US" sz="2000" dirty="0"/>
              <a:t> 	The fractal features are measured.</a:t>
            </a:r>
          </a:p>
          <a:p>
            <a:r>
              <a:rPr lang="en-US" sz="2000" dirty="0"/>
              <a:t>There should be a good separation between  fractional dimension and mean intensity.</a:t>
            </a:r>
          </a:p>
          <a:p>
            <a:r>
              <a:rPr lang="en-US" sz="2000" dirty="0"/>
              <a:t>4. </a:t>
            </a:r>
            <a:r>
              <a:rPr lang="en-US" sz="2000" b="1" dirty="0"/>
              <a:t>PROBABILITY OF DETECTION RATIO :</a:t>
            </a:r>
          </a:p>
          <a:p>
            <a:r>
              <a:rPr lang="en-US" sz="2000" dirty="0"/>
              <a:t>	Probability detection ratio compares the accurate probabilistic capacity of different algorithms proposed.</a:t>
            </a:r>
          </a:p>
          <a:p>
            <a:r>
              <a:rPr lang="en-US" sz="2000" dirty="0"/>
              <a:t>5. </a:t>
            </a:r>
            <a:r>
              <a:rPr lang="en-US" sz="2000" b="1" dirty="0"/>
              <a:t>CLASSIFICATION ERROR :</a:t>
            </a:r>
          </a:p>
          <a:p>
            <a:r>
              <a:rPr lang="en-US" sz="2000" dirty="0"/>
              <a:t>	As size of the tumors increases it becomes difficult to mark the boundaries of the tumor between the tissues.</a:t>
            </a:r>
          </a:p>
        </p:txBody>
      </p:sp>
    </p:spTree>
    <p:extLst>
      <p:ext uri="{BB962C8B-B14F-4D97-AF65-F5344CB8AC3E}">
        <p14:creationId xmlns:p14="http://schemas.microsoft.com/office/powerpoint/2010/main" val="251243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894184" y="2598717"/>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LITERATURE SURVEY</a:t>
            </a:r>
            <a:endParaRPr lang="en-US" sz="4800" dirty="0">
              <a:latin typeface="Times New Roman"/>
              <a:cs typeface="Times New Roman"/>
            </a:endParaRPr>
          </a:p>
        </p:txBody>
      </p:sp>
    </p:spTree>
    <p:extLst>
      <p:ext uri="{BB962C8B-B14F-4D97-AF65-F5344CB8AC3E}">
        <p14:creationId xmlns:p14="http://schemas.microsoft.com/office/powerpoint/2010/main" val="50511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a:extLst>
              <a:ext uri="{FF2B5EF4-FFF2-40B4-BE49-F238E27FC236}">
                <a16:creationId xmlns:a16="http://schemas.microsoft.com/office/drawing/2014/main" id="{3D13CD07-689F-C765-C6B7-CBF5C0618667}"/>
              </a:ext>
            </a:extLst>
          </p:cNvPr>
          <p:cNvSpPr txBox="1"/>
          <p:nvPr/>
        </p:nvSpPr>
        <p:spPr>
          <a:xfrm>
            <a:off x="1752600" y="263396"/>
            <a:ext cx="6553200" cy="584775"/>
          </a:xfrm>
          <a:prstGeom prst="rect">
            <a:avLst/>
          </a:prstGeom>
          <a:noFill/>
        </p:spPr>
        <p:txBody>
          <a:bodyPr wrap="square" rtlCol="0">
            <a:spAutoFit/>
          </a:bodyPr>
          <a:lstStyle/>
          <a:p>
            <a:r>
              <a:rPr lang="en-US" sz="3200" dirty="0"/>
              <a:t> 	OUTCOMES OF SURVEY</a:t>
            </a:r>
            <a:endParaRPr lang="en-IN" sz="3200" dirty="0"/>
          </a:p>
        </p:txBody>
      </p:sp>
      <p:sp>
        <p:nvSpPr>
          <p:cNvPr id="8" name="TextBox 7">
            <a:extLst>
              <a:ext uri="{FF2B5EF4-FFF2-40B4-BE49-F238E27FC236}">
                <a16:creationId xmlns:a16="http://schemas.microsoft.com/office/drawing/2014/main" id="{B7856083-72FA-2B7E-0B98-7E95A291245B}"/>
              </a:ext>
            </a:extLst>
          </p:cNvPr>
          <p:cNvSpPr txBox="1"/>
          <p:nvPr/>
        </p:nvSpPr>
        <p:spPr>
          <a:xfrm>
            <a:off x="1257300" y="1001584"/>
            <a:ext cx="7696200" cy="5632311"/>
          </a:xfrm>
          <a:prstGeom prst="rect">
            <a:avLst/>
          </a:prstGeom>
          <a:noFill/>
        </p:spPr>
        <p:txBody>
          <a:bodyPr wrap="square" rtlCol="0">
            <a:spAutoFit/>
          </a:bodyPr>
          <a:lstStyle/>
          <a:p>
            <a:r>
              <a:rPr lang="en-US" b="1" dirty="0"/>
              <a:t>Models available for Pre-processing:</a:t>
            </a:r>
          </a:p>
          <a:p>
            <a:r>
              <a:rPr lang="en-US" dirty="0"/>
              <a:t>	</a:t>
            </a:r>
          </a:p>
          <a:p>
            <a:r>
              <a:rPr lang="en-US" dirty="0"/>
              <a:t>	Median filter, Mean Filter, Gaussian filter, Histogram equalization.</a:t>
            </a:r>
          </a:p>
          <a:p>
            <a:endParaRPr lang="en-US" dirty="0"/>
          </a:p>
          <a:p>
            <a:r>
              <a:rPr lang="en-US" b="1" dirty="0"/>
              <a:t>Models available for Segmentation :</a:t>
            </a:r>
          </a:p>
          <a:p>
            <a:r>
              <a:rPr lang="en-IN" dirty="0"/>
              <a:t>	</a:t>
            </a:r>
          </a:p>
          <a:p>
            <a:r>
              <a:rPr lang="en-IN" dirty="0"/>
              <a:t>	Fast </a:t>
            </a:r>
            <a:r>
              <a:rPr lang="en-IN" dirty="0" err="1"/>
              <a:t>rCNN</a:t>
            </a:r>
            <a:r>
              <a:rPr lang="en-IN" dirty="0"/>
              <a:t>, k means Clustering algorithm, Fuzzy C-means  </a:t>
            </a:r>
          </a:p>
          <a:p>
            <a:r>
              <a:rPr lang="en-IN" dirty="0"/>
              <a:t>	</a:t>
            </a:r>
          </a:p>
          <a:p>
            <a:r>
              <a:rPr lang="en-IN" b="1" dirty="0"/>
              <a:t>Models available for Classification:</a:t>
            </a:r>
          </a:p>
          <a:p>
            <a:r>
              <a:rPr lang="en-IN" dirty="0"/>
              <a:t>	</a:t>
            </a:r>
          </a:p>
          <a:p>
            <a:r>
              <a:rPr lang="en-IN" dirty="0"/>
              <a:t>	SVM(Support Vector Machine), PNN(Probabilistic Neural Network), NB(Naive-Bayes)</a:t>
            </a:r>
          </a:p>
          <a:p>
            <a:endParaRPr lang="en-IN" dirty="0"/>
          </a:p>
          <a:p>
            <a:r>
              <a:rPr lang="en-IN" b="1" dirty="0"/>
              <a:t>Models available for Feature Extraction :</a:t>
            </a:r>
          </a:p>
          <a:p>
            <a:r>
              <a:rPr lang="en-IN" dirty="0"/>
              <a:t>	</a:t>
            </a:r>
          </a:p>
          <a:p>
            <a:r>
              <a:rPr lang="en-IN" dirty="0"/>
              <a:t>	PCA(Principal Component Analysis), ICA(Independent Component Analysis)</a:t>
            </a:r>
          </a:p>
          <a:p>
            <a:r>
              <a:rPr lang="en-IN" dirty="0"/>
              <a:t>	</a:t>
            </a:r>
          </a:p>
          <a:p>
            <a:r>
              <a:rPr lang="en-IN" dirty="0"/>
              <a:t>	</a:t>
            </a:r>
          </a:p>
          <a:p>
            <a:r>
              <a:rPr lang="en-IN" dirty="0"/>
              <a:t>	</a:t>
            </a:r>
          </a:p>
        </p:txBody>
      </p:sp>
    </p:spTree>
    <p:extLst>
      <p:ext uri="{BB962C8B-B14F-4D97-AF65-F5344CB8AC3E}">
        <p14:creationId xmlns:p14="http://schemas.microsoft.com/office/powerpoint/2010/main" val="788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pic>
        <p:nvPicPr>
          <p:cNvPr id="6" name="table">
            <a:extLst>
              <a:ext uri="{FF2B5EF4-FFF2-40B4-BE49-F238E27FC236}">
                <a16:creationId xmlns:a16="http://schemas.microsoft.com/office/drawing/2014/main" id="{4986C596-E294-11BB-7E74-A06AF67F429F}"/>
              </a:ext>
            </a:extLst>
          </p:cNvPr>
          <p:cNvPicPr>
            <a:picLocks noChangeAspect="1"/>
          </p:cNvPicPr>
          <p:nvPr/>
        </p:nvPicPr>
        <p:blipFill>
          <a:blip r:embed="rId3"/>
          <a:stretch>
            <a:fillRect/>
          </a:stretch>
        </p:blipFill>
        <p:spPr>
          <a:xfrm>
            <a:off x="990600" y="76201"/>
            <a:ext cx="8077200" cy="5943599"/>
          </a:xfrm>
          <a:prstGeom prst="rect">
            <a:avLst/>
          </a:prstGeom>
        </p:spPr>
      </p:pic>
    </p:spTree>
    <p:extLst>
      <p:ext uri="{BB962C8B-B14F-4D97-AF65-F5344CB8AC3E}">
        <p14:creationId xmlns:p14="http://schemas.microsoft.com/office/powerpoint/2010/main" val="317315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pic>
        <p:nvPicPr>
          <p:cNvPr id="7" name="Picture 6">
            <a:extLst>
              <a:ext uri="{FF2B5EF4-FFF2-40B4-BE49-F238E27FC236}">
                <a16:creationId xmlns:a16="http://schemas.microsoft.com/office/drawing/2014/main" id="{73CE51F9-A58B-0B0E-B1BF-EE531D8ED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76200"/>
            <a:ext cx="8077200" cy="5943599"/>
          </a:xfrm>
          <a:prstGeom prst="rect">
            <a:avLst/>
          </a:prstGeom>
        </p:spPr>
      </p:pic>
    </p:spTree>
    <p:extLst>
      <p:ext uri="{BB962C8B-B14F-4D97-AF65-F5344CB8AC3E}">
        <p14:creationId xmlns:p14="http://schemas.microsoft.com/office/powerpoint/2010/main" val="335638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pic>
        <p:nvPicPr>
          <p:cNvPr id="10" name="Picture 9">
            <a:extLst>
              <a:ext uri="{FF2B5EF4-FFF2-40B4-BE49-F238E27FC236}">
                <a16:creationId xmlns:a16="http://schemas.microsoft.com/office/drawing/2014/main" id="{98F562AF-E42B-978E-CD5E-187A70116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2400"/>
            <a:ext cx="8001000" cy="5867400"/>
          </a:xfrm>
          <a:prstGeom prst="rect">
            <a:avLst/>
          </a:prstGeom>
        </p:spPr>
      </p:pic>
    </p:spTree>
    <p:extLst>
      <p:ext uri="{BB962C8B-B14F-4D97-AF65-F5344CB8AC3E}">
        <p14:creationId xmlns:p14="http://schemas.microsoft.com/office/powerpoint/2010/main" val="128359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865774" y="986641"/>
            <a:ext cx="8229600" cy="3170099"/>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CONCLUSION</a:t>
            </a:r>
          </a:p>
          <a:p>
            <a:pPr algn="ctr"/>
            <a:endParaRPr lang="en-US" sz="2800" dirty="0">
              <a:solidFill>
                <a:srgbClr val="000000"/>
              </a:solidFill>
              <a:latin typeface="Times New Roman" panose="02020603050405020304" pitchFamily="18" charset="0"/>
            </a:endParaRPr>
          </a:p>
          <a:p>
            <a:pPr algn="ctr"/>
            <a:r>
              <a:rPr lang="en-US" sz="2400" dirty="0">
                <a:solidFill>
                  <a:srgbClr val="000000"/>
                </a:solidFill>
                <a:cs typeface="Times New Roman"/>
              </a:rPr>
              <a:t>By Preparing this literature survey, we explored many methods of accomplishing our objective of efficient detection of human brain tumors to effectively reduce the death rates. We got a clear notion about advantages and disadvantages of each models that are currently present and helped us to select the one to use in our project.</a:t>
            </a:r>
            <a:endParaRPr lang="en-US" sz="2400" i="0" u="none" strike="noStrike" dirty="0">
              <a:solidFill>
                <a:srgbClr val="000000"/>
              </a:solidFill>
              <a:effectLst/>
              <a:cs typeface="Times New Roman"/>
            </a:endParaRPr>
          </a:p>
        </p:txBody>
      </p:sp>
      <p:sp>
        <p:nvSpPr>
          <p:cNvPr id="10" name="Rectangle 2">
            <a:extLst>
              <a:ext uri="{FF2B5EF4-FFF2-40B4-BE49-F238E27FC236}">
                <a16:creationId xmlns:a16="http://schemas.microsoft.com/office/drawing/2014/main" id="{9F3F7DA0-0E6B-3A11-0B80-0953C0485EF0}"/>
              </a:ext>
            </a:extLst>
          </p:cNvPr>
          <p:cNvSpPr>
            <a:spLocks noChangeArrowheads="1"/>
          </p:cNvSpPr>
          <p:nvPr/>
        </p:nvSpPr>
        <p:spPr bwMode="auto">
          <a:xfrm>
            <a:off x="2416175" y="2401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782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graphicFrame>
        <p:nvGraphicFramePr>
          <p:cNvPr id="9" name="Table 9">
            <a:extLst>
              <a:ext uri="{FF2B5EF4-FFF2-40B4-BE49-F238E27FC236}">
                <a16:creationId xmlns:a16="http://schemas.microsoft.com/office/drawing/2014/main" id="{16FDBAB6-82C3-1081-D345-7BCC2543FA47}"/>
              </a:ext>
            </a:extLst>
          </p:cNvPr>
          <p:cNvGraphicFramePr>
            <a:graphicFrameLocks noGrp="1"/>
          </p:cNvGraphicFramePr>
          <p:nvPr>
            <p:ph idx="1"/>
            <p:extLst>
              <p:ext uri="{D42A27DB-BD31-4B8C-83A1-F6EECF244321}">
                <p14:modId xmlns:p14="http://schemas.microsoft.com/office/powerpoint/2010/main" val="2860679330"/>
              </p:ext>
            </p:extLst>
          </p:nvPr>
        </p:nvGraphicFramePr>
        <p:xfrm>
          <a:off x="457200" y="1600200"/>
          <a:ext cx="8229600" cy="741680"/>
        </p:xfrm>
        <a:graphic>
          <a:graphicData uri="http://schemas.openxmlformats.org/drawingml/2006/table">
            <a:tbl>
              <a:tblPr firstRow="1" bandRow="1">
                <a:tableStyleId>{073A0DAA-6AF3-43AB-8588-CEC1D06C72B9}</a:tableStyleId>
              </a:tblPr>
              <a:tblGrid>
                <a:gridCol w="4114800">
                  <a:extLst>
                    <a:ext uri="{9D8B030D-6E8A-4147-A177-3AD203B41FA5}">
                      <a16:colId xmlns:a16="http://schemas.microsoft.com/office/drawing/2014/main" val="859540372"/>
                    </a:ext>
                  </a:extLst>
                </a:gridCol>
                <a:gridCol w="4114800">
                  <a:extLst>
                    <a:ext uri="{9D8B030D-6E8A-4147-A177-3AD203B41FA5}">
                      <a16:colId xmlns:a16="http://schemas.microsoft.com/office/drawing/2014/main" val="490322086"/>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1404582007"/>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682412354"/>
                  </a:ext>
                </a:extLst>
              </a:tr>
            </a:tbl>
          </a:graphicData>
        </a:graphic>
      </p:graphicFrame>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3" name="Slide Number Placeholder 2">
            <a:extLst>
              <a:ext uri="{FF2B5EF4-FFF2-40B4-BE49-F238E27FC236}">
                <a16:creationId xmlns:a16="http://schemas.microsoft.com/office/drawing/2014/main" id="{25366A71-73A1-1AC5-99B6-CD49DF7D25B4}"/>
              </a:ext>
            </a:extLst>
          </p:cNvPr>
          <p:cNvSpPr>
            <a:spLocks noGrp="1"/>
          </p:cNvSpPr>
          <p:nvPr>
            <p:ph type="sldNum" sz="quarter" idx="12"/>
          </p:nvPr>
        </p:nvSpPr>
        <p:spPr/>
        <p:txBody>
          <a:bodyPr/>
          <a:lstStyle/>
          <a:p>
            <a:fld id="{29F57C97-B46C-4A57-8520-F5BBDB84AE72}" type="slidenum">
              <a:rPr lang="en-US" smtClean="0"/>
              <a:pPr/>
              <a:t>2</a:t>
            </a:fld>
            <a:endParaRPr lang="en-US" dirty="0"/>
          </a:p>
        </p:txBody>
      </p:sp>
      <p:graphicFrame>
        <p:nvGraphicFramePr>
          <p:cNvPr id="10" name="Table 10">
            <a:extLst>
              <a:ext uri="{FF2B5EF4-FFF2-40B4-BE49-F238E27FC236}">
                <a16:creationId xmlns:a16="http://schemas.microsoft.com/office/drawing/2014/main" id="{3DED36C2-5423-325D-417D-4B43203B5BCE}"/>
              </a:ext>
            </a:extLst>
          </p:cNvPr>
          <p:cNvGraphicFramePr>
            <a:graphicFrameLocks noGrp="1"/>
          </p:cNvGraphicFramePr>
          <p:nvPr>
            <p:extLst>
              <p:ext uri="{D42A27DB-BD31-4B8C-83A1-F6EECF244321}">
                <p14:modId xmlns:p14="http://schemas.microsoft.com/office/powerpoint/2010/main" val="3120196246"/>
              </p:ext>
            </p:extLst>
          </p:nvPr>
        </p:nvGraphicFramePr>
        <p:xfrm>
          <a:off x="1524000" y="1397000"/>
          <a:ext cx="6934200" cy="3860800"/>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1328194233"/>
                    </a:ext>
                  </a:extLst>
                </a:gridCol>
                <a:gridCol w="3467100">
                  <a:extLst>
                    <a:ext uri="{9D8B030D-6E8A-4147-A177-3AD203B41FA5}">
                      <a16:colId xmlns:a16="http://schemas.microsoft.com/office/drawing/2014/main" val="43330266"/>
                    </a:ext>
                  </a:extLst>
                </a:gridCol>
              </a:tblGrid>
              <a:tr h="1930400">
                <a:tc>
                  <a:txBody>
                    <a:bodyPr/>
                    <a:lstStyle/>
                    <a:p>
                      <a:r>
                        <a:rPr lang="en-US" dirty="0"/>
                        <a:t> </a:t>
                      </a:r>
                    </a:p>
                    <a:p>
                      <a:r>
                        <a:rPr lang="en-US" dirty="0"/>
                        <a:t>PALGUNI R H</a:t>
                      </a:r>
                    </a:p>
                    <a:p>
                      <a:pPr marL="285750" indent="-285750">
                        <a:buFontTx/>
                        <a:buChar char="-"/>
                      </a:pPr>
                      <a:r>
                        <a:rPr lang="en-IN" dirty="0"/>
                        <a:t>Collecting and summarizing the Papers related to Classification </a:t>
                      </a:r>
                    </a:p>
                    <a:p>
                      <a:pPr marL="285750" indent="-285750">
                        <a:buFontTx/>
                        <a:buChar char="-"/>
                      </a:pPr>
                      <a:r>
                        <a:rPr lang="en-IN" dirty="0"/>
                        <a:t>Preparation of Presentation</a:t>
                      </a:r>
                      <a:endParaRPr lang="en-US" dirty="0"/>
                    </a:p>
                  </a:txBody>
                  <a:tcPr/>
                </a:tc>
                <a:tc>
                  <a:txBody>
                    <a:bodyPr/>
                    <a:lstStyle/>
                    <a:p>
                      <a:endParaRPr lang="en-US" dirty="0"/>
                    </a:p>
                    <a:p>
                      <a:r>
                        <a:rPr lang="en-US" dirty="0"/>
                        <a:t>ROHITH M V</a:t>
                      </a:r>
                    </a:p>
                    <a:p>
                      <a:pPr marL="285750" indent="-285750">
                        <a:buFontTx/>
                        <a:buChar char="-"/>
                      </a:pPr>
                      <a:r>
                        <a:rPr lang="en-US" dirty="0"/>
                        <a:t>Collecting and Summarizing the papers related to Segmentation</a:t>
                      </a:r>
                    </a:p>
                    <a:p>
                      <a:pPr marL="285750" indent="-285750">
                        <a:buFontTx/>
                        <a:buChar char="-"/>
                      </a:pPr>
                      <a:r>
                        <a:rPr lang="en-US" dirty="0"/>
                        <a:t>Preparation of Literature Survey</a:t>
                      </a:r>
                      <a:endParaRPr lang="en-IN" dirty="0"/>
                    </a:p>
                  </a:txBody>
                  <a:tcPr/>
                </a:tc>
                <a:extLst>
                  <a:ext uri="{0D108BD9-81ED-4DB2-BD59-A6C34878D82A}">
                    <a16:rowId xmlns:a16="http://schemas.microsoft.com/office/drawing/2014/main" val="1792294920"/>
                  </a:ext>
                </a:extLst>
              </a:tr>
              <a:tr h="1930400">
                <a:tc>
                  <a:txBody>
                    <a:bodyPr/>
                    <a:lstStyle/>
                    <a:p>
                      <a:endParaRPr lang="en-US" dirty="0"/>
                    </a:p>
                    <a:p>
                      <a:r>
                        <a:rPr lang="en-US" dirty="0"/>
                        <a:t>PENMETSA ISHWARYA</a:t>
                      </a:r>
                    </a:p>
                    <a:p>
                      <a:pPr marL="285750" indent="-285750">
                        <a:buFontTx/>
                        <a:buChar char="-"/>
                      </a:pPr>
                      <a:r>
                        <a:rPr lang="en-US" dirty="0"/>
                        <a:t>Collecting and summarizing the Papers related to Pre-Processing</a:t>
                      </a:r>
                    </a:p>
                    <a:p>
                      <a:pPr marL="285750" indent="-285750">
                        <a:buFontTx/>
                        <a:buChar char="-"/>
                      </a:pPr>
                      <a:r>
                        <a:rPr lang="en-US" dirty="0"/>
                        <a:t>Preparation of Presentation </a:t>
                      </a:r>
                      <a:endParaRPr lang="en-IN" dirty="0"/>
                    </a:p>
                  </a:txBody>
                  <a:tcPr/>
                </a:tc>
                <a:tc>
                  <a:txBody>
                    <a:bodyPr/>
                    <a:lstStyle/>
                    <a:p>
                      <a:r>
                        <a:rPr lang="en-US" dirty="0"/>
                        <a:t> </a:t>
                      </a:r>
                    </a:p>
                    <a:p>
                      <a:r>
                        <a:rPr lang="en-US" dirty="0"/>
                        <a:t>PAVAN</a:t>
                      </a:r>
                      <a:endParaRPr lang="en-IN" dirty="0"/>
                    </a:p>
                    <a:p>
                      <a:pPr marL="285750" indent="-285750">
                        <a:buFontTx/>
                        <a:buChar char="-"/>
                      </a:pPr>
                      <a:r>
                        <a:rPr lang="en-IN" dirty="0"/>
                        <a:t>Collecting and summarizing the papers related to Feature Extraction</a:t>
                      </a:r>
                    </a:p>
                    <a:p>
                      <a:pPr marL="285750" indent="-285750">
                        <a:buFontTx/>
                        <a:buChar char="-"/>
                      </a:pPr>
                      <a:r>
                        <a:rPr lang="en-IN" dirty="0"/>
                        <a:t>Preparation of Literature Survey</a:t>
                      </a:r>
                      <a:endParaRPr lang="en-US" dirty="0"/>
                    </a:p>
                  </a:txBody>
                  <a:tcPr/>
                </a:tc>
                <a:extLst>
                  <a:ext uri="{0D108BD9-81ED-4DB2-BD59-A6C34878D82A}">
                    <a16:rowId xmlns:a16="http://schemas.microsoft.com/office/drawing/2014/main" val="448785874"/>
                  </a:ext>
                </a:extLst>
              </a:tr>
            </a:tbl>
          </a:graphicData>
        </a:graphic>
      </p:graphicFrame>
      <p:sp>
        <p:nvSpPr>
          <p:cNvPr id="11" name="TextBox 10">
            <a:extLst>
              <a:ext uri="{FF2B5EF4-FFF2-40B4-BE49-F238E27FC236}">
                <a16:creationId xmlns:a16="http://schemas.microsoft.com/office/drawing/2014/main" id="{4851B3B8-DD31-C6F5-24C9-6A69B8F7897B}"/>
              </a:ext>
            </a:extLst>
          </p:cNvPr>
          <p:cNvSpPr txBox="1"/>
          <p:nvPr/>
        </p:nvSpPr>
        <p:spPr>
          <a:xfrm>
            <a:off x="3124200" y="471555"/>
            <a:ext cx="4572000" cy="461665"/>
          </a:xfrm>
          <a:prstGeom prst="rect">
            <a:avLst/>
          </a:prstGeom>
          <a:noFill/>
        </p:spPr>
        <p:txBody>
          <a:bodyPr wrap="square" rtlCol="0">
            <a:spAutoFit/>
          </a:bodyPr>
          <a:lstStyle/>
          <a:p>
            <a:r>
              <a:rPr lang="en-US" sz="2400" dirty="0"/>
              <a:t>INDIVIDUAL CONTRIBUTION</a:t>
            </a:r>
            <a:endParaRPr lang="en-IN" sz="2400" dirty="0"/>
          </a:p>
        </p:txBody>
      </p:sp>
    </p:spTree>
    <p:extLst>
      <p:ext uri="{BB962C8B-B14F-4D97-AF65-F5344CB8AC3E}">
        <p14:creationId xmlns:p14="http://schemas.microsoft.com/office/powerpoint/2010/main" val="298069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894184" y="1599739"/>
            <a:ext cx="8229600" cy="954107"/>
          </a:xfrm>
          <a:prstGeom prst="rect">
            <a:avLst/>
          </a:prstGeom>
          <a:noFill/>
        </p:spPr>
        <p:txBody>
          <a:bodyPr wrap="square" rtlCol="0">
            <a:spAutoFit/>
          </a:bodyPr>
          <a:lstStyle/>
          <a:p>
            <a:pPr algn="ctr"/>
            <a:r>
              <a:rPr lang="en-US" sz="2800" dirty="0">
                <a:solidFill>
                  <a:srgbClr val="000000"/>
                </a:solidFill>
                <a:latin typeface="Times New Roman" panose="02020603050405020304" pitchFamily="18" charset="0"/>
                <a:cs typeface="Times New Roman"/>
              </a:rPr>
              <a:t>Brain Tumor Identification and Classification of MRI Images using Deep Learning Techniques</a:t>
            </a:r>
            <a:endParaRPr lang="en-US" sz="4800" dirty="0">
              <a:latin typeface="Times New Roman"/>
              <a:cs typeface="Times New Roman"/>
            </a:endParaRPr>
          </a:p>
        </p:txBody>
      </p:sp>
      <p:sp>
        <p:nvSpPr>
          <p:cNvPr id="7" name="TextBox 6">
            <a:extLst>
              <a:ext uri="{FF2B5EF4-FFF2-40B4-BE49-F238E27FC236}">
                <a16:creationId xmlns:a16="http://schemas.microsoft.com/office/drawing/2014/main" id="{7D9BAC61-3440-0482-B09E-C8BE23EAD1DD}"/>
              </a:ext>
            </a:extLst>
          </p:cNvPr>
          <p:cNvSpPr txBox="1"/>
          <p:nvPr/>
        </p:nvSpPr>
        <p:spPr>
          <a:xfrm>
            <a:off x="1048668" y="2949789"/>
            <a:ext cx="7920632" cy="984885"/>
          </a:xfrm>
          <a:prstGeom prst="rect">
            <a:avLst/>
          </a:prstGeom>
          <a:noFill/>
        </p:spPr>
        <p:txBody>
          <a:bodyPr wrap="square">
            <a:spAutoFit/>
          </a:bodyPr>
          <a:lstStyle/>
          <a:p>
            <a:pPr algn="ctr" rtl="0">
              <a:spcBef>
                <a:spcPts val="0"/>
              </a:spcBef>
              <a:spcAft>
                <a:spcPts val="0"/>
              </a:spcAft>
            </a:pPr>
            <a:endParaRPr lang="en-IN" sz="2000" dirty="0"/>
          </a:p>
          <a:p>
            <a:pPr algn="ctr" rtl="0">
              <a:spcBef>
                <a:spcPts val="0"/>
              </a:spcBef>
              <a:spcAft>
                <a:spcPts val="0"/>
              </a:spcAft>
            </a:pPr>
            <a:r>
              <a:rPr lang="en-IN" sz="2000" dirty="0"/>
              <a:t>Z</a:t>
            </a:r>
            <a:r>
              <a:rPr lang="en-IN" sz="2000" b="0" dirty="0">
                <a:effectLst/>
              </a:rPr>
              <a:t>HESHU JIA, DEYUN CHEN</a:t>
            </a:r>
            <a:br>
              <a:rPr lang="en-IN" b="0" dirty="0">
                <a:effectLst/>
              </a:rPr>
            </a:br>
            <a:endParaRPr lang="en-IN" dirty="0"/>
          </a:p>
        </p:txBody>
      </p:sp>
      <p:sp>
        <p:nvSpPr>
          <p:cNvPr id="6" name="TextBox 5">
            <a:extLst>
              <a:ext uri="{FF2B5EF4-FFF2-40B4-BE49-F238E27FC236}">
                <a16:creationId xmlns:a16="http://schemas.microsoft.com/office/drawing/2014/main" id="{85A089B4-D359-0D1F-6153-CA6764B23423}"/>
              </a:ext>
            </a:extLst>
          </p:cNvPr>
          <p:cNvSpPr txBox="1"/>
          <p:nvPr/>
        </p:nvSpPr>
        <p:spPr>
          <a:xfrm>
            <a:off x="3200400" y="4722545"/>
            <a:ext cx="8249816" cy="400110"/>
          </a:xfrm>
          <a:prstGeom prst="rect">
            <a:avLst/>
          </a:prstGeom>
          <a:noFill/>
        </p:spPr>
        <p:txBody>
          <a:bodyPr wrap="square" rtlCol="0">
            <a:spAutoFit/>
          </a:bodyPr>
          <a:lstStyle/>
          <a:p>
            <a:pPr algn="ctr"/>
            <a:r>
              <a:rPr lang="en-US" sz="2000" dirty="0"/>
              <a:t>BASE PAPER</a:t>
            </a:r>
            <a:endParaRPr lang="en-IN" sz="2000" dirty="0"/>
          </a:p>
        </p:txBody>
      </p:sp>
    </p:spTree>
    <p:extLst>
      <p:ext uri="{BB962C8B-B14F-4D97-AF65-F5344CB8AC3E}">
        <p14:creationId xmlns:p14="http://schemas.microsoft.com/office/powerpoint/2010/main" val="126906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686686" y="292254"/>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INTRODUCTION</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327404" y="920621"/>
            <a:ext cx="7130796" cy="5016758"/>
          </a:xfrm>
          <a:prstGeom prst="rect">
            <a:avLst/>
          </a:prstGeom>
          <a:noFill/>
        </p:spPr>
        <p:txBody>
          <a:bodyPr wrap="square" rtlCol="0">
            <a:spAutoFit/>
          </a:bodyPr>
          <a:lstStyle/>
          <a:p>
            <a:pPr algn="just"/>
            <a:r>
              <a:rPr lang="en-US" sz="2000" dirty="0">
                <a:cs typeface="Times New Roman" panose="02020603050405020304" pitchFamily="18" charset="0"/>
              </a:rPr>
              <a:t>Traditional Image Processing techniques use the anatomical structure of a human organ,  but detecting the brain tumors is challenging. Extensive and repetitive tasks executed by radiologists depends on their expertise, however it's time consuming. An automated segmentation is a helpful solution for the exact segmentation of pathological and healthy tissues and to trace the boundaries between various tissue areas by pathological MRI signal analysis. The model used in the paper to achieve the objective is a Fully-automated heterogeneous segmentation - Support vector machine method </a:t>
            </a:r>
            <a:r>
              <a:rPr lang="en-US" sz="2000" b="1" dirty="0">
                <a:cs typeface="Times New Roman" panose="02020603050405020304" pitchFamily="18" charset="0"/>
              </a:rPr>
              <a:t>(FAHS-SVM)</a:t>
            </a:r>
            <a:r>
              <a:rPr lang="en-US" sz="2000" dirty="0">
                <a:cs typeface="Times New Roman" panose="02020603050405020304" pitchFamily="18" charset="0"/>
              </a:rPr>
              <a:t>. The segmenting function is based on the differences spotted between high level of uniformity in anatomy and the neighboring tissue. </a:t>
            </a:r>
            <a:r>
              <a:rPr lang="en-US" sz="2000" b="1" dirty="0">
                <a:cs typeface="Times New Roman" panose="02020603050405020304" pitchFamily="18" charset="0"/>
              </a:rPr>
              <a:t>ELM</a:t>
            </a:r>
            <a:r>
              <a:rPr lang="en-US" sz="2000" dirty="0">
                <a:cs typeface="Times New Roman" panose="02020603050405020304" pitchFamily="18" charset="0"/>
              </a:rPr>
              <a:t>(Extreme Learning Machine) is the deep learning algorithm used in the paper. Because of the properties like high resolution, contrast and clear separation of soft tissue</a:t>
            </a:r>
            <a:r>
              <a:rPr lang="en-US" sz="2000" b="1" dirty="0">
                <a:cs typeface="Times New Roman" panose="02020603050405020304" pitchFamily="18" charset="0"/>
              </a:rPr>
              <a:t>, MRI </a:t>
            </a:r>
            <a:r>
              <a:rPr lang="en-US" sz="2000" dirty="0">
                <a:cs typeface="Times New Roman" panose="02020603050405020304" pitchFamily="18" charset="0"/>
              </a:rPr>
              <a:t>is chosen for the study of brain images. The proposed model achieves 98.51% accuracy. </a:t>
            </a:r>
            <a:endParaRPr lang="en-IN" sz="2000" dirty="0">
              <a:cs typeface="Times New Roman" panose="02020603050405020304" pitchFamily="18" charset="0"/>
            </a:endParaRPr>
          </a:p>
        </p:txBody>
      </p:sp>
    </p:spTree>
    <p:extLst>
      <p:ext uri="{BB962C8B-B14F-4D97-AF65-F5344CB8AC3E}">
        <p14:creationId xmlns:p14="http://schemas.microsoft.com/office/powerpoint/2010/main" val="15544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7145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F885FA29-07E3-91DD-44DA-E1B0B2A8D28A}"/>
              </a:ext>
            </a:extLst>
          </p:cNvPr>
          <p:cNvSpPr txBox="1"/>
          <p:nvPr/>
        </p:nvSpPr>
        <p:spPr>
          <a:xfrm>
            <a:off x="1371600" y="-167643"/>
            <a:ext cx="6286500" cy="707886"/>
          </a:xfrm>
          <a:prstGeom prst="rect">
            <a:avLst/>
          </a:prstGeom>
          <a:noFill/>
        </p:spPr>
        <p:txBody>
          <a:bodyPr wrap="square" anchor="ctr">
            <a:spAutoFit/>
          </a:bodyPr>
          <a:lstStyle/>
          <a:p>
            <a:pPr algn="ctr"/>
            <a:r>
              <a:rPr lang="en-US" sz="4000" cap="all" dirty="0">
                <a:latin typeface="Calibri" panose="020F0502020204030204" pitchFamily="34" charset="0"/>
              </a:rPr>
              <a:t>       </a:t>
            </a:r>
            <a:r>
              <a:rPr lang="en-US" sz="2800" cap="all" dirty="0">
                <a:latin typeface="Times New Roman" panose="02020603050405020304" pitchFamily="18" charset="0"/>
                <a:cs typeface="Times New Roman" panose="02020603050405020304" pitchFamily="18" charset="0"/>
              </a:rPr>
              <a:t>EXISTING SOLUTION</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248D393-0819-9CDD-4356-4595894DD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510443"/>
            <a:ext cx="6535062" cy="5572903"/>
          </a:xfrm>
          <a:prstGeom prst="rect">
            <a:avLst/>
          </a:prstGeom>
        </p:spPr>
      </p:pic>
    </p:spTree>
    <p:extLst>
      <p:ext uri="{BB962C8B-B14F-4D97-AF65-F5344CB8AC3E}">
        <p14:creationId xmlns:p14="http://schemas.microsoft.com/office/powerpoint/2010/main" val="223550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F885FA29-07E3-91DD-44DA-E1B0B2A8D28A}"/>
              </a:ext>
            </a:extLst>
          </p:cNvPr>
          <p:cNvSpPr txBox="1"/>
          <p:nvPr/>
        </p:nvSpPr>
        <p:spPr>
          <a:xfrm>
            <a:off x="1676400" y="199921"/>
            <a:ext cx="6286500" cy="707886"/>
          </a:xfrm>
          <a:prstGeom prst="rect">
            <a:avLst/>
          </a:prstGeom>
          <a:noFill/>
        </p:spPr>
        <p:txBody>
          <a:bodyPr wrap="square" anchor="ctr">
            <a:spAutoFit/>
          </a:bodyPr>
          <a:lstStyle/>
          <a:p>
            <a:pPr algn="ctr"/>
            <a:r>
              <a:rPr lang="en-US" sz="4000" cap="all" dirty="0">
                <a:latin typeface="Calibri" panose="020F0502020204030204" pitchFamily="34" charset="0"/>
              </a:rPr>
              <a:t>       </a:t>
            </a:r>
            <a:r>
              <a:rPr lang="en-US" sz="2800" cap="all" dirty="0">
                <a:latin typeface="Times New Roman" panose="02020603050405020304" pitchFamily="18" charset="0"/>
                <a:cs typeface="Times New Roman" panose="02020603050405020304" pitchFamily="18" charset="0"/>
              </a:rPr>
              <a:t>EXISTING</a:t>
            </a:r>
            <a:r>
              <a:rPr lang="en-US" sz="3800" cap="all" dirty="0">
                <a:latin typeface="Times New Roman" panose="02020603050405020304" pitchFamily="18" charset="0"/>
                <a:cs typeface="Times New Roman" panose="02020603050405020304" pitchFamily="18" charset="0"/>
              </a:rPr>
              <a:t> </a:t>
            </a:r>
            <a:r>
              <a:rPr lang="en-US" sz="2800" cap="all" dirty="0">
                <a:latin typeface="Times New Roman" panose="02020603050405020304" pitchFamily="18" charset="0"/>
                <a:cs typeface="Times New Roman" panose="02020603050405020304" pitchFamily="18" charset="0"/>
              </a:rPr>
              <a:t>SOLUTION</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DEDFF2A-3914-A32F-AE8A-81A7380B51B9}"/>
              </a:ext>
            </a:extLst>
          </p:cNvPr>
          <p:cNvSpPr txBox="1"/>
          <p:nvPr/>
        </p:nvSpPr>
        <p:spPr>
          <a:xfrm>
            <a:off x="1257300" y="1061654"/>
            <a:ext cx="7543800" cy="4708981"/>
          </a:xfrm>
          <a:prstGeom prst="rect">
            <a:avLst/>
          </a:prstGeom>
          <a:noFill/>
        </p:spPr>
        <p:txBody>
          <a:bodyPr wrap="square" rtlCol="0">
            <a:spAutoFit/>
          </a:bodyPr>
          <a:lstStyle/>
          <a:p>
            <a:r>
              <a:rPr lang="en-US" sz="2800" b="1" dirty="0"/>
              <a:t>Steps :</a:t>
            </a:r>
          </a:p>
          <a:p>
            <a:endParaRPr lang="en-US" sz="2800" b="1" dirty="0"/>
          </a:p>
          <a:p>
            <a:pPr marL="342900" indent="-342900">
              <a:buAutoNum type="arabicPeriod"/>
            </a:pPr>
            <a:r>
              <a:rPr lang="en-US" sz="2800" b="1" dirty="0"/>
              <a:t>Pre-Processing </a:t>
            </a:r>
            <a:r>
              <a:rPr lang="en-US" sz="2400" dirty="0"/>
              <a:t>:</a:t>
            </a:r>
          </a:p>
          <a:p>
            <a:pPr marL="342900" indent="-342900">
              <a:buFont typeface="Arial" panose="020B0604020202020204" pitchFamily="34" charset="0"/>
              <a:buChar char="•"/>
            </a:pPr>
            <a:r>
              <a:rPr lang="en-US" sz="2400" dirty="0"/>
              <a:t>Primary operation is to enhance the quality of the image for the human visual or for the computers.</a:t>
            </a:r>
          </a:p>
          <a:p>
            <a:pPr marL="342900" indent="-342900">
              <a:buFont typeface="Arial" panose="020B0604020202020204" pitchFamily="34" charset="0"/>
              <a:buChar char="•"/>
            </a:pPr>
            <a:r>
              <a:rPr lang="en-US" sz="2400" dirty="0"/>
              <a:t>Improving the MRI image parameters, </a:t>
            </a:r>
            <a:r>
              <a:rPr lang="en-US" sz="2400" u="sng" dirty="0"/>
              <a:t>enhanced SNR ratio, the improvement of the visual look of MRI images, removal of unnecessary noise and the underseen parts from the image, </a:t>
            </a:r>
            <a:r>
              <a:rPr lang="en-IN" sz="2400" u="sng" dirty="0"/>
              <a:t>smoothening the region’s inner part and retaining the region edges</a:t>
            </a:r>
            <a:r>
              <a:rPr lang="en-IN" sz="2400" dirty="0"/>
              <a:t>.</a:t>
            </a:r>
          </a:p>
          <a:p>
            <a:pPr marL="342900" indent="-342900">
              <a:buFont typeface="Arial" panose="020B0604020202020204" pitchFamily="34" charset="0"/>
              <a:buChar char="•"/>
            </a:pPr>
            <a:r>
              <a:rPr lang="en-IN" sz="2400" dirty="0"/>
              <a:t>To apply adaptive contrast improvement based on the </a:t>
            </a:r>
            <a:r>
              <a:rPr lang="en-IN" sz="2400" u="sng" dirty="0"/>
              <a:t>changed sigmoid feature </a:t>
            </a:r>
            <a:r>
              <a:rPr lang="en-IN" sz="2400" dirty="0"/>
              <a:t>to enhance the SNR ratio.</a:t>
            </a:r>
            <a:endParaRPr lang="en-US" sz="2400" dirty="0"/>
          </a:p>
        </p:txBody>
      </p:sp>
    </p:spTree>
    <p:extLst>
      <p:ext uri="{BB962C8B-B14F-4D97-AF65-F5344CB8AC3E}">
        <p14:creationId xmlns:p14="http://schemas.microsoft.com/office/powerpoint/2010/main" val="294768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F885FA29-07E3-91DD-44DA-E1B0B2A8D28A}"/>
              </a:ext>
            </a:extLst>
          </p:cNvPr>
          <p:cNvSpPr txBox="1"/>
          <p:nvPr/>
        </p:nvSpPr>
        <p:spPr>
          <a:xfrm>
            <a:off x="1676400" y="199921"/>
            <a:ext cx="6286500" cy="707886"/>
          </a:xfrm>
          <a:prstGeom prst="rect">
            <a:avLst/>
          </a:prstGeom>
          <a:noFill/>
        </p:spPr>
        <p:txBody>
          <a:bodyPr wrap="square" anchor="ctr">
            <a:spAutoFit/>
          </a:bodyPr>
          <a:lstStyle/>
          <a:p>
            <a:pPr algn="ctr"/>
            <a:r>
              <a:rPr lang="en-US" sz="4000" cap="all" dirty="0">
                <a:latin typeface="Calibri" panose="020F0502020204030204" pitchFamily="34" charset="0"/>
              </a:rPr>
              <a:t>       </a:t>
            </a:r>
            <a:r>
              <a:rPr lang="en-US" sz="2800" cap="all" dirty="0">
                <a:latin typeface="Times New Roman" panose="02020603050405020304" pitchFamily="18" charset="0"/>
                <a:cs typeface="Times New Roman" panose="02020603050405020304" pitchFamily="18" charset="0"/>
              </a:rPr>
              <a:t>EXISTING</a:t>
            </a:r>
            <a:r>
              <a:rPr lang="en-US" sz="3800" cap="all" dirty="0">
                <a:latin typeface="Times New Roman" panose="02020603050405020304" pitchFamily="18" charset="0"/>
                <a:cs typeface="Times New Roman" panose="02020603050405020304" pitchFamily="18" charset="0"/>
              </a:rPr>
              <a:t> </a:t>
            </a:r>
            <a:r>
              <a:rPr lang="en-US" sz="2800" cap="all" dirty="0">
                <a:latin typeface="Times New Roman" panose="02020603050405020304" pitchFamily="18" charset="0"/>
                <a:cs typeface="Times New Roman" panose="02020603050405020304" pitchFamily="18" charset="0"/>
              </a:rPr>
              <a:t>SOLUTION</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8F6115-6BEE-E045-A5C4-22EC9F06F02F}"/>
              </a:ext>
            </a:extLst>
          </p:cNvPr>
          <p:cNvSpPr txBox="1"/>
          <p:nvPr/>
        </p:nvSpPr>
        <p:spPr>
          <a:xfrm>
            <a:off x="1219200" y="1320730"/>
            <a:ext cx="7581900" cy="4216539"/>
          </a:xfrm>
          <a:prstGeom prst="rect">
            <a:avLst/>
          </a:prstGeom>
          <a:noFill/>
        </p:spPr>
        <p:txBody>
          <a:bodyPr wrap="square" rtlCol="0">
            <a:spAutoFit/>
          </a:bodyPr>
          <a:lstStyle/>
          <a:p>
            <a:r>
              <a:rPr lang="en-US" sz="2800" b="1" dirty="0"/>
              <a:t>2. Skull Stripping </a:t>
            </a:r>
            <a:r>
              <a:rPr lang="en-US" sz="2400" dirty="0"/>
              <a:t>:</a:t>
            </a:r>
          </a:p>
          <a:p>
            <a:pPr marL="285750" indent="-285750">
              <a:buFont typeface="Arial" panose="020B0604020202020204" pitchFamily="34" charset="0"/>
              <a:buChar char="•"/>
            </a:pPr>
            <a:r>
              <a:rPr lang="en-US" sz="2400" dirty="0"/>
              <a:t>Used for effective image analysis.</a:t>
            </a:r>
          </a:p>
          <a:p>
            <a:pPr marL="285750" indent="-285750">
              <a:buFont typeface="Arial" panose="020B0604020202020204" pitchFamily="34" charset="0"/>
              <a:buChar char="•"/>
            </a:pPr>
            <a:r>
              <a:rPr lang="en-US" sz="2400" dirty="0"/>
              <a:t>It’s more practical.</a:t>
            </a:r>
          </a:p>
          <a:p>
            <a:pPr marL="285750" indent="-285750">
              <a:buFont typeface="Arial" panose="020B0604020202020204" pitchFamily="34" charset="0"/>
              <a:buChar char="•"/>
            </a:pPr>
            <a:r>
              <a:rPr lang="en-US" sz="2400" dirty="0"/>
              <a:t>Removing the non-brain tissues from Brain MRI image.</a:t>
            </a:r>
          </a:p>
          <a:p>
            <a:pPr marL="285750" indent="-285750">
              <a:buFont typeface="Arial" panose="020B0604020202020204" pitchFamily="34" charset="0"/>
              <a:buChar char="•"/>
            </a:pPr>
            <a:r>
              <a:rPr lang="en-US" sz="2400" dirty="0"/>
              <a:t> Helps the features like skull, skin and fat to be extracted from the image.</a:t>
            </a:r>
          </a:p>
          <a:p>
            <a:pPr marL="285750" indent="-285750">
              <a:buFont typeface="Arial" panose="020B0604020202020204" pitchFamily="34" charset="0"/>
              <a:buChar char="•"/>
            </a:pPr>
            <a:r>
              <a:rPr lang="en-US" sz="2400" dirty="0"/>
              <a:t>Commonly used techniques are :</a:t>
            </a:r>
          </a:p>
          <a:p>
            <a:r>
              <a:rPr lang="en-US" sz="2400" dirty="0"/>
              <a:t>	</a:t>
            </a:r>
            <a:r>
              <a:rPr lang="en-US" sz="2400" i="1" dirty="0"/>
              <a:t>1. </a:t>
            </a:r>
            <a:r>
              <a:rPr lang="en-US" sz="2400" u="sng" dirty="0"/>
              <a:t>Automatic skull stripping by image contour.</a:t>
            </a:r>
          </a:p>
          <a:p>
            <a:r>
              <a:rPr lang="en-US" sz="2400" i="1" dirty="0"/>
              <a:t>	2. </a:t>
            </a:r>
            <a:r>
              <a:rPr lang="en-US" sz="2400" u="sng" dirty="0"/>
              <a:t>Threshold-based skull stripping</a:t>
            </a:r>
          </a:p>
          <a:p>
            <a:r>
              <a:rPr lang="en-US" sz="2400" i="1" dirty="0"/>
              <a:t>	3. </a:t>
            </a:r>
            <a:r>
              <a:rPr lang="en-US" sz="2400" u="sng" dirty="0"/>
              <a:t>Segmentation and morphological stripping of the </a:t>
            </a:r>
            <a:r>
              <a:rPr lang="en-US" sz="2400" i="1" dirty="0"/>
              <a:t>	     </a:t>
            </a:r>
            <a:r>
              <a:rPr lang="en-US" sz="2400" u="sng" dirty="0"/>
              <a:t>skull</a:t>
            </a:r>
          </a:p>
        </p:txBody>
      </p:sp>
    </p:spTree>
    <p:extLst>
      <p:ext uri="{BB962C8B-B14F-4D97-AF65-F5344CB8AC3E}">
        <p14:creationId xmlns:p14="http://schemas.microsoft.com/office/powerpoint/2010/main" val="293459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D08F6115-6BEE-E045-A5C4-22EC9F06F02F}"/>
              </a:ext>
            </a:extLst>
          </p:cNvPr>
          <p:cNvSpPr txBox="1"/>
          <p:nvPr/>
        </p:nvSpPr>
        <p:spPr>
          <a:xfrm>
            <a:off x="1350335" y="402282"/>
            <a:ext cx="7581900" cy="5816977"/>
          </a:xfrm>
          <a:prstGeom prst="rect">
            <a:avLst/>
          </a:prstGeom>
          <a:noFill/>
        </p:spPr>
        <p:txBody>
          <a:bodyPr wrap="square" rtlCol="0">
            <a:spAutoFit/>
          </a:bodyPr>
          <a:lstStyle/>
          <a:p>
            <a:r>
              <a:rPr lang="en-US" sz="2800" b="1" dirty="0"/>
              <a:t>3. Morphological operation </a:t>
            </a:r>
            <a:r>
              <a:rPr lang="en-US" sz="2400" dirty="0"/>
              <a:t>:</a:t>
            </a:r>
          </a:p>
          <a:p>
            <a:endParaRPr lang="en-US" sz="2400" dirty="0"/>
          </a:p>
          <a:p>
            <a:pPr marL="342900" indent="-342900">
              <a:buFont typeface="Arial" panose="020B0604020202020204" pitchFamily="34" charset="0"/>
              <a:buChar char="•"/>
            </a:pPr>
            <a:r>
              <a:rPr lang="en-US" sz="2400" dirty="0"/>
              <a:t> Pre-processed MRI image transformed into a binary image with a threshold of 128.</a:t>
            </a:r>
          </a:p>
          <a:p>
            <a:pPr marL="342900" indent="-342900">
              <a:buFont typeface="Arial" panose="020B0604020202020204" pitchFamily="34" charset="0"/>
              <a:buChar char="•"/>
            </a:pPr>
            <a:r>
              <a:rPr lang="en-US" sz="2400" u="sng" dirty="0"/>
              <a:t>Pixels values higher than the cutoff are mapped as white and below values are mapped as black.</a:t>
            </a:r>
          </a:p>
          <a:p>
            <a:pPr marL="342900" indent="-342900">
              <a:buFont typeface="Arial" panose="020B0604020202020204" pitchFamily="34" charset="0"/>
              <a:buChar char="•"/>
            </a:pPr>
            <a:r>
              <a:rPr lang="en-US" sz="2400" u="sng" dirty="0"/>
              <a:t>Wavelet transformation </a:t>
            </a:r>
            <a:r>
              <a:rPr lang="en-US" sz="2400" dirty="0"/>
              <a:t>is used for the efficient segmentation of the brain MRI images.</a:t>
            </a:r>
          </a:p>
          <a:p>
            <a:endParaRPr lang="en-US" sz="2800" b="1" dirty="0"/>
          </a:p>
          <a:p>
            <a:r>
              <a:rPr lang="en-US" sz="2800" b="1" dirty="0"/>
              <a:t>4. Segmentation </a:t>
            </a:r>
            <a:r>
              <a:rPr lang="en-US" sz="2400" dirty="0"/>
              <a:t>:</a:t>
            </a:r>
          </a:p>
          <a:p>
            <a:endParaRPr lang="en-US" sz="2400" dirty="0"/>
          </a:p>
          <a:p>
            <a:r>
              <a:rPr lang="en-US" sz="2400" dirty="0"/>
              <a:t>Classification of tissue regions into </a:t>
            </a:r>
            <a:r>
              <a:rPr lang="en-US" sz="2400" u="sng" dirty="0"/>
              <a:t>GM, WM, CSF and tumor regions.</a:t>
            </a:r>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9306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D08F6115-6BEE-E045-A5C4-22EC9F06F02F}"/>
              </a:ext>
            </a:extLst>
          </p:cNvPr>
          <p:cNvSpPr txBox="1"/>
          <p:nvPr/>
        </p:nvSpPr>
        <p:spPr>
          <a:xfrm>
            <a:off x="1371600" y="265450"/>
            <a:ext cx="7581900" cy="5324535"/>
          </a:xfrm>
          <a:prstGeom prst="rect">
            <a:avLst/>
          </a:prstGeom>
          <a:noFill/>
        </p:spPr>
        <p:txBody>
          <a:bodyPr wrap="square" rtlCol="0">
            <a:spAutoFit/>
          </a:bodyPr>
          <a:lstStyle/>
          <a:p>
            <a:r>
              <a:rPr lang="en-US" sz="2800" b="1" dirty="0"/>
              <a:t>5. Feature Extraction </a:t>
            </a:r>
            <a:r>
              <a:rPr lang="en-US" sz="2400" dirty="0"/>
              <a:t>:</a:t>
            </a:r>
          </a:p>
          <a:p>
            <a:endParaRPr lang="en-US" sz="2400" dirty="0"/>
          </a:p>
          <a:p>
            <a:pPr marL="342900" indent="-342900">
              <a:buFont typeface="Arial" panose="020B0604020202020204" pitchFamily="34" charset="0"/>
              <a:buChar char="•"/>
            </a:pPr>
            <a:r>
              <a:rPr lang="en-US" sz="2400" dirty="0"/>
              <a:t>Complex structures like WM, GM and CSF are present.</a:t>
            </a:r>
          </a:p>
          <a:p>
            <a:pPr marL="342900" indent="-342900">
              <a:buFont typeface="Arial" panose="020B0604020202020204" pitchFamily="34" charset="0"/>
              <a:buChar char="•"/>
            </a:pPr>
            <a:r>
              <a:rPr lang="en-US" sz="2400" dirty="0"/>
              <a:t>So, their relevant features have to be obtained.</a:t>
            </a:r>
          </a:p>
          <a:p>
            <a:pPr marL="342900" indent="-342900">
              <a:buFont typeface="Arial" panose="020B0604020202020204" pitchFamily="34" charset="0"/>
              <a:buChar char="•"/>
            </a:pPr>
            <a:r>
              <a:rPr lang="en-US" sz="2400" dirty="0"/>
              <a:t>Features extracted includes </a:t>
            </a:r>
            <a:r>
              <a:rPr lang="en-US" sz="2400" u="sng" dirty="0"/>
              <a:t>Mean, Standard deviation, Entropy, Skewness, Contrast, Energy, </a:t>
            </a:r>
            <a:r>
              <a:rPr lang="en-US" sz="2400" u="sng" dirty="0" err="1"/>
              <a:t>Homogenity</a:t>
            </a:r>
            <a:r>
              <a:rPr lang="en-US" sz="2400" u="sng" dirty="0"/>
              <a:t> </a:t>
            </a:r>
            <a:r>
              <a:rPr lang="en-US" sz="2400" dirty="0"/>
              <a:t>etc..</a:t>
            </a:r>
          </a:p>
          <a:p>
            <a:endParaRPr lang="en-US" sz="2400" dirty="0"/>
          </a:p>
          <a:p>
            <a:r>
              <a:rPr lang="en-US" sz="2400" b="1" dirty="0"/>
              <a:t>Quality Feature Evaluation</a:t>
            </a:r>
          </a:p>
          <a:p>
            <a:endParaRPr lang="en-US" sz="2400" b="1" dirty="0"/>
          </a:p>
          <a:p>
            <a:r>
              <a:rPr lang="en-US" sz="2400" dirty="0"/>
              <a:t>	Many parameters like </a:t>
            </a:r>
            <a:r>
              <a:rPr lang="en-US" sz="2400" b="1" dirty="0"/>
              <a:t>SSIM</a:t>
            </a:r>
            <a:r>
              <a:rPr lang="en-US" sz="2400" dirty="0"/>
              <a:t> (Structural Similarity Index) , </a:t>
            </a:r>
            <a:r>
              <a:rPr lang="en-US" sz="2400" b="1" dirty="0"/>
              <a:t>MSE</a:t>
            </a:r>
            <a:r>
              <a:rPr lang="en-US" sz="2400" dirty="0"/>
              <a:t>(Mean Square Error), </a:t>
            </a:r>
            <a:r>
              <a:rPr lang="en-US" sz="2400" b="1" dirty="0"/>
              <a:t>PSNR</a:t>
            </a:r>
            <a:r>
              <a:rPr lang="en-US" sz="2400" dirty="0"/>
              <a:t>( Peak Signal to Noise Ratio) are used to compare original image and processed image.</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70250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1024</Words>
  <Application>Microsoft Office PowerPoint</Application>
  <PresentationFormat>On-screen Show (4:3)</PresentationFormat>
  <Paragraphs>139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PAVAN MUNGLE</cp:lastModifiedBy>
  <cp:revision>43</cp:revision>
  <dcterms:created xsi:type="dcterms:W3CDTF">2013-03-22T06:20:01Z</dcterms:created>
  <dcterms:modified xsi:type="dcterms:W3CDTF">2022-12-05T08:08:10Z</dcterms:modified>
</cp:coreProperties>
</file>