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8" r:id="rId3"/>
    <p:sldId id="277" r:id="rId4"/>
    <p:sldId id="267" r:id="rId5"/>
    <p:sldId id="270" r:id="rId6"/>
    <p:sldId id="271" r:id="rId7"/>
    <p:sldId id="272" r:id="rId8"/>
    <p:sldId id="273" r:id="rId9"/>
    <p:sldId id="274" r:id="rId10"/>
    <p:sldId id="269" r:id="rId11"/>
    <p:sldId id="276"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17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3E89D1-A86C-4F69-93B0-4D2EAF065D20}"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3E89D1-A86C-4F69-93B0-4D2EAF065D20}"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3E89D1-A86C-4F69-93B0-4D2EAF065D20}" type="datetimeFigureOut">
              <a:rPr lang="en-US" smtClean="0"/>
              <a:pPr/>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3E89D1-A86C-4F69-93B0-4D2EAF065D20}" type="datetimeFigureOut">
              <a:rPr lang="en-US" smtClean="0"/>
              <a:pPr/>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11/8/2022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a:t>
            </a:r>
          </a:p>
        </p:txBody>
      </p:sp>
      <p:sp>
        <p:nvSpPr>
          <p:cNvPr id="5" name="Content Placeholder 4"/>
          <p:cNvSpPr>
            <a:spLocks noGrp="1"/>
          </p:cNvSpPr>
          <p:nvPr>
            <p:ph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6" name="TextBox 5"/>
          <p:cNvSpPr txBox="1"/>
          <p:nvPr/>
        </p:nvSpPr>
        <p:spPr>
          <a:xfrm>
            <a:off x="1295400" y="533400"/>
            <a:ext cx="7391400" cy="1200329"/>
          </a:xfrm>
          <a:prstGeom prst="rect">
            <a:avLst/>
          </a:prstGeom>
          <a:noFill/>
        </p:spPr>
        <p:txBody>
          <a:bodyPr wrap="square" rtlCol="0">
            <a:spAutoFit/>
          </a:bodyPr>
          <a:lstStyle/>
          <a:p>
            <a:pPr algn="ctr"/>
            <a:r>
              <a:rPr lang="en-US" sz="3600" dirty="0">
                <a:latin typeface="Algerian" panose="04020705040A02060702" pitchFamily="82" charset="0"/>
                <a:cs typeface="Times New Roman"/>
              </a:rPr>
              <a:t>NEUROLOGICAL DIAGNOSIS OF BRAIN TUMOR</a:t>
            </a:r>
          </a:p>
        </p:txBody>
      </p:sp>
      <p:sp>
        <p:nvSpPr>
          <p:cNvPr id="7" name="TextBox 6"/>
          <p:cNvSpPr txBox="1"/>
          <p:nvPr/>
        </p:nvSpPr>
        <p:spPr>
          <a:xfrm>
            <a:off x="1295400" y="2362200"/>
            <a:ext cx="6400800" cy="1754326"/>
          </a:xfrm>
          <a:prstGeom prst="rect">
            <a:avLst/>
          </a:prstGeom>
          <a:noFill/>
        </p:spPr>
        <p:txBody>
          <a:bodyPr wrap="square" rtlCol="0">
            <a:spAutoFit/>
          </a:bodyPr>
          <a:lstStyle/>
          <a:p>
            <a:r>
              <a:rPr lang="en-US" b="1" dirty="0">
                <a:latin typeface="Times New Roman"/>
                <a:cs typeface="Times New Roman"/>
              </a:rPr>
              <a:t>Team Members</a:t>
            </a:r>
          </a:p>
          <a:p>
            <a:endParaRPr lang="en-US" dirty="0">
              <a:latin typeface="Times New Roman"/>
              <a:cs typeface="Times New Roman"/>
            </a:endParaRPr>
          </a:p>
          <a:p>
            <a:r>
              <a:rPr lang="en-US" dirty="0">
                <a:latin typeface="Times New Roman"/>
                <a:cs typeface="Times New Roman"/>
              </a:rPr>
              <a:t>1. Palguni R H              (1DS19CS108)</a:t>
            </a:r>
          </a:p>
          <a:p>
            <a:r>
              <a:rPr lang="en-US" dirty="0">
                <a:latin typeface="Times New Roman"/>
                <a:cs typeface="Times New Roman"/>
              </a:rPr>
              <a:t>2. Pavan                        (1DS19CS110)</a:t>
            </a:r>
          </a:p>
          <a:p>
            <a:r>
              <a:rPr lang="en-US" dirty="0">
                <a:latin typeface="Times New Roman"/>
                <a:cs typeface="Times New Roman"/>
              </a:rPr>
              <a:t>3. P Ishwarya                (1DS19CS112)</a:t>
            </a:r>
          </a:p>
          <a:p>
            <a:r>
              <a:rPr lang="en-US" dirty="0">
                <a:latin typeface="Times New Roman"/>
                <a:cs typeface="Times New Roman"/>
              </a:rPr>
              <a:t>4. Rohith M V               (1DS19CS131)</a:t>
            </a:r>
          </a:p>
        </p:txBody>
      </p:sp>
      <p:sp>
        <p:nvSpPr>
          <p:cNvPr id="8" name="TextBox 7"/>
          <p:cNvSpPr txBox="1"/>
          <p:nvPr/>
        </p:nvSpPr>
        <p:spPr>
          <a:xfrm>
            <a:off x="1295400" y="4419600"/>
            <a:ext cx="5867400" cy="1200329"/>
          </a:xfrm>
          <a:prstGeom prst="rect">
            <a:avLst/>
          </a:prstGeom>
          <a:noFill/>
        </p:spPr>
        <p:txBody>
          <a:bodyPr wrap="square" rtlCol="0">
            <a:spAutoFit/>
          </a:bodyPr>
          <a:lstStyle/>
          <a:p>
            <a:r>
              <a:rPr lang="en-US" b="1" dirty="0">
                <a:latin typeface="Times New Roman"/>
                <a:cs typeface="Times New Roman"/>
              </a:rPr>
              <a:t>Under the Guidance of</a:t>
            </a:r>
          </a:p>
          <a:p>
            <a:r>
              <a:rPr lang="en-US" dirty="0">
                <a:latin typeface="Times New Roman"/>
                <a:cs typeface="Times New Roman"/>
              </a:rPr>
              <a:t>Prof. Keerthi S</a:t>
            </a:r>
          </a:p>
          <a:p>
            <a:r>
              <a:rPr lang="en-US" dirty="0">
                <a:latin typeface="Times New Roman"/>
                <a:cs typeface="Times New Roman"/>
              </a:rPr>
              <a:t>Assistant Professor</a:t>
            </a:r>
          </a:p>
          <a:p>
            <a:r>
              <a:rPr lang="en-US" dirty="0">
                <a:latin typeface="Times New Roman"/>
                <a:cs typeface="Times New Roman"/>
              </a:rPr>
              <a:t>Dept of Computer Science and Engineering</a:t>
            </a:r>
          </a:p>
        </p:txBody>
      </p:sp>
    </p:spTree>
    <p:extLst>
      <p:ext uri="{BB962C8B-B14F-4D97-AF65-F5344CB8AC3E}">
        <p14:creationId xmlns:p14="http://schemas.microsoft.com/office/powerpoint/2010/main" val="376358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5283B642-D149-107E-FE92-D8F32E7F9C7B}"/>
              </a:ext>
            </a:extLst>
          </p:cNvPr>
          <p:cNvSpPr txBox="1"/>
          <p:nvPr/>
        </p:nvSpPr>
        <p:spPr>
          <a:xfrm>
            <a:off x="1485900" y="240379"/>
            <a:ext cx="7315200" cy="6155531"/>
          </a:xfrm>
          <a:prstGeom prst="rect">
            <a:avLst/>
          </a:prstGeom>
          <a:noFill/>
        </p:spPr>
        <p:txBody>
          <a:bodyPr wrap="square" rtlCol="0">
            <a:spAutoFit/>
          </a:bodyPr>
          <a:lstStyle/>
          <a:p>
            <a:endParaRPr lang="en-IN" dirty="0"/>
          </a:p>
          <a:p>
            <a:pPr algn="ctr"/>
            <a:r>
              <a:rPr lang="en-IN" sz="3200" b="1" dirty="0">
                <a:latin typeface="Algerian" panose="04020705040A02060702" pitchFamily="82" charset="0"/>
                <a:cs typeface="Times New Roman" panose="02020603050405020304" pitchFamily="18" charset="0"/>
              </a:rPr>
              <a:t>APPLICATIONS</a:t>
            </a:r>
            <a:endParaRPr lang="en-US" sz="3200" b="1" dirty="0">
              <a:latin typeface="Algerian" panose="04020705040A02060702" pitchFamily="82"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Conversion of the manual detection system into fully automated process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the whole model is implemented under a website, it gives access to upload the </a:t>
            </a:r>
            <a:r>
              <a:rPr lang="en-US" dirty="0" err="1">
                <a:latin typeface="Times New Roman" panose="02020603050405020304" pitchFamily="18" charset="0"/>
                <a:cs typeface="Times New Roman" panose="02020603050405020304" pitchFamily="18" charset="0"/>
              </a:rPr>
              <a:t>mri</a:t>
            </a:r>
            <a:r>
              <a:rPr lang="en-US" dirty="0">
                <a:latin typeface="Times New Roman" panose="02020603050405020304" pitchFamily="18" charset="0"/>
                <a:cs typeface="Times New Roman" panose="02020603050405020304" pitchFamily="18" charset="0"/>
              </a:rPr>
              <a:t> datasets remotely for diagnosis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Assists doctors in early and accurate diagnosis of brain tumors and helps in its treatment measures.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fastens the whole diagnosis process which saves millions of lives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whole process is associated with the well defined User interface which makes it easier to handle cases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along with the tumor prediction, the web output would provide the treatment analysis for that particular case which helps doctors a lot in taking proper treatment decision</a:t>
            </a:r>
            <a:endParaRPr lang="en-IN" dirty="0">
              <a:latin typeface="Times New Roman" panose="02020603050405020304" pitchFamily="18"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81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5283B642-D149-107E-FE92-D8F32E7F9C7B}"/>
              </a:ext>
            </a:extLst>
          </p:cNvPr>
          <p:cNvSpPr txBox="1"/>
          <p:nvPr/>
        </p:nvSpPr>
        <p:spPr>
          <a:xfrm>
            <a:off x="1371600" y="548752"/>
            <a:ext cx="7315200" cy="4955203"/>
          </a:xfrm>
          <a:prstGeom prst="rect">
            <a:avLst/>
          </a:prstGeom>
          <a:noFill/>
        </p:spPr>
        <p:txBody>
          <a:bodyPr wrap="square" rtlCol="0">
            <a:spAutoFit/>
          </a:bodyPr>
          <a:lstStyle/>
          <a:p>
            <a:pPr algn="ctr"/>
            <a:r>
              <a:rPr lang="en-IN" sz="3200" b="1" dirty="0">
                <a:latin typeface="Algerian" panose="04020705040A02060702" pitchFamily="82" charset="0"/>
                <a:cs typeface="Times New Roman" panose="02020603050405020304" pitchFamily="18" charset="0"/>
              </a:rPr>
              <a:t>CONCLUSION and FUTURE ENHANCEMENTS</a:t>
            </a:r>
          </a:p>
          <a:p>
            <a:pPr algn="ctr"/>
            <a:endParaRPr lang="en-IN" sz="2800" b="1"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So this was our proposed model, which shows high accuracy in detecting </a:t>
            </a:r>
            <a:r>
              <a:rPr lang="en-IN" sz="2400" dirty="0" err="1">
                <a:latin typeface="Times New Roman" panose="02020603050405020304" pitchFamily="18" charset="0"/>
                <a:cs typeface="Times New Roman" panose="02020603050405020304" pitchFamily="18" charset="0"/>
              </a:rPr>
              <a:t>tumors</a:t>
            </a:r>
            <a:r>
              <a:rPr lang="en-IN" sz="2400" dirty="0">
                <a:latin typeface="Times New Roman" panose="02020603050405020304" pitchFamily="18" charset="0"/>
                <a:cs typeface="Times New Roman" panose="02020603050405020304" pitchFamily="18" charset="0"/>
              </a:rPr>
              <a:t>, the combination of web dev and machine learning fields gives this project a greater scope which can be used beyond its intended purpose. </a:t>
            </a:r>
          </a:p>
          <a:p>
            <a:pPr algn="ctr"/>
            <a:r>
              <a:rPr lang="en-IN" sz="2400" dirty="0">
                <a:latin typeface="Times New Roman" panose="02020603050405020304" pitchFamily="18" charset="0"/>
                <a:cs typeface="Times New Roman" panose="02020603050405020304" pitchFamily="18" charset="0"/>
              </a:rPr>
              <a:t>As a part of future enhancements, rather than keeping the website solely for </a:t>
            </a:r>
            <a:r>
              <a:rPr lang="en-IN" sz="2400" dirty="0" err="1">
                <a:latin typeface="Times New Roman" panose="02020603050405020304" pitchFamily="18" charset="0"/>
                <a:cs typeface="Times New Roman" panose="02020603050405020304" pitchFamily="18" charset="0"/>
              </a:rPr>
              <a:t>tumor</a:t>
            </a:r>
            <a:r>
              <a:rPr lang="en-IN" sz="2400" dirty="0">
                <a:latin typeface="Times New Roman" panose="02020603050405020304" pitchFamily="18" charset="0"/>
                <a:cs typeface="Times New Roman" panose="02020603050405020304" pitchFamily="18" charset="0"/>
              </a:rPr>
              <a:t> detection purpose instead it can serve other medical field requirements like patient’s record maintenance, suggestions about the treatments etc.</a:t>
            </a:r>
            <a:r>
              <a:rPr lang="en-IN" sz="2800" dirty="0">
                <a:latin typeface="Times New Roman" panose="02020603050405020304" pitchFamily="18" charset="0"/>
                <a:cs typeface="Times New Roman" panose="02020603050405020304" pitchFamily="18" charset="0"/>
              </a:rPr>
              <a:t> </a:t>
            </a:r>
          </a:p>
          <a:p>
            <a:pPr algn="ct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5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5283B642-D149-107E-FE92-D8F32E7F9C7B}"/>
              </a:ext>
            </a:extLst>
          </p:cNvPr>
          <p:cNvSpPr txBox="1"/>
          <p:nvPr/>
        </p:nvSpPr>
        <p:spPr>
          <a:xfrm>
            <a:off x="1370029" y="2414123"/>
            <a:ext cx="7315200" cy="1631216"/>
          </a:xfrm>
          <a:prstGeom prst="rect">
            <a:avLst/>
          </a:prstGeom>
          <a:noFill/>
        </p:spPr>
        <p:txBody>
          <a:bodyPr wrap="square" rtlCol="0">
            <a:spAutoFit/>
          </a:bodyPr>
          <a:lstStyle/>
          <a:p>
            <a:pPr algn="ctr"/>
            <a:r>
              <a:rPr lang="en-IN" sz="7200" b="1" dirty="0">
                <a:latin typeface="Algerian" panose="04020705040A02060702" pitchFamily="82" charset="0"/>
                <a:cs typeface="Times New Roman" panose="02020603050405020304" pitchFamily="18" charset="0"/>
              </a:rPr>
              <a:t>Thank you</a:t>
            </a:r>
          </a:p>
          <a:p>
            <a:pPr algn="ct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50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5283B642-D149-107E-FE92-D8F32E7F9C7B}"/>
              </a:ext>
            </a:extLst>
          </p:cNvPr>
          <p:cNvSpPr txBox="1"/>
          <p:nvPr/>
        </p:nvSpPr>
        <p:spPr>
          <a:xfrm>
            <a:off x="1485900" y="240379"/>
            <a:ext cx="7315200" cy="5555175"/>
          </a:xfrm>
          <a:prstGeom prst="rect">
            <a:avLst/>
          </a:prstGeom>
          <a:noFill/>
        </p:spPr>
        <p:txBody>
          <a:bodyPr wrap="square" rtlCol="0">
            <a:spAutoFit/>
          </a:bodyPr>
          <a:lstStyle/>
          <a:p>
            <a:endParaRPr lang="en-IN" sz="2000" dirty="0">
              <a:latin typeface="Algerian" panose="04020705040A02060702" pitchFamily="82" charset="0"/>
            </a:endParaRPr>
          </a:p>
          <a:p>
            <a:pPr algn="ctr"/>
            <a:r>
              <a:rPr lang="en-IN" sz="3200" b="1" dirty="0">
                <a:latin typeface="Algerian" panose="04020705040A02060702" pitchFamily="82" charset="0"/>
                <a:cs typeface="Times New Roman" panose="02020603050405020304" pitchFamily="18" charset="0"/>
              </a:rPr>
              <a:t>INTRODUCTION</a:t>
            </a:r>
            <a:endParaRPr lang="en-IN" sz="2800" b="1" dirty="0">
              <a:latin typeface="Algerian" panose="04020705040A02060702" pitchFamily="82"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unga" panose="020B0502040204020203" pitchFamily="34" charset="0"/>
              </a:rPr>
              <a:t>Brain tumor is a condition when abnormal cells form within the brain. Tumors in other parts of the body represents uncontrolled cancer cell growth, while in brain, it represents the abandoned brain cell growth, benign(non-cancerous) or malignant(cancerous), which possess the necessity of early diagnosis of a brain tumor, which may reduce the risk of cells becoming cancerous. Benign </a:t>
            </a:r>
            <a:r>
              <a:rPr lang="en-GB" sz="1800" dirty="0" err="1">
                <a:effectLst/>
                <a:latin typeface="Times New Roman" panose="02020603050405020304" pitchFamily="18" charset="0"/>
                <a:ea typeface="Calibri" panose="020F0502020204030204" pitchFamily="34" charset="0"/>
                <a:cs typeface="Tunga" panose="020B0502040204020203" pitchFamily="34" charset="0"/>
              </a:rPr>
              <a:t>tumors</a:t>
            </a:r>
            <a:r>
              <a:rPr lang="en-GB" sz="1800" dirty="0">
                <a:effectLst/>
                <a:latin typeface="Times New Roman" panose="02020603050405020304" pitchFamily="18" charset="0"/>
                <a:ea typeface="Calibri" panose="020F0502020204030204" pitchFamily="34" charset="0"/>
                <a:cs typeface="Tunga" panose="020B0502040204020203" pitchFamily="34" charset="0"/>
              </a:rPr>
              <a:t> are similar and does not include any active(cancer) cells, while malignant </a:t>
            </a:r>
            <a:r>
              <a:rPr lang="en-GB" sz="1800" dirty="0" err="1">
                <a:effectLst/>
                <a:latin typeface="Times New Roman" panose="02020603050405020304" pitchFamily="18" charset="0"/>
                <a:ea typeface="Calibri" panose="020F0502020204030204" pitchFamily="34" charset="0"/>
                <a:cs typeface="Tunga" panose="020B0502040204020203" pitchFamily="34" charset="0"/>
              </a:rPr>
              <a:t>tumors</a:t>
            </a:r>
            <a:r>
              <a:rPr lang="en-GB" sz="1800" dirty="0">
                <a:effectLst/>
                <a:latin typeface="Times New Roman" panose="02020603050405020304" pitchFamily="18" charset="0"/>
                <a:ea typeface="Calibri" panose="020F0502020204030204" pitchFamily="34" charset="0"/>
                <a:cs typeface="Tunga" panose="020B0502040204020203" pitchFamily="34" charset="0"/>
              </a:rPr>
              <a:t> are heterogeneous and include active(cancer) cells.</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unga" panose="020B0502040204020203" pitchFamily="34" charset="0"/>
              </a:rPr>
              <a:t>Choosing MRI for diagnosis comes with its potential properties, high resolution, contrast and clean separation of soft tissue. Detection of human brain abnormal structures by basic imaging techniques is challenging.  An automated segmentation is a helpful solution for the exact segmentation of pathological and healthy tissues and to trace the boundaries between various tissue areas by pathological MRI signal analysis. </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70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5283B642-D149-107E-FE92-D8F32E7F9C7B}"/>
              </a:ext>
            </a:extLst>
          </p:cNvPr>
          <p:cNvSpPr txBox="1"/>
          <p:nvPr/>
        </p:nvSpPr>
        <p:spPr>
          <a:xfrm>
            <a:off x="1485900" y="609652"/>
            <a:ext cx="7315200" cy="4308872"/>
          </a:xfrm>
          <a:prstGeom prst="rect">
            <a:avLst/>
          </a:prstGeom>
          <a:noFill/>
        </p:spPr>
        <p:txBody>
          <a:bodyPr wrap="square" rtlCol="0">
            <a:spAutoFit/>
          </a:bodyPr>
          <a:lstStyle/>
          <a:p>
            <a:endParaRPr lang="en-IN" dirty="0"/>
          </a:p>
          <a:p>
            <a:pPr algn="ctr"/>
            <a:r>
              <a:rPr lang="en-IN" sz="3200" b="1" dirty="0">
                <a:latin typeface="Algerian" panose="04020705040A02060702" pitchFamily="82" charset="0"/>
                <a:cs typeface="Times New Roman" panose="02020603050405020304" pitchFamily="18" charset="0"/>
              </a:rPr>
              <a:t>MOTIVATION</a:t>
            </a:r>
          </a:p>
          <a:p>
            <a:pPr algn="ctr"/>
            <a:endParaRPr lang="en-IN" sz="2800" b="1" dirty="0">
              <a:latin typeface="Times New Roman" panose="02020603050405020304" pitchFamily="18"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According to the survey, Approx 85 thousand people are getting diagnosed for brain tumors every year globally. Out of which, approx. 15 thousand people are losing their lives. But the scary fact is 25% of these death rates are due to late or improper diagnosis of the disease. So a proper detection and diagnosing model if used efficiently can save thousands of lives every year, and this was the key factor which has driven us towards this project.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0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5283B642-D149-107E-FE92-D8F32E7F9C7B}"/>
              </a:ext>
            </a:extLst>
          </p:cNvPr>
          <p:cNvSpPr txBox="1"/>
          <p:nvPr/>
        </p:nvSpPr>
        <p:spPr>
          <a:xfrm>
            <a:off x="1485900" y="609652"/>
            <a:ext cx="7315200" cy="4062651"/>
          </a:xfrm>
          <a:prstGeom prst="rect">
            <a:avLst/>
          </a:prstGeom>
          <a:noFill/>
        </p:spPr>
        <p:txBody>
          <a:bodyPr wrap="square" rtlCol="0">
            <a:spAutoFit/>
          </a:bodyPr>
          <a:lstStyle/>
          <a:p>
            <a:endParaRPr lang="en-IN" dirty="0"/>
          </a:p>
          <a:p>
            <a:pPr algn="ctr"/>
            <a:r>
              <a:rPr lang="en-IN" sz="3600" b="1" dirty="0">
                <a:latin typeface="Algerian" panose="04020705040A02060702" pitchFamily="82" charset="0"/>
                <a:cs typeface="Times New Roman" panose="02020603050405020304" pitchFamily="18" charset="0"/>
              </a:rPr>
              <a:t>PROBLEM STATEMENT</a:t>
            </a:r>
          </a:p>
          <a:p>
            <a:pPr algn="ctr"/>
            <a:endParaRPr lang="en-IN" sz="2800" b="1" dirty="0">
              <a:latin typeface="Times New Roman" panose="02020603050405020304" pitchFamily="18"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a:p>
            <a:pPr algn="ctr"/>
            <a:r>
              <a:rPr lang="en-US" sz="2000" dirty="0">
                <a:effectLst/>
                <a:latin typeface="Times New Roman" panose="02020603050405020304" pitchFamily="18" charset="0"/>
                <a:ea typeface="Calibri" panose="020F0502020204030204" pitchFamily="34" charset="0"/>
              </a:rPr>
              <a:t>Diagnosis of a brain tumor is a repetitive and extensive task. Earlier diagnosis means earlier treatment which may have positive impact on patient quality of life, and even survival. Building an automated segmentation method for the exact segmentation of pathological and healthy tissues that comprise the MRI image with the </a:t>
            </a:r>
            <a:r>
              <a:rPr lang="en-US" sz="2000" dirty="0" err="1">
                <a:effectLst/>
                <a:latin typeface="Times New Roman" panose="02020603050405020304" pitchFamily="18" charset="0"/>
                <a:ea typeface="Calibri" panose="020F0502020204030204" pitchFamily="34" charset="0"/>
              </a:rPr>
              <a:t>optimised</a:t>
            </a:r>
            <a:r>
              <a:rPr lang="en-US" sz="2000" dirty="0">
                <a:effectLst/>
                <a:latin typeface="Times New Roman" panose="02020603050405020304" pitchFamily="18" charset="0"/>
                <a:ea typeface="Calibri" panose="020F0502020204030204" pitchFamily="34" charset="0"/>
              </a:rPr>
              <a:t> accuracy is the need of the day</a:t>
            </a:r>
            <a:r>
              <a:rPr lang="en-US" sz="1800" dirty="0">
                <a:effectLst/>
                <a:latin typeface="Times New Roman" panose="02020603050405020304" pitchFamily="18" charset="0"/>
                <a:ea typeface="Calibri" panose="020F0502020204030204" pitchFamily="34" charset="0"/>
              </a:rPr>
              <a: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79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5283B642-D149-107E-FE92-D8F32E7F9C7B}"/>
              </a:ext>
            </a:extLst>
          </p:cNvPr>
          <p:cNvSpPr txBox="1"/>
          <p:nvPr/>
        </p:nvSpPr>
        <p:spPr>
          <a:xfrm>
            <a:off x="1485900" y="240379"/>
            <a:ext cx="7315200" cy="5766707"/>
          </a:xfrm>
          <a:prstGeom prst="rect">
            <a:avLst/>
          </a:prstGeom>
          <a:noFill/>
        </p:spPr>
        <p:txBody>
          <a:bodyPr wrap="square" rtlCol="0">
            <a:spAutoFit/>
          </a:bodyPr>
          <a:lstStyle/>
          <a:p>
            <a:endParaRPr lang="en-IN" dirty="0"/>
          </a:p>
          <a:p>
            <a:pPr algn="ctr"/>
            <a:r>
              <a:rPr lang="en-IN" sz="3200" b="1" dirty="0">
                <a:latin typeface="Algerian" panose="04020705040A02060702" pitchFamily="82" charset="0"/>
                <a:cs typeface="Times New Roman" panose="02020603050405020304" pitchFamily="18" charset="0"/>
              </a:rPr>
              <a:t>CHALLENGES IN THE CURRENT WORK</a:t>
            </a:r>
          </a:p>
          <a:p>
            <a:pPr algn="ctr"/>
            <a:endParaRPr lang="en-IN" sz="2800" b="1" dirty="0">
              <a:latin typeface="Times New Roman" panose="02020603050405020304" pitchFamily="18"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a:p>
            <a:pPr marL="342900" lvl="0" indent="-34290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Calibri" panose="020F0502020204030204" pitchFamily="34" charset="0"/>
              </a:rPr>
              <a:t>In manual system it is hard to detect tumor if tumor is in secondary stage.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Calibri" panose="020F0502020204030204" pitchFamily="34" charset="0"/>
              </a:rPr>
              <a:t>Detection of human brain abnormal structures using traditional or basic imaging techniques is challenging.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Calibri" panose="020F0502020204030204" pitchFamily="34" charset="0"/>
              </a:rPr>
              <a:t>Very minor features extraction through the MRI images for early diagnosis of brain tumors seems difficult to achieve with current methods.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Calibri" panose="020F0502020204030204" pitchFamily="34" charset="0"/>
              </a:rPr>
              <a:t>Risk of improper diagnosis by doctors.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rPr>
              <a:t>Time-consuming process. </a:t>
            </a: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13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5283B642-D149-107E-FE92-D8F32E7F9C7B}"/>
              </a:ext>
            </a:extLst>
          </p:cNvPr>
          <p:cNvSpPr txBox="1"/>
          <p:nvPr/>
        </p:nvSpPr>
        <p:spPr>
          <a:xfrm>
            <a:off x="1485900" y="240379"/>
            <a:ext cx="7315200" cy="5266763"/>
          </a:xfrm>
          <a:prstGeom prst="rect">
            <a:avLst/>
          </a:prstGeom>
          <a:noFill/>
        </p:spPr>
        <p:txBody>
          <a:bodyPr wrap="square" rtlCol="0">
            <a:spAutoFit/>
          </a:bodyPr>
          <a:lstStyle/>
          <a:p>
            <a:endParaRPr lang="en-IN" dirty="0"/>
          </a:p>
          <a:p>
            <a:pPr algn="ctr"/>
            <a:r>
              <a:rPr lang="en-IN" sz="3200" b="1" dirty="0">
                <a:latin typeface="Algerian" panose="04020705040A02060702" pitchFamily="82" charset="0"/>
                <a:cs typeface="Times New Roman" panose="02020603050405020304" pitchFamily="18" charset="0"/>
              </a:rPr>
              <a:t>OBJECTIVES</a:t>
            </a:r>
          </a:p>
          <a:p>
            <a:pPr algn="ctr"/>
            <a:endParaRPr lang="en-IN" sz="2800" b="1" dirty="0">
              <a:latin typeface="Times New Roman" panose="02020603050405020304" pitchFamily="18"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Building an automated segmentation method for the classification of tissues either as abnormal or as healthy, facilitating the upgradation from manual human brain tumor detection to automated human brain tumor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Optimizing the accuracy of segmentation.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Optimizing the feature extraction required for segmentation.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To accomplish the mission of saving millions of lives.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To build a single-click web-application for doctors, which reduces the overhead of overseeing the MRI images to doctors.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To provide clear diagnosis reports to doctors, which help them to take necessary treatment steps.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Time-effective diagnosis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917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5283B642-D149-107E-FE92-D8F32E7F9C7B}"/>
              </a:ext>
            </a:extLst>
          </p:cNvPr>
          <p:cNvSpPr txBox="1"/>
          <p:nvPr/>
        </p:nvSpPr>
        <p:spPr>
          <a:xfrm>
            <a:off x="1485900" y="240379"/>
            <a:ext cx="7315200" cy="3927485"/>
          </a:xfrm>
          <a:prstGeom prst="rect">
            <a:avLst/>
          </a:prstGeom>
          <a:noFill/>
        </p:spPr>
        <p:txBody>
          <a:bodyPr wrap="square" rtlCol="0">
            <a:spAutoFit/>
          </a:bodyPr>
          <a:lstStyle/>
          <a:p>
            <a:pPr algn="ctr"/>
            <a:r>
              <a:rPr lang="en-IN" sz="3200" b="1" dirty="0">
                <a:latin typeface="Algerian" panose="04020705040A02060702" pitchFamily="82" charset="0"/>
                <a:cs typeface="Times New Roman" panose="02020603050405020304" pitchFamily="18" charset="0"/>
              </a:rPr>
              <a:t>PROPOSED SOLUTION</a:t>
            </a:r>
          </a:p>
          <a:p>
            <a:pPr algn="ctr"/>
            <a:endParaRPr lang="en-IN" sz="2800" b="1" dirty="0">
              <a:latin typeface="Times New Roman" panose="02020603050405020304" pitchFamily="18"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a:p>
            <a:pPr lvl="0">
              <a:lnSpc>
                <a:spcPct val="107000"/>
              </a:lnSpc>
            </a:pPr>
            <a:endParaRPr lang="en-IN" sz="2800" b="1" dirty="0">
              <a:latin typeface="Times New Roman" panose="02020603050405020304" pitchFamily="18" charset="0"/>
              <a:cs typeface="Times New Roman" panose="02020603050405020304" pitchFamily="18" charset="0"/>
            </a:endParaRPr>
          </a:p>
          <a:p>
            <a:pPr lvl="0">
              <a:lnSpc>
                <a:spcPct val="107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79B54C3-857A-5A08-70D2-DA1A3E824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3326" y="1288005"/>
            <a:ext cx="5614988" cy="4624890"/>
          </a:xfrm>
          <a:prstGeom prst="rect">
            <a:avLst/>
          </a:prstGeom>
        </p:spPr>
      </p:pic>
    </p:spTree>
    <p:extLst>
      <p:ext uri="{BB962C8B-B14F-4D97-AF65-F5344CB8AC3E}">
        <p14:creationId xmlns:p14="http://schemas.microsoft.com/office/powerpoint/2010/main" val="8233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5283B642-D149-107E-FE92-D8F32E7F9C7B}"/>
              </a:ext>
            </a:extLst>
          </p:cNvPr>
          <p:cNvSpPr txBox="1"/>
          <p:nvPr/>
        </p:nvSpPr>
        <p:spPr>
          <a:xfrm>
            <a:off x="1371600" y="548752"/>
            <a:ext cx="7315200" cy="5151603"/>
          </a:xfrm>
          <a:prstGeom prst="rect">
            <a:avLst/>
          </a:prstGeom>
          <a:noFill/>
        </p:spPr>
        <p:txBody>
          <a:bodyPr wrap="square" rtlCol="0">
            <a:spAutoFit/>
          </a:bodyPr>
          <a:lstStyle/>
          <a:p>
            <a:pPr algn="ctr"/>
            <a:r>
              <a:rPr lang="en-IN" sz="3200" b="1" dirty="0">
                <a:latin typeface="Algerian" panose="04020705040A02060702" pitchFamily="82" charset="0"/>
                <a:cs typeface="Times New Roman" panose="02020603050405020304" pitchFamily="18" charset="0"/>
              </a:rPr>
              <a:t>PROPOSED SOLUTION</a:t>
            </a:r>
          </a:p>
          <a:p>
            <a:pPr algn="ctr"/>
            <a:endParaRPr lang="en-IN" sz="2800" b="1" dirty="0">
              <a:latin typeface="Times New Roman" panose="02020603050405020304" pitchFamily="18" charset="0"/>
              <a:cs typeface="Times New Roman" panose="02020603050405020304" pitchFamily="18" charset="0"/>
            </a:endParaRPr>
          </a:p>
          <a:p>
            <a:pPr marL="342900" lvl="0" indent="-342900">
              <a:lnSpc>
                <a:spcPct val="107000"/>
              </a:lnSpc>
              <a:buFont typeface="+mj-lt"/>
              <a:buAutoNum type="romanLcParenR"/>
            </a:pPr>
            <a:r>
              <a:rPr lang="en-US" sz="1800" b="1" dirty="0">
                <a:effectLst/>
                <a:latin typeface="Calibri" panose="020F0502020204030204" pitchFamily="34" charset="0"/>
                <a:ea typeface="Calibri" panose="020F0502020204030204" pitchFamily="34" charset="0"/>
                <a:cs typeface="Tunga" panose="020B0502040204020203" pitchFamily="34" charset="0"/>
              </a:rPr>
              <a:t>Pre-processing</a:t>
            </a:r>
            <a:r>
              <a:rPr lang="en-US" sz="1800" dirty="0">
                <a:effectLst/>
                <a:latin typeface="Calibri" panose="020F0502020204030204" pitchFamily="34" charset="0"/>
                <a:ea typeface="Calibri" panose="020F0502020204030204" pitchFamily="34" charset="0"/>
                <a:cs typeface="Tunga" panose="020B0502040204020203" pitchFamily="34" charset="0"/>
              </a:rPr>
              <a:t>:</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685800">
              <a:lnSpc>
                <a:spcPct val="107000"/>
              </a:lnSpc>
            </a:pPr>
            <a:r>
              <a:rPr lang="en-US" sz="1800" dirty="0">
                <a:effectLst/>
                <a:latin typeface="Calibri" panose="020F0502020204030204" pitchFamily="34" charset="0"/>
                <a:ea typeface="Calibri" panose="020F0502020204030204" pitchFamily="34" charset="0"/>
                <a:cs typeface="Tunga" panose="020B0502040204020203" pitchFamily="34" charset="0"/>
              </a:rPr>
              <a:t>Improving the quality of image by enhancing SNR ratio, removing unnecessary noise, improvement of visual look</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buFont typeface="+mj-lt"/>
              <a:buAutoNum type="romanLcParenR"/>
            </a:pPr>
            <a:r>
              <a:rPr lang="en-US" sz="1800" b="1" dirty="0">
                <a:effectLst/>
                <a:latin typeface="Calibri" panose="020F0502020204030204" pitchFamily="34" charset="0"/>
                <a:ea typeface="Calibri" panose="020F0502020204030204" pitchFamily="34" charset="0"/>
                <a:cs typeface="Tunga" panose="020B0502040204020203" pitchFamily="34" charset="0"/>
              </a:rPr>
              <a:t>Segmentation:</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685800">
              <a:lnSpc>
                <a:spcPct val="107000"/>
              </a:lnSpc>
            </a:pPr>
            <a:r>
              <a:rPr lang="en-US" sz="1800" dirty="0">
                <a:effectLst/>
                <a:latin typeface="Calibri" panose="020F0502020204030204" pitchFamily="34" charset="0"/>
                <a:ea typeface="Calibri" panose="020F0502020204030204" pitchFamily="34" charset="0"/>
                <a:cs typeface="Tunga" panose="020B0502040204020203" pitchFamily="34" charset="0"/>
              </a:rPr>
              <a:t>Segmentation of healthy and pathological tissues using SVM algorithm</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buFont typeface="+mj-lt"/>
              <a:buAutoNum type="romanLcParenR"/>
            </a:pPr>
            <a:r>
              <a:rPr lang="en-US" sz="1800" b="1" dirty="0">
                <a:effectLst/>
                <a:latin typeface="Calibri" panose="020F0502020204030204" pitchFamily="34" charset="0"/>
                <a:ea typeface="Calibri" panose="020F0502020204030204" pitchFamily="34" charset="0"/>
                <a:cs typeface="Tunga" panose="020B0502040204020203" pitchFamily="34" charset="0"/>
              </a:rPr>
              <a:t>Feature extraction:</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685800">
              <a:lnSpc>
                <a:spcPct val="107000"/>
              </a:lnSpc>
            </a:pPr>
            <a:r>
              <a:rPr lang="en-US" sz="1800" dirty="0">
                <a:effectLst/>
                <a:latin typeface="Calibri" panose="020F0502020204030204" pitchFamily="34" charset="0"/>
                <a:ea typeface="Calibri" panose="020F0502020204030204" pitchFamily="34" charset="0"/>
                <a:cs typeface="Tunga" panose="020B0502040204020203" pitchFamily="34" charset="0"/>
              </a:rPr>
              <a:t>Calculation of mean, standard deviation, entropy, skewness, energy, contrast and other superior-level image details </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buFont typeface="+mj-lt"/>
              <a:buAutoNum type="romanLcParenR"/>
            </a:pPr>
            <a:r>
              <a:rPr lang="en-US" sz="1800" b="1" dirty="0">
                <a:effectLst/>
                <a:latin typeface="Calibri" panose="020F0502020204030204" pitchFamily="34" charset="0"/>
                <a:ea typeface="Calibri" panose="020F0502020204030204" pitchFamily="34" charset="0"/>
                <a:cs typeface="Tunga" panose="020B0502040204020203" pitchFamily="34" charset="0"/>
              </a:rPr>
              <a:t>Classification:</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685800">
              <a:lnSpc>
                <a:spcPct val="107000"/>
              </a:lnSpc>
            </a:pPr>
            <a:r>
              <a:rPr lang="en-US" sz="1800" dirty="0">
                <a:effectLst/>
                <a:latin typeface="Calibri" panose="020F0502020204030204" pitchFamily="34" charset="0"/>
                <a:ea typeface="Calibri" panose="020F0502020204030204" pitchFamily="34" charset="0"/>
                <a:cs typeface="Tunga" panose="020B0502040204020203" pitchFamily="34" charset="0"/>
              </a:rPr>
              <a:t>Classification of tumors into glioblastoma, meningioma, pituitary tumors.</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buFont typeface="+mj-lt"/>
              <a:buAutoNum type="romanLcParenR"/>
            </a:pPr>
            <a:r>
              <a:rPr lang="en-US" sz="1800" b="1" dirty="0">
                <a:effectLst/>
                <a:latin typeface="Calibri" panose="020F0502020204030204" pitchFamily="34" charset="0"/>
                <a:ea typeface="Calibri" panose="020F0502020204030204" pitchFamily="34" charset="0"/>
                <a:cs typeface="Tunga" panose="020B0502040204020203" pitchFamily="34" charset="0"/>
              </a:rPr>
              <a:t>Accuracy evaluation:</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685800">
              <a:lnSpc>
                <a:spcPct val="107000"/>
              </a:lnSpc>
              <a:spcAft>
                <a:spcPts val="800"/>
              </a:spcAft>
            </a:pPr>
            <a:r>
              <a:rPr lang="en-US" sz="1800" dirty="0">
                <a:effectLst/>
                <a:latin typeface="Calibri" panose="020F0502020204030204" pitchFamily="34" charset="0"/>
                <a:ea typeface="Calibri" panose="020F0502020204030204" pitchFamily="34" charset="0"/>
                <a:cs typeface="Tunga" panose="020B0502040204020203" pitchFamily="34" charset="0"/>
              </a:rPr>
              <a:t>Evaluating the accuracy of the proposed model.</a:t>
            </a:r>
            <a:endParaRPr lang="en-IN" sz="18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77888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5283B642-D149-107E-FE92-D8F32E7F9C7B}"/>
              </a:ext>
            </a:extLst>
          </p:cNvPr>
          <p:cNvSpPr txBox="1"/>
          <p:nvPr/>
        </p:nvSpPr>
        <p:spPr>
          <a:xfrm>
            <a:off x="1366887" y="403393"/>
            <a:ext cx="7315200" cy="1015663"/>
          </a:xfrm>
          <a:prstGeom prst="rect">
            <a:avLst/>
          </a:prstGeom>
          <a:noFill/>
        </p:spPr>
        <p:txBody>
          <a:bodyPr wrap="square" rtlCol="0">
            <a:spAutoFit/>
          </a:bodyPr>
          <a:lstStyle/>
          <a:p>
            <a:pPr algn="ctr"/>
            <a:r>
              <a:rPr lang="en-IN" sz="3200" b="1" dirty="0">
                <a:latin typeface="Algerian" panose="04020705040A02060702" pitchFamily="82" charset="0"/>
                <a:cs typeface="Times New Roman" panose="02020603050405020304" pitchFamily="18" charset="0"/>
              </a:rPr>
              <a:t>OVERALL IMPLEMENTATION</a:t>
            </a:r>
          </a:p>
          <a:p>
            <a:pPr algn="ctr"/>
            <a:endParaRPr lang="en-IN" sz="2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E824569-AADD-A512-2A0A-C6E44EB7C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184683"/>
            <a:ext cx="5233081" cy="4831533"/>
          </a:xfrm>
          <a:prstGeom prst="rect">
            <a:avLst/>
          </a:prstGeom>
        </p:spPr>
      </p:pic>
    </p:spTree>
    <p:extLst>
      <p:ext uri="{BB962C8B-B14F-4D97-AF65-F5344CB8AC3E}">
        <p14:creationId xmlns:p14="http://schemas.microsoft.com/office/powerpoint/2010/main" val="2466344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TotalTime>
  <Words>913</Words>
  <Application>Microsoft Office PowerPoint</Application>
  <PresentationFormat>On-screen Show (4:3)</PresentationFormat>
  <Paragraphs>112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Symbol</vt:lpstr>
      <vt:lpstr>Times New Roman</vt:lpstr>
      <vt:lpstr>Wingdings</vt:lpstr>
      <vt:lpstr>Office Theme</vt:lpstr>
      <vt:lpstr>cv</vt:lpstr>
      <vt:lpstr>cv</vt:lpstr>
      <vt:lpstr>cv</vt:lpstr>
      <vt:lpstr>cv</vt:lpstr>
      <vt:lpstr>cv</vt:lpstr>
      <vt:lpstr>cv</vt:lpstr>
      <vt:lpstr>cv</vt:lpstr>
      <vt:lpstr>cv</vt:lpstr>
      <vt:lpstr>cv</vt:lpstr>
      <vt:lpstr>cv</vt:lpstr>
      <vt:lpstr>cv</vt:lpstr>
      <vt:lpstr>cv</vt:lpstr>
    </vt:vector>
  </TitlesOfParts>
  <Company>DSCE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PAVAN MUNGLE</cp:lastModifiedBy>
  <cp:revision>69</cp:revision>
  <dcterms:created xsi:type="dcterms:W3CDTF">2013-03-22T06:20:01Z</dcterms:created>
  <dcterms:modified xsi:type="dcterms:W3CDTF">2022-11-08T05:22:41Z</dcterms:modified>
</cp:coreProperties>
</file>