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2" r:id="rId7"/>
    <p:sldId id="263" r:id="rId8"/>
    <p:sldId id="264"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AAAAA"/>
    <a:srgbClr val="F1FFFF"/>
    <a:srgbClr val="2197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29"/>
    <p:restoredTop sz="82872" autoAdjust="0"/>
  </p:normalViewPr>
  <p:slideViewPr>
    <p:cSldViewPr snapToGrid="0" snapToObjects="1">
      <p:cViewPr varScale="1">
        <p:scale>
          <a:sx n="59" d="100"/>
          <a:sy n="59" d="100"/>
        </p:scale>
        <p:origin x="94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04E779-ECDE-47B0-81E5-71C053E43B1E}" type="datetimeFigureOut">
              <a:rPr lang="en-IN" smtClean="0"/>
              <a:t>23-04-2017</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5A2021-7108-4755-B01E-0C62B02DAB26}" type="slidenum">
              <a:rPr lang="en-IN" smtClean="0"/>
              <a:t>‹#›</a:t>
            </a:fld>
            <a:endParaRPr lang="en-IN"/>
          </a:p>
        </p:txBody>
      </p:sp>
    </p:spTree>
    <p:extLst>
      <p:ext uri="{BB962C8B-B14F-4D97-AF65-F5344CB8AC3E}">
        <p14:creationId xmlns:p14="http://schemas.microsoft.com/office/powerpoint/2010/main" val="824768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Currently in career fairs, companies have long lines of students wanting to talk to them. Students attending career fairs spend most of their time standing in these lines rather than networking and talking to potential employers. Also this does not ensure that you’re able to talk to your companies in order of your preference. While scheduling systems exist, none have been used to solve this problem. Our product tackles this issue by creating virtual queues, which will reduce the time students spend standing in line through various optimization techniques.</a:t>
            </a:r>
          </a:p>
          <a:p>
            <a:endParaRPr lang="en-IN" dirty="0" smtClean="0"/>
          </a:p>
          <a:p>
            <a:endParaRPr lang="en-IN" dirty="0"/>
          </a:p>
        </p:txBody>
      </p:sp>
      <p:sp>
        <p:nvSpPr>
          <p:cNvPr id="4" name="Slide Number Placeholder 3"/>
          <p:cNvSpPr>
            <a:spLocks noGrp="1"/>
          </p:cNvSpPr>
          <p:nvPr>
            <p:ph type="sldNum" sz="quarter" idx="10"/>
          </p:nvPr>
        </p:nvSpPr>
        <p:spPr/>
        <p:txBody>
          <a:bodyPr/>
          <a:lstStyle/>
          <a:p>
            <a:fld id="{4D5A2021-7108-4755-B01E-0C62B02DAB26}" type="slidenum">
              <a:rPr lang="en-IN" smtClean="0"/>
              <a:t>3</a:t>
            </a:fld>
            <a:endParaRPr lang="en-IN"/>
          </a:p>
        </p:txBody>
      </p:sp>
    </p:spTree>
    <p:extLst>
      <p:ext uri="{BB962C8B-B14F-4D97-AF65-F5344CB8AC3E}">
        <p14:creationId xmlns:p14="http://schemas.microsoft.com/office/powerpoint/2010/main" val="3911798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Currently in career fairs, companies have long lines of students wanting to talk to them. Students attending career fairs spend most of their time standing in these lines rather than networking and talking to potential employers. Also this does not ensure that you’re able to talk to your companies in order of your preference. While scheduling systems exist, none have been used to solve this problem. Our product tackles this issue by creating virtual queues, which will reduce the time students spend standing in line through various optimization techniques.</a:t>
            </a:r>
          </a:p>
          <a:p>
            <a:endParaRPr lang="en-IN" dirty="0"/>
          </a:p>
        </p:txBody>
      </p:sp>
      <p:sp>
        <p:nvSpPr>
          <p:cNvPr id="4" name="Slide Number Placeholder 3"/>
          <p:cNvSpPr>
            <a:spLocks noGrp="1"/>
          </p:cNvSpPr>
          <p:nvPr>
            <p:ph type="sldNum" sz="quarter" idx="10"/>
          </p:nvPr>
        </p:nvSpPr>
        <p:spPr/>
        <p:txBody>
          <a:bodyPr/>
          <a:lstStyle/>
          <a:p>
            <a:fld id="{4D5A2021-7108-4755-B01E-0C62B02DAB26}" type="slidenum">
              <a:rPr lang="en-IN" smtClean="0"/>
              <a:t>4</a:t>
            </a:fld>
            <a:endParaRPr lang="en-IN"/>
          </a:p>
        </p:txBody>
      </p:sp>
    </p:spTree>
    <p:extLst>
      <p:ext uri="{BB962C8B-B14F-4D97-AF65-F5344CB8AC3E}">
        <p14:creationId xmlns:p14="http://schemas.microsoft.com/office/powerpoint/2010/main" val="3192087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D5A2021-7108-4755-B01E-0C62B02DAB26}" type="slidenum">
              <a:rPr lang="en-IN" smtClean="0"/>
              <a:t>5</a:t>
            </a:fld>
            <a:endParaRPr lang="en-IN"/>
          </a:p>
        </p:txBody>
      </p:sp>
    </p:spTree>
    <p:extLst>
      <p:ext uri="{BB962C8B-B14F-4D97-AF65-F5344CB8AC3E}">
        <p14:creationId xmlns:p14="http://schemas.microsoft.com/office/powerpoint/2010/main" val="702475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D5A2021-7108-4755-B01E-0C62B02DAB26}" type="slidenum">
              <a:rPr lang="en-IN" smtClean="0"/>
              <a:t>6</a:t>
            </a:fld>
            <a:endParaRPr lang="en-IN"/>
          </a:p>
        </p:txBody>
      </p:sp>
    </p:spTree>
    <p:extLst>
      <p:ext uri="{BB962C8B-B14F-4D97-AF65-F5344CB8AC3E}">
        <p14:creationId xmlns:p14="http://schemas.microsoft.com/office/powerpoint/2010/main" val="2982878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D5A2021-7108-4755-B01E-0C62B02DAB26}" type="slidenum">
              <a:rPr lang="en-IN" smtClean="0"/>
              <a:t>7</a:t>
            </a:fld>
            <a:endParaRPr lang="en-IN"/>
          </a:p>
        </p:txBody>
      </p:sp>
    </p:spTree>
    <p:extLst>
      <p:ext uri="{BB962C8B-B14F-4D97-AF65-F5344CB8AC3E}">
        <p14:creationId xmlns:p14="http://schemas.microsoft.com/office/powerpoint/2010/main" val="2892879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1911C0-A6BB-6442-9218-1A38E098B5A8}" type="datetimeFigureOut">
              <a:rPr lang="en-US" smtClean="0"/>
              <a:t>4/23/2017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8747D-2634-EF48-AAC6-ED1A1CF84166}" type="slidenum">
              <a:rPr lang="en-US" smtClean="0"/>
              <a:t>‹#›</a:t>
            </a:fld>
            <a:endParaRPr lang="en-US"/>
          </a:p>
        </p:txBody>
      </p:sp>
    </p:spTree>
    <p:extLst>
      <p:ext uri="{BB962C8B-B14F-4D97-AF65-F5344CB8AC3E}">
        <p14:creationId xmlns:p14="http://schemas.microsoft.com/office/powerpoint/2010/main" val="969207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1911C0-A6BB-6442-9218-1A38E098B5A8}" type="datetimeFigureOut">
              <a:rPr lang="en-US" smtClean="0"/>
              <a:t>4/23/2017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8747D-2634-EF48-AAC6-ED1A1CF84166}" type="slidenum">
              <a:rPr lang="en-US" smtClean="0"/>
              <a:t>‹#›</a:t>
            </a:fld>
            <a:endParaRPr lang="en-US"/>
          </a:p>
        </p:txBody>
      </p:sp>
    </p:spTree>
    <p:extLst>
      <p:ext uri="{BB962C8B-B14F-4D97-AF65-F5344CB8AC3E}">
        <p14:creationId xmlns:p14="http://schemas.microsoft.com/office/powerpoint/2010/main" val="1534688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1911C0-A6BB-6442-9218-1A38E098B5A8}" type="datetimeFigureOut">
              <a:rPr lang="en-US" smtClean="0"/>
              <a:t>4/23/2017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8747D-2634-EF48-AAC6-ED1A1CF84166}" type="slidenum">
              <a:rPr lang="en-US" smtClean="0"/>
              <a:t>‹#›</a:t>
            </a:fld>
            <a:endParaRPr lang="en-US"/>
          </a:p>
        </p:txBody>
      </p:sp>
    </p:spTree>
    <p:extLst>
      <p:ext uri="{BB962C8B-B14F-4D97-AF65-F5344CB8AC3E}">
        <p14:creationId xmlns:p14="http://schemas.microsoft.com/office/powerpoint/2010/main" val="85686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1911C0-A6BB-6442-9218-1A38E098B5A8}" type="datetimeFigureOut">
              <a:rPr lang="en-US" smtClean="0"/>
              <a:t>4/23/2017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8747D-2634-EF48-AAC6-ED1A1CF84166}" type="slidenum">
              <a:rPr lang="en-US" smtClean="0"/>
              <a:t>‹#›</a:t>
            </a:fld>
            <a:endParaRPr lang="en-US"/>
          </a:p>
        </p:txBody>
      </p:sp>
    </p:spTree>
    <p:extLst>
      <p:ext uri="{BB962C8B-B14F-4D97-AF65-F5344CB8AC3E}">
        <p14:creationId xmlns:p14="http://schemas.microsoft.com/office/powerpoint/2010/main" val="365279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1911C0-A6BB-6442-9218-1A38E098B5A8}" type="datetimeFigureOut">
              <a:rPr lang="en-US" smtClean="0"/>
              <a:t>4/23/2017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8747D-2634-EF48-AAC6-ED1A1CF84166}" type="slidenum">
              <a:rPr lang="en-US" smtClean="0"/>
              <a:t>‹#›</a:t>
            </a:fld>
            <a:endParaRPr lang="en-US"/>
          </a:p>
        </p:txBody>
      </p:sp>
    </p:spTree>
    <p:extLst>
      <p:ext uri="{BB962C8B-B14F-4D97-AF65-F5344CB8AC3E}">
        <p14:creationId xmlns:p14="http://schemas.microsoft.com/office/powerpoint/2010/main" val="1097001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91911C0-A6BB-6442-9218-1A38E098B5A8}" type="datetimeFigureOut">
              <a:rPr lang="en-US" smtClean="0"/>
              <a:t>4/23/2017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68747D-2634-EF48-AAC6-ED1A1CF84166}" type="slidenum">
              <a:rPr lang="en-US" smtClean="0"/>
              <a:t>‹#›</a:t>
            </a:fld>
            <a:endParaRPr lang="en-US"/>
          </a:p>
        </p:txBody>
      </p:sp>
    </p:spTree>
    <p:extLst>
      <p:ext uri="{BB962C8B-B14F-4D97-AF65-F5344CB8AC3E}">
        <p14:creationId xmlns:p14="http://schemas.microsoft.com/office/powerpoint/2010/main" val="1162159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91911C0-A6BB-6442-9218-1A38E098B5A8}" type="datetimeFigureOut">
              <a:rPr lang="en-US" smtClean="0"/>
              <a:t>4/23/2017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68747D-2634-EF48-AAC6-ED1A1CF84166}" type="slidenum">
              <a:rPr lang="en-US" smtClean="0"/>
              <a:t>‹#›</a:t>
            </a:fld>
            <a:endParaRPr lang="en-US"/>
          </a:p>
        </p:txBody>
      </p:sp>
    </p:spTree>
    <p:extLst>
      <p:ext uri="{BB962C8B-B14F-4D97-AF65-F5344CB8AC3E}">
        <p14:creationId xmlns:p14="http://schemas.microsoft.com/office/powerpoint/2010/main" val="1057871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91911C0-A6BB-6442-9218-1A38E098B5A8}" type="datetimeFigureOut">
              <a:rPr lang="en-US" smtClean="0"/>
              <a:t>4/23/2017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68747D-2634-EF48-AAC6-ED1A1CF84166}" type="slidenum">
              <a:rPr lang="en-US" smtClean="0"/>
              <a:t>‹#›</a:t>
            </a:fld>
            <a:endParaRPr lang="en-US"/>
          </a:p>
        </p:txBody>
      </p:sp>
    </p:spTree>
    <p:extLst>
      <p:ext uri="{BB962C8B-B14F-4D97-AF65-F5344CB8AC3E}">
        <p14:creationId xmlns:p14="http://schemas.microsoft.com/office/powerpoint/2010/main" val="629506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1911C0-A6BB-6442-9218-1A38E098B5A8}" type="datetimeFigureOut">
              <a:rPr lang="en-US" smtClean="0"/>
              <a:t>4/23/2017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68747D-2634-EF48-AAC6-ED1A1CF84166}" type="slidenum">
              <a:rPr lang="en-US" smtClean="0"/>
              <a:t>‹#›</a:t>
            </a:fld>
            <a:endParaRPr lang="en-US"/>
          </a:p>
        </p:txBody>
      </p:sp>
    </p:spTree>
    <p:extLst>
      <p:ext uri="{BB962C8B-B14F-4D97-AF65-F5344CB8AC3E}">
        <p14:creationId xmlns:p14="http://schemas.microsoft.com/office/powerpoint/2010/main" val="1608275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1911C0-A6BB-6442-9218-1A38E098B5A8}" type="datetimeFigureOut">
              <a:rPr lang="en-US" smtClean="0"/>
              <a:t>4/23/2017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68747D-2634-EF48-AAC6-ED1A1CF84166}" type="slidenum">
              <a:rPr lang="en-US" smtClean="0"/>
              <a:t>‹#›</a:t>
            </a:fld>
            <a:endParaRPr lang="en-US"/>
          </a:p>
        </p:txBody>
      </p:sp>
    </p:spTree>
    <p:extLst>
      <p:ext uri="{BB962C8B-B14F-4D97-AF65-F5344CB8AC3E}">
        <p14:creationId xmlns:p14="http://schemas.microsoft.com/office/powerpoint/2010/main" val="2050727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1911C0-A6BB-6442-9218-1A38E098B5A8}" type="datetimeFigureOut">
              <a:rPr lang="en-US" smtClean="0"/>
              <a:t>4/23/2017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68747D-2634-EF48-AAC6-ED1A1CF84166}" type="slidenum">
              <a:rPr lang="en-US" smtClean="0"/>
              <a:t>‹#›</a:t>
            </a:fld>
            <a:endParaRPr lang="en-US"/>
          </a:p>
        </p:txBody>
      </p:sp>
    </p:spTree>
    <p:extLst>
      <p:ext uri="{BB962C8B-B14F-4D97-AF65-F5344CB8AC3E}">
        <p14:creationId xmlns:p14="http://schemas.microsoft.com/office/powerpoint/2010/main" val="1605050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1911C0-A6BB-6442-9218-1A38E098B5A8}" type="datetimeFigureOut">
              <a:rPr lang="en-US" smtClean="0"/>
              <a:t>4/23/2017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68747D-2634-EF48-AAC6-ED1A1CF84166}" type="slidenum">
              <a:rPr lang="en-US" smtClean="0"/>
              <a:t>‹#›</a:t>
            </a:fld>
            <a:endParaRPr lang="en-US"/>
          </a:p>
        </p:txBody>
      </p:sp>
    </p:spTree>
    <p:extLst>
      <p:ext uri="{BB962C8B-B14F-4D97-AF65-F5344CB8AC3E}">
        <p14:creationId xmlns:p14="http://schemas.microsoft.com/office/powerpoint/2010/main" val="4181314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042319"/>
            <a:ext cx="9144000" cy="2387600"/>
          </a:xfrm>
        </p:spPr>
        <p:txBody>
          <a:bodyPr/>
          <a:lstStyle/>
          <a:p>
            <a:r>
              <a:rPr lang="en-US" dirty="0" smtClean="0"/>
              <a:t>Team 7 - </a:t>
            </a:r>
            <a:r>
              <a:rPr lang="en-US" dirty="0" err="1" smtClean="0"/>
              <a:t>myPQue</a:t>
            </a:r>
            <a:endParaRPr lang="en-US" dirty="0"/>
          </a:p>
        </p:txBody>
      </p:sp>
      <p:sp>
        <p:nvSpPr>
          <p:cNvPr id="3" name="Subtitle 2"/>
          <p:cNvSpPr>
            <a:spLocks noGrp="1"/>
          </p:cNvSpPr>
          <p:nvPr>
            <p:ph type="subTitle" idx="1"/>
          </p:nvPr>
        </p:nvSpPr>
        <p:spPr>
          <a:xfrm>
            <a:off x="1524000" y="4737155"/>
            <a:ext cx="9144000" cy="1655762"/>
          </a:xfrm>
        </p:spPr>
        <p:txBody>
          <a:bodyPr>
            <a:normAutofit/>
          </a:bodyPr>
          <a:lstStyle/>
          <a:p>
            <a:r>
              <a:rPr lang="en-US" sz="1800" dirty="0" err="1" smtClean="0"/>
              <a:t>Ashwin</a:t>
            </a:r>
            <a:r>
              <a:rPr lang="en-US" sz="1800" dirty="0" smtClean="0"/>
              <a:t> </a:t>
            </a:r>
            <a:r>
              <a:rPr lang="en-US" sz="1800" dirty="0" err="1" smtClean="0"/>
              <a:t>Lohiya</a:t>
            </a:r>
            <a:r>
              <a:rPr lang="en-US" sz="1800" dirty="0" smtClean="0"/>
              <a:t>, Akshat Goyal, </a:t>
            </a:r>
            <a:r>
              <a:rPr lang="en-US" sz="1800" dirty="0" err="1" smtClean="0"/>
              <a:t>Palina</a:t>
            </a:r>
            <a:r>
              <a:rPr lang="en-US" sz="1800" dirty="0" smtClean="0"/>
              <a:t> </a:t>
            </a:r>
            <a:r>
              <a:rPr lang="en-US" sz="1800" dirty="0" err="1" smtClean="0"/>
              <a:t>Rawat</a:t>
            </a:r>
            <a:r>
              <a:rPr lang="en-US" sz="1800" dirty="0" smtClean="0"/>
              <a:t>, </a:t>
            </a:r>
            <a:r>
              <a:rPr lang="en-US" sz="1800" dirty="0" err="1" smtClean="0"/>
              <a:t>Shubhang</a:t>
            </a:r>
            <a:r>
              <a:rPr lang="en-US" sz="1800" dirty="0" smtClean="0"/>
              <a:t> Kulkarni, </a:t>
            </a:r>
            <a:r>
              <a:rPr lang="en-US" sz="1800" dirty="0" err="1" smtClean="0"/>
              <a:t>Sidhant</a:t>
            </a:r>
            <a:r>
              <a:rPr lang="en-US" sz="1800" dirty="0" smtClean="0"/>
              <a:t> </a:t>
            </a:r>
            <a:r>
              <a:rPr lang="en-US" sz="1800" dirty="0" err="1" smtClean="0"/>
              <a:t>Chadda</a:t>
            </a:r>
            <a:r>
              <a:rPr lang="en-US" sz="1800" dirty="0" smtClean="0"/>
              <a:t>, </a:t>
            </a:r>
            <a:r>
              <a:rPr lang="en-US" sz="1800" dirty="0" err="1" smtClean="0"/>
              <a:t>Aakash</a:t>
            </a:r>
            <a:r>
              <a:rPr lang="en-US" sz="1800" dirty="0" smtClean="0"/>
              <a:t> </a:t>
            </a:r>
            <a:r>
              <a:rPr lang="en-US" sz="1800" dirty="0" err="1" smtClean="0"/>
              <a:t>Keswani</a:t>
            </a:r>
            <a:endParaRPr lang="en-US" sz="1800" dirty="0"/>
          </a:p>
        </p:txBody>
      </p:sp>
      <p:sp>
        <p:nvSpPr>
          <p:cNvPr id="6" name="Rectangle 5"/>
          <p:cNvSpPr/>
          <p:nvPr/>
        </p:nvSpPr>
        <p:spPr>
          <a:xfrm>
            <a:off x="0" y="0"/>
            <a:ext cx="12192000" cy="1557903"/>
          </a:xfrm>
          <a:prstGeom prst="rect">
            <a:avLst/>
          </a:prstGeom>
          <a:solidFill>
            <a:srgbClr val="2197A9"/>
          </a:solidFill>
          <a:effectLst>
            <a:outerShdw blurRad="2540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394" y="304513"/>
            <a:ext cx="2242158" cy="948875"/>
          </a:xfrm>
          <a:prstGeom prst="rect">
            <a:avLst/>
          </a:prstGeom>
        </p:spPr>
      </p:pic>
    </p:spTree>
    <p:extLst>
      <p:ext uri="{BB962C8B-B14F-4D97-AF65-F5344CB8AC3E}">
        <p14:creationId xmlns:p14="http://schemas.microsoft.com/office/powerpoint/2010/main" val="8043176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2340"/>
            <a:ext cx="10515600" cy="1325563"/>
          </a:xfrm>
        </p:spPr>
        <p:txBody>
          <a:bodyPr/>
          <a:lstStyle/>
          <a:p>
            <a:endParaRPr lang="en-US" dirty="0"/>
          </a:p>
        </p:txBody>
      </p:sp>
      <p:sp>
        <p:nvSpPr>
          <p:cNvPr id="5" name="Rectangle 4"/>
          <p:cNvSpPr/>
          <p:nvPr/>
        </p:nvSpPr>
        <p:spPr>
          <a:xfrm>
            <a:off x="0" y="0"/>
            <a:ext cx="2510947" cy="6858000"/>
          </a:xfrm>
          <a:prstGeom prst="rect">
            <a:avLst/>
          </a:prstGeom>
          <a:solidFill>
            <a:srgbClr val="F1FFFF"/>
          </a:solidFill>
          <a:effectLst>
            <a:outerShdw blurRad="495300" dist="50800" dir="5400000" sx="95000" sy="95000" algn="ctr" rotWithShape="0">
              <a:srgbClr val="000000">
                <a:alpha val="43137"/>
              </a:srgb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ectangle 5"/>
          <p:cNvSpPr/>
          <p:nvPr/>
        </p:nvSpPr>
        <p:spPr>
          <a:xfrm>
            <a:off x="0" y="0"/>
            <a:ext cx="12192000" cy="1557903"/>
          </a:xfrm>
          <a:prstGeom prst="rect">
            <a:avLst/>
          </a:prstGeom>
          <a:solidFill>
            <a:srgbClr val="2197A9"/>
          </a:solidFill>
          <a:effectLst>
            <a:outerShdw blurRad="2540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394" y="304513"/>
            <a:ext cx="2242158" cy="948875"/>
          </a:xfrm>
        </p:spPr>
      </p:pic>
      <p:sp>
        <p:nvSpPr>
          <p:cNvPr id="9" name="TextBox 8"/>
          <p:cNvSpPr txBox="1"/>
          <p:nvPr/>
        </p:nvSpPr>
        <p:spPr>
          <a:xfrm>
            <a:off x="0" y="1797269"/>
            <a:ext cx="2510946" cy="369332"/>
          </a:xfrm>
          <a:prstGeom prst="rect">
            <a:avLst/>
          </a:prstGeom>
          <a:solidFill>
            <a:srgbClr val="AAAAAA"/>
          </a:solidFill>
        </p:spPr>
        <p:txBody>
          <a:bodyPr wrap="square" rtlCol="0">
            <a:spAutoFit/>
          </a:bodyPr>
          <a:lstStyle/>
          <a:p>
            <a:pPr algn="ctr"/>
            <a:r>
              <a:rPr lang="en-US" dirty="0" smtClean="0"/>
              <a:t>Introduction</a:t>
            </a:r>
            <a:endParaRPr lang="en-US" dirty="0"/>
          </a:p>
        </p:txBody>
      </p:sp>
      <p:sp>
        <p:nvSpPr>
          <p:cNvPr id="10" name="TextBox 9"/>
          <p:cNvSpPr txBox="1"/>
          <p:nvPr/>
        </p:nvSpPr>
        <p:spPr>
          <a:xfrm>
            <a:off x="134394" y="2221301"/>
            <a:ext cx="2242158" cy="369332"/>
          </a:xfrm>
          <a:prstGeom prst="rect">
            <a:avLst/>
          </a:prstGeom>
          <a:noFill/>
        </p:spPr>
        <p:txBody>
          <a:bodyPr wrap="square" rtlCol="0">
            <a:spAutoFit/>
          </a:bodyPr>
          <a:lstStyle/>
          <a:p>
            <a:pPr algn="ctr"/>
            <a:r>
              <a:rPr lang="en-US" dirty="0" smtClean="0"/>
              <a:t>Motivation</a:t>
            </a:r>
            <a:endParaRPr lang="en-US" dirty="0"/>
          </a:p>
        </p:txBody>
      </p:sp>
      <p:sp>
        <p:nvSpPr>
          <p:cNvPr id="11" name="TextBox 10"/>
          <p:cNvSpPr txBox="1"/>
          <p:nvPr/>
        </p:nvSpPr>
        <p:spPr>
          <a:xfrm>
            <a:off x="134394" y="2640813"/>
            <a:ext cx="2242158" cy="369332"/>
          </a:xfrm>
          <a:prstGeom prst="rect">
            <a:avLst/>
          </a:prstGeom>
          <a:noFill/>
        </p:spPr>
        <p:txBody>
          <a:bodyPr wrap="square" rtlCol="0">
            <a:spAutoFit/>
          </a:bodyPr>
          <a:lstStyle/>
          <a:p>
            <a:pPr algn="ctr"/>
            <a:r>
              <a:rPr lang="en-US" dirty="0" smtClean="0"/>
              <a:t>Design Overview</a:t>
            </a:r>
            <a:endParaRPr lang="en-US" dirty="0"/>
          </a:p>
        </p:txBody>
      </p:sp>
      <p:sp>
        <p:nvSpPr>
          <p:cNvPr id="12" name="TextBox 11"/>
          <p:cNvSpPr txBox="1"/>
          <p:nvPr/>
        </p:nvSpPr>
        <p:spPr>
          <a:xfrm>
            <a:off x="134394" y="3055148"/>
            <a:ext cx="2242158" cy="369332"/>
          </a:xfrm>
          <a:prstGeom prst="rect">
            <a:avLst/>
          </a:prstGeom>
          <a:noFill/>
        </p:spPr>
        <p:txBody>
          <a:bodyPr wrap="square" rtlCol="0">
            <a:spAutoFit/>
          </a:bodyPr>
          <a:lstStyle/>
          <a:p>
            <a:pPr algn="ctr"/>
            <a:r>
              <a:rPr lang="en-US" dirty="0" smtClean="0"/>
              <a:t>Sprint 1</a:t>
            </a:r>
            <a:endParaRPr lang="en-US" dirty="0"/>
          </a:p>
        </p:txBody>
      </p:sp>
      <p:sp>
        <p:nvSpPr>
          <p:cNvPr id="13" name="TextBox 12"/>
          <p:cNvSpPr txBox="1"/>
          <p:nvPr/>
        </p:nvSpPr>
        <p:spPr>
          <a:xfrm>
            <a:off x="134394" y="3469483"/>
            <a:ext cx="2242158" cy="369332"/>
          </a:xfrm>
          <a:prstGeom prst="rect">
            <a:avLst/>
          </a:prstGeom>
          <a:noFill/>
        </p:spPr>
        <p:txBody>
          <a:bodyPr wrap="square" rtlCol="0">
            <a:spAutoFit/>
          </a:bodyPr>
          <a:lstStyle/>
          <a:p>
            <a:pPr algn="ctr"/>
            <a:r>
              <a:rPr lang="en-US" dirty="0" smtClean="0"/>
              <a:t>Sprint 2</a:t>
            </a:r>
            <a:endParaRPr lang="en-US" dirty="0"/>
          </a:p>
        </p:txBody>
      </p:sp>
      <p:sp>
        <p:nvSpPr>
          <p:cNvPr id="14" name="TextBox 13"/>
          <p:cNvSpPr txBox="1"/>
          <p:nvPr/>
        </p:nvSpPr>
        <p:spPr>
          <a:xfrm>
            <a:off x="134394" y="3906858"/>
            <a:ext cx="2242158" cy="369332"/>
          </a:xfrm>
          <a:prstGeom prst="rect">
            <a:avLst/>
          </a:prstGeom>
          <a:noFill/>
        </p:spPr>
        <p:txBody>
          <a:bodyPr wrap="square" rtlCol="0">
            <a:spAutoFit/>
          </a:bodyPr>
          <a:lstStyle/>
          <a:p>
            <a:pPr algn="ctr"/>
            <a:r>
              <a:rPr lang="en-US" dirty="0" smtClean="0"/>
              <a:t>Sprint 3</a:t>
            </a:r>
            <a:endParaRPr lang="en-US" dirty="0"/>
          </a:p>
        </p:txBody>
      </p:sp>
    </p:spTree>
    <p:extLst>
      <p:ext uri="{BB962C8B-B14F-4D97-AF65-F5344CB8AC3E}">
        <p14:creationId xmlns:p14="http://schemas.microsoft.com/office/powerpoint/2010/main" val="17412345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2340"/>
            <a:ext cx="10515600" cy="1325563"/>
          </a:xfrm>
        </p:spPr>
        <p:txBody>
          <a:bodyPr/>
          <a:lstStyle/>
          <a:p>
            <a:endParaRPr lang="en-US" dirty="0"/>
          </a:p>
        </p:txBody>
      </p:sp>
      <p:sp>
        <p:nvSpPr>
          <p:cNvPr id="5" name="Rectangle 4"/>
          <p:cNvSpPr/>
          <p:nvPr/>
        </p:nvSpPr>
        <p:spPr>
          <a:xfrm>
            <a:off x="0" y="0"/>
            <a:ext cx="2510947" cy="6858000"/>
          </a:xfrm>
          <a:prstGeom prst="rect">
            <a:avLst/>
          </a:prstGeom>
          <a:solidFill>
            <a:srgbClr val="F1FFFF"/>
          </a:solidFill>
          <a:effectLst>
            <a:outerShdw blurRad="495300" dist="50800" dir="5400000" sx="95000" sy="95000" algn="ctr" rotWithShape="0">
              <a:srgbClr val="000000">
                <a:alpha val="43137"/>
              </a:srgb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ectangle 5"/>
          <p:cNvSpPr/>
          <p:nvPr/>
        </p:nvSpPr>
        <p:spPr>
          <a:xfrm>
            <a:off x="0" y="0"/>
            <a:ext cx="12192000" cy="1557903"/>
          </a:xfrm>
          <a:prstGeom prst="rect">
            <a:avLst/>
          </a:prstGeom>
          <a:solidFill>
            <a:srgbClr val="2197A9"/>
          </a:solidFill>
          <a:effectLst>
            <a:outerShdw blurRad="2540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4394" y="304513"/>
            <a:ext cx="2242158" cy="948875"/>
          </a:xfrm>
        </p:spPr>
      </p:pic>
      <p:sp>
        <p:nvSpPr>
          <p:cNvPr id="9" name="TextBox 8"/>
          <p:cNvSpPr txBox="1"/>
          <p:nvPr/>
        </p:nvSpPr>
        <p:spPr>
          <a:xfrm>
            <a:off x="0" y="1797269"/>
            <a:ext cx="2510946" cy="369332"/>
          </a:xfrm>
          <a:prstGeom prst="rect">
            <a:avLst/>
          </a:prstGeom>
          <a:solidFill>
            <a:srgbClr val="AAAAAA"/>
          </a:solidFill>
        </p:spPr>
        <p:txBody>
          <a:bodyPr wrap="square" rtlCol="0">
            <a:spAutoFit/>
          </a:bodyPr>
          <a:lstStyle/>
          <a:p>
            <a:pPr algn="ctr"/>
            <a:r>
              <a:rPr lang="en-US" dirty="0" smtClean="0"/>
              <a:t>Introduction</a:t>
            </a:r>
            <a:endParaRPr lang="en-US" dirty="0"/>
          </a:p>
        </p:txBody>
      </p:sp>
      <p:sp>
        <p:nvSpPr>
          <p:cNvPr id="10" name="TextBox 9"/>
          <p:cNvSpPr txBox="1"/>
          <p:nvPr/>
        </p:nvSpPr>
        <p:spPr>
          <a:xfrm>
            <a:off x="134394" y="2221301"/>
            <a:ext cx="2242158" cy="369332"/>
          </a:xfrm>
          <a:prstGeom prst="rect">
            <a:avLst/>
          </a:prstGeom>
          <a:noFill/>
        </p:spPr>
        <p:txBody>
          <a:bodyPr wrap="square" rtlCol="0">
            <a:spAutoFit/>
          </a:bodyPr>
          <a:lstStyle/>
          <a:p>
            <a:pPr algn="ctr"/>
            <a:r>
              <a:rPr lang="en-US" dirty="0" smtClean="0"/>
              <a:t>Motivation</a:t>
            </a:r>
            <a:endParaRPr lang="en-US" dirty="0"/>
          </a:p>
        </p:txBody>
      </p:sp>
      <p:sp>
        <p:nvSpPr>
          <p:cNvPr id="11" name="TextBox 10"/>
          <p:cNvSpPr txBox="1"/>
          <p:nvPr/>
        </p:nvSpPr>
        <p:spPr>
          <a:xfrm>
            <a:off x="134394" y="2640813"/>
            <a:ext cx="2242158" cy="369332"/>
          </a:xfrm>
          <a:prstGeom prst="rect">
            <a:avLst/>
          </a:prstGeom>
          <a:noFill/>
        </p:spPr>
        <p:txBody>
          <a:bodyPr wrap="square" rtlCol="0">
            <a:spAutoFit/>
          </a:bodyPr>
          <a:lstStyle/>
          <a:p>
            <a:pPr algn="ctr"/>
            <a:r>
              <a:rPr lang="en-US" dirty="0" smtClean="0"/>
              <a:t>Design Overview</a:t>
            </a:r>
            <a:endParaRPr lang="en-US" dirty="0"/>
          </a:p>
        </p:txBody>
      </p:sp>
      <p:sp>
        <p:nvSpPr>
          <p:cNvPr id="12" name="TextBox 11"/>
          <p:cNvSpPr txBox="1"/>
          <p:nvPr/>
        </p:nvSpPr>
        <p:spPr>
          <a:xfrm>
            <a:off x="134394" y="3055148"/>
            <a:ext cx="2242158" cy="369332"/>
          </a:xfrm>
          <a:prstGeom prst="rect">
            <a:avLst/>
          </a:prstGeom>
          <a:noFill/>
        </p:spPr>
        <p:txBody>
          <a:bodyPr wrap="square" rtlCol="0">
            <a:spAutoFit/>
          </a:bodyPr>
          <a:lstStyle/>
          <a:p>
            <a:pPr algn="ctr"/>
            <a:r>
              <a:rPr lang="en-US" dirty="0" smtClean="0"/>
              <a:t>Sprint 1</a:t>
            </a:r>
            <a:endParaRPr lang="en-US" dirty="0"/>
          </a:p>
        </p:txBody>
      </p:sp>
      <p:sp>
        <p:nvSpPr>
          <p:cNvPr id="13" name="TextBox 12"/>
          <p:cNvSpPr txBox="1"/>
          <p:nvPr/>
        </p:nvSpPr>
        <p:spPr>
          <a:xfrm>
            <a:off x="134394" y="3469483"/>
            <a:ext cx="2242158" cy="369332"/>
          </a:xfrm>
          <a:prstGeom prst="rect">
            <a:avLst/>
          </a:prstGeom>
          <a:noFill/>
        </p:spPr>
        <p:txBody>
          <a:bodyPr wrap="square" rtlCol="0">
            <a:spAutoFit/>
          </a:bodyPr>
          <a:lstStyle/>
          <a:p>
            <a:pPr algn="ctr"/>
            <a:r>
              <a:rPr lang="en-US" dirty="0" smtClean="0"/>
              <a:t>Sprint 2</a:t>
            </a:r>
            <a:endParaRPr lang="en-US" dirty="0"/>
          </a:p>
        </p:txBody>
      </p:sp>
      <p:sp>
        <p:nvSpPr>
          <p:cNvPr id="14" name="TextBox 13"/>
          <p:cNvSpPr txBox="1"/>
          <p:nvPr/>
        </p:nvSpPr>
        <p:spPr>
          <a:xfrm>
            <a:off x="134394" y="3906858"/>
            <a:ext cx="2242158" cy="369332"/>
          </a:xfrm>
          <a:prstGeom prst="rect">
            <a:avLst/>
          </a:prstGeom>
          <a:noFill/>
        </p:spPr>
        <p:txBody>
          <a:bodyPr wrap="square" rtlCol="0">
            <a:spAutoFit/>
          </a:bodyPr>
          <a:lstStyle/>
          <a:p>
            <a:pPr algn="ctr"/>
            <a:r>
              <a:rPr lang="en-US" dirty="0" smtClean="0"/>
              <a:t>Sprint 3</a:t>
            </a:r>
            <a:endParaRPr lang="en-US" dirty="0"/>
          </a:p>
        </p:txBody>
      </p:sp>
      <p:sp>
        <p:nvSpPr>
          <p:cNvPr id="3" name="TextBox 2"/>
          <p:cNvSpPr txBox="1"/>
          <p:nvPr/>
        </p:nvSpPr>
        <p:spPr>
          <a:xfrm>
            <a:off x="3492356" y="1981935"/>
            <a:ext cx="7718234" cy="3785652"/>
          </a:xfrm>
          <a:prstGeom prst="rect">
            <a:avLst/>
          </a:prstGeom>
          <a:noFill/>
        </p:spPr>
        <p:txBody>
          <a:bodyPr wrap="square" rtlCol="0">
            <a:spAutoFit/>
          </a:bodyPr>
          <a:lstStyle/>
          <a:p>
            <a:r>
              <a:rPr lang="en-IN" sz="4000" dirty="0" err="1" smtClean="0"/>
              <a:t>myPQue</a:t>
            </a:r>
            <a:r>
              <a:rPr lang="en-IN" sz="4000" dirty="0" smtClean="0"/>
              <a:t> is a virtual scheduling system, which not only simulates the career fairs, but also  optimizes the schedule of each student so that the student can network with more companies in less time.</a:t>
            </a:r>
            <a:endParaRPr lang="en-IN" sz="4000" dirty="0"/>
          </a:p>
        </p:txBody>
      </p:sp>
    </p:spTree>
    <p:extLst>
      <p:ext uri="{BB962C8B-B14F-4D97-AF65-F5344CB8AC3E}">
        <p14:creationId xmlns:p14="http://schemas.microsoft.com/office/powerpoint/2010/main" val="5315992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2340"/>
            <a:ext cx="10515600" cy="1325563"/>
          </a:xfrm>
        </p:spPr>
        <p:txBody>
          <a:bodyPr/>
          <a:lstStyle/>
          <a:p>
            <a:endParaRPr lang="en-US" dirty="0"/>
          </a:p>
        </p:txBody>
      </p:sp>
      <p:sp>
        <p:nvSpPr>
          <p:cNvPr id="5" name="Rectangle 4"/>
          <p:cNvSpPr/>
          <p:nvPr/>
        </p:nvSpPr>
        <p:spPr>
          <a:xfrm>
            <a:off x="0" y="0"/>
            <a:ext cx="2510947" cy="6858000"/>
          </a:xfrm>
          <a:prstGeom prst="rect">
            <a:avLst/>
          </a:prstGeom>
          <a:solidFill>
            <a:srgbClr val="F1FFFF"/>
          </a:solidFill>
          <a:effectLst>
            <a:outerShdw blurRad="495300" dist="50800" dir="5400000" sx="95000" sy="95000" algn="ctr" rotWithShape="0">
              <a:srgbClr val="000000">
                <a:alpha val="43137"/>
              </a:srgb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ectangle 5"/>
          <p:cNvSpPr/>
          <p:nvPr/>
        </p:nvSpPr>
        <p:spPr>
          <a:xfrm>
            <a:off x="0" y="0"/>
            <a:ext cx="12192000" cy="1557903"/>
          </a:xfrm>
          <a:prstGeom prst="rect">
            <a:avLst/>
          </a:prstGeom>
          <a:solidFill>
            <a:srgbClr val="2197A9"/>
          </a:solidFill>
          <a:effectLst>
            <a:outerShdw blurRad="2540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4394" y="304513"/>
            <a:ext cx="2242158" cy="948875"/>
          </a:xfrm>
        </p:spPr>
      </p:pic>
      <p:sp>
        <p:nvSpPr>
          <p:cNvPr id="9" name="TextBox 8"/>
          <p:cNvSpPr txBox="1"/>
          <p:nvPr/>
        </p:nvSpPr>
        <p:spPr>
          <a:xfrm>
            <a:off x="0" y="1797269"/>
            <a:ext cx="2510946" cy="369332"/>
          </a:xfrm>
          <a:prstGeom prst="rect">
            <a:avLst/>
          </a:prstGeom>
          <a:noFill/>
        </p:spPr>
        <p:txBody>
          <a:bodyPr wrap="square" rtlCol="0">
            <a:spAutoFit/>
          </a:bodyPr>
          <a:lstStyle/>
          <a:p>
            <a:pPr algn="ctr"/>
            <a:r>
              <a:rPr lang="en-US" dirty="0" smtClean="0"/>
              <a:t>Introductio</a:t>
            </a:r>
            <a:r>
              <a:rPr lang="en-US" b="1" dirty="0" smtClean="0"/>
              <a:t>n</a:t>
            </a:r>
            <a:endParaRPr lang="en-US" b="1" dirty="0"/>
          </a:p>
        </p:txBody>
      </p:sp>
      <p:sp>
        <p:nvSpPr>
          <p:cNvPr id="10" name="TextBox 9"/>
          <p:cNvSpPr txBox="1"/>
          <p:nvPr/>
        </p:nvSpPr>
        <p:spPr>
          <a:xfrm>
            <a:off x="0" y="2221301"/>
            <a:ext cx="2510946" cy="369332"/>
          </a:xfrm>
          <a:prstGeom prst="rect">
            <a:avLst/>
          </a:prstGeom>
          <a:solidFill>
            <a:srgbClr val="AAAAAA"/>
          </a:solidFill>
        </p:spPr>
        <p:txBody>
          <a:bodyPr wrap="square" rtlCol="0">
            <a:spAutoFit/>
          </a:bodyPr>
          <a:lstStyle/>
          <a:p>
            <a:pPr algn="ctr"/>
            <a:r>
              <a:rPr lang="en-US" dirty="0" smtClean="0"/>
              <a:t>Motivation</a:t>
            </a:r>
            <a:endParaRPr lang="en-US" dirty="0"/>
          </a:p>
        </p:txBody>
      </p:sp>
      <p:sp>
        <p:nvSpPr>
          <p:cNvPr id="11" name="TextBox 10"/>
          <p:cNvSpPr txBox="1"/>
          <p:nvPr/>
        </p:nvSpPr>
        <p:spPr>
          <a:xfrm>
            <a:off x="134394" y="2640813"/>
            <a:ext cx="2242158" cy="369332"/>
          </a:xfrm>
          <a:prstGeom prst="rect">
            <a:avLst/>
          </a:prstGeom>
          <a:noFill/>
        </p:spPr>
        <p:txBody>
          <a:bodyPr wrap="square" rtlCol="0">
            <a:spAutoFit/>
          </a:bodyPr>
          <a:lstStyle/>
          <a:p>
            <a:pPr algn="ctr"/>
            <a:r>
              <a:rPr lang="en-US" dirty="0" smtClean="0"/>
              <a:t>Design Overview</a:t>
            </a:r>
            <a:endParaRPr lang="en-US" dirty="0"/>
          </a:p>
        </p:txBody>
      </p:sp>
      <p:sp>
        <p:nvSpPr>
          <p:cNvPr id="12" name="TextBox 11"/>
          <p:cNvSpPr txBox="1"/>
          <p:nvPr/>
        </p:nvSpPr>
        <p:spPr>
          <a:xfrm>
            <a:off x="134394" y="3055148"/>
            <a:ext cx="2242158" cy="369332"/>
          </a:xfrm>
          <a:prstGeom prst="rect">
            <a:avLst/>
          </a:prstGeom>
          <a:noFill/>
        </p:spPr>
        <p:txBody>
          <a:bodyPr wrap="square" rtlCol="0">
            <a:spAutoFit/>
          </a:bodyPr>
          <a:lstStyle/>
          <a:p>
            <a:pPr algn="ctr"/>
            <a:r>
              <a:rPr lang="en-US" dirty="0" smtClean="0"/>
              <a:t>Sprint 1</a:t>
            </a:r>
            <a:endParaRPr lang="en-US" dirty="0"/>
          </a:p>
        </p:txBody>
      </p:sp>
      <p:sp>
        <p:nvSpPr>
          <p:cNvPr id="13" name="TextBox 12"/>
          <p:cNvSpPr txBox="1"/>
          <p:nvPr/>
        </p:nvSpPr>
        <p:spPr>
          <a:xfrm>
            <a:off x="134394" y="3469483"/>
            <a:ext cx="2242158" cy="369332"/>
          </a:xfrm>
          <a:prstGeom prst="rect">
            <a:avLst/>
          </a:prstGeom>
          <a:noFill/>
        </p:spPr>
        <p:txBody>
          <a:bodyPr wrap="square" rtlCol="0">
            <a:spAutoFit/>
          </a:bodyPr>
          <a:lstStyle/>
          <a:p>
            <a:pPr algn="ctr"/>
            <a:r>
              <a:rPr lang="en-US" dirty="0" smtClean="0"/>
              <a:t>Sprint 2</a:t>
            </a:r>
            <a:endParaRPr lang="en-US" dirty="0"/>
          </a:p>
        </p:txBody>
      </p:sp>
      <p:sp>
        <p:nvSpPr>
          <p:cNvPr id="14" name="TextBox 13"/>
          <p:cNvSpPr txBox="1"/>
          <p:nvPr/>
        </p:nvSpPr>
        <p:spPr>
          <a:xfrm>
            <a:off x="134394" y="3906858"/>
            <a:ext cx="2242158" cy="369332"/>
          </a:xfrm>
          <a:prstGeom prst="rect">
            <a:avLst/>
          </a:prstGeom>
          <a:noFill/>
        </p:spPr>
        <p:txBody>
          <a:bodyPr wrap="square" rtlCol="0">
            <a:spAutoFit/>
          </a:bodyPr>
          <a:lstStyle/>
          <a:p>
            <a:pPr algn="ctr"/>
            <a:r>
              <a:rPr lang="en-US" dirty="0" smtClean="0"/>
              <a:t>Sprint 3</a:t>
            </a:r>
            <a:endParaRPr lang="en-US" dirty="0"/>
          </a:p>
        </p:txBody>
      </p:sp>
      <p:sp>
        <p:nvSpPr>
          <p:cNvPr id="3" name="TextBox 2"/>
          <p:cNvSpPr txBox="1"/>
          <p:nvPr/>
        </p:nvSpPr>
        <p:spPr>
          <a:xfrm>
            <a:off x="2824564" y="1899822"/>
            <a:ext cx="8423657" cy="4431983"/>
          </a:xfrm>
          <a:prstGeom prst="rect">
            <a:avLst/>
          </a:prstGeom>
          <a:noFill/>
        </p:spPr>
        <p:txBody>
          <a:bodyPr wrap="square" rtlCol="0">
            <a:spAutoFit/>
          </a:bodyPr>
          <a:lstStyle/>
          <a:p>
            <a:pPr algn="ctr"/>
            <a:r>
              <a:rPr lang="en-IN" sz="3200" u="sng" dirty="0" smtClean="0">
                <a:latin typeface="+mj-lt"/>
              </a:rPr>
              <a:t>Current Problems in the system</a:t>
            </a:r>
          </a:p>
          <a:p>
            <a:pPr algn="ctr"/>
            <a:endParaRPr lang="en-IN" sz="2000" u="sng" dirty="0" smtClean="0"/>
          </a:p>
          <a:p>
            <a:endParaRPr lang="en-IN" sz="2000" dirty="0" smtClean="0"/>
          </a:p>
          <a:p>
            <a:pPr marL="285750" indent="-285750">
              <a:buFont typeface="Arial" panose="020B0604020202020204" pitchFamily="34" charset="0"/>
              <a:buChar char="•"/>
            </a:pPr>
            <a:r>
              <a:rPr lang="en-IN" sz="2400" dirty="0" smtClean="0">
                <a:latin typeface="Bookman Old Style" panose="02050604050505020204" pitchFamily="18" charset="0"/>
              </a:rPr>
              <a:t>Companies </a:t>
            </a:r>
            <a:r>
              <a:rPr lang="en-IN" sz="2400" dirty="0">
                <a:latin typeface="Bookman Old Style" panose="02050604050505020204" pitchFamily="18" charset="0"/>
              </a:rPr>
              <a:t>have long lines of students </a:t>
            </a:r>
            <a:r>
              <a:rPr lang="en-IN" sz="2400" dirty="0" smtClean="0">
                <a:latin typeface="Bookman Old Style" panose="02050604050505020204" pitchFamily="18" charset="0"/>
              </a:rPr>
              <a:t>wanting to </a:t>
            </a:r>
            <a:r>
              <a:rPr lang="en-IN" sz="2400" dirty="0">
                <a:latin typeface="Bookman Old Style" panose="02050604050505020204" pitchFamily="18" charset="0"/>
              </a:rPr>
              <a:t>talk to them</a:t>
            </a:r>
            <a:r>
              <a:rPr lang="en-IN" sz="2400" dirty="0" smtClean="0">
                <a:latin typeface="Bookman Old Style" panose="02050604050505020204" pitchFamily="18" charset="0"/>
              </a:rPr>
              <a:t>. </a:t>
            </a:r>
            <a:endParaRPr lang="en-IN" sz="2400" dirty="0" smtClean="0">
              <a:latin typeface="Bookman Old Style" panose="02050604050505020204" pitchFamily="18" charset="0"/>
            </a:endParaRPr>
          </a:p>
          <a:p>
            <a:endParaRPr lang="en-IN" sz="2400" dirty="0" smtClean="0">
              <a:latin typeface="Bookman Old Style" panose="02050604050505020204" pitchFamily="18" charset="0"/>
            </a:endParaRPr>
          </a:p>
          <a:p>
            <a:pPr marL="285750" indent="-285750">
              <a:buFont typeface="Arial" panose="020B0604020202020204" pitchFamily="34" charset="0"/>
              <a:buChar char="•"/>
            </a:pPr>
            <a:r>
              <a:rPr lang="en-IN" sz="2400" dirty="0" smtClean="0">
                <a:latin typeface="Bookman Old Style" panose="02050604050505020204" pitchFamily="18" charset="0"/>
              </a:rPr>
              <a:t>Students spend </a:t>
            </a:r>
            <a:r>
              <a:rPr lang="en-IN" sz="2400" dirty="0">
                <a:latin typeface="Bookman Old Style" panose="02050604050505020204" pitchFamily="18" charset="0"/>
              </a:rPr>
              <a:t>most of their </a:t>
            </a:r>
            <a:r>
              <a:rPr lang="en-IN" sz="2400" dirty="0" smtClean="0">
                <a:latin typeface="Bookman Old Style" panose="02050604050505020204" pitchFamily="18" charset="0"/>
              </a:rPr>
              <a:t>time standing </a:t>
            </a:r>
            <a:r>
              <a:rPr lang="en-IN" sz="2400" dirty="0">
                <a:latin typeface="Bookman Old Style" panose="02050604050505020204" pitchFamily="18" charset="0"/>
              </a:rPr>
              <a:t>in these lines rather than </a:t>
            </a:r>
            <a:r>
              <a:rPr lang="en-IN" sz="2400" dirty="0" smtClean="0">
                <a:latin typeface="Bookman Old Style" panose="02050604050505020204" pitchFamily="18" charset="0"/>
              </a:rPr>
              <a:t>networking.</a:t>
            </a:r>
          </a:p>
          <a:p>
            <a:endParaRPr lang="en-IN" sz="2400" dirty="0" smtClean="0">
              <a:latin typeface="Bookman Old Style" panose="02050604050505020204" pitchFamily="18" charset="0"/>
            </a:endParaRPr>
          </a:p>
          <a:p>
            <a:pPr marL="285750" indent="-285750">
              <a:buFont typeface="Arial" panose="020B0604020202020204" pitchFamily="34" charset="0"/>
              <a:buChar char="•"/>
            </a:pPr>
            <a:r>
              <a:rPr lang="en-IN" sz="2400" dirty="0" smtClean="0">
                <a:latin typeface="Bookman Old Style" panose="02050604050505020204" pitchFamily="18" charset="0"/>
              </a:rPr>
              <a:t>Many times the student is not </a:t>
            </a:r>
            <a:r>
              <a:rPr lang="en-IN" sz="2400" dirty="0" smtClean="0">
                <a:latin typeface="Bookman Old Style" panose="02050604050505020204" pitchFamily="18" charset="0"/>
              </a:rPr>
              <a:t>able to talk to </a:t>
            </a:r>
            <a:r>
              <a:rPr lang="en-IN" sz="2400" dirty="0" smtClean="0">
                <a:latin typeface="Bookman Old Style" panose="02050604050505020204" pitchFamily="18" charset="0"/>
              </a:rPr>
              <a:t>companies </a:t>
            </a:r>
            <a:r>
              <a:rPr lang="en-IN" sz="2400" dirty="0" smtClean="0">
                <a:latin typeface="Bookman Old Style" panose="02050604050505020204" pitchFamily="18" charset="0"/>
              </a:rPr>
              <a:t>in order of </a:t>
            </a:r>
            <a:r>
              <a:rPr lang="en-IN" sz="2400" dirty="0" smtClean="0">
                <a:latin typeface="Bookman Old Style" panose="02050604050505020204" pitchFamily="18" charset="0"/>
              </a:rPr>
              <a:t>their</a:t>
            </a:r>
            <a:r>
              <a:rPr lang="en-IN" sz="2400" dirty="0" smtClean="0">
                <a:latin typeface="Bookman Old Style" panose="02050604050505020204" pitchFamily="18" charset="0"/>
              </a:rPr>
              <a:t> </a:t>
            </a:r>
            <a:r>
              <a:rPr lang="en-IN" sz="2400" dirty="0" smtClean="0">
                <a:latin typeface="Bookman Old Style" panose="02050604050505020204" pitchFamily="18" charset="0"/>
              </a:rPr>
              <a:t>preference. </a:t>
            </a:r>
            <a:endParaRPr lang="en-IN" sz="2400" dirty="0" smtClean="0">
              <a:latin typeface="Bookman Old Style" panose="02050604050505020204" pitchFamily="18" charset="0"/>
            </a:endParaRP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646054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2340"/>
            <a:ext cx="10515600" cy="1325563"/>
          </a:xfrm>
        </p:spPr>
        <p:txBody>
          <a:bodyPr/>
          <a:lstStyle/>
          <a:p>
            <a:endParaRPr lang="en-US" dirty="0"/>
          </a:p>
        </p:txBody>
      </p:sp>
      <p:sp>
        <p:nvSpPr>
          <p:cNvPr id="5" name="Rectangle 4"/>
          <p:cNvSpPr/>
          <p:nvPr/>
        </p:nvSpPr>
        <p:spPr>
          <a:xfrm>
            <a:off x="0" y="0"/>
            <a:ext cx="2510947" cy="6858000"/>
          </a:xfrm>
          <a:prstGeom prst="rect">
            <a:avLst/>
          </a:prstGeom>
          <a:solidFill>
            <a:srgbClr val="F1FFFF"/>
          </a:solidFill>
          <a:effectLst>
            <a:outerShdw blurRad="495300" dist="50800" dir="5400000" sx="95000" sy="95000" algn="ctr" rotWithShape="0">
              <a:srgbClr val="000000">
                <a:alpha val="43137"/>
              </a:srgb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ectangle 5"/>
          <p:cNvSpPr/>
          <p:nvPr/>
        </p:nvSpPr>
        <p:spPr>
          <a:xfrm>
            <a:off x="0" y="0"/>
            <a:ext cx="12192000" cy="1557903"/>
          </a:xfrm>
          <a:prstGeom prst="rect">
            <a:avLst/>
          </a:prstGeom>
          <a:solidFill>
            <a:srgbClr val="2197A9"/>
          </a:solidFill>
          <a:effectLst>
            <a:outerShdw blurRad="2540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4394" y="304513"/>
            <a:ext cx="2242158" cy="948875"/>
          </a:xfrm>
        </p:spPr>
      </p:pic>
      <p:sp>
        <p:nvSpPr>
          <p:cNvPr id="9" name="TextBox 8"/>
          <p:cNvSpPr txBox="1"/>
          <p:nvPr/>
        </p:nvSpPr>
        <p:spPr>
          <a:xfrm>
            <a:off x="0" y="1801789"/>
            <a:ext cx="2510946" cy="369332"/>
          </a:xfrm>
          <a:prstGeom prst="rect">
            <a:avLst/>
          </a:prstGeom>
          <a:noFill/>
        </p:spPr>
        <p:txBody>
          <a:bodyPr wrap="square" rtlCol="0">
            <a:spAutoFit/>
          </a:bodyPr>
          <a:lstStyle/>
          <a:p>
            <a:pPr algn="ctr"/>
            <a:r>
              <a:rPr lang="en-US" dirty="0" smtClean="0"/>
              <a:t>Introduction</a:t>
            </a:r>
            <a:endParaRPr lang="en-US" dirty="0"/>
          </a:p>
        </p:txBody>
      </p:sp>
      <p:sp>
        <p:nvSpPr>
          <p:cNvPr id="10" name="TextBox 9"/>
          <p:cNvSpPr txBox="1"/>
          <p:nvPr/>
        </p:nvSpPr>
        <p:spPr>
          <a:xfrm>
            <a:off x="0" y="2221301"/>
            <a:ext cx="2510946" cy="369332"/>
          </a:xfrm>
          <a:prstGeom prst="rect">
            <a:avLst/>
          </a:prstGeom>
          <a:solidFill>
            <a:srgbClr val="AAAAAA"/>
          </a:solidFill>
        </p:spPr>
        <p:txBody>
          <a:bodyPr wrap="square" rtlCol="0">
            <a:spAutoFit/>
          </a:bodyPr>
          <a:lstStyle/>
          <a:p>
            <a:pPr algn="ctr"/>
            <a:r>
              <a:rPr lang="en-US" dirty="0" smtClean="0"/>
              <a:t>Motivation</a:t>
            </a:r>
            <a:endParaRPr lang="en-US" dirty="0"/>
          </a:p>
        </p:txBody>
      </p:sp>
      <p:sp>
        <p:nvSpPr>
          <p:cNvPr id="11" name="TextBox 10"/>
          <p:cNvSpPr txBox="1"/>
          <p:nvPr/>
        </p:nvSpPr>
        <p:spPr>
          <a:xfrm>
            <a:off x="0" y="2640813"/>
            <a:ext cx="2510946" cy="369332"/>
          </a:xfrm>
          <a:prstGeom prst="rect">
            <a:avLst/>
          </a:prstGeom>
          <a:noFill/>
        </p:spPr>
        <p:txBody>
          <a:bodyPr wrap="square" rtlCol="0">
            <a:spAutoFit/>
          </a:bodyPr>
          <a:lstStyle/>
          <a:p>
            <a:pPr algn="ctr"/>
            <a:r>
              <a:rPr lang="en-US" dirty="0" smtClean="0"/>
              <a:t>Design Overview</a:t>
            </a:r>
            <a:endParaRPr lang="en-US" dirty="0"/>
          </a:p>
        </p:txBody>
      </p:sp>
      <p:sp>
        <p:nvSpPr>
          <p:cNvPr id="12" name="TextBox 11"/>
          <p:cNvSpPr txBox="1"/>
          <p:nvPr/>
        </p:nvSpPr>
        <p:spPr>
          <a:xfrm>
            <a:off x="0" y="3055148"/>
            <a:ext cx="2510946" cy="369332"/>
          </a:xfrm>
          <a:prstGeom prst="rect">
            <a:avLst/>
          </a:prstGeom>
          <a:noFill/>
        </p:spPr>
        <p:txBody>
          <a:bodyPr wrap="square" rtlCol="0">
            <a:spAutoFit/>
          </a:bodyPr>
          <a:lstStyle/>
          <a:p>
            <a:pPr algn="ctr"/>
            <a:r>
              <a:rPr lang="en-US" dirty="0" smtClean="0"/>
              <a:t>Sprint 1</a:t>
            </a:r>
            <a:endParaRPr lang="en-US" dirty="0"/>
          </a:p>
        </p:txBody>
      </p:sp>
      <p:sp>
        <p:nvSpPr>
          <p:cNvPr id="13" name="TextBox 12"/>
          <p:cNvSpPr txBox="1"/>
          <p:nvPr/>
        </p:nvSpPr>
        <p:spPr>
          <a:xfrm>
            <a:off x="0" y="3469483"/>
            <a:ext cx="2510946" cy="369332"/>
          </a:xfrm>
          <a:prstGeom prst="rect">
            <a:avLst/>
          </a:prstGeom>
          <a:noFill/>
        </p:spPr>
        <p:txBody>
          <a:bodyPr wrap="square" rtlCol="0">
            <a:spAutoFit/>
          </a:bodyPr>
          <a:lstStyle/>
          <a:p>
            <a:pPr algn="ctr"/>
            <a:r>
              <a:rPr lang="en-US" dirty="0" smtClean="0"/>
              <a:t>Sprint 2</a:t>
            </a:r>
            <a:endParaRPr lang="en-US" dirty="0"/>
          </a:p>
        </p:txBody>
      </p:sp>
      <p:sp>
        <p:nvSpPr>
          <p:cNvPr id="14" name="TextBox 13"/>
          <p:cNvSpPr txBox="1"/>
          <p:nvPr/>
        </p:nvSpPr>
        <p:spPr>
          <a:xfrm>
            <a:off x="0" y="3906858"/>
            <a:ext cx="2510946" cy="369332"/>
          </a:xfrm>
          <a:prstGeom prst="rect">
            <a:avLst/>
          </a:prstGeom>
          <a:noFill/>
        </p:spPr>
        <p:txBody>
          <a:bodyPr wrap="square" rtlCol="0">
            <a:spAutoFit/>
          </a:bodyPr>
          <a:lstStyle/>
          <a:p>
            <a:pPr algn="ctr"/>
            <a:r>
              <a:rPr lang="en-US" dirty="0" smtClean="0"/>
              <a:t>Sprint 3</a:t>
            </a:r>
            <a:endParaRPr lang="en-US" dirty="0"/>
          </a:p>
        </p:txBody>
      </p:sp>
      <p:sp>
        <p:nvSpPr>
          <p:cNvPr id="15" name="TextBox 14"/>
          <p:cNvSpPr txBox="1"/>
          <p:nvPr/>
        </p:nvSpPr>
        <p:spPr>
          <a:xfrm>
            <a:off x="3055918" y="1986455"/>
            <a:ext cx="8297882" cy="4647426"/>
          </a:xfrm>
          <a:prstGeom prst="rect">
            <a:avLst/>
          </a:prstGeom>
          <a:noFill/>
        </p:spPr>
        <p:txBody>
          <a:bodyPr wrap="square" rtlCol="0">
            <a:spAutoFit/>
          </a:bodyPr>
          <a:lstStyle/>
          <a:p>
            <a:pPr algn="ctr"/>
            <a:r>
              <a:rPr lang="en-IN" sz="3200" u="sng" dirty="0">
                <a:latin typeface="+mj-lt"/>
              </a:rPr>
              <a:t>Our </a:t>
            </a:r>
            <a:r>
              <a:rPr lang="en-IN" sz="3200" u="sng" dirty="0">
                <a:latin typeface="+mj-lt"/>
              </a:rPr>
              <a:t>product tackles </a:t>
            </a:r>
            <a:r>
              <a:rPr lang="en-IN" sz="3200" u="sng" dirty="0">
                <a:latin typeface="+mj-lt"/>
              </a:rPr>
              <a:t>these issues </a:t>
            </a:r>
            <a:r>
              <a:rPr lang="en-IN" sz="3200" u="sng" dirty="0">
                <a:latin typeface="+mj-lt"/>
              </a:rPr>
              <a:t>by </a:t>
            </a:r>
            <a:r>
              <a:rPr lang="en-IN" sz="3200" u="sng" dirty="0">
                <a:latin typeface="+mj-lt"/>
              </a:rPr>
              <a:t>creating</a:t>
            </a:r>
          </a:p>
          <a:p>
            <a:endParaRPr lang="en-IN" sz="2400" dirty="0"/>
          </a:p>
          <a:p>
            <a:pPr marL="342900" indent="-342900">
              <a:buFont typeface="Arial" panose="020B0604020202020204" pitchFamily="34" charset="0"/>
              <a:buChar char="•"/>
            </a:pPr>
            <a:r>
              <a:rPr lang="en-IN" sz="2400" dirty="0">
                <a:latin typeface="Bookman Old Style" panose="02050604050505020204" pitchFamily="18" charset="0"/>
              </a:rPr>
              <a:t>A </a:t>
            </a:r>
            <a:r>
              <a:rPr lang="en-IN" sz="2400" dirty="0">
                <a:latin typeface="Bookman Old Style" panose="02050604050505020204" pitchFamily="18" charset="0"/>
              </a:rPr>
              <a:t>web application which implements the scheduling system. </a:t>
            </a:r>
            <a:endParaRPr lang="en-IN" sz="2400" dirty="0" smtClean="0">
              <a:latin typeface="Bookman Old Style" panose="02050604050505020204" pitchFamily="18" charset="0"/>
            </a:endParaRPr>
          </a:p>
          <a:p>
            <a:pPr marL="342900" indent="-342900">
              <a:buFont typeface="Arial" panose="020B0604020202020204" pitchFamily="34" charset="0"/>
              <a:buChar char="•"/>
            </a:pPr>
            <a:endParaRPr lang="en-IN" sz="2400" dirty="0">
              <a:latin typeface="Bookman Old Style" panose="02050604050505020204" pitchFamily="18" charset="0"/>
            </a:endParaRPr>
          </a:p>
          <a:p>
            <a:pPr marL="342900" indent="-342900">
              <a:buFont typeface="Arial" panose="020B0604020202020204" pitchFamily="34" charset="0"/>
              <a:buChar char="•"/>
            </a:pPr>
            <a:r>
              <a:rPr lang="en-IN" sz="2400" dirty="0" smtClean="0">
                <a:latin typeface="Bookman Old Style" panose="02050604050505020204" pitchFamily="18" charset="0"/>
              </a:rPr>
              <a:t>A natively </a:t>
            </a:r>
            <a:r>
              <a:rPr lang="en-IN" sz="2400" dirty="0">
                <a:latin typeface="Bookman Old Style" panose="02050604050505020204" pitchFamily="18" charset="0"/>
              </a:rPr>
              <a:t>developed </a:t>
            </a:r>
            <a:r>
              <a:rPr lang="en-IN" sz="2400" dirty="0">
                <a:latin typeface="Bookman Old Style" panose="02050604050505020204" pitchFamily="18" charset="0"/>
              </a:rPr>
              <a:t>algorithm which handles </a:t>
            </a:r>
            <a:r>
              <a:rPr lang="en-IN" sz="2400" dirty="0">
                <a:latin typeface="Bookman Old Style" panose="02050604050505020204" pitchFamily="18" charset="0"/>
              </a:rPr>
              <a:t>all the scheduling requests efficiently. </a:t>
            </a:r>
            <a:endParaRPr lang="en-IN" sz="2400" dirty="0" smtClean="0">
              <a:latin typeface="Bookman Old Style" panose="02050604050505020204" pitchFamily="18" charset="0"/>
            </a:endParaRPr>
          </a:p>
          <a:p>
            <a:pPr marL="342900" indent="-342900">
              <a:buFont typeface="Arial" panose="020B0604020202020204" pitchFamily="34" charset="0"/>
              <a:buChar char="•"/>
            </a:pPr>
            <a:endParaRPr lang="en-IN" sz="2400" dirty="0">
              <a:latin typeface="Bookman Old Style" panose="02050604050505020204" pitchFamily="18" charset="0"/>
            </a:endParaRPr>
          </a:p>
          <a:p>
            <a:pPr marL="342900" indent="-342900">
              <a:buFont typeface="Arial" panose="020B0604020202020204" pitchFamily="34" charset="0"/>
              <a:buChar char="•"/>
            </a:pPr>
            <a:r>
              <a:rPr lang="en-IN" sz="2400" dirty="0" smtClean="0">
                <a:latin typeface="Bookman Old Style" panose="02050604050505020204" pitchFamily="18" charset="0"/>
              </a:rPr>
              <a:t>Two different apps, one for students and the other for recruiters to efficiently handle all aspects of the career fair.</a:t>
            </a:r>
          </a:p>
          <a:p>
            <a:endParaRPr lang="en-IN" sz="2400" dirty="0" smtClean="0">
              <a:latin typeface="Bookman Old Style" panose="02050604050505020204" pitchFamily="18" charset="0"/>
            </a:endParaRPr>
          </a:p>
        </p:txBody>
      </p:sp>
    </p:spTree>
    <p:extLst>
      <p:ext uri="{BB962C8B-B14F-4D97-AF65-F5344CB8AC3E}">
        <p14:creationId xmlns:p14="http://schemas.microsoft.com/office/powerpoint/2010/main" val="2099277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2340"/>
            <a:ext cx="10515600" cy="1325563"/>
          </a:xfrm>
        </p:spPr>
        <p:txBody>
          <a:bodyPr/>
          <a:lstStyle/>
          <a:p>
            <a:endParaRPr lang="en-US" dirty="0"/>
          </a:p>
        </p:txBody>
      </p:sp>
      <p:sp>
        <p:nvSpPr>
          <p:cNvPr id="5" name="Rectangle 4"/>
          <p:cNvSpPr/>
          <p:nvPr/>
        </p:nvSpPr>
        <p:spPr>
          <a:xfrm>
            <a:off x="0" y="0"/>
            <a:ext cx="2510947" cy="6858000"/>
          </a:xfrm>
          <a:prstGeom prst="rect">
            <a:avLst/>
          </a:prstGeom>
          <a:solidFill>
            <a:srgbClr val="F1FFFF"/>
          </a:solidFill>
          <a:effectLst>
            <a:outerShdw blurRad="495300" dist="50800" dir="5400000" sx="95000" sy="95000" algn="ctr" rotWithShape="0">
              <a:srgbClr val="000000">
                <a:alpha val="43137"/>
              </a:srgb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ectangle 5"/>
          <p:cNvSpPr/>
          <p:nvPr/>
        </p:nvSpPr>
        <p:spPr>
          <a:xfrm>
            <a:off x="0" y="0"/>
            <a:ext cx="12192000" cy="1557903"/>
          </a:xfrm>
          <a:prstGeom prst="rect">
            <a:avLst/>
          </a:prstGeom>
          <a:solidFill>
            <a:srgbClr val="2197A9"/>
          </a:solidFill>
          <a:effectLst>
            <a:outerShdw blurRad="2540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4394" y="304513"/>
            <a:ext cx="2242158" cy="948875"/>
          </a:xfrm>
        </p:spPr>
      </p:pic>
      <p:sp>
        <p:nvSpPr>
          <p:cNvPr id="9" name="TextBox 8"/>
          <p:cNvSpPr txBox="1"/>
          <p:nvPr/>
        </p:nvSpPr>
        <p:spPr>
          <a:xfrm>
            <a:off x="0" y="1797269"/>
            <a:ext cx="2510946" cy="369332"/>
          </a:xfrm>
          <a:prstGeom prst="rect">
            <a:avLst/>
          </a:prstGeom>
          <a:noFill/>
        </p:spPr>
        <p:txBody>
          <a:bodyPr wrap="square" rtlCol="0">
            <a:spAutoFit/>
          </a:bodyPr>
          <a:lstStyle/>
          <a:p>
            <a:pPr algn="ctr"/>
            <a:r>
              <a:rPr lang="en-US" dirty="0" smtClean="0"/>
              <a:t>Introduction</a:t>
            </a:r>
            <a:endParaRPr lang="en-US" dirty="0"/>
          </a:p>
        </p:txBody>
      </p:sp>
      <p:sp>
        <p:nvSpPr>
          <p:cNvPr id="10" name="TextBox 9"/>
          <p:cNvSpPr txBox="1"/>
          <p:nvPr/>
        </p:nvSpPr>
        <p:spPr>
          <a:xfrm>
            <a:off x="134394" y="2221301"/>
            <a:ext cx="2242158" cy="369332"/>
          </a:xfrm>
          <a:prstGeom prst="rect">
            <a:avLst/>
          </a:prstGeom>
          <a:noFill/>
        </p:spPr>
        <p:txBody>
          <a:bodyPr wrap="square" rtlCol="0">
            <a:spAutoFit/>
          </a:bodyPr>
          <a:lstStyle/>
          <a:p>
            <a:pPr algn="ctr"/>
            <a:r>
              <a:rPr lang="en-US" dirty="0" smtClean="0"/>
              <a:t>Motivation</a:t>
            </a:r>
            <a:endParaRPr lang="en-US" dirty="0"/>
          </a:p>
        </p:txBody>
      </p:sp>
      <p:sp>
        <p:nvSpPr>
          <p:cNvPr id="11" name="TextBox 10"/>
          <p:cNvSpPr txBox="1"/>
          <p:nvPr/>
        </p:nvSpPr>
        <p:spPr>
          <a:xfrm>
            <a:off x="1" y="2631116"/>
            <a:ext cx="2510946" cy="369332"/>
          </a:xfrm>
          <a:prstGeom prst="rect">
            <a:avLst/>
          </a:prstGeom>
          <a:solidFill>
            <a:srgbClr val="AAAAAA"/>
          </a:solidFill>
        </p:spPr>
        <p:txBody>
          <a:bodyPr wrap="square" rtlCol="0">
            <a:spAutoFit/>
          </a:bodyPr>
          <a:lstStyle/>
          <a:p>
            <a:pPr algn="ctr"/>
            <a:r>
              <a:rPr lang="en-US" dirty="0" smtClean="0"/>
              <a:t>Design Overview</a:t>
            </a:r>
            <a:endParaRPr lang="en-US" dirty="0"/>
          </a:p>
        </p:txBody>
      </p:sp>
      <p:sp>
        <p:nvSpPr>
          <p:cNvPr id="12" name="TextBox 11"/>
          <p:cNvSpPr txBox="1"/>
          <p:nvPr/>
        </p:nvSpPr>
        <p:spPr>
          <a:xfrm>
            <a:off x="134394" y="3055148"/>
            <a:ext cx="2242158" cy="369332"/>
          </a:xfrm>
          <a:prstGeom prst="rect">
            <a:avLst/>
          </a:prstGeom>
          <a:noFill/>
        </p:spPr>
        <p:txBody>
          <a:bodyPr wrap="square" rtlCol="0">
            <a:spAutoFit/>
          </a:bodyPr>
          <a:lstStyle/>
          <a:p>
            <a:pPr algn="ctr"/>
            <a:r>
              <a:rPr lang="en-US" dirty="0" smtClean="0"/>
              <a:t>Sprint 1</a:t>
            </a:r>
            <a:endParaRPr lang="en-US" dirty="0"/>
          </a:p>
        </p:txBody>
      </p:sp>
      <p:sp>
        <p:nvSpPr>
          <p:cNvPr id="13" name="TextBox 12"/>
          <p:cNvSpPr txBox="1"/>
          <p:nvPr/>
        </p:nvSpPr>
        <p:spPr>
          <a:xfrm>
            <a:off x="134394" y="3469483"/>
            <a:ext cx="2242158" cy="369332"/>
          </a:xfrm>
          <a:prstGeom prst="rect">
            <a:avLst/>
          </a:prstGeom>
          <a:noFill/>
        </p:spPr>
        <p:txBody>
          <a:bodyPr wrap="square" rtlCol="0">
            <a:spAutoFit/>
          </a:bodyPr>
          <a:lstStyle/>
          <a:p>
            <a:pPr algn="ctr"/>
            <a:r>
              <a:rPr lang="en-US" dirty="0" smtClean="0"/>
              <a:t>Sprint 2</a:t>
            </a:r>
            <a:endParaRPr lang="en-US" dirty="0"/>
          </a:p>
        </p:txBody>
      </p:sp>
      <p:sp>
        <p:nvSpPr>
          <p:cNvPr id="14" name="TextBox 13"/>
          <p:cNvSpPr txBox="1"/>
          <p:nvPr/>
        </p:nvSpPr>
        <p:spPr>
          <a:xfrm>
            <a:off x="134394" y="3906858"/>
            <a:ext cx="2242158" cy="369332"/>
          </a:xfrm>
          <a:prstGeom prst="rect">
            <a:avLst/>
          </a:prstGeom>
          <a:noFill/>
        </p:spPr>
        <p:txBody>
          <a:bodyPr wrap="square" rtlCol="0">
            <a:spAutoFit/>
          </a:bodyPr>
          <a:lstStyle/>
          <a:p>
            <a:pPr algn="ctr"/>
            <a:r>
              <a:rPr lang="en-US" dirty="0" smtClean="0"/>
              <a:t>Sprint 3</a:t>
            </a:r>
            <a:endParaRPr lang="en-US" dirty="0"/>
          </a:p>
        </p:txBody>
      </p:sp>
      <p:sp>
        <p:nvSpPr>
          <p:cNvPr id="3" name="TextBox 2"/>
          <p:cNvSpPr txBox="1"/>
          <p:nvPr/>
        </p:nvSpPr>
        <p:spPr>
          <a:xfrm>
            <a:off x="2812774" y="2146726"/>
            <a:ext cx="9233415" cy="4278094"/>
          </a:xfrm>
          <a:prstGeom prst="rect">
            <a:avLst/>
          </a:prstGeom>
          <a:noFill/>
        </p:spPr>
        <p:txBody>
          <a:bodyPr wrap="square" rtlCol="0">
            <a:spAutoFit/>
          </a:bodyPr>
          <a:lstStyle/>
          <a:p>
            <a:r>
              <a:rPr lang="en-IN" sz="2800" u="sng" dirty="0">
                <a:latin typeface="+mj-lt"/>
              </a:rPr>
              <a:t>M</a:t>
            </a:r>
            <a:r>
              <a:rPr lang="en-IN" sz="2800" u="sng" dirty="0">
                <a:latin typeface="+mj-lt"/>
              </a:rPr>
              <a:t>icro </a:t>
            </a:r>
            <a:r>
              <a:rPr lang="en-IN" sz="2800" u="sng" dirty="0">
                <a:latin typeface="+mj-lt"/>
              </a:rPr>
              <a:t>S</a:t>
            </a:r>
            <a:r>
              <a:rPr lang="en-IN" sz="2800" u="sng" dirty="0">
                <a:latin typeface="+mj-lt"/>
              </a:rPr>
              <a:t>ervices </a:t>
            </a:r>
            <a:r>
              <a:rPr lang="en-IN" sz="2800" u="sng" dirty="0">
                <a:latin typeface="+mj-lt"/>
              </a:rPr>
              <a:t>A</a:t>
            </a:r>
            <a:r>
              <a:rPr lang="en-IN" sz="2800" u="sng" dirty="0">
                <a:latin typeface="+mj-lt"/>
              </a:rPr>
              <a:t>rchitecture approach to build our </a:t>
            </a:r>
            <a:r>
              <a:rPr lang="en-IN" sz="2800" u="sng" dirty="0" smtClean="0">
                <a:latin typeface="+mj-lt"/>
              </a:rPr>
              <a:t>product </a:t>
            </a:r>
          </a:p>
          <a:p>
            <a:r>
              <a:rPr lang="en-IN" sz="2800" u="sng" dirty="0" smtClean="0">
                <a:latin typeface="+mj-lt"/>
              </a:rPr>
              <a:t> </a:t>
            </a:r>
            <a:endParaRPr lang="en-IN" sz="2800" u="sng" dirty="0">
              <a:latin typeface="+mj-lt"/>
            </a:endParaRPr>
          </a:p>
          <a:p>
            <a:pPr marL="285750" indent="-285750">
              <a:buFont typeface="Wingdings" panose="05000000000000000000" pitchFamily="2" charset="2"/>
              <a:buChar char="q"/>
            </a:pPr>
            <a:r>
              <a:rPr lang="en-IN" dirty="0" smtClean="0"/>
              <a:t>Web Client</a:t>
            </a:r>
          </a:p>
          <a:p>
            <a:pPr marL="742950" lvl="1" indent="-285750">
              <a:buFont typeface="Wingdings" panose="05000000000000000000" pitchFamily="2" charset="2"/>
              <a:buChar char="§"/>
            </a:pPr>
            <a:r>
              <a:rPr lang="en-IN" dirty="0" smtClean="0"/>
              <a:t>React.JS </a:t>
            </a:r>
            <a:r>
              <a:rPr lang="en-IN" dirty="0"/>
              <a:t>library allowing component driven development for easier scalability</a:t>
            </a:r>
            <a:r>
              <a:rPr lang="en-IN" dirty="0" smtClean="0"/>
              <a:t>.</a:t>
            </a:r>
          </a:p>
          <a:p>
            <a:pPr lvl="1"/>
            <a:endParaRPr lang="en-IN" dirty="0"/>
          </a:p>
          <a:p>
            <a:pPr marL="285750" indent="-285750">
              <a:buFont typeface="Wingdings" panose="05000000000000000000" pitchFamily="2" charset="2"/>
              <a:buChar char="q"/>
            </a:pPr>
            <a:r>
              <a:rPr lang="en-IN" dirty="0"/>
              <a:t>Back End </a:t>
            </a:r>
          </a:p>
          <a:p>
            <a:pPr marL="742950" lvl="1" indent="-285750">
              <a:buFont typeface="Wingdings" panose="05000000000000000000" pitchFamily="2" charset="2"/>
              <a:buChar char="§"/>
            </a:pPr>
            <a:r>
              <a:rPr lang="en-IN" dirty="0" smtClean="0"/>
              <a:t>Node Server – Handles all the communication between the algorithm and the web-client.  		      Also handles the interaction with the database.</a:t>
            </a:r>
          </a:p>
          <a:p>
            <a:pPr lvl="1"/>
            <a:endParaRPr lang="en-IN" dirty="0" smtClean="0"/>
          </a:p>
          <a:p>
            <a:pPr marL="742950" lvl="1" indent="-285750">
              <a:buFont typeface="Wingdings" panose="05000000000000000000" pitchFamily="2" charset="2"/>
              <a:buChar char="§"/>
            </a:pPr>
            <a:r>
              <a:rPr lang="en-IN" dirty="0" smtClean="0"/>
              <a:t>Java Server – Handles all the API routes for algorithm interaction using </a:t>
            </a:r>
            <a:r>
              <a:rPr lang="en-IN" dirty="0"/>
              <a:t>J</a:t>
            </a:r>
            <a:r>
              <a:rPr lang="en-IN" dirty="0" smtClean="0"/>
              <a:t>ersey framework.</a:t>
            </a:r>
          </a:p>
          <a:p>
            <a:pPr marL="742950" lvl="1" indent="-285750">
              <a:buFont typeface="Wingdings" panose="05000000000000000000" pitchFamily="2" charset="2"/>
              <a:buChar char="§"/>
            </a:pPr>
            <a:endParaRPr lang="en-IN" dirty="0" smtClean="0"/>
          </a:p>
          <a:p>
            <a:pPr marL="285750" indent="-285750">
              <a:buFont typeface="Wingdings" panose="05000000000000000000" pitchFamily="2" charset="2"/>
              <a:buChar char="q"/>
            </a:pPr>
            <a:r>
              <a:rPr lang="en-IN" dirty="0" smtClean="0"/>
              <a:t>Database</a:t>
            </a:r>
          </a:p>
          <a:p>
            <a:pPr marL="742950" lvl="1" indent="-285750">
              <a:buFont typeface="Wingdings" panose="05000000000000000000" pitchFamily="2" charset="2"/>
              <a:buChar char="§"/>
            </a:pPr>
            <a:r>
              <a:rPr lang="en-IN" dirty="0" smtClean="0"/>
              <a:t>MongoDB database {insert advantage}</a:t>
            </a:r>
          </a:p>
          <a:p>
            <a:pPr lvl="1"/>
            <a:endParaRPr lang="en-IN" dirty="0"/>
          </a:p>
        </p:txBody>
      </p:sp>
    </p:spTree>
    <p:extLst>
      <p:ext uri="{BB962C8B-B14F-4D97-AF65-F5344CB8AC3E}">
        <p14:creationId xmlns:p14="http://schemas.microsoft.com/office/powerpoint/2010/main" val="17307612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2340"/>
            <a:ext cx="10515600" cy="1325563"/>
          </a:xfrm>
        </p:spPr>
        <p:txBody>
          <a:bodyPr/>
          <a:lstStyle/>
          <a:p>
            <a:endParaRPr lang="en-US" dirty="0"/>
          </a:p>
        </p:txBody>
      </p:sp>
      <p:sp>
        <p:nvSpPr>
          <p:cNvPr id="5" name="Rectangle 4"/>
          <p:cNvSpPr/>
          <p:nvPr/>
        </p:nvSpPr>
        <p:spPr>
          <a:xfrm>
            <a:off x="0" y="0"/>
            <a:ext cx="2510947" cy="6858000"/>
          </a:xfrm>
          <a:prstGeom prst="rect">
            <a:avLst/>
          </a:prstGeom>
          <a:solidFill>
            <a:srgbClr val="F1FFFF"/>
          </a:solidFill>
          <a:effectLst>
            <a:outerShdw blurRad="495300" dist="50800" dir="5400000" sx="95000" sy="95000" algn="ctr" rotWithShape="0">
              <a:srgbClr val="000000">
                <a:alpha val="43137"/>
              </a:srgb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ectangle 5"/>
          <p:cNvSpPr/>
          <p:nvPr/>
        </p:nvSpPr>
        <p:spPr>
          <a:xfrm>
            <a:off x="0" y="0"/>
            <a:ext cx="12192000" cy="1557903"/>
          </a:xfrm>
          <a:prstGeom prst="rect">
            <a:avLst/>
          </a:prstGeom>
          <a:solidFill>
            <a:srgbClr val="2197A9"/>
          </a:solidFill>
          <a:effectLst>
            <a:outerShdw blurRad="2540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4394" y="304513"/>
            <a:ext cx="2242158" cy="948875"/>
          </a:xfrm>
        </p:spPr>
      </p:pic>
      <p:sp>
        <p:nvSpPr>
          <p:cNvPr id="9" name="TextBox 8"/>
          <p:cNvSpPr txBox="1"/>
          <p:nvPr/>
        </p:nvSpPr>
        <p:spPr>
          <a:xfrm>
            <a:off x="0" y="1797269"/>
            <a:ext cx="2510946" cy="369332"/>
          </a:xfrm>
          <a:prstGeom prst="rect">
            <a:avLst/>
          </a:prstGeom>
          <a:noFill/>
        </p:spPr>
        <p:txBody>
          <a:bodyPr wrap="square" rtlCol="0">
            <a:spAutoFit/>
          </a:bodyPr>
          <a:lstStyle/>
          <a:p>
            <a:pPr algn="ctr"/>
            <a:r>
              <a:rPr lang="en-US" dirty="0" smtClean="0"/>
              <a:t>Introduction</a:t>
            </a:r>
            <a:endParaRPr lang="en-US" dirty="0"/>
          </a:p>
        </p:txBody>
      </p:sp>
      <p:sp>
        <p:nvSpPr>
          <p:cNvPr id="10" name="TextBox 9"/>
          <p:cNvSpPr txBox="1"/>
          <p:nvPr/>
        </p:nvSpPr>
        <p:spPr>
          <a:xfrm>
            <a:off x="134394" y="2221301"/>
            <a:ext cx="2242158" cy="369332"/>
          </a:xfrm>
          <a:prstGeom prst="rect">
            <a:avLst/>
          </a:prstGeom>
          <a:noFill/>
        </p:spPr>
        <p:txBody>
          <a:bodyPr wrap="square" rtlCol="0">
            <a:spAutoFit/>
          </a:bodyPr>
          <a:lstStyle/>
          <a:p>
            <a:pPr algn="ctr"/>
            <a:r>
              <a:rPr lang="en-US" dirty="0" smtClean="0"/>
              <a:t>Motivation</a:t>
            </a:r>
            <a:endParaRPr lang="en-US" dirty="0"/>
          </a:p>
        </p:txBody>
      </p:sp>
      <p:sp>
        <p:nvSpPr>
          <p:cNvPr id="11" name="TextBox 10"/>
          <p:cNvSpPr txBox="1"/>
          <p:nvPr/>
        </p:nvSpPr>
        <p:spPr>
          <a:xfrm>
            <a:off x="134394" y="2640813"/>
            <a:ext cx="2242158" cy="369332"/>
          </a:xfrm>
          <a:prstGeom prst="rect">
            <a:avLst/>
          </a:prstGeom>
          <a:noFill/>
        </p:spPr>
        <p:txBody>
          <a:bodyPr wrap="square" rtlCol="0">
            <a:spAutoFit/>
          </a:bodyPr>
          <a:lstStyle/>
          <a:p>
            <a:pPr algn="ctr"/>
            <a:r>
              <a:rPr lang="en-US" dirty="0" smtClean="0"/>
              <a:t>Design Overview</a:t>
            </a:r>
            <a:endParaRPr lang="en-US" dirty="0"/>
          </a:p>
        </p:txBody>
      </p:sp>
      <p:sp>
        <p:nvSpPr>
          <p:cNvPr id="12" name="TextBox 11"/>
          <p:cNvSpPr txBox="1"/>
          <p:nvPr/>
        </p:nvSpPr>
        <p:spPr>
          <a:xfrm>
            <a:off x="0" y="3055148"/>
            <a:ext cx="2510946" cy="369332"/>
          </a:xfrm>
          <a:prstGeom prst="rect">
            <a:avLst/>
          </a:prstGeom>
          <a:solidFill>
            <a:srgbClr val="AAAAAA"/>
          </a:solidFill>
        </p:spPr>
        <p:txBody>
          <a:bodyPr wrap="square" rtlCol="0">
            <a:spAutoFit/>
          </a:bodyPr>
          <a:lstStyle/>
          <a:p>
            <a:pPr algn="ctr"/>
            <a:r>
              <a:rPr lang="en-US" dirty="0" smtClean="0"/>
              <a:t>Sprint 1</a:t>
            </a:r>
            <a:endParaRPr lang="en-US" dirty="0"/>
          </a:p>
        </p:txBody>
      </p:sp>
      <p:sp>
        <p:nvSpPr>
          <p:cNvPr id="13" name="TextBox 12"/>
          <p:cNvSpPr txBox="1"/>
          <p:nvPr/>
        </p:nvSpPr>
        <p:spPr>
          <a:xfrm>
            <a:off x="134394" y="3469483"/>
            <a:ext cx="2242158" cy="369332"/>
          </a:xfrm>
          <a:prstGeom prst="rect">
            <a:avLst/>
          </a:prstGeom>
          <a:noFill/>
        </p:spPr>
        <p:txBody>
          <a:bodyPr wrap="square" rtlCol="0">
            <a:spAutoFit/>
          </a:bodyPr>
          <a:lstStyle/>
          <a:p>
            <a:pPr algn="ctr"/>
            <a:r>
              <a:rPr lang="en-US" dirty="0" smtClean="0"/>
              <a:t>Sprint 2</a:t>
            </a:r>
            <a:endParaRPr lang="en-US" dirty="0"/>
          </a:p>
        </p:txBody>
      </p:sp>
      <p:sp>
        <p:nvSpPr>
          <p:cNvPr id="14" name="TextBox 13"/>
          <p:cNvSpPr txBox="1"/>
          <p:nvPr/>
        </p:nvSpPr>
        <p:spPr>
          <a:xfrm>
            <a:off x="134394" y="3906858"/>
            <a:ext cx="2242158" cy="369332"/>
          </a:xfrm>
          <a:prstGeom prst="rect">
            <a:avLst/>
          </a:prstGeom>
          <a:noFill/>
        </p:spPr>
        <p:txBody>
          <a:bodyPr wrap="square" rtlCol="0">
            <a:spAutoFit/>
          </a:bodyPr>
          <a:lstStyle/>
          <a:p>
            <a:pPr algn="ctr"/>
            <a:r>
              <a:rPr lang="en-US" dirty="0" smtClean="0"/>
              <a:t>Sprint 3</a:t>
            </a:r>
            <a:endParaRPr lang="en-US" dirty="0"/>
          </a:p>
        </p:txBody>
      </p:sp>
      <p:sp>
        <p:nvSpPr>
          <p:cNvPr id="3" name="TextBox 2"/>
          <p:cNvSpPr txBox="1"/>
          <p:nvPr/>
        </p:nvSpPr>
        <p:spPr>
          <a:xfrm>
            <a:off x="3250096" y="2067339"/>
            <a:ext cx="8179904" cy="4493538"/>
          </a:xfrm>
          <a:prstGeom prst="rect">
            <a:avLst/>
          </a:prstGeom>
          <a:noFill/>
        </p:spPr>
        <p:txBody>
          <a:bodyPr wrap="square" rtlCol="0">
            <a:spAutoFit/>
          </a:bodyPr>
          <a:lstStyle/>
          <a:p>
            <a:pPr algn="ctr"/>
            <a:r>
              <a:rPr lang="en-IN" sz="2800" u="sng" dirty="0">
                <a:latin typeface="+mj-lt"/>
              </a:rPr>
              <a:t>Sprint 1 - Recap</a:t>
            </a:r>
          </a:p>
          <a:p>
            <a:endParaRPr lang="en-IN" dirty="0"/>
          </a:p>
          <a:p>
            <a:r>
              <a:rPr lang="en-IN" sz="2000" dirty="0">
                <a:latin typeface="Bookman Old Style" panose="02050604050505020204" pitchFamily="18" charset="0"/>
              </a:rPr>
              <a:t>A lot of time was spent on learning technologies.</a:t>
            </a:r>
          </a:p>
          <a:p>
            <a:r>
              <a:rPr lang="en-IN" sz="2000" dirty="0">
                <a:latin typeface="Bookman Old Style" panose="02050604050505020204" pitchFamily="18" charset="0"/>
              </a:rPr>
              <a:t> </a:t>
            </a:r>
          </a:p>
          <a:p>
            <a:r>
              <a:rPr lang="en-IN" sz="2000" dirty="0">
                <a:latin typeface="Bookman Old Style" panose="02050604050505020204" pitchFamily="18" charset="0"/>
              </a:rPr>
              <a:t>Front – End </a:t>
            </a:r>
            <a:r>
              <a:rPr lang="en-IN" sz="2000" dirty="0">
                <a:latin typeface="Bookman Old Style" panose="02050604050505020204" pitchFamily="18" charset="0"/>
                <a:sym typeface="Wingdings" panose="05000000000000000000" pitchFamily="2" charset="2"/>
              </a:rPr>
              <a:t> Created basic responsive web pages which were the foundation of all the work done in Sprint 2 and Sprint 3. </a:t>
            </a:r>
          </a:p>
          <a:p>
            <a:endParaRPr lang="en-IN" sz="2000" dirty="0">
              <a:latin typeface="Bookman Old Style" panose="02050604050505020204" pitchFamily="18" charset="0"/>
              <a:sym typeface="Wingdings" panose="05000000000000000000" pitchFamily="2" charset="2"/>
            </a:endParaRPr>
          </a:p>
          <a:p>
            <a:r>
              <a:rPr lang="en-IN" sz="2000" dirty="0">
                <a:latin typeface="Bookman Old Style" panose="02050604050505020204" pitchFamily="18" charset="0"/>
                <a:sym typeface="Wingdings" panose="05000000000000000000" pitchFamily="2" charset="2"/>
              </a:rPr>
              <a:t>Back – End  Connected the database and the two separate web apps (Student and Recruiter) so that everything could interact with each other.</a:t>
            </a:r>
          </a:p>
          <a:p>
            <a:endParaRPr lang="en-IN" sz="2000" dirty="0">
              <a:latin typeface="Bookman Old Style" panose="02050604050505020204" pitchFamily="18" charset="0"/>
              <a:sym typeface="Wingdings" panose="05000000000000000000" pitchFamily="2" charset="2"/>
            </a:endParaRPr>
          </a:p>
          <a:p>
            <a:r>
              <a:rPr lang="en-IN" sz="2000" dirty="0">
                <a:latin typeface="Bookman Old Style" panose="02050604050505020204" pitchFamily="18" charset="0"/>
                <a:sym typeface="Wingdings" panose="05000000000000000000" pitchFamily="2" charset="2"/>
              </a:rPr>
              <a:t>Database  The database was set up to store the companies and the students and interact with the web client through the back end.</a:t>
            </a:r>
            <a:endParaRPr lang="en-IN" sz="2000" dirty="0">
              <a:latin typeface="Bookman Old Style" panose="02050604050505020204" pitchFamily="18" charset="0"/>
            </a:endParaRPr>
          </a:p>
        </p:txBody>
      </p:sp>
    </p:spTree>
    <p:extLst>
      <p:ext uri="{BB962C8B-B14F-4D97-AF65-F5344CB8AC3E}">
        <p14:creationId xmlns:p14="http://schemas.microsoft.com/office/powerpoint/2010/main" val="17560022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2340"/>
            <a:ext cx="10515600" cy="1325563"/>
          </a:xfrm>
        </p:spPr>
        <p:txBody>
          <a:bodyPr/>
          <a:lstStyle/>
          <a:p>
            <a:endParaRPr lang="en-US" dirty="0"/>
          </a:p>
        </p:txBody>
      </p:sp>
      <p:sp>
        <p:nvSpPr>
          <p:cNvPr id="5" name="Rectangle 4"/>
          <p:cNvSpPr/>
          <p:nvPr/>
        </p:nvSpPr>
        <p:spPr>
          <a:xfrm>
            <a:off x="0" y="0"/>
            <a:ext cx="2510947" cy="6858000"/>
          </a:xfrm>
          <a:prstGeom prst="rect">
            <a:avLst/>
          </a:prstGeom>
          <a:solidFill>
            <a:srgbClr val="F1FFFF"/>
          </a:solidFill>
          <a:effectLst>
            <a:outerShdw blurRad="495300" dist="50800" dir="5400000" sx="95000" sy="95000" algn="ctr" rotWithShape="0">
              <a:srgbClr val="000000">
                <a:alpha val="43137"/>
              </a:srgb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ectangle 5"/>
          <p:cNvSpPr/>
          <p:nvPr/>
        </p:nvSpPr>
        <p:spPr>
          <a:xfrm>
            <a:off x="0" y="0"/>
            <a:ext cx="12192000" cy="1557903"/>
          </a:xfrm>
          <a:prstGeom prst="rect">
            <a:avLst/>
          </a:prstGeom>
          <a:solidFill>
            <a:srgbClr val="2197A9"/>
          </a:solidFill>
          <a:effectLst>
            <a:outerShdw blurRad="2540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394" y="304513"/>
            <a:ext cx="2242158" cy="948875"/>
          </a:xfrm>
        </p:spPr>
      </p:pic>
      <p:sp>
        <p:nvSpPr>
          <p:cNvPr id="9" name="TextBox 8"/>
          <p:cNvSpPr txBox="1"/>
          <p:nvPr/>
        </p:nvSpPr>
        <p:spPr>
          <a:xfrm>
            <a:off x="0" y="1797269"/>
            <a:ext cx="2510946" cy="369332"/>
          </a:xfrm>
          <a:prstGeom prst="rect">
            <a:avLst/>
          </a:prstGeom>
          <a:noFill/>
        </p:spPr>
        <p:txBody>
          <a:bodyPr wrap="square" rtlCol="0">
            <a:spAutoFit/>
          </a:bodyPr>
          <a:lstStyle/>
          <a:p>
            <a:pPr algn="ctr"/>
            <a:r>
              <a:rPr lang="en-US" dirty="0" smtClean="0"/>
              <a:t>Introduction</a:t>
            </a:r>
            <a:endParaRPr lang="en-US" dirty="0"/>
          </a:p>
        </p:txBody>
      </p:sp>
      <p:sp>
        <p:nvSpPr>
          <p:cNvPr id="10" name="TextBox 9"/>
          <p:cNvSpPr txBox="1"/>
          <p:nvPr/>
        </p:nvSpPr>
        <p:spPr>
          <a:xfrm>
            <a:off x="134394" y="2221301"/>
            <a:ext cx="2242158" cy="369332"/>
          </a:xfrm>
          <a:prstGeom prst="rect">
            <a:avLst/>
          </a:prstGeom>
          <a:noFill/>
        </p:spPr>
        <p:txBody>
          <a:bodyPr wrap="square" rtlCol="0">
            <a:spAutoFit/>
          </a:bodyPr>
          <a:lstStyle/>
          <a:p>
            <a:pPr algn="ctr"/>
            <a:r>
              <a:rPr lang="en-US" dirty="0" smtClean="0"/>
              <a:t>Motivation</a:t>
            </a:r>
            <a:endParaRPr lang="en-US" dirty="0"/>
          </a:p>
        </p:txBody>
      </p:sp>
      <p:sp>
        <p:nvSpPr>
          <p:cNvPr id="11" name="TextBox 10"/>
          <p:cNvSpPr txBox="1"/>
          <p:nvPr/>
        </p:nvSpPr>
        <p:spPr>
          <a:xfrm>
            <a:off x="134394" y="2640813"/>
            <a:ext cx="2242158" cy="369332"/>
          </a:xfrm>
          <a:prstGeom prst="rect">
            <a:avLst/>
          </a:prstGeom>
          <a:noFill/>
        </p:spPr>
        <p:txBody>
          <a:bodyPr wrap="square" rtlCol="0">
            <a:spAutoFit/>
          </a:bodyPr>
          <a:lstStyle/>
          <a:p>
            <a:pPr algn="ctr"/>
            <a:r>
              <a:rPr lang="en-US" dirty="0" smtClean="0"/>
              <a:t>Design Overview</a:t>
            </a:r>
            <a:endParaRPr lang="en-US" dirty="0"/>
          </a:p>
        </p:txBody>
      </p:sp>
      <p:sp>
        <p:nvSpPr>
          <p:cNvPr id="12" name="TextBox 11"/>
          <p:cNvSpPr txBox="1"/>
          <p:nvPr/>
        </p:nvSpPr>
        <p:spPr>
          <a:xfrm>
            <a:off x="134394" y="3055148"/>
            <a:ext cx="2242158" cy="369332"/>
          </a:xfrm>
          <a:prstGeom prst="rect">
            <a:avLst/>
          </a:prstGeom>
          <a:noFill/>
        </p:spPr>
        <p:txBody>
          <a:bodyPr wrap="square" rtlCol="0">
            <a:spAutoFit/>
          </a:bodyPr>
          <a:lstStyle/>
          <a:p>
            <a:pPr algn="ctr"/>
            <a:r>
              <a:rPr lang="en-US" dirty="0" smtClean="0"/>
              <a:t>Sprint 1</a:t>
            </a:r>
            <a:endParaRPr lang="en-US" dirty="0"/>
          </a:p>
        </p:txBody>
      </p:sp>
      <p:sp>
        <p:nvSpPr>
          <p:cNvPr id="13" name="TextBox 12"/>
          <p:cNvSpPr txBox="1"/>
          <p:nvPr/>
        </p:nvSpPr>
        <p:spPr>
          <a:xfrm>
            <a:off x="1" y="3469483"/>
            <a:ext cx="2510946" cy="369332"/>
          </a:xfrm>
          <a:prstGeom prst="rect">
            <a:avLst/>
          </a:prstGeom>
          <a:solidFill>
            <a:srgbClr val="AAAAAA"/>
          </a:solidFill>
        </p:spPr>
        <p:txBody>
          <a:bodyPr wrap="square" rtlCol="0">
            <a:spAutoFit/>
          </a:bodyPr>
          <a:lstStyle/>
          <a:p>
            <a:pPr algn="ctr"/>
            <a:r>
              <a:rPr lang="en-US" dirty="0" smtClean="0"/>
              <a:t>Sprint 2</a:t>
            </a:r>
            <a:endParaRPr lang="en-US" dirty="0"/>
          </a:p>
        </p:txBody>
      </p:sp>
      <p:sp>
        <p:nvSpPr>
          <p:cNvPr id="14" name="TextBox 13"/>
          <p:cNvSpPr txBox="1"/>
          <p:nvPr/>
        </p:nvSpPr>
        <p:spPr>
          <a:xfrm>
            <a:off x="134394" y="3906858"/>
            <a:ext cx="2242158" cy="369332"/>
          </a:xfrm>
          <a:prstGeom prst="rect">
            <a:avLst/>
          </a:prstGeom>
          <a:noFill/>
        </p:spPr>
        <p:txBody>
          <a:bodyPr wrap="square" rtlCol="0">
            <a:spAutoFit/>
          </a:bodyPr>
          <a:lstStyle/>
          <a:p>
            <a:pPr algn="ctr"/>
            <a:r>
              <a:rPr lang="en-US" dirty="0" smtClean="0"/>
              <a:t>Sprint 3</a:t>
            </a:r>
            <a:endParaRPr lang="en-US" dirty="0"/>
          </a:p>
        </p:txBody>
      </p:sp>
      <p:sp>
        <p:nvSpPr>
          <p:cNvPr id="15" name="TextBox 14"/>
          <p:cNvSpPr txBox="1"/>
          <p:nvPr/>
        </p:nvSpPr>
        <p:spPr>
          <a:xfrm>
            <a:off x="3261521" y="1958480"/>
            <a:ext cx="8364422" cy="4185761"/>
          </a:xfrm>
          <a:prstGeom prst="rect">
            <a:avLst/>
          </a:prstGeom>
          <a:noFill/>
        </p:spPr>
        <p:txBody>
          <a:bodyPr wrap="square" rtlCol="0">
            <a:spAutoFit/>
          </a:bodyPr>
          <a:lstStyle/>
          <a:p>
            <a:pPr algn="ctr"/>
            <a:r>
              <a:rPr lang="en-IN" sz="2800" u="sng" dirty="0">
                <a:latin typeface="+mj-lt"/>
              </a:rPr>
              <a:t>Sprint </a:t>
            </a:r>
            <a:r>
              <a:rPr lang="en-IN" sz="2800" u="sng" dirty="0" smtClean="0">
                <a:latin typeface="+mj-lt"/>
              </a:rPr>
              <a:t>2 </a:t>
            </a:r>
            <a:r>
              <a:rPr lang="en-IN" sz="2800" u="sng" dirty="0">
                <a:latin typeface="+mj-lt"/>
              </a:rPr>
              <a:t>- Recap</a:t>
            </a:r>
          </a:p>
          <a:p>
            <a:endParaRPr lang="en-IN" dirty="0"/>
          </a:p>
          <a:p>
            <a:r>
              <a:rPr lang="en-IN" sz="2000" dirty="0" smtClean="0">
                <a:latin typeface="Bookman Old Style" panose="02050604050505020204" pitchFamily="18" charset="0"/>
              </a:rPr>
              <a:t>Time was spent on learning technologies as new functionalities had to be implemented.</a:t>
            </a:r>
            <a:endParaRPr lang="en-IN" sz="2000" dirty="0">
              <a:latin typeface="Bookman Old Style" panose="02050604050505020204" pitchFamily="18" charset="0"/>
            </a:endParaRPr>
          </a:p>
          <a:p>
            <a:r>
              <a:rPr lang="en-IN" sz="2000" dirty="0">
                <a:latin typeface="Bookman Old Style" panose="02050604050505020204" pitchFamily="18" charset="0"/>
              </a:rPr>
              <a:t> </a:t>
            </a:r>
          </a:p>
          <a:p>
            <a:r>
              <a:rPr lang="en-IN" sz="2000" dirty="0" smtClean="0">
                <a:latin typeface="Bookman Old Style" panose="02050604050505020204" pitchFamily="18" charset="0"/>
              </a:rPr>
              <a:t>Front–end </a:t>
            </a:r>
            <a:r>
              <a:rPr lang="en-IN" sz="2000" dirty="0">
                <a:latin typeface="Bookman Old Style" panose="02050604050505020204" pitchFamily="18" charset="0"/>
                <a:sym typeface="Wingdings" panose="05000000000000000000" pitchFamily="2" charset="2"/>
              </a:rPr>
              <a:t> </a:t>
            </a:r>
            <a:r>
              <a:rPr lang="en-IN" sz="2000" dirty="0" smtClean="0">
                <a:latin typeface="Bookman Old Style" panose="02050604050505020204" pitchFamily="18" charset="0"/>
                <a:sym typeface="Wingdings" panose="05000000000000000000" pitchFamily="2" charset="2"/>
              </a:rPr>
              <a:t>Creating the filtering functionality with multiple filters.</a:t>
            </a:r>
            <a:endParaRPr lang="en-IN" sz="2000" dirty="0">
              <a:latin typeface="Bookman Old Style" panose="02050604050505020204" pitchFamily="18" charset="0"/>
              <a:sym typeface="Wingdings" panose="05000000000000000000" pitchFamily="2" charset="2"/>
            </a:endParaRPr>
          </a:p>
          <a:p>
            <a:endParaRPr lang="en-IN" sz="2000" dirty="0">
              <a:latin typeface="Bookman Old Style" panose="02050604050505020204" pitchFamily="18" charset="0"/>
              <a:sym typeface="Wingdings" panose="05000000000000000000" pitchFamily="2" charset="2"/>
            </a:endParaRPr>
          </a:p>
          <a:p>
            <a:r>
              <a:rPr lang="en-IN" sz="2000" dirty="0">
                <a:latin typeface="Bookman Old Style" panose="02050604050505020204" pitchFamily="18" charset="0"/>
                <a:sym typeface="Wingdings" panose="05000000000000000000" pitchFamily="2" charset="2"/>
              </a:rPr>
              <a:t>Back – End </a:t>
            </a:r>
            <a:r>
              <a:rPr lang="en-IN" sz="2000" dirty="0" smtClean="0">
                <a:latin typeface="Bookman Old Style" panose="02050604050505020204" pitchFamily="18" charset="0"/>
                <a:sym typeface="Wingdings" panose="05000000000000000000" pitchFamily="2" charset="2"/>
              </a:rPr>
              <a:t> The two apps were linked together making sure all the routes work and interaction with database works.</a:t>
            </a:r>
          </a:p>
          <a:p>
            <a:endParaRPr lang="en-IN" sz="2000" dirty="0">
              <a:latin typeface="Bookman Old Style" panose="02050604050505020204" pitchFamily="18" charset="0"/>
              <a:sym typeface="Wingdings" panose="05000000000000000000" pitchFamily="2" charset="2"/>
            </a:endParaRPr>
          </a:p>
          <a:p>
            <a:r>
              <a:rPr lang="en-IN" sz="2000" dirty="0" smtClean="0">
                <a:latin typeface="Bookman Old Style" panose="02050604050505020204" pitchFamily="18" charset="0"/>
                <a:sym typeface="Wingdings" panose="05000000000000000000" pitchFamily="2" charset="2"/>
              </a:rPr>
              <a:t>Algorithm  The algorithm was natively developed, tested and optimized.</a:t>
            </a:r>
            <a:endParaRPr lang="en-IN" sz="2000" dirty="0">
              <a:latin typeface="Bookman Old Style" panose="02050604050505020204" pitchFamily="18" charset="0"/>
            </a:endParaRPr>
          </a:p>
        </p:txBody>
      </p:sp>
    </p:spTree>
    <p:extLst>
      <p:ext uri="{BB962C8B-B14F-4D97-AF65-F5344CB8AC3E}">
        <p14:creationId xmlns:p14="http://schemas.microsoft.com/office/powerpoint/2010/main" val="1950246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2340"/>
            <a:ext cx="10515600" cy="1325563"/>
          </a:xfrm>
        </p:spPr>
        <p:txBody>
          <a:bodyPr/>
          <a:lstStyle/>
          <a:p>
            <a:endParaRPr lang="en-US" dirty="0"/>
          </a:p>
        </p:txBody>
      </p:sp>
      <p:sp>
        <p:nvSpPr>
          <p:cNvPr id="5" name="Rectangle 4"/>
          <p:cNvSpPr/>
          <p:nvPr/>
        </p:nvSpPr>
        <p:spPr>
          <a:xfrm>
            <a:off x="0" y="0"/>
            <a:ext cx="2510947" cy="6858000"/>
          </a:xfrm>
          <a:prstGeom prst="rect">
            <a:avLst/>
          </a:prstGeom>
          <a:solidFill>
            <a:srgbClr val="F1FFFF"/>
          </a:solidFill>
          <a:effectLst>
            <a:outerShdw blurRad="495300" dist="50800" dir="5400000" sx="95000" sy="95000" algn="ctr" rotWithShape="0">
              <a:srgbClr val="000000">
                <a:alpha val="43137"/>
              </a:srgb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ectangle 5"/>
          <p:cNvSpPr/>
          <p:nvPr/>
        </p:nvSpPr>
        <p:spPr>
          <a:xfrm>
            <a:off x="0" y="0"/>
            <a:ext cx="12192000" cy="1557903"/>
          </a:xfrm>
          <a:prstGeom prst="rect">
            <a:avLst/>
          </a:prstGeom>
          <a:solidFill>
            <a:srgbClr val="2197A9"/>
          </a:solidFill>
          <a:effectLst>
            <a:outerShdw blurRad="2540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394" y="304513"/>
            <a:ext cx="2242158" cy="948875"/>
          </a:xfrm>
        </p:spPr>
      </p:pic>
      <p:sp>
        <p:nvSpPr>
          <p:cNvPr id="9" name="TextBox 8"/>
          <p:cNvSpPr txBox="1"/>
          <p:nvPr/>
        </p:nvSpPr>
        <p:spPr>
          <a:xfrm>
            <a:off x="0" y="1797269"/>
            <a:ext cx="2510946" cy="369332"/>
          </a:xfrm>
          <a:prstGeom prst="rect">
            <a:avLst/>
          </a:prstGeom>
          <a:noFill/>
        </p:spPr>
        <p:txBody>
          <a:bodyPr wrap="square" rtlCol="0">
            <a:spAutoFit/>
          </a:bodyPr>
          <a:lstStyle/>
          <a:p>
            <a:pPr algn="ctr"/>
            <a:r>
              <a:rPr lang="en-US" dirty="0" smtClean="0"/>
              <a:t>Introduction</a:t>
            </a:r>
            <a:endParaRPr lang="en-US" dirty="0"/>
          </a:p>
        </p:txBody>
      </p:sp>
      <p:sp>
        <p:nvSpPr>
          <p:cNvPr id="10" name="TextBox 9"/>
          <p:cNvSpPr txBox="1"/>
          <p:nvPr/>
        </p:nvSpPr>
        <p:spPr>
          <a:xfrm>
            <a:off x="134394" y="2221301"/>
            <a:ext cx="2242158" cy="369332"/>
          </a:xfrm>
          <a:prstGeom prst="rect">
            <a:avLst/>
          </a:prstGeom>
          <a:noFill/>
        </p:spPr>
        <p:txBody>
          <a:bodyPr wrap="square" rtlCol="0">
            <a:spAutoFit/>
          </a:bodyPr>
          <a:lstStyle/>
          <a:p>
            <a:pPr algn="ctr"/>
            <a:r>
              <a:rPr lang="en-US" dirty="0" smtClean="0"/>
              <a:t>Motivation</a:t>
            </a:r>
            <a:endParaRPr lang="en-US" dirty="0"/>
          </a:p>
        </p:txBody>
      </p:sp>
      <p:sp>
        <p:nvSpPr>
          <p:cNvPr id="11" name="TextBox 10"/>
          <p:cNvSpPr txBox="1"/>
          <p:nvPr/>
        </p:nvSpPr>
        <p:spPr>
          <a:xfrm>
            <a:off x="134394" y="2640813"/>
            <a:ext cx="2242158" cy="369332"/>
          </a:xfrm>
          <a:prstGeom prst="rect">
            <a:avLst/>
          </a:prstGeom>
          <a:noFill/>
        </p:spPr>
        <p:txBody>
          <a:bodyPr wrap="square" rtlCol="0">
            <a:spAutoFit/>
          </a:bodyPr>
          <a:lstStyle/>
          <a:p>
            <a:pPr algn="ctr"/>
            <a:r>
              <a:rPr lang="en-US" dirty="0" smtClean="0"/>
              <a:t>Design Overview</a:t>
            </a:r>
            <a:endParaRPr lang="en-US" dirty="0"/>
          </a:p>
        </p:txBody>
      </p:sp>
      <p:sp>
        <p:nvSpPr>
          <p:cNvPr id="12" name="TextBox 11"/>
          <p:cNvSpPr txBox="1"/>
          <p:nvPr/>
        </p:nvSpPr>
        <p:spPr>
          <a:xfrm>
            <a:off x="134394" y="3055148"/>
            <a:ext cx="2242158" cy="369332"/>
          </a:xfrm>
          <a:prstGeom prst="rect">
            <a:avLst/>
          </a:prstGeom>
          <a:noFill/>
        </p:spPr>
        <p:txBody>
          <a:bodyPr wrap="square" rtlCol="0">
            <a:spAutoFit/>
          </a:bodyPr>
          <a:lstStyle/>
          <a:p>
            <a:pPr algn="ctr"/>
            <a:r>
              <a:rPr lang="en-US" dirty="0" smtClean="0"/>
              <a:t>Sprint 1</a:t>
            </a:r>
            <a:endParaRPr lang="en-US" dirty="0"/>
          </a:p>
        </p:txBody>
      </p:sp>
      <p:sp>
        <p:nvSpPr>
          <p:cNvPr id="13" name="TextBox 12"/>
          <p:cNvSpPr txBox="1"/>
          <p:nvPr/>
        </p:nvSpPr>
        <p:spPr>
          <a:xfrm>
            <a:off x="134394" y="3469483"/>
            <a:ext cx="2242158" cy="369332"/>
          </a:xfrm>
          <a:prstGeom prst="rect">
            <a:avLst/>
          </a:prstGeom>
          <a:noFill/>
        </p:spPr>
        <p:txBody>
          <a:bodyPr wrap="square" rtlCol="0">
            <a:spAutoFit/>
          </a:bodyPr>
          <a:lstStyle/>
          <a:p>
            <a:pPr algn="ctr"/>
            <a:r>
              <a:rPr lang="en-US" dirty="0" smtClean="0"/>
              <a:t>Sprint 2</a:t>
            </a:r>
            <a:endParaRPr lang="en-US" dirty="0"/>
          </a:p>
        </p:txBody>
      </p:sp>
      <p:sp>
        <p:nvSpPr>
          <p:cNvPr id="14" name="TextBox 13"/>
          <p:cNvSpPr txBox="1"/>
          <p:nvPr/>
        </p:nvSpPr>
        <p:spPr>
          <a:xfrm>
            <a:off x="0" y="3906858"/>
            <a:ext cx="2510946" cy="369332"/>
          </a:xfrm>
          <a:prstGeom prst="rect">
            <a:avLst/>
          </a:prstGeom>
          <a:solidFill>
            <a:srgbClr val="AAAAAA"/>
          </a:solidFill>
        </p:spPr>
        <p:txBody>
          <a:bodyPr wrap="square" rtlCol="0">
            <a:spAutoFit/>
          </a:bodyPr>
          <a:lstStyle/>
          <a:p>
            <a:pPr algn="ctr"/>
            <a:r>
              <a:rPr lang="en-US" dirty="0" smtClean="0"/>
              <a:t>Sprint 3</a:t>
            </a:r>
            <a:endParaRPr lang="en-US" dirty="0"/>
          </a:p>
        </p:txBody>
      </p:sp>
    </p:spTree>
    <p:extLst>
      <p:ext uri="{BB962C8B-B14F-4D97-AF65-F5344CB8AC3E}">
        <p14:creationId xmlns:p14="http://schemas.microsoft.com/office/powerpoint/2010/main" val="8010234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470</TotalTime>
  <Words>626</Words>
  <Application>Microsoft Office PowerPoint</Application>
  <PresentationFormat>Widescreen</PresentationFormat>
  <Paragraphs>103</Paragraphs>
  <Slides>9</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Bookman Old Style</vt:lpstr>
      <vt:lpstr>Calibri</vt:lpstr>
      <vt:lpstr>Calibri Light</vt:lpstr>
      <vt:lpstr>Wingdings</vt:lpstr>
      <vt:lpstr>Office Theme</vt:lpstr>
      <vt:lpstr>Team 7 - myPQue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Akshat Goyal</dc:creator>
  <cp:lastModifiedBy>Ashvin Lohiya</cp:lastModifiedBy>
  <cp:revision>20</cp:revision>
  <dcterms:created xsi:type="dcterms:W3CDTF">2017-04-22T21:40:11Z</dcterms:created>
  <dcterms:modified xsi:type="dcterms:W3CDTF">2017-04-23T07:22:00Z</dcterms:modified>
</cp:coreProperties>
</file>