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67" r:id="rId4"/>
    <p:sldId id="259" r:id="rId5"/>
    <p:sldId id="260" r:id="rId6"/>
    <p:sldId id="262" r:id="rId7"/>
    <p:sldId id="263" r:id="rId8"/>
    <p:sldId id="264" r:id="rId9"/>
    <p:sldId id="268" r:id="rId10"/>
    <p:sldId id="269" r:id="rId11"/>
    <p:sldId id="270" r:id="rId12"/>
    <p:sldId id="272" r:id="rId13"/>
    <p:sldId id="273" r:id="rId14"/>
    <p:sldId id="274" r:id="rId15"/>
    <p:sldId id="275" r:id="rId16"/>
    <p:sldId id="271" r:id="rId17"/>
    <p:sldId id="26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1FFFF"/>
    <a:srgbClr val="219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9"/>
    <p:restoredTop sz="82853" autoAdjust="0"/>
  </p:normalViewPr>
  <p:slideViewPr>
    <p:cSldViewPr snapToGrid="0" snapToObjects="1">
      <p:cViewPr>
        <p:scale>
          <a:sx n="85" d="100"/>
          <a:sy n="85" d="100"/>
        </p:scale>
        <p:origin x="-4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4E779-ECDE-47B0-81E5-71C053E43B1E}" type="datetimeFigureOut">
              <a:rPr lang="en-IN" smtClean="0"/>
              <a:t>24/04/17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A2021-7108-4755-B01E-0C62B02DAB26}" type="slidenum">
              <a:rPr lang="en-IN" smtClean="0"/>
              <a:t>‹#›</a:t>
            </a:fld>
            <a:endParaRPr lang="en-IN"/>
          </a:p>
        </p:txBody>
      </p:sp>
    </p:spTree>
    <p:extLst>
      <p:ext uri="{BB962C8B-B14F-4D97-AF65-F5344CB8AC3E}">
        <p14:creationId xmlns:p14="http://schemas.microsoft.com/office/powerpoint/2010/main" val="8247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2</a:t>
            </a:fld>
            <a:endParaRPr lang="en-IN"/>
          </a:p>
        </p:txBody>
      </p:sp>
    </p:spTree>
    <p:extLst>
      <p:ext uri="{BB962C8B-B14F-4D97-AF65-F5344CB8AC3E}">
        <p14:creationId xmlns:p14="http://schemas.microsoft.com/office/powerpoint/2010/main" val="391179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3</a:t>
            </a:fld>
            <a:endParaRPr lang="en-IN"/>
          </a:p>
        </p:txBody>
      </p:sp>
    </p:spTree>
    <p:extLst>
      <p:ext uri="{BB962C8B-B14F-4D97-AF65-F5344CB8AC3E}">
        <p14:creationId xmlns:p14="http://schemas.microsoft.com/office/powerpoint/2010/main" val="6377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4</a:t>
            </a:fld>
            <a:endParaRPr lang="en-IN"/>
          </a:p>
        </p:txBody>
      </p:sp>
    </p:spTree>
    <p:extLst>
      <p:ext uri="{BB962C8B-B14F-4D97-AF65-F5344CB8AC3E}">
        <p14:creationId xmlns:p14="http://schemas.microsoft.com/office/powerpoint/2010/main" val="319208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5</a:t>
            </a:fld>
            <a:endParaRPr lang="en-IN"/>
          </a:p>
        </p:txBody>
      </p:sp>
    </p:spTree>
    <p:extLst>
      <p:ext uri="{BB962C8B-B14F-4D97-AF65-F5344CB8AC3E}">
        <p14:creationId xmlns:p14="http://schemas.microsoft.com/office/powerpoint/2010/main" val="70247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6</a:t>
            </a:fld>
            <a:endParaRPr lang="en-IN"/>
          </a:p>
        </p:txBody>
      </p:sp>
    </p:spTree>
    <p:extLst>
      <p:ext uri="{BB962C8B-B14F-4D97-AF65-F5344CB8AC3E}">
        <p14:creationId xmlns:p14="http://schemas.microsoft.com/office/powerpoint/2010/main" val="2982878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7</a:t>
            </a:fld>
            <a:endParaRPr lang="en-IN"/>
          </a:p>
        </p:txBody>
      </p:sp>
    </p:spTree>
    <p:extLst>
      <p:ext uri="{BB962C8B-B14F-4D97-AF65-F5344CB8AC3E}">
        <p14:creationId xmlns:p14="http://schemas.microsoft.com/office/powerpoint/2010/main" val="289287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5A2021-7108-4755-B01E-0C62B02DAB26}" type="slidenum">
              <a:rPr lang="en-IN" smtClean="0"/>
              <a:t>15</a:t>
            </a:fld>
            <a:endParaRPr lang="en-IN"/>
          </a:p>
        </p:txBody>
      </p:sp>
    </p:spTree>
    <p:extLst>
      <p:ext uri="{BB962C8B-B14F-4D97-AF65-F5344CB8AC3E}">
        <p14:creationId xmlns:p14="http://schemas.microsoft.com/office/powerpoint/2010/main" val="3255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96920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53468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856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3652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09700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1911C0-A6BB-6442-9218-1A38E098B5A8}"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16215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911C0-A6BB-6442-9218-1A38E098B5A8}" type="datetimeFigureOut">
              <a:rPr lang="en-US" smtClean="0"/>
              <a:t>4/24/17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05787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1911C0-A6BB-6442-9218-1A38E098B5A8}" type="datetimeFigureOut">
              <a:rPr lang="en-US" smtClean="0"/>
              <a:t>4/24/17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62950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911C0-A6BB-6442-9218-1A38E098B5A8}" type="datetimeFigureOut">
              <a:rPr lang="en-US" smtClean="0"/>
              <a:t>4/24/17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60827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911C0-A6BB-6442-9218-1A38E098B5A8}"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205072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911C0-A6BB-6442-9218-1A38E098B5A8}"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605050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911C0-A6BB-6442-9218-1A38E098B5A8}" type="datetimeFigureOut">
              <a:rPr lang="en-US" smtClean="0"/>
              <a:t>4/24/17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8747D-2634-EF48-AAC6-ED1A1CF84166}" type="slidenum">
              <a:rPr lang="en-US" smtClean="0"/>
              <a:t>‹#›</a:t>
            </a:fld>
            <a:endParaRPr lang="en-US"/>
          </a:p>
        </p:txBody>
      </p:sp>
    </p:spTree>
    <p:extLst>
      <p:ext uri="{BB962C8B-B14F-4D97-AF65-F5344CB8AC3E}">
        <p14:creationId xmlns:p14="http://schemas.microsoft.com/office/powerpoint/2010/main" val="41813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86392"/>
            <a:ext cx="9144000" cy="2387600"/>
          </a:xfrm>
        </p:spPr>
        <p:txBody>
          <a:bodyPr>
            <a:normAutofit/>
          </a:bodyPr>
          <a:lstStyle/>
          <a:p>
            <a:r>
              <a:rPr lang="en-US" sz="2800" dirty="0" smtClean="0">
                <a:latin typeface="Avenir Next" charset="0"/>
                <a:ea typeface="Avenir Next" charset="0"/>
                <a:cs typeface="Avenir Next" charset="0"/>
              </a:rPr>
              <a:t/>
            </a:r>
            <a:br>
              <a:rPr lang="en-US" sz="2800" dirty="0" smtClean="0">
                <a:latin typeface="Avenir Next" charset="0"/>
                <a:ea typeface="Avenir Next" charset="0"/>
                <a:cs typeface="Avenir Next" charset="0"/>
              </a:rPr>
            </a:br>
            <a:r>
              <a:rPr lang="en-US" sz="2800" dirty="0">
                <a:latin typeface="Avenir Next" charset="0"/>
                <a:ea typeface="Avenir Next" charset="0"/>
                <a:cs typeface="Avenir Next" charset="0"/>
              </a:rPr>
              <a:t/>
            </a:r>
            <a:br>
              <a:rPr lang="en-US" sz="2800" dirty="0">
                <a:latin typeface="Avenir Next" charset="0"/>
                <a:ea typeface="Avenir Next" charset="0"/>
                <a:cs typeface="Avenir Next" charset="0"/>
              </a:rPr>
            </a:br>
            <a:r>
              <a:rPr lang="en-US" sz="2800" dirty="0" smtClean="0">
                <a:latin typeface="Avenir Next" charset="0"/>
                <a:ea typeface="Avenir Next" charset="0"/>
                <a:cs typeface="Avenir Next" charset="0"/>
              </a:rPr>
              <a:t>Team 7</a:t>
            </a:r>
            <a:br>
              <a:rPr lang="en-US" sz="2800" dirty="0" smtClean="0">
                <a:latin typeface="Avenir Next" charset="0"/>
                <a:ea typeface="Avenir Next" charset="0"/>
                <a:cs typeface="Avenir Next" charset="0"/>
              </a:rPr>
            </a:br>
            <a:endParaRPr lang="en-US" sz="2800" dirty="0">
              <a:latin typeface="Avenir Next" charset="0"/>
              <a:ea typeface="Avenir Next" charset="0"/>
              <a:cs typeface="Avenir Next" charset="0"/>
            </a:endParaRPr>
          </a:p>
        </p:txBody>
      </p:sp>
      <p:sp>
        <p:nvSpPr>
          <p:cNvPr id="3" name="Subtitle 2"/>
          <p:cNvSpPr>
            <a:spLocks noGrp="1"/>
          </p:cNvSpPr>
          <p:nvPr>
            <p:ph type="subTitle" idx="1"/>
          </p:nvPr>
        </p:nvSpPr>
        <p:spPr>
          <a:xfrm>
            <a:off x="551543" y="4737155"/>
            <a:ext cx="11277600" cy="1655762"/>
          </a:xfrm>
        </p:spPr>
        <p:txBody>
          <a:bodyPr>
            <a:normAutofit/>
          </a:bodyPr>
          <a:lstStyle/>
          <a:p>
            <a:r>
              <a:rPr lang="en-US" sz="2000" dirty="0" err="1" smtClean="0">
                <a:latin typeface="Avenir Next" charset="0"/>
                <a:ea typeface="Avenir Next" charset="0"/>
                <a:cs typeface="Avenir Next" charset="0"/>
              </a:rPr>
              <a:t>Ashvin</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Lohiya</a:t>
            </a:r>
            <a:r>
              <a:rPr lang="en-US" sz="2000" dirty="0" smtClean="0">
                <a:latin typeface="Avenir Next" charset="0"/>
                <a:ea typeface="Avenir Next" charset="0"/>
                <a:cs typeface="Avenir Next" charset="0"/>
              </a:rPr>
              <a:t>, Akshat Goyal, </a:t>
            </a:r>
            <a:r>
              <a:rPr lang="en-US" sz="2000" dirty="0" err="1" smtClean="0">
                <a:latin typeface="Avenir Next" charset="0"/>
                <a:ea typeface="Avenir Next" charset="0"/>
                <a:cs typeface="Avenir Next" charset="0"/>
              </a:rPr>
              <a:t>Palina</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Rawat</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Shubhang</a:t>
            </a:r>
            <a:r>
              <a:rPr lang="en-US" sz="2000" dirty="0" smtClean="0">
                <a:latin typeface="Avenir Next" charset="0"/>
                <a:ea typeface="Avenir Next" charset="0"/>
                <a:cs typeface="Avenir Next" charset="0"/>
              </a:rPr>
              <a:t> </a:t>
            </a:r>
            <a:r>
              <a:rPr lang="en-US" sz="2000" dirty="0" smtClean="0">
                <a:latin typeface="Avenir Next" charset="0"/>
                <a:ea typeface="Avenir Next" charset="0"/>
                <a:cs typeface="Avenir Next" charset="0"/>
              </a:rPr>
              <a:t>Kulkarni, </a:t>
            </a:r>
            <a:r>
              <a:rPr lang="en-US" sz="2000" dirty="0" err="1" smtClean="0">
                <a:latin typeface="Avenir Next" charset="0"/>
                <a:ea typeface="Avenir Next" charset="0"/>
                <a:cs typeface="Avenir Next" charset="0"/>
              </a:rPr>
              <a:t>Sidhant</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Chadda</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Aakash</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Keswani</a:t>
            </a:r>
            <a:endParaRPr lang="en-US" sz="2000" dirty="0">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013" y="2181480"/>
            <a:ext cx="4639974" cy="1963624"/>
          </a:xfrm>
          <a:prstGeom prst="rect">
            <a:avLst/>
          </a:prstGeom>
        </p:spPr>
      </p:pic>
    </p:spTree>
    <p:extLst>
      <p:ext uri="{BB962C8B-B14F-4D97-AF65-F5344CB8AC3E}">
        <p14:creationId xmlns:p14="http://schemas.microsoft.com/office/powerpoint/2010/main" val="804317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a:latin typeface="Avenir Next" charset="0"/>
                <a:ea typeface="Avenir Next" charset="0"/>
                <a:cs typeface="Avenir Next" charset="0"/>
              </a:rPr>
              <a:t>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a:t>
            </a:r>
            <a:r>
              <a:rPr lang="en-IN" sz="2800" u="sng" dirty="0" smtClean="0">
                <a:latin typeface="Avenir Next" charset="0"/>
                <a:ea typeface="Avenir Next" charset="0"/>
                <a:cs typeface="Avenir Next" charset="0"/>
              </a:rPr>
              <a:t>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#1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student, I would like to login using </a:t>
            </a:r>
            <a:r>
              <a:rPr lang="en-US" sz="2800" dirty="0">
                <a:latin typeface="Avenir Next" charset="0"/>
                <a:ea typeface="Avenir Next" charset="0"/>
                <a:cs typeface="Avenir Next" charset="0"/>
              </a:rPr>
              <a:t>P</a:t>
            </a:r>
            <a:r>
              <a:rPr lang="en-US" sz="2800" dirty="0" smtClean="0">
                <a:latin typeface="Avenir Next" charset="0"/>
                <a:ea typeface="Avenir Next" charset="0"/>
                <a:cs typeface="Avenir Next" charset="0"/>
              </a:rPr>
              <a:t>urdue </a:t>
            </a:r>
            <a:r>
              <a:rPr lang="en-US" sz="2800" dirty="0">
                <a:latin typeface="Avenir Next" charset="0"/>
                <a:ea typeface="Avenir Next" charset="0"/>
                <a:cs typeface="Avenir Next" charset="0"/>
              </a:rPr>
              <a:t>credentials.</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86541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a:latin typeface="Avenir Next" charset="0"/>
                <a:ea typeface="Avenir Next" charset="0"/>
                <a:cs typeface="Avenir Next" charset="0"/>
              </a:rPr>
              <a:t>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a:t>
            </a:r>
            <a:r>
              <a:rPr lang="en-IN" sz="2800" u="sng" dirty="0" smtClean="0">
                <a:latin typeface="Avenir Next" charset="0"/>
                <a:ea typeface="Avenir Next" charset="0"/>
                <a:cs typeface="Avenir Next" charset="0"/>
              </a:rPr>
              <a:t>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#2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student, I would like to be able to see my current meeting schedule.</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970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a:latin typeface="Avenir Next" charset="0"/>
                <a:ea typeface="Avenir Next" charset="0"/>
                <a:cs typeface="Avenir Next" charset="0"/>
              </a:rPr>
              <a:t>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a:t>
            </a:r>
            <a:r>
              <a:rPr lang="en-IN" sz="2800" u="sng" dirty="0" smtClean="0">
                <a:latin typeface="Avenir Next" charset="0"/>
                <a:ea typeface="Avenir Next" charset="0"/>
                <a:cs typeface="Avenir Next" charset="0"/>
              </a:rPr>
              <a:t>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#3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r>
              <a:rPr lang="en-US" sz="2800" dirty="0">
                <a:latin typeface="Avenir Next" charset="0"/>
                <a:ea typeface="Avenir Next" charset="0"/>
                <a:cs typeface="Avenir Next" charset="0"/>
              </a:rPr>
              <a:t>As a student, I would like to be able to get an estimate of the wait times in different queues.</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22234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a:latin typeface="Avenir Next" charset="0"/>
                <a:ea typeface="Avenir Next" charset="0"/>
                <a:cs typeface="Avenir Next" charset="0"/>
              </a:rPr>
              <a:t>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a:t>
            </a:r>
            <a:r>
              <a:rPr lang="en-IN" sz="2800" u="sng" dirty="0" smtClean="0">
                <a:latin typeface="Avenir Next" charset="0"/>
                <a:ea typeface="Avenir Next" charset="0"/>
                <a:cs typeface="Avenir Next" charset="0"/>
              </a:rPr>
              <a:t>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#4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recruiter, I would like to be able to see the queue of students.</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3610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a:latin typeface="Avenir Next" charset="0"/>
                <a:ea typeface="Avenir Next" charset="0"/>
                <a:cs typeface="Avenir Next" charset="0"/>
              </a:rPr>
              <a:t>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a:t>
            </a:r>
            <a:r>
              <a:rPr lang="en-IN" sz="2800" u="sng" dirty="0" smtClean="0">
                <a:latin typeface="Avenir Next" charset="0"/>
                <a:ea typeface="Avenir Next" charset="0"/>
                <a:cs typeface="Avenir Next" charset="0"/>
              </a:rPr>
              <a:t>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#5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recruiter, I would like to be able to </a:t>
            </a:r>
            <a:r>
              <a:rPr lang="en-US" sz="2800" dirty="0" err="1">
                <a:latin typeface="Avenir Next" charset="0"/>
                <a:ea typeface="Avenir Next" charset="0"/>
                <a:cs typeface="Avenir Next" charset="0"/>
              </a:rPr>
              <a:t>dequeue</a:t>
            </a:r>
            <a:r>
              <a:rPr lang="en-US" sz="2800" dirty="0">
                <a:latin typeface="Avenir Next" charset="0"/>
                <a:ea typeface="Avenir Next" charset="0"/>
                <a:cs typeface="Avenir Next" charset="0"/>
              </a:rPr>
              <a:t> students.</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60740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a:latin typeface="Avenir Next" charset="0"/>
                <a:ea typeface="Avenir Next" charset="0"/>
                <a:cs typeface="Avenir Next" charset="0"/>
              </a:rPr>
              <a:t>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a:t>
            </a:r>
            <a:r>
              <a:rPr lang="en-IN" sz="2800" u="sng" dirty="0" smtClean="0">
                <a:latin typeface="Avenir Next" charset="0"/>
                <a:ea typeface="Avenir Next" charset="0"/>
                <a:cs typeface="Avenir Next" charset="0"/>
              </a:rPr>
              <a:t>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#6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recruiter, I would like to be able to mark certain students.</a:t>
            </a:r>
            <a:r>
              <a:rPr lang="en-US" sz="2800" dirty="0">
                <a:latin typeface="Avenir Next" charset="0"/>
                <a:ea typeface="Avenir Next" charset="0"/>
                <a:cs typeface="Avenir Next" charset="0"/>
              </a:rPr>
              <a:t> </a:t>
            </a:r>
            <a:endParaRPr lang="en-IN" sz="2000" dirty="0" smtClean="0">
              <a:latin typeface="Avenir Next" charset="0"/>
              <a:ea typeface="Avenir Next" charset="0"/>
              <a:cs typeface="Avenir Next" charset="0"/>
            </a:endParaRPr>
          </a:p>
          <a:p>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71195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a:latin typeface="Avenir Next" charset="0"/>
                <a:ea typeface="Avenir Next" charset="0"/>
                <a:cs typeface="Avenir Next" charset="0"/>
              </a:rPr>
              <a:t>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a:t>
            </a:r>
            <a:r>
              <a:rPr lang="en-IN" sz="2800" u="sng" dirty="0" smtClean="0">
                <a:latin typeface="Avenir Next" charset="0"/>
                <a:ea typeface="Avenir Next" charset="0"/>
                <a:cs typeface="Avenir Next" charset="0"/>
              </a:rPr>
              <a:t>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#7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student, I would like to be able to cancel my meeting appointment.</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9540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708981"/>
          </a:xfrm>
          <a:prstGeom prst="rect">
            <a:avLst/>
          </a:prstGeom>
          <a:noFill/>
        </p:spPr>
        <p:txBody>
          <a:bodyPr wrap="square" rtlCol="0">
            <a:spAutoFit/>
          </a:bodyPr>
          <a:lstStyle/>
          <a:p>
            <a:pPr algn="ctr"/>
            <a:endParaRPr lang="en-IN" sz="2000" dirty="0" smtClean="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We are Team 7 and this is</a:t>
            </a:r>
            <a:r>
              <a:rPr lang="mr-IN" sz="2000" dirty="0" smtClean="0">
                <a:latin typeface="Avenir Next" charset="0"/>
                <a:ea typeface="Avenir Next" charset="0"/>
                <a:cs typeface="Avenir Next" charset="0"/>
              </a:rPr>
              <a:t>…</a:t>
            </a: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r>
              <a:rPr lang="en-IN" sz="4000" dirty="0" smtClean="0">
                <a:latin typeface="Avenir Next" charset="0"/>
                <a:ea typeface="Avenir Next" charset="0"/>
                <a:cs typeface="Avenir Next" charset="0"/>
              </a:rPr>
              <a:t>QUESTIONS?</a:t>
            </a:r>
            <a:endParaRPr lang="en-IN" sz="4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556" y="2797759"/>
            <a:ext cx="2961834" cy="1253441"/>
          </a:xfrm>
          <a:prstGeom prst="rect">
            <a:avLst/>
          </a:prstGeom>
        </p:spPr>
      </p:pic>
    </p:spTree>
    <p:extLst>
      <p:ext uri="{BB962C8B-B14F-4D97-AF65-F5344CB8AC3E}">
        <p14:creationId xmlns:p14="http://schemas.microsoft.com/office/powerpoint/2010/main" val="80102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8" end="8"/>
                                            </p:txEl>
                                          </p:spTgt>
                                        </p:tgtEl>
                                        <p:attrNameLst>
                                          <p:attrName>style.visibility</p:attrName>
                                        </p:attrNameLst>
                                      </p:cBhvr>
                                      <p:to>
                                        <p:strVal val="visible"/>
                                      </p:to>
                                    </p:set>
                                    <p:animEffect transition="in" filter="fade">
                                      <p:cBhvr>
                                        <p:cTn id="17"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770537"/>
          </a:xfrm>
          <a:prstGeom prst="rect">
            <a:avLst/>
          </a:prstGeom>
          <a:noFill/>
        </p:spPr>
        <p:txBody>
          <a:bodyPr wrap="square" rtlCol="0">
            <a:spAutoFit/>
          </a:bodyPr>
          <a:lstStyle/>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r>
              <a:rPr lang="en-IN" sz="4000" i="1" dirty="0" smtClean="0">
                <a:latin typeface="Avenir Next" charset="0"/>
                <a:ea typeface="Avenir Next" charset="0"/>
                <a:cs typeface="Avenir Next" charset="0"/>
              </a:rPr>
              <a:t>FIN.</a:t>
            </a:r>
          </a:p>
          <a:p>
            <a:pPr algn="ctr"/>
            <a:r>
              <a:rPr lang="en-IN" sz="2400" i="1" dirty="0" smtClean="0">
                <a:latin typeface="Avenir Next" charset="0"/>
                <a:ea typeface="Avenir Next" charset="0"/>
                <a:cs typeface="Avenir Next" charset="0"/>
              </a:rPr>
              <a:t>(though its just a start</a:t>
            </a:r>
            <a:r>
              <a:rPr lang="mr-IN" sz="2400" i="1" dirty="0" smtClean="0">
                <a:latin typeface="Avenir Next" charset="0"/>
                <a:ea typeface="Avenir Next" charset="0"/>
                <a:cs typeface="Avenir Next" charset="0"/>
              </a:rPr>
              <a:t>…</a:t>
            </a:r>
            <a:r>
              <a:rPr lang="en-IN" sz="2400" i="1" dirty="0" smtClean="0">
                <a:latin typeface="Avenir Next" charset="0"/>
                <a:ea typeface="Avenir Next" charset="0"/>
                <a:cs typeface="Avenir Next" charset="0"/>
              </a:rPr>
              <a:t>)</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1822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7" end="7"/>
                                            </p:txEl>
                                          </p:spTgt>
                                        </p:tgtEl>
                                        <p:attrNameLst>
                                          <p:attrName>style.visibility</p:attrName>
                                        </p:attrNameLst>
                                      </p:cBhvr>
                                      <p:to>
                                        <p:strVal val="visible"/>
                                      </p:to>
                                    </p:set>
                                    <p:animEffect transition="in" filter="fade">
                                      <p:cBhvr>
                                        <p:cTn id="7"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venir Next" charset="0"/>
                <a:ea typeface="Avenir Next" charset="0"/>
                <a:cs typeface="Avenir Next" charset="0"/>
              </a:rPr>
              <a:t>In a nutshell</a:t>
            </a:r>
            <a:r>
              <a:rPr lang="is-IS" sz="4000" dirty="0" smtClean="0">
                <a:latin typeface="Avenir Next" charset="0"/>
                <a:ea typeface="Avenir Next" charset="0"/>
                <a:cs typeface="Avenir Next" charset="0"/>
              </a:rPr>
              <a:t>…</a:t>
            </a: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3492356" y="1981935"/>
            <a:ext cx="7718234" cy="1323439"/>
          </a:xfrm>
          <a:prstGeom prst="rect">
            <a:avLst/>
          </a:prstGeom>
          <a:noFill/>
        </p:spPr>
        <p:txBody>
          <a:bodyPr wrap="square" rtlCol="0">
            <a:spAutoFit/>
          </a:bodyPr>
          <a:lstStyle/>
          <a:p>
            <a:r>
              <a:rPr lang="en-IN" sz="4000" dirty="0" err="1" smtClean="0">
                <a:latin typeface="Avenir Next" charset="0"/>
                <a:ea typeface="Avenir Next" charset="0"/>
                <a:cs typeface="Avenir Next" charset="0"/>
              </a:rPr>
              <a:t>myPQue</a:t>
            </a:r>
            <a:r>
              <a:rPr lang="en-IN" sz="4000" dirty="0" smtClean="0">
                <a:latin typeface="Avenir Next" charset="0"/>
                <a:ea typeface="Avenir Next" charset="0"/>
                <a:cs typeface="Avenir Next" charset="0"/>
              </a:rPr>
              <a:t> is an easy-to-use  web application that</a:t>
            </a:r>
            <a:r>
              <a:rPr lang="is-IS" sz="4000" dirty="0" smtClean="0">
                <a:latin typeface="Avenir Next" charset="0"/>
                <a:ea typeface="Avenir Next" charset="0"/>
                <a:cs typeface="Avenir Next" charset="0"/>
              </a:rPr>
              <a:t>…</a:t>
            </a:r>
          </a:p>
        </p:txBody>
      </p:sp>
      <p:sp>
        <p:nvSpPr>
          <p:cNvPr id="8" name="TextBox 7"/>
          <p:cNvSpPr txBox="1"/>
          <p:nvPr/>
        </p:nvSpPr>
        <p:spPr>
          <a:xfrm>
            <a:off x="3492356" y="3469483"/>
            <a:ext cx="7861444" cy="3108543"/>
          </a:xfrm>
          <a:prstGeom prst="rect">
            <a:avLst/>
          </a:prstGeom>
          <a:noFill/>
        </p:spPr>
        <p:txBody>
          <a:bodyPr wrap="square" rtlCol="0">
            <a:spAutoFit/>
          </a:bodyPr>
          <a:lstStyle/>
          <a:p>
            <a:pPr marL="571500" indent="-571500">
              <a:buFont typeface="Arial" charset="0"/>
              <a:buChar char="•"/>
            </a:pPr>
            <a:r>
              <a:rPr lang="en-IN" sz="2800" dirty="0">
                <a:latin typeface="Avenir Next" charset="0"/>
                <a:ea typeface="Avenir Next" charset="0"/>
                <a:cs typeface="Avenir Next" charset="0"/>
              </a:rPr>
              <a:t>Schedules students with recruiters according to their </a:t>
            </a:r>
            <a:r>
              <a:rPr lang="en-IN" sz="2800" dirty="0" smtClean="0">
                <a:latin typeface="Avenir Next" charset="0"/>
                <a:ea typeface="Avenir Next" charset="0"/>
                <a:cs typeface="Avenir Next" charset="0"/>
              </a:rPr>
              <a:t>preferences</a:t>
            </a:r>
          </a:p>
          <a:p>
            <a:pPr marL="571500" indent="-571500">
              <a:buFont typeface="Arial" charset="0"/>
              <a:buChar char="•"/>
            </a:pPr>
            <a:endParaRPr lang="en-IN" sz="2800" dirty="0" smtClean="0">
              <a:latin typeface="Avenir Next" charset="0"/>
              <a:ea typeface="Avenir Next" charset="0"/>
              <a:cs typeface="Avenir Next" charset="0"/>
            </a:endParaRPr>
          </a:p>
          <a:p>
            <a:pPr marL="571500" indent="-571500">
              <a:buFont typeface="Arial" charset="0"/>
              <a:buChar char="•"/>
            </a:pPr>
            <a:r>
              <a:rPr lang="en-IN" sz="2800" dirty="0">
                <a:latin typeface="Avenir Next" charset="0"/>
                <a:ea typeface="Avenir Next" charset="0"/>
                <a:cs typeface="Avenir Next" charset="0"/>
              </a:rPr>
              <a:t>Optimize Optimize Optimize</a:t>
            </a:r>
            <a:r>
              <a:rPr lang="en-IN" sz="2800" dirty="0" smtClean="0">
                <a:latin typeface="Avenir Next" charset="0"/>
                <a:ea typeface="Avenir Next" charset="0"/>
                <a:cs typeface="Avenir Next" charset="0"/>
              </a:rPr>
              <a:t>!</a:t>
            </a:r>
          </a:p>
          <a:p>
            <a:pPr marL="571500" indent="-571500">
              <a:buFont typeface="Arial" charset="0"/>
              <a:buChar char="•"/>
            </a:pPr>
            <a:endParaRPr lang="en-IN" sz="2800" dirty="0" smtClean="0">
              <a:latin typeface="Avenir Next" charset="0"/>
              <a:ea typeface="Avenir Next" charset="0"/>
              <a:cs typeface="Avenir Next" charset="0"/>
            </a:endParaRPr>
          </a:p>
          <a:p>
            <a:pPr marL="571500" indent="-571500">
              <a:buFont typeface="Arial" charset="0"/>
              <a:buChar char="•"/>
            </a:pPr>
            <a:r>
              <a:rPr lang="en-IN" sz="2800" dirty="0">
                <a:latin typeface="Avenir Next" charset="0"/>
                <a:ea typeface="Avenir Next" charset="0"/>
                <a:cs typeface="Avenir Next" charset="0"/>
              </a:rPr>
              <a:t>Helps recruiters remain organized by maintaining queues of students </a:t>
            </a:r>
            <a:r>
              <a:rPr lang="en-IN" sz="2800" dirty="0" smtClean="0">
                <a:latin typeface="Avenir Next" charset="0"/>
                <a:ea typeface="Avenir Next" charset="0"/>
                <a:cs typeface="Avenir Next" charset="0"/>
              </a:rPr>
              <a:t>virtually</a:t>
            </a:r>
            <a:endParaRPr lang="en-IN" sz="2800" dirty="0">
              <a:latin typeface="Avenir Next" charset="0"/>
              <a:ea typeface="Avenir Next" charset="0"/>
              <a:cs typeface="Avenir Next" charset="0"/>
            </a:endParaRPr>
          </a:p>
        </p:txBody>
      </p:sp>
    </p:spTree>
    <p:extLst>
      <p:ext uri="{BB962C8B-B14F-4D97-AF65-F5344CB8AC3E}">
        <p14:creationId xmlns:p14="http://schemas.microsoft.com/office/powerpoint/2010/main" val="53159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venir Next" charset="0"/>
                <a:ea typeface="Avenir Next" charset="0"/>
                <a:cs typeface="Avenir Next" charset="0"/>
              </a:rPr>
              <a:t>In a nutshell</a:t>
            </a:r>
            <a:r>
              <a:rPr lang="is-IS" sz="4000" dirty="0" smtClean="0">
                <a:latin typeface="Avenir Next" charset="0"/>
                <a:ea typeface="Avenir Next" charset="0"/>
                <a:cs typeface="Avenir Next" charset="0"/>
              </a:rPr>
              <a:t>…</a:t>
            </a: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3492356" y="1981935"/>
            <a:ext cx="7718234" cy="1323439"/>
          </a:xfrm>
          <a:prstGeom prst="rect">
            <a:avLst/>
          </a:prstGeom>
          <a:noFill/>
        </p:spPr>
        <p:txBody>
          <a:bodyPr wrap="square" rtlCol="0">
            <a:spAutoFit/>
          </a:bodyPr>
          <a:lstStyle/>
          <a:p>
            <a:r>
              <a:rPr lang="en-IN" sz="4000" dirty="0" err="1" smtClean="0">
                <a:latin typeface="Avenir Next" charset="0"/>
                <a:ea typeface="Avenir Next" charset="0"/>
                <a:cs typeface="Avenir Next" charset="0"/>
              </a:rPr>
              <a:t>myPQue</a:t>
            </a:r>
            <a:r>
              <a:rPr lang="en-IN" sz="4000" dirty="0" smtClean="0">
                <a:latin typeface="Avenir Next" charset="0"/>
                <a:ea typeface="Avenir Next" charset="0"/>
                <a:cs typeface="Avenir Next" charset="0"/>
              </a:rPr>
              <a:t> is an easy-to-use  web application that</a:t>
            </a:r>
            <a:r>
              <a:rPr lang="is-IS" sz="4000" dirty="0" smtClean="0">
                <a:latin typeface="Avenir Next" charset="0"/>
                <a:ea typeface="Avenir Next" charset="0"/>
                <a:cs typeface="Avenir Next" charset="0"/>
              </a:rPr>
              <a:t>…</a:t>
            </a:r>
          </a:p>
        </p:txBody>
      </p:sp>
      <p:sp>
        <p:nvSpPr>
          <p:cNvPr id="8" name="TextBox 7"/>
          <p:cNvSpPr txBox="1"/>
          <p:nvPr/>
        </p:nvSpPr>
        <p:spPr>
          <a:xfrm>
            <a:off x="3492356" y="3469483"/>
            <a:ext cx="7861444" cy="954107"/>
          </a:xfrm>
          <a:prstGeom prst="rect">
            <a:avLst/>
          </a:prstGeom>
          <a:noFill/>
        </p:spPr>
        <p:txBody>
          <a:bodyPr wrap="square" rtlCol="0">
            <a:spAutoFit/>
          </a:bodyPr>
          <a:lstStyle/>
          <a:p>
            <a:pPr marL="571500" indent="-571500">
              <a:buFont typeface="Arial" charset="0"/>
              <a:buChar char="•"/>
            </a:pPr>
            <a:r>
              <a:rPr lang="en-IN" sz="2800" dirty="0">
                <a:latin typeface="Avenir Next" charset="0"/>
                <a:ea typeface="Avenir Next" charset="0"/>
                <a:cs typeface="Avenir Next" charset="0"/>
              </a:rPr>
              <a:t>Schedules students with recruiters according to their </a:t>
            </a:r>
            <a:r>
              <a:rPr lang="en-IN" sz="2800" dirty="0" smtClean="0">
                <a:latin typeface="Avenir Next" charset="0"/>
                <a:ea typeface="Avenir Next" charset="0"/>
                <a:cs typeface="Avenir Next" charset="0"/>
              </a:rPr>
              <a:t>preferences</a:t>
            </a:r>
            <a:endParaRPr lang="en-IN" sz="2800" dirty="0">
              <a:latin typeface="Avenir Next" charset="0"/>
              <a:ea typeface="Avenir Next" charset="0"/>
              <a:cs typeface="Avenir Next" charset="0"/>
            </a:endParaRPr>
          </a:p>
        </p:txBody>
      </p:sp>
      <p:sp>
        <p:nvSpPr>
          <p:cNvPr id="15" name="TextBox 14"/>
          <p:cNvSpPr txBox="1"/>
          <p:nvPr/>
        </p:nvSpPr>
        <p:spPr>
          <a:xfrm>
            <a:off x="3492356" y="4423590"/>
            <a:ext cx="7141777" cy="523220"/>
          </a:xfrm>
          <a:prstGeom prst="rect">
            <a:avLst/>
          </a:prstGeom>
          <a:noFill/>
        </p:spPr>
        <p:txBody>
          <a:bodyPr wrap="square" rtlCol="0">
            <a:spAutoFit/>
          </a:bodyPr>
          <a:lstStyle/>
          <a:p>
            <a:pPr marL="571500" indent="-571500">
              <a:buFont typeface="Arial" charset="0"/>
              <a:buChar char="•"/>
            </a:pPr>
            <a:r>
              <a:rPr lang="en-IN" sz="2800" dirty="0" smtClean="0">
                <a:latin typeface="Avenir Next" charset="0"/>
                <a:ea typeface="Avenir Next" charset="0"/>
                <a:cs typeface="Avenir Next" charset="0"/>
              </a:rPr>
              <a:t>Optimize </a:t>
            </a:r>
            <a:r>
              <a:rPr lang="en-IN" sz="2800" dirty="0">
                <a:latin typeface="Avenir Next" charset="0"/>
                <a:ea typeface="Avenir Next" charset="0"/>
                <a:cs typeface="Avenir Next" charset="0"/>
              </a:rPr>
              <a:t>Optimize Optimize</a:t>
            </a:r>
            <a:r>
              <a:rPr lang="en-IN" sz="2800" smtClean="0">
                <a:latin typeface="Avenir Next" charset="0"/>
                <a:ea typeface="Avenir Next" charset="0"/>
                <a:cs typeface="Avenir Next" charset="0"/>
              </a:rPr>
              <a:t>!  </a:t>
            </a:r>
            <a:endParaRPr lang="en-IN" sz="2800" strike="sngStrike" dirty="0" smtClean="0">
              <a:latin typeface="Avenir Next" charset="0"/>
              <a:ea typeface="Avenir Next" charset="0"/>
              <a:cs typeface="Avenir Next" charset="0"/>
            </a:endParaRPr>
          </a:p>
        </p:txBody>
      </p:sp>
      <p:sp>
        <p:nvSpPr>
          <p:cNvPr id="17" name="TextBox 16"/>
          <p:cNvSpPr txBox="1"/>
          <p:nvPr/>
        </p:nvSpPr>
        <p:spPr>
          <a:xfrm>
            <a:off x="3492356" y="5104064"/>
            <a:ext cx="7277244" cy="1231106"/>
          </a:xfrm>
          <a:prstGeom prst="rect">
            <a:avLst/>
          </a:prstGeom>
          <a:noFill/>
        </p:spPr>
        <p:txBody>
          <a:bodyPr wrap="square" rtlCol="0">
            <a:spAutoFit/>
          </a:bodyPr>
          <a:lstStyle/>
          <a:p>
            <a:pPr marL="571500" indent="-571500">
              <a:buFont typeface="Arial" charset="0"/>
              <a:buChar char="•"/>
            </a:pPr>
            <a:r>
              <a:rPr lang="en-IN" sz="2800" dirty="0" smtClean="0">
                <a:latin typeface="Avenir Next" charset="0"/>
                <a:ea typeface="Avenir Next" charset="0"/>
                <a:cs typeface="Avenir Next" charset="0"/>
              </a:rPr>
              <a:t>Helps </a:t>
            </a:r>
            <a:r>
              <a:rPr lang="en-IN" sz="2800" dirty="0">
                <a:latin typeface="Avenir Next" charset="0"/>
                <a:ea typeface="Avenir Next" charset="0"/>
                <a:cs typeface="Avenir Next" charset="0"/>
              </a:rPr>
              <a:t>recruiters remain organized by maintaining queues of students virtually</a:t>
            </a:r>
          </a:p>
          <a:p>
            <a:endParaRPr lang="en-US" dirty="0">
              <a:latin typeface="Avenir Next" charset="0"/>
              <a:ea typeface="Avenir Next" charset="0"/>
              <a:cs typeface="Avenir Next" charset="0"/>
            </a:endParaRPr>
          </a:p>
        </p:txBody>
      </p:sp>
      <p:cxnSp>
        <p:nvCxnSpPr>
          <p:cNvPr id="19" name="Straight Connector 18"/>
          <p:cNvCxnSpPr/>
          <p:nvPr/>
        </p:nvCxnSpPr>
        <p:spPr>
          <a:xfrm flipV="1">
            <a:off x="3979333" y="4685200"/>
            <a:ext cx="4402667" cy="392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23299" y="4410647"/>
            <a:ext cx="2370667" cy="954107"/>
          </a:xfrm>
          <a:prstGeom prst="rect">
            <a:avLst/>
          </a:prstGeom>
          <a:noFill/>
        </p:spPr>
        <p:txBody>
          <a:bodyPr wrap="square" rtlCol="0">
            <a:spAutoFit/>
          </a:bodyPr>
          <a:lstStyle/>
          <a:p>
            <a:r>
              <a:rPr lang="en-US" sz="2800" dirty="0" smtClean="0">
                <a:latin typeface="Avenir Next" charset="0"/>
                <a:ea typeface="Avenir Next" charset="0"/>
                <a:cs typeface="Avenir Next" charset="0"/>
              </a:rPr>
              <a:t>Optimize x3 :)</a:t>
            </a:r>
            <a:endParaRPr lang="en-US" sz="2800" dirty="0">
              <a:latin typeface="Avenir Next" charset="0"/>
              <a:ea typeface="Avenir Next" charset="0"/>
              <a:cs typeface="Avenir Next" charset="0"/>
            </a:endParaRPr>
          </a:p>
        </p:txBody>
      </p:sp>
    </p:spTree>
    <p:extLst>
      <p:ext uri="{BB962C8B-B14F-4D97-AF65-F5344CB8AC3E}">
        <p14:creationId xmlns:p14="http://schemas.microsoft.com/office/powerpoint/2010/main" val="190778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dissolv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a:t>
            </a:r>
            <a:r>
              <a:rPr lang="en-US" dirty="0">
                <a:latin typeface="Avenir Next" charset="0"/>
                <a:ea typeface="Avenir Next" charset="0"/>
                <a:cs typeface="Avenir Next" charset="0"/>
              </a:rPr>
              <a:t>n</a:t>
            </a:r>
            <a:endParaRPr lang="en-US" b="1" dirty="0">
              <a:latin typeface="Avenir Next" charset="0"/>
              <a:ea typeface="Avenir Next" charset="0"/>
              <a:cs typeface="Avenir Next" charset="0"/>
            </a:endParaRPr>
          </a:p>
        </p:txBody>
      </p:sp>
      <p:sp>
        <p:nvSpPr>
          <p:cNvPr id="10" name="TextBox 9"/>
          <p:cNvSpPr txBox="1"/>
          <p:nvPr/>
        </p:nvSpPr>
        <p:spPr>
          <a:xfrm>
            <a:off x="0" y="2221301"/>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3139645" y="2060198"/>
            <a:ext cx="8423657" cy="4431983"/>
          </a:xfrm>
          <a:prstGeom prst="rect">
            <a:avLst/>
          </a:prstGeom>
          <a:noFill/>
        </p:spPr>
        <p:txBody>
          <a:bodyPr wrap="square" rtlCol="0">
            <a:spAutoFit/>
          </a:bodyPr>
          <a:lstStyle/>
          <a:p>
            <a:pPr algn="ctr"/>
            <a:r>
              <a:rPr lang="en-IN" sz="3200" dirty="0" smtClean="0">
                <a:latin typeface="Avenir Next" charset="0"/>
                <a:ea typeface="Avenir Next" charset="0"/>
                <a:cs typeface="Avenir Next" charset="0"/>
              </a:rPr>
              <a:t>Current Problems in the system</a:t>
            </a:r>
          </a:p>
          <a:p>
            <a:pPr algn="ctr"/>
            <a:endParaRPr lang="en-IN" sz="2000" u="sng" dirty="0" smtClean="0">
              <a:latin typeface="Avenir Next" charset="0"/>
              <a:ea typeface="Avenir Next" charset="0"/>
              <a:cs typeface="Avenir Next" charset="0"/>
            </a:endParaRPr>
          </a:p>
          <a:p>
            <a:endParaRPr lang="en-IN" sz="2000" dirty="0" smtClean="0">
              <a:latin typeface="Avenir Next" charset="0"/>
              <a:ea typeface="Avenir Next" charset="0"/>
              <a:cs typeface="Avenir Next" charset="0"/>
            </a:endParaRPr>
          </a:p>
          <a:p>
            <a:pPr marL="285750" indent="-285750">
              <a:buFont typeface="Arial" panose="020B0604020202020204" pitchFamily="34" charset="0"/>
              <a:buChar char="•"/>
            </a:pPr>
            <a:r>
              <a:rPr lang="en-IN" sz="2400" dirty="0" smtClean="0">
                <a:latin typeface="Avenir Next" charset="0"/>
                <a:ea typeface="Avenir Next" charset="0"/>
                <a:cs typeface="Avenir Next" charset="0"/>
              </a:rPr>
              <a:t>Companies </a:t>
            </a:r>
            <a:r>
              <a:rPr lang="en-IN" sz="2400" dirty="0">
                <a:latin typeface="Avenir Next" charset="0"/>
                <a:ea typeface="Avenir Next" charset="0"/>
                <a:cs typeface="Avenir Next" charset="0"/>
              </a:rPr>
              <a:t>have long lines of students </a:t>
            </a:r>
            <a:r>
              <a:rPr lang="en-IN" sz="2400" dirty="0" smtClean="0">
                <a:latin typeface="Avenir Next" charset="0"/>
                <a:ea typeface="Avenir Next" charset="0"/>
                <a:cs typeface="Avenir Next" charset="0"/>
              </a:rPr>
              <a:t>wanting to </a:t>
            </a:r>
            <a:r>
              <a:rPr lang="en-IN" sz="2400" dirty="0">
                <a:latin typeface="Avenir Next" charset="0"/>
                <a:ea typeface="Avenir Next" charset="0"/>
                <a:cs typeface="Avenir Next" charset="0"/>
              </a:rPr>
              <a:t>talk to them</a:t>
            </a:r>
            <a:r>
              <a:rPr lang="en-IN" sz="2400" dirty="0" smtClean="0">
                <a:latin typeface="Avenir Next" charset="0"/>
                <a:ea typeface="Avenir Next" charset="0"/>
                <a:cs typeface="Avenir Next" charset="0"/>
              </a:rPr>
              <a:t>. </a:t>
            </a:r>
          </a:p>
          <a:p>
            <a:endParaRPr lang="en-IN" sz="2400" dirty="0" smtClean="0">
              <a:latin typeface="Avenir Next" charset="0"/>
              <a:ea typeface="Avenir Next" charset="0"/>
              <a:cs typeface="Avenir Next" charset="0"/>
            </a:endParaRPr>
          </a:p>
          <a:p>
            <a:pPr marL="285750" indent="-285750">
              <a:buFont typeface="Arial" panose="020B0604020202020204" pitchFamily="34" charset="0"/>
              <a:buChar char="•"/>
            </a:pPr>
            <a:r>
              <a:rPr lang="en-IN" sz="2400" dirty="0" smtClean="0">
                <a:latin typeface="Avenir Next" charset="0"/>
                <a:ea typeface="Avenir Next" charset="0"/>
                <a:cs typeface="Avenir Next" charset="0"/>
              </a:rPr>
              <a:t>Students spend </a:t>
            </a:r>
            <a:r>
              <a:rPr lang="en-IN" sz="2400" dirty="0">
                <a:latin typeface="Avenir Next" charset="0"/>
                <a:ea typeface="Avenir Next" charset="0"/>
                <a:cs typeface="Avenir Next" charset="0"/>
              </a:rPr>
              <a:t>most of their </a:t>
            </a:r>
            <a:r>
              <a:rPr lang="en-IN" sz="2400" dirty="0" smtClean="0">
                <a:latin typeface="Avenir Next" charset="0"/>
                <a:ea typeface="Avenir Next" charset="0"/>
                <a:cs typeface="Avenir Next" charset="0"/>
              </a:rPr>
              <a:t>time standing </a:t>
            </a:r>
            <a:r>
              <a:rPr lang="en-IN" sz="2400" dirty="0">
                <a:latin typeface="Avenir Next" charset="0"/>
                <a:ea typeface="Avenir Next" charset="0"/>
                <a:cs typeface="Avenir Next" charset="0"/>
              </a:rPr>
              <a:t>in these lines rather than </a:t>
            </a:r>
            <a:r>
              <a:rPr lang="en-IN" sz="2400" dirty="0" smtClean="0">
                <a:latin typeface="Avenir Next" charset="0"/>
                <a:ea typeface="Avenir Next" charset="0"/>
                <a:cs typeface="Avenir Next" charset="0"/>
              </a:rPr>
              <a:t>networking.</a:t>
            </a:r>
          </a:p>
          <a:p>
            <a:endParaRPr lang="en-IN" sz="2400" dirty="0" smtClean="0">
              <a:latin typeface="Avenir Next" charset="0"/>
              <a:ea typeface="Avenir Next" charset="0"/>
              <a:cs typeface="Avenir Next" charset="0"/>
            </a:endParaRPr>
          </a:p>
          <a:p>
            <a:pPr marL="285750" indent="-285750">
              <a:buFont typeface="Arial" panose="020B0604020202020204" pitchFamily="34" charset="0"/>
              <a:buChar char="•"/>
            </a:pPr>
            <a:r>
              <a:rPr lang="en-IN" sz="2400" dirty="0" smtClean="0">
                <a:latin typeface="Avenir Next" charset="0"/>
                <a:ea typeface="Avenir Next" charset="0"/>
                <a:cs typeface="Avenir Next" charset="0"/>
              </a:rPr>
              <a:t>Many times the </a:t>
            </a:r>
            <a:r>
              <a:rPr lang="en-IN" sz="2400" dirty="0" smtClean="0">
                <a:latin typeface="Avenir Next" charset="0"/>
                <a:ea typeface="Avenir Next" charset="0"/>
                <a:cs typeface="Avenir Next" charset="0"/>
              </a:rPr>
              <a:t>students are </a:t>
            </a:r>
            <a:r>
              <a:rPr lang="en-IN" sz="2400" dirty="0" smtClean="0">
                <a:latin typeface="Avenir Next" charset="0"/>
                <a:ea typeface="Avenir Next" charset="0"/>
                <a:cs typeface="Avenir Next" charset="0"/>
              </a:rPr>
              <a:t>not able to talk to companies in order of their preference. </a:t>
            </a:r>
          </a:p>
          <a:p>
            <a:pPr marL="285750" indent="-285750">
              <a:buFont typeface="Arial" panose="020B0604020202020204" pitchFamily="34" charset="0"/>
              <a:buChar char="•"/>
            </a:pPr>
            <a:endParaRPr lang="en-IN" dirty="0">
              <a:latin typeface="Avenir Next" charset="0"/>
              <a:ea typeface="Avenir Next" charset="0"/>
              <a:cs typeface="Avenir Next" charset="0"/>
            </a:endParaRPr>
          </a:p>
        </p:txBody>
      </p:sp>
    </p:spTree>
    <p:extLst>
      <p:ext uri="{BB962C8B-B14F-4D97-AF65-F5344CB8AC3E}">
        <p14:creationId xmlns:p14="http://schemas.microsoft.com/office/powerpoint/2010/main" val="1646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83926"/>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0" y="2221301"/>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0" y="264081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0" y="3055148"/>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0"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055918" y="1986455"/>
            <a:ext cx="8297882" cy="5139869"/>
          </a:xfrm>
          <a:prstGeom prst="rect">
            <a:avLst/>
          </a:prstGeom>
          <a:noFill/>
        </p:spPr>
        <p:txBody>
          <a:bodyPr wrap="square" rtlCol="0">
            <a:spAutoFit/>
          </a:bodyPr>
          <a:lstStyle/>
          <a:p>
            <a:pPr algn="ctr"/>
            <a:r>
              <a:rPr lang="en-IN" sz="3200" dirty="0">
                <a:latin typeface="Avenir Next" charset="0"/>
                <a:ea typeface="Avenir Next" charset="0"/>
                <a:cs typeface="Avenir Next" charset="0"/>
              </a:rPr>
              <a:t>Our product tackles these issues by creating</a:t>
            </a:r>
          </a:p>
          <a:p>
            <a:endParaRPr lang="en-IN" sz="2400" dirty="0">
              <a:latin typeface="Avenir Next" charset="0"/>
              <a:ea typeface="Avenir Next" charset="0"/>
              <a:cs typeface="Avenir Next" charset="0"/>
            </a:endParaRPr>
          </a:p>
          <a:p>
            <a:pPr marL="342900" indent="-342900">
              <a:buFont typeface="Arial" panose="020B0604020202020204" pitchFamily="34" charset="0"/>
              <a:buChar char="•"/>
            </a:pPr>
            <a:r>
              <a:rPr lang="en-IN" sz="2400" dirty="0">
                <a:latin typeface="Avenir Next" charset="0"/>
                <a:ea typeface="Avenir Next" charset="0"/>
                <a:cs typeface="Avenir Next" charset="0"/>
              </a:rPr>
              <a:t>A web application which implements the scheduling system. </a:t>
            </a:r>
            <a:endParaRPr lang="en-IN" sz="2400" dirty="0" smtClean="0">
              <a:latin typeface="Avenir Next" charset="0"/>
              <a:ea typeface="Avenir Next" charset="0"/>
              <a:cs typeface="Avenir Next" charset="0"/>
            </a:endParaRPr>
          </a:p>
          <a:p>
            <a:pPr marL="342900" indent="-342900">
              <a:buFont typeface="Arial" panose="020B0604020202020204" pitchFamily="34" charset="0"/>
              <a:buChar char="•"/>
            </a:pPr>
            <a:endParaRPr lang="en-IN" sz="2400" dirty="0">
              <a:latin typeface="Avenir Next" charset="0"/>
              <a:ea typeface="Avenir Next" charset="0"/>
              <a:cs typeface="Avenir Next" charset="0"/>
            </a:endParaRPr>
          </a:p>
          <a:p>
            <a:pPr marL="342900" indent="-342900">
              <a:buFont typeface="Arial" panose="020B0604020202020204" pitchFamily="34" charset="0"/>
              <a:buChar char="•"/>
            </a:pPr>
            <a:r>
              <a:rPr lang="en-IN" sz="2400" dirty="0" smtClean="0">
                <a:latin typeface="Avenir Next" charset="0"/>
                <a:ea typeface="Avenir Next" charset="0"/>
                <a:cs typeface="Avenir Next" charset="0"/>
              </a:rPr>
              <a:t>A natively </a:t>
            </a:r>
            <a:r>
              <a:rPr lang="en-IN" sz="2400" dirty="0">
                <a:latin typeface="Avenir Next" charset="0"/>
                <a:ea typeface="Avenir Next" charset="0"/>
                <a:cs typeface="Avenir Next" charset="0"/>
              </a:rPr>
              <a:t>developed algorithm which handles all the scheduling requests efficiently. </a:t>
            </a:r>
            <a:endParaRPr lang="en-IN" sz="2400" dirty="0" smtClean="0">
              <a:latin typeface="Avenir Next" charset="0"/>
              <a:ea typeface="Avenir Next" charset="0"/>
              <a:cs typeface="Avenir Next" charset="0"/>
            </a:endParaRPr>
          </a:p>
          <a:p>
            <a:pPr marL="342900" indent="-342900">
              <a:buFont typeface="Arial" panose="020B0604020202020204" pitchFamily="34" charset="0"/>
              <a:buChar char="•"/>
            </a:pPr>
            <a:endParaRPr lang="en-IN" sz="2400" dirty="0">
              <a:latin typeface="Avenir Next" charset="0"/>
              <a:ea typeface="Avenir Next" charset="0"/>
              <a:cs typeface="Avenir Next" charset="0"/>
            </a:endParaRPr>
          </a:p>
          <a:p>
            <a:pPr marL="342900" indent="-342900">
              <a:buFont typeface="Arial" panose="020B0604020202020204" pitchFamily="34" charset="0"/>
              <a:buChar char="•"/>
            </a:pPr>
            <a:r>
              <a:rPr lang="en-IN" sz="2400" dirty="0" smtClean="0">
                <a:latin typeface="Avenir Next" charset="0"/>
                <a:ea typeface="Avenir Next" charset="0"/>
                <a:cs typeface="Avenir Next" charset="0"/>
              </a:rPr>
              <a:t>Two different apps, one for students and the other for recruiters to efficiently handle all aspects of the career fair.</a:t>
            </a:r>
          </a:p>
          <a:p>
            <a:endParaRPr lang="en-IN" sz="2400" dirty="0" smtClean="0">
              <a:latin typeface="Avenir Next" charset="0"/>
              <a:ea typeface="Avenir Next" charset="0"/>
              <a:cs typeface="Avenir Next" charset="0"/>
            </a:endParaRPr>
          </a:p>
        </p:txBody>
      </p:sp>
    </p:spTree>
    <p:extLst>
      <p:ext uri="{BB962C8B-B14F-4D97-AF65-F5344CB8AC3E}">
        <p14:creationId xmlns:p14="http://schemas.microsoft.com/office/powerpoint/2010/main" val="20992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fade">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fade">
                                      <p:cBhvr>
                                        <p:cTn id="2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 y="2631116"/>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2734766" y="1981935"/>
            <a:ext cx="9233415" cy="4401205"/>
          </a:xfrm>
          <a:prstGeom prst="rect">
            <a:avLst/>
          </a:prstGeom>
          <a:noFill/>
        </p:spPr>
        <p:txBody>
          <a:bodyPr wrap="square" rtlCol="0">
            <a:spAutoFit/>
          </a:bodyPr>
          <a:lstStyle/>
          <a:p>
            <a:pPr algn="ctr"/>
            <a:r>
              <a:rPr lang="en-IN" sz="3200" dirty="0">
                <a:latin typeface="Avenir Next" charset="0"/>
                <a:ea typeface="Avenir Next" charset="0"/>
                <a:cs typeface="Avenir Next" charset="0"/>
              </a:rPr>
              <a:t>Micro Services Architecture approach to build our </a:t>
            </a:r>
            <a:r>
              <a:rPr lang="en-IN" sz="3200" dirty="0" smtClean="0">
                <a:latin typeface="Avenir Next" charset="0"/>
                <a:ea typeface="Avenir Next" charset="0"/>
                <a:cs typeface="Avenir Next" charset="0"/>
              </a:rPr>
              <a:t>product </a:t>
            </a:r>
            <a:endParaRPr lang="en-IN" sz="2800" u="sng" dirty="0">
              <a:latin typeface="Avenir Next" charset="0"/>
              <a:ea typeface="Avenir Next" charset="0"/>
              <a:cs typeface="Avenir Next" charset="0"/>
            </a:endParaRPr>
          </a:p>
          <a:p>
            <a:pPr marL="285750" indent="-285750">
              <a:buFont typeface="Wingdings" panose="05000000000000000000" pitchFamily="2" charset="2"/>
              <a:buChar char="q"/>
            </a:pPr>
            <a:r>
              <a:rPr lang="en-IN" dirty="0" smtClean="0">
                <a:latin typeface="Avenir Next" charset="0"/>
                <a:ea typeface="Avenir Next" charset="0"/>
                <a:cs typeface="Avenir Next" charset="0"/>
              </a:rPr>
              <a:t>Web Client</a:t>
            </a:r>
          </a:p>
          <a:p>
            <a:pPr marL="742950" lvl="1" indent="-285750">
              <a:buFont typeface="Arial" charset="0"/>
              <a:buChar char="•"/>
            </a:pPr>
            <a:r>
              <a:rPr lang="en-IN" u="sng" dirty="0" err="1" smtClean="0">
                <a:latin typeface="Avenir Next" charset="0"/>
                <a:ea typeface="Avenir Next" charset="0"/>
                <a:cs typeface="Avenir Next" charset="0"/>
              </a:rPr>
              <a:t>React.JS</a:t>
            </a:r>
            <a:r>
              <a:rPr lang="en-IN" dirty="0" smtClean="0">
                <a:latin typeface="Avenir Next" charset="0"/>
                <a:ea typeface="Avenir Next" charset="0"/>
                <a:cs typeface="Avenir Next" charset="0"/>
              </a:rPr>
              <a:t> - L</a:t>
            </a:r>
            <a:r>
              <a:rPr lang="en-IN" dirty="0" smtClean="0">
                <a:latin typeface="Avenir Next" charset="0"/>
                <a:ea typeface="Avenir Next" charset="0"/>
                <a:cs typeface="Avenir Next" charset="0"/>
              </a:rPr>
              <a:t>ibrary </a:t>
            </a:r>
            <a:r>
              <a:rPr lang="en-IN" dirty="0">
                <a:latin typeface="Avenir Next" charset="0"/>
                <a:ea typeface="Avenir Next" charset="0"/>
                <a:cs typeface="Avenir Next" charset="0"/>
              </a:rPr>
              <a:t>allowing component driven development for easier scalability</a:t>
            </a:r>
            <a:r>
              <a:rPr lang="en-IN" dirty="0" smtClean="0">
                <a:latin typeface="Avenir Next" charset="0"/>
                <a:ea typeface="Avenir Next" charset="0"/>
                <a:cs typeface="Avenir Next" charset="0"/>
              </a:rPr>
              <a:t>.</a:t>
            </a:r>
          </a:p>
          <a:p>
            <a:pPr lvl="1"/>
            <a:endParaRPr lang="en-IN" dirty="0">
              <a:latin typeface="Avenir Next" charset="0"/>
              <a:ea typeface="Avenir Next" charset="0"/>
              <a:cs typeface="Avenir Next" charset="0"/>
            </a:endParaRPr>
          </a:p>
          <a:p>
            <a:pPr marL="285750" indent="-285750">
              <a:buFont typeface="Wingdings" panose="05000000000000000000" pitchFamily="2" charset="2"/>
              <a:buChar char="q"/>
            </a:pPr>
            <a:r>
              <a:rPr lang="en-IN" dirty="0" smtClean="0">
                <a:latin typeface="Avenir Next" charset="0"/>
                <a:ea typeface="Avenir Next" charset="0"/>
                <a:cs typeface="Avenir Next" charset="0"/>
              </a:rPr>
              <a:t>Back End </a:t>
            </a:r>
            <a:endParaRPr lang="en-IN" dirty="0">
              <a:latin typeface="Avenir Next" charset="0"/>
              <a:ea typeface="Avenir Next" charset="0"/>
              <a:cs typeface="Avenir Next" charset="0"/>
            </a:endParaRPr>
          </a:p>
          <a:p>
            <a:pPr marL="742950" lvl="1" indent="-285750">
              <a:buFont typeface="Arial" charset="0"/>
              <a:buChar char="•"/>
            </a:pPr>
            <a:r>
              <a:rPr lang="en-IN" u="sng" dirty="0" smtClean="0">
                <a:latin typeface="Avenir Next" charset="0"/>
                <a:ea typeface="Avenir Next" charset="0"/>
                <a:cs typeface="Avenir Next" charset="0"/>
              </a:rPr>
              <a:t>Node Server </a:t>
            </a:r>
            <a:r>
              <a:rPr lang="en-IN" dirty="0" smtClean="0">
                <a:latin typeface="Avenir Next" charset="0"/>
                <a:ea typeface="Avenir Next" charset="0"/>
                <a:cs typeface="Avenir Next" charset="0"/>
              </a:rPr>
              <a:t>– Handles all the communication between the algorithm and the </a:t>
            </a:r>
            <a:r>
              <a:rPr lang="en-IN" dirty="0" smtClean="0">
                <a:latin typeface="Avenir Next" charset="0"/>
                <a:ea typeface="Avenir Next" charset="0"/>
                <a:cs typeface="Avenir Next" charset="0"/>
              </a:rPr>
              <a:t>web-client. Also </a:t>
            </a:r>
            <a:r>
              <a:rPr lang="en-IN" dirty="0" smtClean="0">
                <a:latin typeface="Avenir Next" charset="0"/>
                <a:ea typeface="Avenir Next" charset="0"/>
                <a:cs typeface="Avenir Next" charset="0"/>
              </a:rPr>
              <a:t>handles the interaction with the database</a:t>
            </a:r>
            <a:r>
              <a:rPr lang="en-IN" dirty="0" smtClean="0">
                <a:latin typeface="Avenir Next" charset="0"/>
                <a:ea typeface="Avenir Next" charset="0"/>
                <a:cs typeface="Avenir Next" charset="0"/>
              </a:rPr>
              <a:t>.</a:t>
            </a:r>
            <a:endParaRPr lang="en-IN" dirty="0" smtClean="0">
              <a:latin typeface="Avenir Next" charset="0"/>
              <a:ea typeface="Avenir Next" charset="0"/>
              <a:cs typeface="Avenir Next" charset="0"/>
            </a:endParaRPr>
          </a:p>
          <a:p>
            <a:pPr marL="742950" lvl="1" indent="-285750">
              <a:buFont typeface="Arial" charset="0"/>
              <a:buChar char="•"/>
            </a:pPr>
            <a:r>
              <a:rPr lang="en-IN" u="sng" dirty="0" smtClean="0">
                <a:latin typeface="Avenir Next" charset="0"/>
                <a:ea typeface="Avenir Next" charset="0"/>
                <a:cs typeface="Avenir Next" charset="0"/>
              </a:rPr>
              <a:t>Java Server </a:t>
            </a:r>
            <a:r>
              <a:rPr lang="en-IN" dirty="0" smtClean="0">
                <a:latin typeface="Avenir Next" charset="0"/>
                <a:ea typeface="Avenir Next" charset="0"/>
                <a:cs typeface="Avenir Next" charset="0"/>
              </a:rPr>
              <a:t>– Handles all the API routes for algorithm interaction using </a:t>
            </a:r>
            <a:r>
              <a:rPr lang="en-IN" dirty="0">
                <a:latin typeface="Avenir Next" charset="0"/>
                <a:ea typeface="Avenir Next" charset="0"/>
                <a:cs typeface="Avenir Next" charset="0"/>
              </a:rPr>
              <a:t>J</a:t>
            </a:r>
            <a:r>
              <a:rPr lang="en-IN" dirty="0" smtClean="0">
                <a:latin typeface="Avenir Next" charset="0"/>
                <a:ea typeface="Avenir Next" charset="0"/>
                <a:cs typeface="Avenir Next" charset="0"/>
              </a:rPr>
              <a:t>ersey framework.</a:t>
            </a:r>
          </a:p>
          <a:p>
            <a:pPr marL="742950" lvl="1" indent="-285750">
              <a:buFont typeface="Wingdings" panose="05000000000000000000" pitchFamily="2" charset="2"/>
              <a:buChar char="§"/>
            </a:pPr>
            <a:endParaRPr lang="en-IN" dirty="0" smtClean="0">
              <a:latin typeface="Avenir Next" charset="0"/>
              <a:ea typeface="Avenir Next" charset="0"/>
              <a:cs typeface="Avenir Next" charset="0"/>
            </a:endParaRPr>
          </a:p>
          <a:p>
            <a:pPr marL="285750" indent="-285750">
              <a:buFont typeface="Wingdings" panose="05000000000000000000" pitchFamily="2" charset="2"/>
              <a:buChar char="q"/>
            </a:pPr>
            <a:r>
              <a:rPr lang="en-IN" dirty="0" smtClean="0">
                <a:latin typeface="Avenir Next" charset="0"/>
                <a:ea typeface="Avenir Next" charset="0"/>
                <a:cs typeface="Avenir Next" charset="0"/>
              </a:rPr>
              <a:t>Database</a:t>
            </a:r>
          </a:p>
          <a:p>
            <a:pPr marL="742950" lvl="1" indent="-285750">
              <a:buFont typeface="Arial" charset="0"/>
              <a:buChar char="•"/>
            </a:pPr>
            <a:r>
              <a:rPr lang="en-IN" u="sng" dirty="0" err="1" smtClean="0">
                <a:latin typeface="Avenir Next" charset="0"/>
                <a:ea typeface="Avenir Next" charset="0"/>
                <a:cs typeface="Avenir Next" charset="0"/>
              </a:rPr>
              <a:t>MongoDB</a:t>
            </a:r>
            <a:r>
              <a:rPr lang="en-IN" u="sng" dirty="0" smtClean="0">
                <a:latin typeface="Avenir Next" charset="0"/>
                <a:ea typeface="Avenir Next" charset="0"/>
                <a:cs typeface="Avenir Next" charset="0"/>
              </a:rPr>
              <a:t> </a:t>
            </a:r>
            <a:r>
              <a:rPr lang="en-IN" u="sng" dirty="0" smtClean="0">
                <a:latin typeface="Avenir Next" charset="0"/>
                <a:ea typeface="Avenir Next" charset="0"/>
                <a:cs typeface="Avenir Next" charset="0"/>
              </a:rPr>
              <a:t>database </a:t>
            </a:r>
            <a:r>
              <a:rPr lang="en-IN" dirty="0" smtClean="0">
                <a:latin typeface="Avenir Next" charset="0"/>
                <a:ea typeface="Avenir Next" charset="0"/>
                <a:cs typeface="Avenir Next" charset="0"/>
              </a:rPr>
              <a:t>- {insert </a:t>
            </a:r>
            <a:r>
              <a:rPr lang="en-IN" dirty="0" smtClean="0">
                <a:latin typeface="Avenir Next" charset="0"/>
                <a:ea typeface="Avenir Next" charset="0"/>
                <a:cs typeface="Avenir Next" charset="0"/>
              </a:rPr>
              <a:t>advantage}</a:t>
            </a:r>
          </a:p>
          <a:p>
            <a:pPr lvl="1"/>
            <a:endParaRPr lang="en-IN" dirty="0">
              <a:latin typeface="Avenir Next" charset="0"/>
              <a:ea typeface="Avenir Next" charset="0"/>
              <a:cs typeface="Avenir Next" charset="0"/>
            </a:endParaRPr>
          </a:p>
        </p:txBody>
      </p:sp>
    </p:spTree>
    <p:extLst>
      <p:ext uri="{BB962C8B-B14F-4D97-AF65-F5344CB8AC3E}">
        <p14:creationId xmlns:p14="http://schemas.microsoft.com/office/powerpoint/2010/main" val="173076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venir Next" charset="0"/>
                <a:ea typeface="Avenir Next" charset="0"/>
                <a:cs typeface="Avenir Next" charset="0"/>
              </a:rPr>
              <a:t>Previously on </a:t>
            </a:r>
            <a:r>
              <a:rPr lang="en-US" sz="4000" dirty="0" err="1" smtClean="0">
                <a:latin typeface="Avenir Next" charset="0"/>
                <a:ea typeface="Avenir Next" charset="0"/>
                <a:cs typeface="Avenir Next" charset="0"/>
              </a:rPr>
              <a:t>myPQue</a:t>
            </a:r>
            <a:r>
              <a:rPr lang="is-IS" sz="4000" dirty="0" smtClean="0">
                <a:latin typeface="Avenir Next" charset="0"/>
                <a:ea typeface="Avenir Next" charset="0"/>
                <a:cs typeface="Avenir Next" charset="0"/>
              </a:rPr>
              <a:t>…</a:t>
            </a: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0" y="305514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3261521" y="1844755"/>
            <a:ext cx="8179904" cy="4185761"/>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1 - Recap</a:t>
            </a:r>
          </a:p>
          <a:p>
            <a:endParaRPr lang="en-IN" dirty="0">
              <a:latin typeface="Avenir Next" charset="0"/>
              <a:ea typeface="Avenir Next" charset="0"/>
              <a:cs typeface="Avenir Next" charset="0"/>
            </a:endParaRPr>
          </a:p>
          <a:p>
            <a:r>
              <a:rPr lang="en-IN" sz="2000" dirty="0">
                <a:latin typeface="Avenir Next" charset="0"/>
                <a:ea typeface="Avenir Next" charset="0"/>
                <a:cs typeface="Avenir Next" charset="0"/>
              </a:rPr>
              <a:t>A lot of time was spent on learning technologies.</a:t>
            </a:r>
          </a:p>
          <a:p>
            <a:r>
              <a:rPr lang="en-IN" sz="2000" dirty="0">
                <a:latin typeface="Avenir Next" charset="0"/>
                <a:ea typeface="Avenir Next" charset="0"/>
                <a:cs typeface="Avenir Next" charset="0"/>
              </a:rPr>
              <a:t> </a:t>
            </a:r>
          </a:p>
          <a:p>
            <a:r>
              <a:rPr lang="en-IN" sz="2000" dirty="0">
                <a:latin typeface="Avenir Next" charset="0"/>
                <a:ea typeface="Avenir Next" charset="0"/>
                <a:cs typeface="Avenir Next" charset="0"/>
              </a:rPr>
              <a:t>Front – End </a:t>
            </a:r>
            <a:r>
              <a:rPr lang="en-IN" sz="2000" dirty="0">
                <a:latin typeface="Avenir Next" charset="0"/>
                <a:ea typeface="Avenir Next" charset="0"/>
                <a:cs typeface="Avenir Next" charset="0"/>
                <a:sym typeface="Wingdings" panose="05000000000000000000" pitchFamily="2" charset="2"/>
              </a:rPr>
              <a:t> Created basic responsive web pages which were the foundation of all the work done in Sprint 2 and Sprint 3. </a:t>
            </a:r>
          </a:p>
          <a:p>
            <a:endParaRPr lang="en-IN" sz="2000" dirty="0">
              <a:latin typeface="Avenir Next" charset="0"/>
              <a:ea typeface="Avenir Next" charset="0"/>
              <a:cs typeface="Avenir Next" charset="0"/>
              <a:sym typeface="Wingdings" panose="05000000000000000000" pitchFamily="2" charset="2"/>
            </a:endParaRPr>
          </a:p>
          <a:p>
            <a:r>
              <a:rPr lang="en-IN" sz="2000" dirty="0">
                <a:latin typeface="Avenir Next" charset="0"/>
                <a:ea typeface="Avenir Next" charset="0"/>
                <a:cs typeface="Avenir Next" charset="0"/>
                <a:sym typeface="Wingdings" panose="05000000000000000000" pitchFamily="2" charset="2"/>
              </a:rPr>
              <a:t>Back – End  Connected the database and the two separate web apps (Student and Recruiter) so that everything could interact with each other.</a:t>
            </a:r>
          </a:p>
          <a:p>
            <a:endParaRPr lang="en-IN" sz="2000" dirty="0">
              <a:latin typeface="Avenir Next" charset="0"/>
              <a:ea typeface="Avenir Next" charset="0"/>
              <a:cs typeface="Avenir Next" charset="0"/>
              <a:sym typeface="Wingdings" panose="05000000000000000000" pitchFamily="2" charset="2"/>
            </a:endParaRPr>
          </a:p>
          <a:p>
            <a:r>
              <a:rPr lang="en-IN" sz="2000" dirty="0">
                <a:latin typeface="Avenir Next" charset="0"/>
                <a:ea typeface="Avenir Next" charset="0"/>
                <a:cs typeface="Avenir Next" charset="0"/>
                <a:sym typeface="Wingdings" panose="05000000000000000000" pitchFamily="2" charset="2"/>
              </a:rPr>
              <a:t>Database  The database was set up to store the companies and the students and interact with the web client through the back end.</a:t>
            </a:r>
            <a:endParaRPr lang="en-IN" sz="2000" dirty="0">
              <a:latin typeface="Avenir Next" charset="0"/>
              <a:ea typeface="Avenir Next" charset="0"/>
              <a:cs typeface="Avenir Next" charset="0"/>
            </a:endParaRPr>
          </a:p>
        </p:txBody>
      </p:sp>
    </p:spTree>
    <p:extLst>
      <p:ext uri="{BB962C8B-B14F-4D97-AF65-F5344CB8AC3E}">
        <p14:creationId xmlns:p14="http://schemas.microsoft.com/office/powerpoint/2010/main" val="175600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venir Next" charset="0"/>
                <a:ea typeface="Avenir Next" charset="0"/>
                <a:cs typeface="Avenir Next" charset="0"/>
              </a:rPr>
              <a:t>Previously on </a:t>
            </a:r>
            <a:r>
              <a:rPr lang="en-US" sz="4000" dirty="0" err="1">
                <a:latin typeface="Avenir Next" charset="0"/>
                <a:ea typeface="Avenir Next" charset="0"/>
                <a:cs typeface="Avenir Next" charset="0"/>
              </a:rPr>
              <a:t>myPQue</a:t>
            </a:r>
            <a:r>
              <a:rPr lang="is-IS" sz="4000" dirty="0">
                <a:latin typeface="Avenir Next" charset="0"/>
                <a:ea typeface="Avenir Next" charset="0"/>
                <a:cs typeface="Avenir Next" charset="0"/>
              </a:rPr>
              <a:t>…</a:t>
            </a: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85761"/>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smtClean="0">
                <a:latin typeface="Avenir Next" charset="0"/>
                <a:ea typeface="Avenir Next" charset="0"/>
                <a:cs typeface="Avenir Next" charset="0"/>
              </a:rPr>
              <a:t>2 </a:t>
            </a:r>
            <a:r>
              <a:rPr lang="en-IN" sz="2800" u="sng" dirty="0">
                <a:latin typeface="Avenir Next" charset="0"/>
                <a:ea typeface="Avenir Next" charset="0"/>
                <a:cs typeface="Avenir Next" charset="0"/>
              </a:rPr>
              <a:t>- Recap</a:t>
            </a: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Time was spent on implementing filtering features and coding the algorithm. More time was spent on researching technologies.</a:t>
            </a:r>
            <a:endParaRPr lang="en-IN" sz="2000" dirty="0">
              <a:latin typeface="Avenir Next" charset="0"/>
              <a:ea typeface="Avenir Next" charset="0"/>
              <a:cs typeface="Avenir Next" charset="0"/>
            </a:endParaRPr>
          </a:p>
          <a:p>
            <a:r>
              <a:rPr lang="en-IN" sz="2000" dirty="0">
                <a:latin typeface="Avenir Next" charset="0"/>
                <a:ea typeface="Avenir Next" charset="0"/>
                <a:cs typeface="Avenir Next" charset="0"/>
              </a:rPr>
              <a:t> </a:t>
            </a:r>
          </a:p>
          <a:p>
            <a:r>
              <a:rPr lang="en-IN" sz="2000" dirty="0" smtClean="0">
                <a:latin typeface="Avenir Next" charset="0"/>
                <a:ea typeface="Avenir Next" charset="0"/>
                <a:cs typeface="Avenir Next" charset="0"/>
              </a:rPr>
              <a:t>Front–end </a:t>
            </a:r>
            <a:r>
              <a:rPr lang="en-IN" sz="2000" dirty="0">
                <a:latin typeface="Avenir Next" charset="0"/>
                <a:ea typeface="Avenir Next" charset="0"/>
                <a:cs typeface="Avenir Next" charset="0"/>
                <a:sym typeface="Wingdings" panose="05000000000000000000" pitchFamily="2" charset="2"/>
              </a:rPr>
              <a:t> </a:t>
            </a:r>
            <a:r>
              <a:rPr lang="en-IN" sz="2000" dirty="0" smtClean="0">
                <a:latin typeface="Avenir Next" charset="0"/>
                <a:ea typeface="Avenir Next" charset="0"/>
                <a:cs typeface="Avenir Next" charset="0"/>
                <a:sym typeface="Wingdings" panose="05000000000000000000" pitchFamily="2" charset="2"/>
              </a:rPr>
              <a:t>Creating the filtering functionality with multiple filters.</a:t>
            </a:r>
            <a:endParaRPr lang="en-IN" sz="2000" dirty="0">
              <a:latin typeface="Avenir Next" charset="0"/>
              <a:ea typeface="Avenir Next" charset="0"/>
              <a:cs typeface="Avenir Next" charset="0"/>
              <a:sym typeface="Wingdings" panose="05000000000000000000" pitchFamily="2" charset="2"/>
            </a:endParaRPr>
          </a:p>
          <a:p>
            <a:endParaRPr lang="en-IN" sz="2000" dirty="0">
              <a:latin typeface="Avenir Next" charset="0"/>
              <a:ea typeface="Avenir Next" charset="0"/>
              <a:cs typeface="Avenir Next" charset="0"/>
              <a:sym typeface="Wingdings" panose="05000000000000000000" pitchFamily="2" charset="2"/>
            </a:endParaRPr>
          </a:p>
          <a:p>
            <a:r>
              <a:rPr lang="en-IN" sz="2000" dirty="0">
                <a:latin typeface="Avenir Next" charset="0"/>
                <a:ea typeface="Avenir Next" charset="0"/>
                <a:cs typeface="Avenir Next" charset="0"/>
                <a:sym typeface="Wingdings" panose="05000000000000000000" pitchFamily="2" charset="2"/>
              </a:rPr>
              <a:t>Back – End </a:t>
            </a:r>
            <a:r>
              <a:rPr lang="en-IN" sz="2000" dirty="0" smtClean="0">
                <a:latin typeface="Avenir Next" charset="0"/>
                <a:ea typeface="Avenir Next" charset="0"/>
                <a:cs typeface="Avenir Next" charset="0"/>
                <a:sym typeface="Wingdings" panose="05000000000000000000" pitchFamily="2" charset="2"/>
              </a:rPr>
              <a:t> The two apps were linked together making sure all the routes work and interaction with database works.</a:t>
            </a:r>
          </a:p>
          <a:p>
            <a:endParaRPr lang="en-IN" sz="2000" dirty="0">
              <a:latin typeface="Avenir Next" charset="0"/>
              <a:ea typeface="Avenir Next" charset="0"/>
              <a:cs typeface="Avenir Next" charset="0"/>
              <a:sym typeface="Wingdings" panose="05000000000000000000" pitchFamily="2" charset="2"/>
            </a:endParaRPr>
          </a:p>
          <a:p>
            <a:r>
              <a:rPr lang="en-IN" sz="2000" dirty="0" smtClean="0">
                <a:latin typeface="Avenir Next" charset="0"/>
                <a:ea typeface="Avenir Next" charset="0"/>
                <a:cs typeface="Avenir Next" charset="0"/>
                <a:sym typeface="Wingdings" panose="05000000000000000000" pitchFamily="2" charset="2"/>
              </a:rPr>
              <a:t>Algorithm  The algorithm was natively developed, tested and optimized</a:t>
            </a:r>
            <a:r>
              <a:rPr lang="en-IN" sz="2000" dirty="0" smtClean="0">
                <a:latin typeface="Avenir Next" charset="0"/>
                <a:ea typeface="Avenir Next" charset="0"/>
                <a:cs typeface="Avenir Next" charset="0"/>
                <a:sym typeface="Wingdings" panose="05000000000000000000" pitchFamily="2" charset="2"/>
              </a:rPr>
              <a:t>.</a:t>
            </a:r>
          </a:p>
          <a:p>
            <a:endParaRPr lang="en-IN" sz="2000" dirty="0">
              <a:latin typeface="Avenir Next" charset="0"/>
              <a:ea typeface="Avenir Next" charset="0"/>
              <a:cs typeface="Avenir Next" charset="0"/>
              <a:sym typeface="Wingdings" panose="05000000000000000000" pitchFamily="2" charset="2"/>
            </a:endParaRPr>
          </a:p>
        </p:txBody>
      </p:sp>
    </p:spTree>
    <p:extLst>
      <p:ext uri="{BB962C8B-B14F-4D97-AF65-F5344CB8AC3E}">
        <p14:creationId xmlns:p14="http://schemas.microsoft.com/office/powerpoint/2010/main" val="19502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fade">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fade">
                                      <p:cBhvr>
                                        <p:cTn id="22" dur="500"/>
                                        <p:tgtEl>
                                          <p:spTgt spid="1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animEffect transition="in" filter="fade">
                                      <p:cBhvr>
                                        <p:cTn id="27"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85761"/>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a:latin typeface="Avenir Next" charset="0"/>
                <a:ea typeface="Avenir Next" charset="0"/>
                <a:cs typeface="Avenir Next" charset="0"/>
              </a:rPr>
              <a:t>3</a:t>
            </a:r>
            <a:r>
              <a:rPr lang="en-IN" sz="2800" u="sng" dirty="0" smtClean="0">
                <a:latin typeface="Avenir Next" charset="0"/>
                <a:ea typeface="Avenir Next" charset="0"/>
                <a:cs typeface="Avenir Next" charset="0"/>
              </a:rPr>
              <a:t> </a:t>
            </a:r>
            <a:r>
              <a:rPr lang="en-IN" sz="2800" u="sng" dirty="0">
                <a:latin typeface="Avenir Next" charset="0"/>
                <a:ea typeface="Avenir Next" charset="0"/>
                <a:cs typeface="Avenir Next" charset="0"/>
              </a:rPr>
              <a:t>- </a:t>
            </a:r>
            <a:r>
              <a:rPr lang="en-IN" sz="2800" u="sng" dirty="0" smtClean="0">
                <a:latin typeface="Avenir Next" charset="0"/>
                <a:ea typeface="Avenir Next" charset="0"/>
                <a:cs typeface="Avenir Next" charset="0"/>
              </a:rPr>
              <a:t>Overview</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A lot of time was spent on developing the remaining front-end and integrating the algorithm with the back-end.</a:t>
            </a:r>
            <a:endParaRPr lang="en-IN" sz="2000" dirty="0">
              <a:latin typeface="Avenir Next" charset="0"/>
              <a:ea typeface="Avenir Next" charset="0"/>
              <a:cs typeface="Avenir Next" charset="0"/>
            </a:endParaRPr>
          </a:p>
          <a:p>
            <a:r>
              <a:rPr lang="en-IN" sz="2000" dirty="0">
                <a:latin typeface="Avenir Next" charset="0"/>
                <a:ea typeface="Avenir Next" charset="0"/>
                <a:cs typeface="Avenir Next" charset="0"/>
              </a:rPr>
              <a:t> </a:t>
            </a:r>
          </a:p>
          <a:p>
            <a:r>
              <a:rPr lang="en-IN" sz="2000" dirty="0" smtClean="0">
                <a:latin typeface="Avenir Next" charset="0"/>
                <a:ea typeface="Avenir Next" charset="0"/>
                <a:cs typeface="Avenir Next" charset="0"/>
              </a:rPr>
              <a:t>Front End </a:t>
            </a:r>
            <a:r>
              <a:rPr lang="en-IN" sz="2000" dirty="0" smtClean="0">
                <a:latin typeface="Avenir Next" charset="0"/>
                <a:ea typeface="Avenir Next" charset="0"/>
                <a:cs typeface="Avenir Next" charset="0"/>
                <a:sym typeface="Wingdings" panose="05000000000000000000" pitchFamily="2" charset="2"/>
              </a:rPr>
              <a:t> Created the student schedule and company queue display pages.</a:t>
            </a:r>
            <a:endParaRPr lang="en-IN" sz="2000" dirty="0">
              <a:latin typeface="Avenir Next" charset="0"/>
              <a:ea typeface="Avenir Next" charset="0"/>
              <a:cs typeface="Avenir Next" charset="0"/>
              <a:sym typeface="Wingdings" panose="05000000000000000000" pitchFamily="2" charset="2"/>
            </a:endParaRPr>
          </a:p>
          <a:p>
            <a:endParaRPr lang="en-IN" sz="2000" dirty="0">
              <a:latin typeface="Avenir Next" charset="0"/>
              <a:ea typeface="Avenir Next" charset="0"/>
              <a:cs typeface="Avenir Next" charset="0"/>
              <a:sym typeface="Wingdings" panose="05000000000000000000" pitchFamily="2" charset="2"/>
            </a:endParaRPr>
          </a:p>
          <a:p>
            <a:r>
              <a:rPr lang="en-IN" sz="2000" dirty="0" smtClean="0">
                <a:latin typeface="Avenir Next" charset="0"/>
                <a:ea typeface="Avenir Next" charset="0"/>
                <a:cs typeface="Avenir Next" charset="0"/>
                <a:sym typeface="Wingdings" panose="05000000000000000000" pitchFamily="2" charset="2"/>
              </a:rPr>
              <a:t>Back End  The </a:t>
            </a:r>
            <a:r>
              <a:rPr lang="en-IN" sz="2000" dirty="0" err="1" smtClean="0">
                <a:latin typeface="Avenir Next" charset="0"/>
                <a:ea typeface="Avenir Next" charset="0"/>
                <a:cs typeface="Avenir Next" charset="0"/>
                <a:sym typeface="Wingdings" panose="05000000000000000000" pitchFamily="2" charset="2"/>
              </a:rPr>
              <a:t>node.js</a:t>
            </a:r>
            <a:r>
              <a:rPr lang="en-IN" sz="2000" dirty="0" smtClean="0">
                <a:latin typeface="Avenir Next" charset="0"/>
                <a:ea typeface="Avenir Next" charset="0"/>
                <a:cs typeface="Avenir Next" charset="0"/>
                <a:sym typeface="Wingdings" panose="05000000000000000000" pitchFamily="2" charset="2"/>
              </a:rPr>
              <a:t> backend was integrated with the Java server. Also handle the backend for the newly created pages.</a:t>
            </a:r>
          </a:p>
          <a:p>
            <a:endParaRPr lang="en-IN" sz="2000" dirty="0">
              <a:latin typeface="Avenir Next" charset="0"/>
              <a:ea typeface="Avenir Next" charset="0"/>
              <a:cs typeface="Avenir Next" charset="0"/>
              <a:sym typeface="Wingdings" panose="05000000000000000000" pitchFamily="2" charset="2"/>
            </a:endParaRPr>
          </a:p>
          <a:p>
            <a:r>
              <a:rPr lang="en-IN" sz="2000" dirty="0" smtClean="0">
                <a:latin typeface="Avenir Next" charset="0"/>
                <a:ea typeface="Avenir Next" charset="0"/>
                <a:cs typeface="Avenir Next" charset="0"/>
                <a:sym typeface="Wingdings" panose="05000000000000000000" pitchFamily="2" charset="2"/>
              </a:rPr>
              <a:t>Algorithm  </a:t>
            </a:r>
            <a:r>
              <a:rPr lang="en-IN" sz="2000" dirty="0" smtClean="0">
                <a:latin typeface="Avenir Next" charset="0"/>
                <a:ea typeface="Avenir Next" charset="0"/>
                <a:cs typeface="Avenir Next" charset="0"/>
                <a:sym typeface="Wingdings" panose="05000000000000000000" pitchFamily="2" charset="2"/>
              </a:rPr>
              <a:t>A Java server using jersey was created to communicate between the algorithm and the back-end.</a:t>
            </a:r>
          </a:p>
        </p:txBody>
      </p:sp>
    </p:spTree>
    <p:extLst>
      <p:ext uri="{BB962C8B-B14F-4D97-AF65-F5344CB8AC3E}">
        <p14:creationId xmlns:p14="http://schemas.microsoft.com/office/powerpoint/2010/main" val="58527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4" end="4"/>
                                            </p:txEl>
                                          </p:spTgt>
                                        </p:tgtEl>
                                        <p:attrNameLst>
                                          <p:attrName>style.visibility</p:attrName>
                                        </p:attrNameLst>
                                      </p:cBhvr>
                                      <p:to>
                                        <p:strVal val="visible"/>
                                      </p:to>
                                    </p:set>
                                    <p:animEffect transition="in" filter="fade">
                                      <p:cBhvr>
                                        <p:cTn id="12" dur="500"/>
                                        <p:tgtEl>
                                          <p:spTgt spid="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fad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8" end="8"/>
                                            </p:txEl>
                                          </p:spTgt>
                                        </p:tgtEl>
                                        <p:attrNameLst>
                                          <p:attrName>style.visibility</p:attrName>
                                        </p:attrNameLst>
                                      </p:cBhvr>
                                      <p:to>
                                        <p:strVal val="visible"/>
                                      </p:to>
                                    </p:set>
                                    <p:animEffect transition="in" filter="fade">
                                      <p:cBhvr>
                                        <p:cTn id="22"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1194</Words>
  <Application>Microsoft Macintosh PowerPoint</Application>
  <PresentationFormat>Widescreen</PresentationFormat>
  <Paragraphs>268</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Avenir Next</vt:lpstr>
      <vt:lpstr>Calibri</vt:lpstr>
      <vt:lpstr>Calibri Light</vt:lpstr>
      <vt:lpstr>Wingdings</vt:lpstr>
      <vt:lpstr>Arial</vt:lpstr>
      <vt:lpstr>Office Theme</vt:lpstr>
      <vt:lpstr>  Team 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 Goyal</dc:creator>
  <cp:lastModifiedBy>Akshat Goyal</cp:lastModifiedBy>
  <cp:revision>37</cp:revision>
  <dcterms:created xsi:type="dcterms:W3CDTF">2017-04-22T21:40:11Z</dcterms:created>
  <dcterms:modified xsi:type="dcterms:W3CDTF">2017-04-24T06:55:51Z</dcterms:modified>
</cp:coreProperties>
</file>