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8" r:id="rId3"/>
    <p:sldId id="277" r:id="rId4"/>
    <p:sldId id="259" r:id="rId5"/>
    <p:sldId id="260" r:id="rId6"/>
    <p:sldId id="262" r:id="rId7"/>
    <p:sldId id="263" r:id="rId8"/>
    <p:sldId id="264" r:id="rId9"/>
    <p:sldId id="268" r:id="rId10"/>
    <p:sldId id="269" r:id="rId11"/>
    <p:sldId id="270" r:id="rId12"/>
    <p:sldId id="272" r:id="rId13"/>
    <p:sldId id="273" r:id="rId14"/>
    <p:sldId id="274" r:id="rId15"/>
    <p:sldId id="275" r:id="rId16"/>
    <p:sldId id="271" r:id="rId17"/>
    <p:sldId id="266"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AAAAA"/>
    <a:srgbClr val="F1FFFF"/>
    <a:srgbClr val="2197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591"/>
    <p:restoredTop sz="82915" autoAdjust="0"/>
  </p:normalViewPr>
  <p:slideViewPr>
    <p:cSldViewPr snapToGrid="0" snapToObjects="1">
      <p:cViewPr>
        <p:scale>
          <a:sx n="85" d="100"/>
          <a:sy n="85" d="100"/>
        </p:scale>
        <p:origin x="-640" y="2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04E779-ECDE-47B0-81E5-71C053E43B1E}" type="datetimeFigureOut">
              <a:rPr lang="en-IN" smtClean="0"/>
              <a:t>24/04/17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5A2021-7108-4755-B01E-0C62B02DAB26}" type="slidenum">
              <a:rPr lang="en-IN" smtClean="0"/>
              <a:t>‹#›</a:t>
            </a:fld>
            <a:endParaRPr lang="en-IN"/>
          </a:p>
        </p:txBody>
      </p:sp>
    </p:spTree>
    <p:extLst>
      <p:ext uri="{BB962C8B-B14F-4D97-AF65-F5344CB8AC3E}">
        <p14:creationId xmlns:p14="http://schemas.microsoft.com/office/powerpoint/2010/main" val="824768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Currently in career fairs, companies have long lines of students wanting to talk to them. Students attending career fairs spend most of their time standing in these lines rather than networking and talking to potential employers. Also this does not ensure that you’re able to talk to your companies in order of your preference. While scheduling systems exist, none have been used to solve this problem. Our product tackles this issue by creating virtual queues, which will reduce the time students spend standing in line through various optimization techniques.</a:t>
            </a:r>
          </a:p>
          <a:p>
            <a:endParaRPr lang="en-IN" dirty="0" smtClean="0"/>
          </a:p>
          <a:p>
            <a:endParaRPr lang="en-IN" dirty="0"/>
          </a:p>
        </p:txBody>
      </p:sp>
      <p:sp>
        <p:nvSpPr>
          <p:cNvPr id="4" name="Slide Number Placeholder 3"/>
          <p:cNvSpPr>
            <a:spLocks noGrp="1"/>
          </p:cNvSpPr>
          <p:nvPr>
            <p:ph type="sldNum" sz="quarter" idx="10"/>
          </p:nvPr>
        </p:nvSpPr>
        <p:spPr/>
        <p:txBody>
          <a:bodyPr/>
          <a:lstStyle/>
          <a:p>
            <a:fld id="{4D5A2021-7108-4755-B01E-0C62B02DAB26}" type="slidenum">
              <a:rPr lang="en-IN" smtClean="0"/>
              <a:t>2</a:t>
            </a:fld>
            <a:endParaRPr lang="en-IN"/>
          </a:p>
        </p:txBody>
      </p:sp>
    </p:spTree>
    <p:extLst>
      <p:ext uri="{BB962C8B-B14F-4D97-AF65-F5344CB8AC3E}">
        <p14:creationId xmlns:p14="http://schemas.microsoft.com/office/powerpoint/2010/main" val="3911798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Currently in career fairs, companies have long lines of students wanting to talk to them. Students attending career fairs spend most of their time standing in these lines rather than networking and talking to potential employers. Also this does not ensure that you’re able to talk to your companies in order of your preference. While scheduling systems exist, none have been used to solve this problem. Our product tackles this issue by creating virtual queues, which will reduce the time students spend standing in line through various optimization techniques.</a:t>
            </a:r>
          </a:p>
          <a:p>
            <a:endParaRPr lang="en-IN" dirty="0" smtClean="0"/>
          </a:p>
          <a:p>
            <a:endParaRPr lang="en-IN" dirty="0"/>
          </a:p>
        </p:txBody>
      </p:sp>
      <p:sp>
        <p:nvSpPr>
          <p:cNvPr id="4" name="Slide Number Placeholder 3"/>
          <p:cNvSpPr>
            <a:spLocks noGrp="1"/>
          </p:cNvSpPr>
          <p:nvPr>
            <p:ph type="sldNum" sz="quarter" idx="10"/>
          </p:nvPr>
        </p:nvSpPr>
        <p:spPr/>
        <p:txBody>
          <a:bodyPr/>
          <a:lstStyle/>
          <a:p>
            <a:fld id="{4D5A2021-7108-4755-B01E-0C62B02DAB26}" type="slidenum">
              <a:rPr lang="en-IN" smtClean="0"/>
              <a:t>3</a:t>
            </a:fld>
            <a:endParaRPr lang="en-IN"/>
          </a:p>
        </p:txBody>
      </p:sp>
    </p:spTree>
    <p:extLst>
      <p:ext uri="{BB962C8B-B14F-4D97-AF65-F5344CB8AC3E}">
        <p14:creationId xmlns:p14="http://schemas.microsoft.com/office/powerpoint/2010/main" val="983133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Currently in career fairs, companies have long lines of students wanting to talk to them. Students attending career fairs spend most of their time standing in these lines rather than networking and talking to potential employers. Also this does not ensure that you’re able to talk to your companies in order of your preference. While scheduling systems exist, none have been used to solve this problem. Our product tackles this issue by creating virtual queues, which will reduce the time students spend standing in line through various optimization techniques.</a:t>
            </a:r>
          </a:p>
          <a:p>
            <a:endParaRPr lang="en-IN" dirty="0"/>
          </a:p>
        </p:txBody>
      </p:sp>
      <p:sp>
        <p:nvSpPr>
          <p:cNvPr id="4" name="Slide Number Placeholder 3"/>
          <p:cNvSpPr>
            <a:spLocks noGrp="1"/>
          </p:cNvSpPr>
          <p:nvPr>
            <p:ph type="sldNum" sz="quarter" idx="10"/>
          </p:nvPr>
        </p:nvSpPr>
        <p:spPr/>
        <p:txBody>
          <a:bodyPr/>
          <a:lstStyle/>
          <a:p>
            <a:fld id="{4D5A2021-7108-4755-B01E-0C62B02DAB26}" type="slidenum">
              <a:rPr lang="en-IN" smtClean="0"/>
              <a:t>4</a:t>
            </a:fld>
            <a:endParaRPr lang="en-IN"/>
          </a:p>
        </p:txBody>
      </p:sp>
    </p:spTree>
    <p:extLst>
      <p:ext uri="{BB962C8B-B14F-4D97-AF65-F5344CB8AC3E}">
        <p14:creationId xmlns:p14="http://schemas.microsoft.com/office/powerpoint/2010/main" val="3192087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D5A2021-7108-4755-B01E-0C62B02DAB26}" type="slidenum">
              <a:rPr lang="en-IN" smtClean="0"/>
              <a:t>5</a:t>
            </a:fld>
            <a:endParaRPr lang="en-IN"/>
          </a:p>
        </p:txBody>
      </p:sp>
    </p:spTree>
    <p:extLst>
      <p:ext uri="{BB962C8B-B14F-4D97-AF65-F5344CB8AC3E}">
        <p14:creationId xmlns:p14="http://schemas.microsoft.com/office/powerpoint/2010/main" val="702475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D5A2021-7108-4755-B01E-0C62B02DAB26}" type="slidenum">
              <a:rPr lang="en-IN" smtClean="0"/>
              <a:t>6</a:t>
            </a:fld>
            <a:endParaRPr lang="en-IN"/>
          </a:p>
        </p:txBody>
      </p:sp>
    </p:spTree>
    <p:extLst>
      <p:ext uri="{BB962C8B-B14F-4D97-AF65-F5344CB8AC3E}">
        <p14:creationId xmlns:p14="http://schemas.microsoft.com/office/powerpoint/2010/main" val="29828781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D5A2021-7108-4755-B01E-0C62B02DAB26}" type="slidenum">
              <a:rPr lang="en-IN" smtClean="0"/>
              <a:t>7</a:t>
            </a:fld>
            <a:endParaRPr lang="en-IN"/>
          </a:p>
        </p:txBody>
      </p:sp>
    </p:spTree>
    <p:extLst>
      <p:ext uri="{BB962C8B-B14F-4D97-AF65-F5344CB8AC3E}">
        <p14:creationId xmlns:p14="http://schemas.microsoft.com/office/powerpoint/2010/main" val="28928793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5A2021-7108-4755-B01E-0C62B02DAB26}" type="slidenum">
              <a:rPr lang="en-IN" smtClean="0"/>
              <a:t>15</a:t>
            </a:fld>
            <a:endParaRPr lang="en-IN"/>
          </a:p>
        </p:txBody>
      </p:sp>
    </p:spTree>
    <p:extLst>
      <p:ext uri="{BB962C8B-B14F-4D97-AF65-F5344CB8AC3E}">
        <p14:creationId xmlns:p14="http://schemas.microsoft.com/office/powerpoint/2010/main" val="32559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1911C0-A6BB-6442-9218-1A38E098B5A8}" type="datetimeFigureOut">
              <a:rPr lang="en-US" smtClean="0"/>
              <a:t>4/24/17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8747D-2634-EF48-AAC6-ED1A1CF84166}" type="slidenum">
              <a:rPr lang="en-US" smtClean="0"/>
              <a:t>‹#›</a:t>
            </a:fld>
            <a:endParaRPr lang="en-US"/>
          </a:p>
        </p:txBody>
      </p:sp>
    </p:spTree>
    <p:extLst>
      <p:ext uri="{BB962C8B-B14F-4D97-AF65-F5344CB8AC3E}">
        <p14:creationId xmlns:p14="http://schemas.microsoft.com/office/powerpoint/2010/main" val="969207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1911C0-A6BB-6442-9218-1A38E098B5A8}" type="datetimeFigureOut">
              <a:rPr lang="en-US" smtClean="0"/>
              <a:t>4/24/17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8747D-2634-EF48-AAC6-ED1A1CF84166}" type="slidenum">
              <a:rPr lang="en-US" smtClean="0"/>
              <a:t>‹#›</a:t>
            </a:fld>
            <a:endParaRPr lang="en-US"/>
          </a:p>
        </p:txBody>
      </p:sp>
    </p:spTree>
    <p:extLst>
      <p:ext uri="{BB962C8B-B14F-4D97-AF65-F5344CB8AC3E}">
        <p14:creationId xmlns:p14="http://schemas.microsoft.com/office/powerpoint/2010/main" val="1534688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1911C0-A6BB-6442-9218-1A38E098B5A8}" type="datetimeFigureOut">
              <a:rPr lang="en-US" smtClean="0"/>
              <a:t>4/24/17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8747D-2634-EF48-AAC6-ED1A1CF84166}" type="slidenum">
              <a:rPr lang="en-US" smtClean="0"/>
              <a:t>‹#›</a:t>
            </a:fld>
            <a:endParaRPr lang="en-US"/>
          </a:p>
        </p:txBody>
      </p:sp>
    </p:spTree>
    <p:extLst>
      <p:ext uri="{BB962C8B-B14F-4D97-AF65-F5344CB8AC3E}">
        <p14:creationId xmlns:p14="http://schemas.microsoft.com/office/powerpoint/2010/main" val="8568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1911C0-A6BB-6442-9218-1A38E098B5A8}" type="datetimeFigureOut">
              <a:rPr lang="en-US" smtClean="0"/>
              <a:t>4/24/17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8747D-2634-EF48-AAC6-ED1A1CF84166}" type="slidenum">
              <a:rPr lang="en-US" smtClean="0"/>
              <a:t>‹#›</a:t>
            </a:fld>
            <a:endParaRPr lang="en-US"/>
          </a:p>
        </p:txBody>
      </p:sp>
    </p:spTree>
    <p:extLst>
      <p:ext uri="{BB962C8B-B14F-4D97-AF65-F5344CB8AC3E}">
        <p14:creationId xmlns:p14="http://schemas.microsoft.com/office/powerpoint/2010/main" val="365279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1911C0-A6BB-6442-9218-1A38E098B5A8}" type="datetimeFigureOut">
              <a:rPr lang="en-US" smtClean="0"/>
              <a:t>4/24/17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8747D-2634-EF48-AAC6-ED1A1CF84166}" type="slidenum">
              <a:rPr lang="en-US" smtClean="0"/>
              <a:t>‹#›</a:t>
            </a:fld>
            <a:endParaRPr lang="en-US"/>
          </a:p>
        </p:txBody>
      </p:sp>
    </p:spTree>
    <p:extLst>
      <p:ext uri="{BB962C8B-B14F-4D97-AF65-F5344CB8AC3E}">
        <p14:creationId xmlns:p14="http://schemas.microsoft.com/office/powerpoint/2010/main" val="1097001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91911C0-A6BB-6442-9218-1A38E098B5A8}" type="datetimeFigureOut">
              <a:rPr lang="en-US" smtClean="0"/>
              <a:t>4/24/17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68747D-2634-EF48-AAC6-ED1A1CF84166}" type="slidenum">
              <a:rPr lang="en-US" smtClean="0"/>
              <a:t>‹#›</a:t>
            </a:fld>
            <a:endParaRPr lang="en-US"/>
          </a:p>
        </p:txBody>
      </p:sp>
    </p:spTree>
    <p:extLst>
      <p:ext uri="{BB962C8B-B14F-4D97-AF65-F5344CB8AC3E}">
        <p14:creationId xmlns:p14="http://schemas.microsoft.com/office/powerpoint/2010/main" val="1162159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1911C0-A6BB-6442-9218-1A38E098B5A8}" type="datetimeFigureOut">
              <a:rPr lang="en-US" smtClean="0"/>
              <a:t>4/24/17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68747D-2634-EF48-AAC6-ED1A1CF84166}" type="slidenum">
              <a:rPr lang="en-US" smtClean="0"/>
              <a:t>‹#›</a:t>
            </a:fld>
            <a:endParaRPr lang="en-US"/>
          </a:p>
        </p:txBody>
      </p:sp>
    </p:spTree>
    <p:extLst>
      <p:ext uri="{BB962C8B-B14F-4D97-AF65-F5344CB8AC3E}">
        <p14:creationId xmlns:p14="http://schemas.microsoft.com/office/powerpoint/2010/main" val="1057871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1911C0-A6BB-6442-9218-1A38E098B5A8}" type="datetimeFigureOut">
              <a:rPr lang="en-US" smtClean="0"/>
              <a:t>4/24/17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68747D-2634-EF48-AAC6-ED1A1CF84166}" type="slidenum">
              <a:rPr lang="en-US" smtClean="0"/>
              <a:t>‹#›</a:t>
            </a:fld>
            <a:endParaRPr lang="en-US"/>
          </a:p>
        </p:txBody>
      </p:sp>
    </p:spTree>
    <p:extLst>
      <p:ext uri="{BB962C8B-B14F-4D97-AF65-F5344CB8AC3E}">
        <p14:creationId xmlns:p14="http://schemas.microsoft.com/office/powerpoint/2010/main" val="629506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1911C0-A6BB-6442-9218-1A38E098B5A8}" type="datetimeFigureOut">
              <a:rPr lang="en-US" smtClean="0"/>
              <a:t>4/24/17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68747D-2634-EF48-AAC6-ED1A1CF84166}" type="slidenum">
              <a:rPr lang="en-US" smtClean="0"/>
              <a:t>‹#›</a:t>
            </a:fld>
            <a:endParaRPr lang="en-US"/>
          </a:p>
        </p:txBody>
      </p:sp>
    </p:spTree>
    <p:extLst>
      <p:ext uri="{BB962C8B-B14F-4D97-AF65-F5344CB8AC3E}">
        <p14:creationId xmlns:p14="http://schemas.microsoft.com/office/powerpoint/2010/main" val="1608275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1911C0-A6BB-6442-9218-1A38E098B5A8}" type="datetimeFigureOut">
              <a:rPr lang="en-US" smtClean="0"/>
              <a:t>4/24/17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68747D-2634-EF48-AAC6-ED1A1CF84166}" type="slidenum">
              <a:rPr lang="en-US" smtClean="0"/>
              <a:t>‹#›</a:t>
            </a:fld>
            <a:endParaRPr lang="en-US"/>
          </a:p>
        </p:txBody>
      </p:sp>
    </p:spTree>
    <p:extLst>
      <p:ext uri="{BB962C8B-B14F-4D97-AF65-F5344CB8AC3E}">
        <p14:creationId xmlns:p14="http://schemas.microsoft.com/office/powerpoint/2010/main" val="2050727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1911C0-A6BB-6442-9218-1A38E098B5A8}" type="datetimeFigureOut">
              <a:rPr lang="en-US" smtClean="0"/>
              <a:t>4/24/17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68747D-2634-EF48-AAC6-ED1A1CF84166}" type="slidenum">
              <a:rPr lang="en-US" smtClean="0"/>
              <a:t>‹#›</a:t>
            </a:fld>
            <a:endParaRPr lang="en-US"/>
          </a:p>
        </p:txBody>
      </p:sp>
    </p:spTree>
    <p:extLst>
      <p:ext uri="{BB962C8B-B14F-4D97-AF65-F5344CB8AC3E}">
        <p14:creationId xmlns:p14="http://schemas.microsoft.com/office/powerpoint/2010/main" val="160505008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1911C0-A6BB-6442-9218-1A38E098B5A8}" type="datetimeFigureOut">
              <a:rPr lang="en-US" smtClean="0"/>
              <a:t>4/24/17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68747D-2634-EF48-AAC6-ED1A1CF84166}" type="slidenum">
              <a:rPr lang="en-US" smtClean="0"/>
              <a:t>‹#›</a:t>
            </a:fld>
            <a:endParaRPr lang="en-US"/>
          </a:p>
        </p:txBody>
      </p:sp>
    </p:spTree>
    <p:extLst>
      <p:ext uri="{BB962C8B-B14F-4D97-AF65-F5344CB8AC3E}">
        <p14:creationId xmlns:p14="http://schemas.microsoft.com/office/powerpoint/2010/main" val="4181314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686392"/>
            <a:ext cx="9144000" cy="2387600"/>
          </a:xfrm>
        </p:spPr>
        <p:txBody>
          <a:bodyPr>
            <a:normAutofit/>
          </a:bodyPr>
          <a:lstStyle/>
          <a:p>
            <a:r>
              <a:rPr lang="en-US" sz="2800" dirty="0" smtClean="0">
                <a:latin typeface="Avenir Next" charset="0"/>
                <a:ea typeface="Avenir Next" charset="0"/>
                <a:cs typeface="Avenir Next" charset="0"/>
              </a:rPr>
              <a:t/>
            </a:r>
            <a:br>
              <a:rPr lang="en-US" sz="2800" dirty="0" smtClean="0">
                <a:latin typeface="Avenir Next" charset="0"/>
                <a:ea typeface="Avenir Next" charset="0"/>
                <a:cs typeface="Avenir Next" charset="0"/>
              </a:rPr>
            </a:br>
            <a:r>
              <a:rPr lang="en-US" sz="2800" dirty="0">
                <a:latin typeface="Avenir Next" charset="0"/>
                <a:ea typeface="Avenir Next" charset="0"/>
                <a:cs typeface="Avenir Next" charset="0"/>
              </a:rPr>
              <a:t/>
            </a:r>
            <a:br>
              <a:rPr lang="en-US" sz="2800" dirty="0">
                <a:latin typeface="Avenir Next" charset="0"/>
                <a:ea typeface="Avenir Next" charset="0"/>
                <a:cs typeface="Avenir Next" charset="0"/>
              </a:rPr>
            </a:br>
            <a:r>
              <a:rPr lang="en-US" sz="2800" dirty="0" smtClean="0">
                <a:latin typeface="Avenir Next" charset="0"/>
                <a:ea typeface="Avenir Next" charset="0"/>
                <a:cs typeface="Avenir Next" charset="0"/>
              </a:rPr>
              <a:t>Team 7</a:t>
            </a:r>
            <a:br>
              <a:rPr lang="en-US" sz="2800" dirty="0" smtClean="0">
                <a:latin typeface="Avenir Next" charset="0"/>
                <a:ea typeface="Avenir Next" charset="0"/>
                <a:cs typeface="Avenir Next" charset="0"/>
              </a:rPr>
            </a:br>
            <a:endParaRPr lang="en-US" sz="2800" dirty="0">
              <a:latin typeface="Avenir Next" charset="0"/>
              <a:ea typeface="Avenir Next" charset="0"/>
              <a:cs typeface="Avenir Next" charset="0"/>
            </a:endParaRPr>
          </a:p>
        </p:txBody>
      </p:sp>
      <p:sp>
        <p:nvSpPr>
          <p:cNvPr id="3" name="Subtitle 2"/>
          <p:cNvSpPr>
            <a:spLocks noGrp="1"/>
          </p:cNvSpPr>
          <p:nvPr>
            <p:ph type="subTitle" idx="1"/>
          </p:nvPr>
        </p:nvSpPr>
        <p:spPr>
          <a:xfrm>
            <a:off x="551543" y="4737155"/>
            <a:ext cx="11277600" cy="1655762"/>
          </a:xfrm>
        </p:spPr>
        <p:txBody>
          <a:bodyPr>
            <a:normAutofit/>
          </a:bodyPr>
          <a:lstStyle/>
          <a:p>
            <a:r>
              <a:rPr lang="en-US" sz="2000" dirty="0" err="1" smtClean="0">
                <a:latin typeface="Avenir Next" charset="0"/>
                <a:ea typeface="Avenir Next" charset="0"/>
                <a:cs typeface="Avenir Next" charset="0"/>
              </a:rPr>
              <a:t>Ashvin</a:t>
            </a:r>
            <a:r>
              <a:rPr lang="en-US" sz="2000" dirty="0" smtClean="0">
                <a:latin typeface="Avenir Next" charset="0"/>
                <a:ea typeface="Avenir Next" charset="0"/>
                <a:cs typeface="Avenir Next" charset="0"/>
              </a:rPr>
              <a:t> </a:t>
            </a:r>
            <a:r>
              <a:rPr lang="en-US" sz="2000" dirty="0" err="1" smtClean="0">
                <a:latin typeface="Avenir Next" charset="0"/>
                <a:ea typeface="Avenir Next" charset="0"/>
                <a:cs typeface="Avenir Next" charset="0"/>
              </a:rPr>
              <a:t>Lohiya</a:t>
            </a:r>
            <a:r>
              <a:rPr lang="en-US" sz="2000" dirty="0" smtClean="0">
                <a:latin typeface="Avenir Next" charset="0"/>
                <a:ea typeface="Avenir Next" charset="0"/>
                <a:cs typeface="Avenir Next" charset="0"/>
              </a:rPr>
              <a:t>, Akshat Goyal, </a:t>
            </a:r>
            <a:r>
              <a:rPr lang="en-US" sz="2000" dirty="0" err="1" smtClean="0">
                <a:latin typeface="Avenir Next" charset="0"/>
                <a:ea typeface="Avenir Next" charset="0"/>
                <a:cs typeface="Avenir Next" charset="0"/>
              </a:rPr>
              <a:t>Palina</a:t>
            </a:r>
            <a:r>
              <a:rPr lang="en-US" sz="2000" dirty="0" smtClean="0">
                <a:latin typeface="Avenir Next" charset="0"/>
                <a:ea typeface="Avenir Next" charset="0"/>
                <a:cs typeface="Avenir Next" charset="0"/>
              </a:rPr>
              <a:t> </a:t>
            </a:r>
            <a:r>
              <a:rPr lang="en-US" sz="2000" dirty="0" err="1" smtClean="0">
                <a:latin typeface="Avenir Next" charset="0"/>
                <a:ea typeface="Avenir Next" charset="0"/>
                <a:cs typeface="Avenir Next" charset="0"/>
              </a:rPr>
              <a:t>Rawat</a:t>
            </a:r>
            <a:r>
              <a:rPr lang="en-US" sz="2000" dirty="0" smtClean="0">
                <a:latin typeface="Avenir Next" charset="0"/>
                <a:ea typeface="Avenir Next" charset="0"/>
                <a:cs typeface="Avenir Next" charset="0"/>
              </a:rPr>
              <a:t>, </a:t>
            </a:r>
            <a:r>
              <a:rPr lang="en-US" sz="2000" dirty="0" err="1" smtClean="0">
                <a:latin typeface="Avenir Next" charset="0"/>
                <a:ea typeface="Avenir Next" charset="0"/>
                <a:cs typeface="Avenir Next" charset="0"/>
              </a:rPr>
              <a:t>Shubhang</a:t>
            </a:r>
            <a:r>
              <a:rPr lang="en-US" sz="2000" dirty="0" smtClean="0">
                <a:latin typeface="Avenir Next" charset="0"/>
                <a:ea typeface="Avenir Next" charset="0"/>
                <a:cs typeface="Avenir Next" charset="0"/>
              </a:rPr>
              <a:t> Kulkarni, </a:t>
            </a:r>
            <a:r>
              <a:rPr lang="en-US" sz="2000" dirty="0" err="1" smtClean="0">
                <a:latin typeface="Avenir Next" charset="0"/>
                <a:ea typeface="Avenir Next" charset="0"/>
                <a:cs typeface="Avenir Next" charset="0"/>
              </a:rPr>
              <a:t>Sidhant</a:t>
            </a:r>
            <a:r>
              <a:rPr lang="en-US" sz="2000" dirty="0" smtClean="0">
                <a:latin typeface="Avenir Next" charset="0"/>
                <a:ea typeface="Avenir Next" charset="0"/>
                <a:cs typeface="Avenir Next" charset="0"/>
              </a:rPr>
              <a:t> </a:t>
            </a:r>
            <a:r>
              <a:rPr lang="en-US" sz="2000" dirty="0" err="1" smtClean="0">
                <a:latin typeface="Avenir Next" charset="0"/>
                <a:ea typeface="Avenir Next" charset="0"/>
                <a:cs typeface="Avenir Next" charset="0"/>
              </a:rPr>
              <a:t>Chadda</a:t>
            </a:r>
            <a:r>
              <a:rPr lang="en-US" sz="2000" dirty="0" smtClean="0">
                <a:latin typeface="Avenir Next" charset="0"/>
                <a:ea typeface="Avenir Next" charset="0"/>
                <a:cs typeface="Avenir Next" charset="0"/>
              </a:rPr>
              <a:t>, </a:t>
            </a:r>
            <a:r>
              <a:rPr lang="en-US" sz="2000" dirty="0" err="1" smtClean="0">
                <a:latin typeface="Avenir Next" charset="0"/>
                <a:ea typeface="Avenir Next" charset="0"/>
                <a:cs typeface="Avenir Next" charset="0"/>
              </a:rPr>
              <a:t>Aakash</a:t>
            </a:r>
            <a:r>
              <a:rPr lang="en-US" sz="2000" dirty="0" smtClean="0">
                <a:latin typeface="Avenir Next" charset="0"/>
                <a:ea typeface="Avenir Next" charset="0"/>
                <a:cs typeface="Avenir Next" charset="0"/>
              </a:rPr>
              <a:t> </a:t>
            </a:r>
            <a:r>
              <a:rPr lang="en-US" sz="2000" dirty="0" err="1" smtClean="0">
                <a:latin typeface="Avenir Next" charset="0"/>
                <a:ea typeface="Avenir Next" charset="0"/>
                <a:cs typeface="Avenir Next" charset="0"/>
              </a:rPr>
              <a:t>Keswani</a:t>
            </a:r>
            <a:endParaRPr lang="en-US" sz="2000" dirty="0">
              <a:latin typeface="Avenir Next" charset="0"/>
              <a:ea typeface="Avenir Next" charset="0"/>
              <a:cs typeface="Avenir Next" charset="0"/>
            </a:endParaRPr>
          </a:p>
        </p:txBody>
      </p:sp>
      <p:sp>
        <p:nvSpPr>
          <p:cNvPr id="6" name="Rectangle 5"/>
          <p:cNvSpPr/>
          <p:nvPr/>
        </p:nvSpPr>
        <p:spPr>
          <a:xfrm>
            <a:off x="0" y="0"/>
            <a:ext cx="12192000" cy="1557903"/>
          </a:xfrm>
          <a:prstGeom prst="rect">
            <a:avLst/>
          </a:prstGeom>
          <a:solidFill>
            <a:srgbClr val="2197A9"/>
          </a:solidFill>
          <a:effectLst>
            <a:outerShdw blurRad="2540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latin typeface="Avenir Next" charset="0"/>
              <a:ea typeface="Avenir Next" charset="0"/>
              <a:cs typeface="Avenir Next" charset="0"/>
            </a:endParaRPr>
          </a:p>
        </p:txBody>
      </p:sp>
      <p:pic>
        <p:nvPicPr>
          <p:cNvPr id="7" name="Content Placeholder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6013" y="2181480"/>
            <a:ext cx="4639974" cy="1963624"/>
          </a:xfrm>
          <a:prstGeom prst="rect">
            <a:avLst/>
          </a:prstGeom>
        </p:spPr>
      </p:pic>
    </p:spTree>
    <p:extLst>
      <p:ext uri="{BB962C8B-B14F-4D97-AF65-F5344CB8AC3E}">
        <p14:creationId xmlns:p14="http://schemas.microsoft.com/office/powerpoint/2010/main" val="8043176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2340"/>
            <a:ext cx="10515600" cy="1325563"/>
          </a:xfrm>
        </p:spPr>
        <p:txBody>
          <a:bodyPr/>
          <a:lstStyle/>
          <a:p>
            <a:endParaRPr lang="en-US" dirty="0">
              <a:latin typeface="Avenir Next" charset="0"/>
              <a:ea typeface="Avenir Next" charset="0"/>
              <a:cs typeface="Avenir Next" charset="0"/>
            </a:endParaRPr>
          </a:p>
        </p:txBody>
      </p:sp>
      <p:sp>
        <p:nvSpPr>
          <p:cNvPr id="5" name="Rectangle 4"/>
          <p:cNvSpPr/>
          <p:nvPr/>
        </p:nvSpPr>
        <p:spPr>
          <a:xfrm>
            <a:off x="0" y="0"/>
            <a:ext cx="2510947" cy="6858000"/>
          </a:xfrm>
          <a:prstGeom prst="rect">
            <a:avLst/>
          </a:prstGeom>
          <a:solidFill>
            <a:srgbClr val="F1FFFF"/>
          </a:solidFill>
          <a:effectLst>
            <a:outerShdw blurRad="495300" dist="50800" dir="5400000" sx="95000" sy="95000" algn="ctr" rotWithShape="0">
              <a:srgbClr val="000000">
                <a:alpha val="43137"/>
              </a:srgb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en-US">
              <a:latin typeface="Avenir Next" charset="0"/>
              <a:ea typeface="Avenir Next" charset="0"/>
              <a:cs typeface="Avenir Next" charset="0"/>
            </a:endParaRPr>
          </a:p>
        </p:txBody>
      </p:sp>
      <p:sp>
        <p:nvSpPr>
          <p:cNvPr id="6" name="Rectangle 5"/>
          <p:cNvSpPr/>
          <p:nvPr/>
        </p:nvSpPr>
        <p:spPr>
          <a:xfrm>
            <a:off x="0" y="0"/>
            <a:ext cx="12192000" cy="1557903"/>
          </a:xfrm>
          <a:prstGeom prst="rect">
            <a:avLst/>
          </a:prstGeom>
          <a:solidFill>
            <a:srgbClr val="2197A9"/>
          </a:solidFill>
          <a:effectLst>
            <a:outerShdw blurRad="2540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latin typeface="Avenir Next" charset="0"/>
              <a:ea typeface="Avenir Next" charset="0"/>
              <a:cs typeface="Avenir Next" charset="0"/>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394" y="304513"/>
            <a:ext cx="2242158" cy="948875"/>
          </a:xfrm>
        </p:spPr>
      </p:pic>
      <p:sp>
        <p:nvSpPr>
          <p:cNvPr id="9" name="TextBox 8"/>
          <p:cNvSpPr txBox="1"/>
          <p:nvPr/>
        </p:nvSpPr>
        <p:spPr>
          <a:xfrm>
            <a:off x="0" y="1797269"/>
            <a:ext cx="2510946"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Introduction</a:t>
            </a:r>
            <a:endParaRPr lang="en-US" dirty="0">
              <a:latin typeface="Avenir Next" charset="0"/>
              <a:ea typeface="Avenir Next" charset="0"/>
              <a:cs typeface="Avenir Next" charset="0"/>
            </a:endParaRPr>
          </a:p>
        </p:txBody>
      </p:sp>
      <p:sp>
        <p:nvSpPr>
          <p:cNvPr id="10" name="TextBox 9"/>
          <p:cNvSpPr txBox="1"/>
          <p:nvPr/>
        </p:nvSpPr>
        <p:spPr>
          <a:xfrm>
            <a:off x="134394" y="2221301"/>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Motivation</a:t>
            </a:r>
            <a:endParaRPr lang="en-US" dirty="0">
              <a:latin typeface="Avenir Next" charset="0"/>
              <a:ea typeface="Avenir Next" charset="0"/>
              <a:cs typeface="Avenir Next" charset="0"/>
            </a:endParaRPr>
          </a:p>
        </p:txBody>
      </p:sp>
      <p:sp>
        <p:nvSpPr>
          <p:cNvPr id="11" name="TextBox 10"/>
          <p:cNvSpPr txBox="1"/>
          <p:nvPr/>
        </p:nvSpPr>
        <p:spPr>
          <a:xfrm>
            <a:off x="134394" y="2640813"/>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Design Overview</a:t>
            </a:r>
            <a:endParaRPr lang="en-US" dirty="0">
              <a:latin typeface="Avenir Next" charset="0"/>
              <a:ea typeface="Avenir Next" charset="0"/>
              <a:cs typeface="Avenir Next" charset="0"/>
            </a:endParaRPr>
          </a:p>
        </p:txBody>
      </p:sp>
      <p:sp>
        <p:nvSpPr>
          <p:cNvPr id="12" name="TextBox 11"/>
          <p:cNvSpPr txBox="1"/>
          <p:nvPr/>
        </p:nvSpPr>
        <p:spPr>
          <a:xfrm>
            <a:off x="134394" y="3055148"/>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Sprint 1</a:t>
            </a:r>
            <a:endParaRPr lang="en-US" dirty="0">
              <a:latin typeface="Avenir Next" charset="0"/>
              <a:ea typeface="Avenir Next" charset="0"/>
              <a:cs typeface="Avenir Next" charset="0"/>
            </a:endParaRPr>
          </a:p>
        </p:txBody>
      </p:sp>
      <p:sp>
        <p:nvSpPr>
          <p:cNvPr id="13" name="TextBox 12"/>
          <p:cNvSpPr txBox="1"/>
          <p:nvPr/>
        </p:nvSpPr>
        <p:spPr>
          <a:xfrm>
            <a:off x="1" y="3469483"/>
            <a:ext cx="2510946"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Sprint 2</a:t>
            </a:r>
            <a:endParaRPr lang="en-US" dirty="0">
              <a:latin typeface="Avenir Next" charset="0"/>
              <a:ea typeface="Avenir Next" charset="0"/>
              <a:cs typeface="Avenir Next" charset="0"/>
            </a:endParaRPr>
          </a:p>
        </p:txBody>
      </p:sp>
      <p:sp>
        <p:nvSpPr>
          <p:cNvPr id="14" name="TextBox 13"/>
          <p:cNvSpPr txBox="1"/>
          <p:nvPr/>
        </p:nvSpPr>
        <p:spPr>
          <a:xfrm>
            <a:off x="0" y="3906858"/>
            <a:ext cx="2510946" cy="369332"/>
          </a:xfrm>
          <a:prstGeom prst="rect">
            <a:avLst/>
          </a:prstGeom>
          <a:solidFill>
            <a:srgbClr val="AAAAAA"/>
          </a:solidFill>
        </p:spPr>
        <p:txBody>
          <a:bodyPr wrap="square" rtlCol="0">
            <a:spAutoFit/>
          </a:bodyPr>
          <a:lstStyle/>
          <a:p>
            <a:pPr algn="ctr"/>
            <a:r>
              <a:rPr lang="en-US" dirty="0" smtClean="0">
                <a:latin typeface="Avenir Next" charset="0"/>
                <a:ea typeface="Avenir Next" charset="0"/>
                <a:cs typeface="Avenir Next" charset="0"/>
              </a:rPr>
              <a:t>Sprint 3</a:t>
            </a:r>
            <a:endParaRPr lang="en-US" dirty="0">
              <a:latin typeface="Avenir Next" charset="0"/>
              <a:ea typeface="Avenir Next" charset="0"/>
              <a:cs typeface="Avenir Next" charset="0"/>
            </a:endParaRPr>
          </a:p>
        </p:txBody>
      </p:sp>
      <p:sp>
        <p:nvSpPr>
          <p:cNvPr id="15" name="TextBox 14"/>
          <p:cNvSpPr txBox="1"/>
          <p:nvPr/>
        </p:nvSpPr>
        <p:spPr>
          <a:xfrm>
            <a:off x="3169262" y="1844755"/>
            <a:ext cx="8364422" cy="4124206"/>
          </a:xfrm>
          <a:prstGeom prst="rect">
            <a:avLst/>
          </a:prstGeom>
          <a:noFill/>
        </p:spPr>
        <p:txBody>
          <a:bodyPr wrap="square" rtlCol="0">
            <a:spAutoFit/>
          </a:bodyPr>
          <a:lstStyle/>
          <a:p>
            <a:pPr algn="ctr"/>
            <a:r>
              <a:rPr lang="en-IN" sz="2800" u="sng" dirty="0">
                <a:latin typeface="Avenir Next" charset="0"/>
                <a:ea typeface="Avenir Next" charset="0"/>
                <a:cs typeface="Avenir Next" charset="0"/>
              </a:rPr>
              <a:t>Sprint 3</a:t>
            </a:r>
            <a:r>
              <a:rPr lang="en-IN" sz="2800" u="sng" dirty="0" smtClean="0">
                <a:latin typeface="Avenir Next" charset="0"/>
                <a:ea typeface="Avenir Next" charset="0"/>
                <a:cs typeface="Avenir Next" charset="0"/>
              </a:rPr>
              <a:t> </a:t>
            </a:r>
            <a:r>
              <a:rPr lang="mr-IN" sz="2800" u="sng" dirty="0" smtClean="0">
                <a:latin typeface="Avenir Next" charset="0"/>
                <a:ea typeface="Avenir Next" charset="0"/>
                <a:cs typeface="Avenir Next" charset="0"/>
              </a:rPr>
              <a:t>–</a:t>
            </a:r>
            <a:r>
              <a:rPr lang="en-IN" sz="2800" u="sng" dirty="0" smtClean="0">
                <a:latin typeface="Avenir Next" charset="0"/>
                <a:ea typeface="Avenir Next" charset="0"/>
                <a:cs typeface="Avenir Next" charset="0"/>
              </a:rPr>
              <a:t> User Stories</a:t>
            </a:r>
            <a:endParaRPr lang="en-IN" sz="2800" u="sng" dirty="0">
              <a:latin typeface="Avenir Next" charset="0"/>
              <a:ea typeface="Avenir Next" charset="0"/>
              <a:cs typeface="Avenir Next" charset="0"/>
            </a:endParaRPr>
          </a:p>
          <a:p>
            <a:endParaRPr lang="en-IN" dirty="0">
              <a:latin typeface="Avenir Next" charset="0"/>
              <a:ea typeface="Avenir Next" charset="0"/>
              <a:cs typeface="Avenir Next" charset="0"/>
            </a:endParaRPr>
          </a:p>
          <a:p>
            <a:r>
              <a:rPr lang="en-IN" sz="2000" dirty="0" smtClean="0">
                <a:latin typeface="Avenir Next" charset="0"/>
                <a:ea typeface="Avenir Next" charset="0"/>
                <a:cs typeface="Avenir Next" charset="0"/>
              </a:rPr>
              <a:t>User Story #1 </a:t>
            </a:r>
            <a:r>
              <a:rPr lang="mr-IN" sz="2000" dirty="0" smtClean="0">
                <a:latin typeface="Avenir Next" charset="0"/>
                <a:ea typeface="Avenir Next" charset="0"/>
                <a:cs typeface="Avenir Next" charset="0"/>
              </a:rPr>
              <a:t>–</a:t>
            </a:r>
            <a:endParaRPr lang="en-IN" sz="2000" dirty="0" smtClean="0">
              <a:latin typeface="Avenir Next" charset="0"/>
              <a:ea typeface="Avenir Next" charset="0"/>
              <a:cs typeface="Avenir Next" charset="0"/>
            </a:endParaRPr>
          </a:p>
          <a:p>
            <a:endParaRPr lang="en-IN" sz="2000" dirty="0">
              <a:latin typeface="Avenir Next" charset="0"/>
              <a:ea typeface="Avenir Next" charset="0"/>
              <a:cs typeface="Avenir Next" charset="0"/>
            </a:endParaRPr>
          </a:p>
          <a:p>
            <a:pPr algn="ctr"/>
            <a:r>
              <a:rPr lang="en-US" sz="2800" dirty="0">
                <a:latin typeface="Avenir Next" charset="0"/>
                <a:ea typeface="Avenir Next" charset="0"/>
                <a:cs typeface="Avenir Next" charset="0"/>
              </a:rPr>
              <a:t>As a student, I would like to login using P</a:t>
            </a:r>
            <a:r>
              <a:rPr lang="en-US" sz="2800" dirty="0" smtClean="0">
                <a:latin typeface="Avenir Next" charset="0"/>
                <a:ea typeface="Avenir Next" charset="0"/>
                <a:cs typeface="Avenir Next" charset="0"/>
              </a:rPr>
              <a:t>urdue </a:t>
            </a:r>
            <a:r>
              <a:rPr lang="en-US" sz="2800" dirty="0">
                <a:latin typeface="Avenir Next" charset="0"/>
                <a:ea typeface="Avenir Next" charset="0"/>
                <a:cs typeface="Avenir Next" charset="0"/>
              </a:rPr>
              <a:t>credentials.</a:t>
            </a:r>
          </a:p>
          <a:p>
            <a:pPr algn="ctr"/>
            <a:endParaRPr lang="en-IN" sz="2000" dirty="0" smtClean="0">
              <a:latin typeface="Avenir Next" charset="0"/>
              <a:ea typeface="Avenir Next" charset="0"/>
              <a:cs typeface="Avenir Next" charset="0"/>
            </a:endParaRPr>
          </a:p>
          <a:p>
            <a:endParaRPr lang="en-IN" sz="2000" dirty="0">
              <a:latin typeface="Avenir Next" charset="0"/>
              <a:ea typeface="Avenir Next" charset="0"/>
              <a:cs typeface="Avenir Next" charset="0"/>
            </a:endParaRPr>
          </a:p>
          <a:p>
            <a:pPr algn="ctr"/>
            <a:r>
              <a:rPr lang="en-IN" sz="2000" dirty="0" smtClean="0">
                <a:latin typeface="Avenir Next" charset="0"/>
                <a:ea typeface="Avenir Next" charset="0"/>
                <a:cs typeface="Avenir Next" charset="0"/>
              </a:rPr>
              <a:t>[DEMO]</a:t>
            </a:r>
          </a:p>
          <a:p>
            <a:pPr algn="ctr"/>
            <a:endParaRPr lang="en-IN" sz="2000" dirty="0">
              <a:latin typeface="Avenir Next" charset="0"/>
              <a:ea typeface="Avenir Next" charset="0"/>
              <a:cs typeface="Avenir Next" charset="0"/>
            </a:endParaRPr>
          </a:p>
          <a:p>
            <a:pPr algn="ctr"/>
            <a:endParaRPr lang="en-IN" sz="2000" dirty="0" smtClean="0">
              <a:latin typeface="Avenir Next" charset="0"/>
              <a:ea typeface="Avenir Next" charset="0"/>
              <a:cs typeface="Avenir Next" charset="0"/>
            </a:endParaRPr>
          </a:p>
          <a:p>
            <a:pPr algn="ctr"/>
            <a:endParaRPr lang="en-IN" sz="2000" dirty="0" smtClean="0">
              <a:latin typeface="Avenir Next" charset="0"/>
              <a:ea typeface="Avenir Next" charset="0"/>
              <a:cs typeface="Avenir Next" charset="0"/>
            </a:endParaRPr>
          </a:p>
        </p:txBody>
      </p:sp>
    </p:spTree>
    <p:extLst>
      <p:ext uri="{BB962C8B-B14F-4D97-AF65-F5344CB8AC3E}">
        <p14:creationId xmlns:p14="http://schemas.microsoft.com/office/powerpoint/2010/main" val="865415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2" end="2"/>
                                            </p:txEl>
                                          </p:spTgt>
                                        </p:tgtEl>
                                        <p:attrNameLst>
                                          <p:attrName>style.visibility</p:attrName>
                                        </p:attrNameLst>
                                      </p:cBhvr>
                                      <p:to>
                                        <p:strVal val="visible"/>
                                      </p:to>
                                    </p:set>
                                    <p:animEffect transition="in" filter="fade">
                                      <p:cBhvr>
                                        <p:cTn id="7" dur="500"/>
                                        <p:tgtEl>
                                          <p:spTgt spid="15">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5">
                                            <p:txEl>
                                              <p:pRg st="4" end="4"/>
                                            </p:txEl>
                                          </p:spTgt>
                                        </p:tgtEl>
                                        <p:attrNameLst>
                                          <p:attrName>style.visibility</p:attrName>
                                        </p:attrNameLst>
                                      </p:cBhvr>
                                      <p:to>
                                        <p:strVal val="visible"/>
                                      </p:to>
                                    </p:set>
                                    <p:animEffect transition="in" filter="fade">
                                      <p:cBhvr>
                                        <p:cTn id="10" dur="500"/>
                                        <p:tgtEl>
                                          <p:spTgt spid="15">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xEl>
                                              <p:pRg st="7" end="7"/>
                                            </p:txEl>
                                          </p:spTgt>
                                        </p:tgtEl>
                                        <p:attrNameLst>
                                          <p:attrName>style.visibility</p:attrName>
                                        </p:attrNameLst>
                                      </p:cBhvr>
                                      <p:to>
                                        <p:strVal val="visible"/>
                                      </p:to>
                                    </p:set>
                                    <p:animEffect transition="in" filter="fade">
                                      <p:cBhvr>
                                        <p:cTn id="13" dur="500"/>
                                        <p:tgtEl>
                                          <p:spTgt spid="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2340"/>
            <a:ext cx="10515600" cy="1325563"/>
          </a:xfrm>
        </p:spPr>
        <p:txBody>
          <a:bodyPr/>
          <a:lstStyle/>
          <a:p>
            <a:endParaRPr lang="en-US" dirty="0">
              <a:latin typeface="Avenir Next" charset="0"/>
              <a:ea typeface="Avenir Next" charset="0"/>
              <a:cs typeface="Avenir Next" charset="0"/>
            </a:endParaRPr>
          </a:p>
        </p:txBody>
      </p:sp>
      <p:sp>
        <p:nvSpPr>
          <p:cNvPr id="5" name="Rectangle 4"/>
          <p:cNvSpPr/>
          <p:nvPr/>
        </p:nvSpPr>
        <p:spPr>
          <a:xfrm>
            <a:off x="0" y="0"/>
            <a:ext cx="2510947" cy="6858000"/>
          </a:xfrm>
          <a:prstGeom prst="rect">
            <a:avLst/>
          </a:prstGeom>
          <a:solidFill>
            <a:srgbClr val="F1FFFF"/>
          </a:solidFill>
          <a:effectLst>
            <a:outerShdw blurRad="495300" dist="50800" dir="5400000" sx="95000" sy="95000" algn="ctr" rotWithShape="0">
              <a:srgbClr val="000000">
                <a:alpha val="43137"/>
              </a:srgb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en-US">
              <a:latin typeface="Avenir Next" charset="0"/>
              <a:ea typeface="Avenir Next" charset="0"/>
              <a:cs typeface="Avenir Next" charset="0"/>
            </a:endParaRPr>
          </a:p>
        </p:txBody>
      </p:sp>
      <p:sp>
        <p:nvSpPr>
          <p:cNvPr id="6" name="Rectangle 5"/>
          <p:cNvSpPr/>
          <p:nvPr/>
        </p:nvSpPr>
        <p:spPr>
          <a:xfrm>
            <a:off x="0" y="0"/>
            <a:ext cx="12192000" cy="1557903"/>
          </a:xfrm>
          <a:prstGeom prst="rect">
            <a:avLst/>
          </a:prstGeom>
          <a:solidFill>
            <a:srgbClr val="2197A9"/>
          </a:solidFill>
          <a:effectLst>
            <a:outerShdw blurRad="2540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latin typeface="Avenir Next" charset="0"/>
              <a:ea typeface="Avenir Next" charset="0"/>
              <a:cs typeface="Avenir Next" charset="0"/>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394" y="304513"/>
            <a:ext cx="2242158" cy="948875"/>
          </a:xfrm>
        </p:spPr>
      </p:pic>
      <p:sp>
        <p:nvSpPr>
          <p:cNvPr id="9" name="TextBox 8"/>
          <p:cNvSpPr txBox="1"/>
          <p:nvPr/>
        </p:nvSpPr>
        <p:spPr>
          <a:xfrm>
            <a:off x="0" y="1797269"/>
            <a:ext cx="2510946"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Introduction</a:t>
            </a:r>
            <a:endParaRPr lang="en-US" dirty="0">
              <a:latin typeface="Avenir Next" charset="0"/>
              <a:ea typeface="Avenir Next" charset="0"/>
              <a:cs typeface="Avenir Next" charset="0"/>
            </a:endParaRPr>
          </a:p>
        </p:txBody>
      </p:sp>
      <p:sp>
        <p:nvSpPr>
          <p:cNvPr id="10" name="TextBox 9"/>
          <p:cNvSpPr txBox="1"/>
          <p:nvPr/>
        </p:nvSpPr>
        <p:spPr>
          <a:xfrm>
            <a:off x="134394" y="2221301"/>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Motivation</a:t>
            </a:r>
            <a:endParaRPr lang="en-US" dirty="0">
              <a:latin typeface="Avenir Next" charset="0"/>
              <a:ea typeface="Avenir Next" charset="0"/>
              <a:cs typeface="Avenir Next" charset="0"/>
            </a:endParaRPr>
          </a:p>
        </p:txBody>
      </p:sp>
      <p:sp>
        <p:nvSpPr>
          <p:cNvPr id="11" name="TextBox 10"/>
          <p:cNvSpPr txBox="1"/>
          <p:nvPr/>
        </p:nvSpPr>
        <p:spPr>
          <a:xfrm>
            <a:off x="134394" y="2640813"/>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Design Overview</a:t>
            </a:r>
            <a:endParaRPr lang="en-US" dirty="0">
              <a:latin typeface="Avenir Next" charset="0"/>
              <a:ea typeface="Avenir Next" charset="0"/>
              <a:cs typeface="Avenir Next" charset="0"/>
            </a:endParaRPr>
          </a:p>
        </p:txBody>
      </p:sp>
      <p:sp>
        <p:nvSpPr>
          <p:cNvPr id="12" name="TextBox 11"/>
          <p:cNvSpPr txBox="1"/>
          <p:nvPr/>
        </p:nvSpPr>
        <p:spPr>
          <a:xfrm>
            <a:off x="134394" y="3055148"/>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Sprint 1</a:t>
            </a:r>
            <a:endParaRPr lang="en-US" dirty="0">
              <a:latin typeface="Avenir Next" charset="0"/>
              <a:ea typeface="Avenir Next" charset="0"/>
              <a:cs typeface="Avenir Next" charset="0"/>
            </a:endParaRPr>
          </a:p>
        </p:txBody>
      </p:sp>
      <p:sp>
        <p:nvSpPr>
          <p:cNvPr id="13" name="TextBox 12"/>
          <p:cNvSpPr txBox="1"/>
          <p:nvPr/>
        </p:nvSpPr>
        <p:spPr>
          <a:xfrm>
            <a:off x="1" y="3469483"/>
            <a:ext cx="2510946"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Sprint 2</a:t>
            </a:r>
            <a:endParaRPr lang="en-US" dirty="0">
              <a:latin typeface="Avenir Next" charset="0"/>
              <a:ea typeface="Avenir Next" charset="0"/>
              <a:cs typeface="Avenir Next" charset="0"/>
            </a:endParaRPr>
          </a:p>
        </p:txBody>
      </p:sp>
      <p:sp>
        <p:nvSpPr>
          <p:cNvPr id="14" name="TextBox 13"/>
          <p:cNvSpPr txBox="1"/>
          <p:nvPr/>
        </p:nvSpPr>
        <p:spPr>
          <a:xfrm>
            <a:off x="0" y="3906858"/>
            <a:ext cx="2510946" cy="369332"/>
          </a:xfrm>
          <a:prstGeom prst="rect">
            <a:avLst/>
          </a:prstGeom>
          <a:solidFill>
            <a:srgbClr val="AAAAAA"/>
          </a:solidFill>
        </p:spPr>
        <p:txBody>
          <a:bodyPr wrap="square" rtlCol="0">
            <a:spAutoFit/>
          </a:bodyPr>
          <a:lstStyle/>
          <a:p>
            <a:pPr algn="ctr"/>
            <a:r>
              <a:rPr lang="en-US" dirty="0" smtClean="0">
                <a:latin typeface="Avenir Next" charset="0"/>
                <a:ea typeface="Avenir Next" charset="0"/>
                <a:cs typeface="Avenir Next" charset="0"/>
              </a:rPr>
              <a:t>Sprint 3</a:t>
            </a:r>
            <a:endParaRPr lang="en-US" dirty="0">
              <a:latin typeface="Avenir Next" charset="0"/>
              <a:ea typeface="Avenir Next" charset="0"/>
              <a:cs typeface="Avenir Next" charset="0"/>
            </a:endParaRPr>
          </a:p>
        </p:txBody>
      </p:sp>
      <p:sp>
        <p:nvSpPr>
          <p:cNvPr id="15" name="TextBox 14"/>
          <p:cNvSpPr txBox="1"/>
          <p:nvPr/>
        </p:nvSpPr>
        <p:spPr>
          <a:xfrm>
            <a:off x="3169262" y="1844755"/>
            <a:ext cx="8364422" cy="4124206"/>
          </a:xfrm>
          <a:prstGeom prst="rect">
            <a:avLst/>
          </a:prstGeom>
          <a:noFill/>
        </p:spPr>
        <p:txBody>
          <a:bodyPr wrap="square" rtlCol="0">
            <a:spAutoFit/>
          </a:bodyPr>
          <a:lstStyle/>
          <a:p>
            <a:pPr algn="ctr"/>
            <a:r>
              <a:rPr lang="en-IN" sz="2800" u="sng" dirty="0">
                <a:latin typeface="Avenir Next" charset="0"/>
                <a:ea typeface="Avenir Next" charset="0"/>
                <a:cs typeface="Avenir Next" charset="0"/>
              </a:rPr>
              <a:t>Sprint 3</a:t>
            </a:r>
            <a:r>
              <a:rPr lang="en-IN" sz="2800" u="sng" dirty="0" smtClean="0">
                <a:latin typeface="Avenir Next" charset="0"/>
                <a:ea typeface="Avenir Next" charset="0"/>
                <a:cs typeface="Avenir Next" charset="0"/>
              </a:rPr>
              <a:t> </a:t>
            </a:r>
            <a:r>
              <a:rPr lang="mr-IN" sz="2800" u="sng" dirty="0" smtClean="0">
                <a:latin typeface="Avenir Next" charset="0"/>
                <a:ea typeface="Avenir Next" charset="0"/>
                <a:cs typeface="Avenir Next" charset="0"/>
              </a:rPr>
              <a:t>–</a:t>
            </a:r>
            <a:r>
              <a:rPr lang="en-IN" sz="2800" u="sng" dirty="0" smtClean="0">
                <a:latin typeface="Avenir Next" charset="0"/>
                <a:ea typeface="Avenir Next" charset="0"/>
                <a:cs typeface="Avenir Next" charset="0"/>
              </a:rPr>
              <a:t> User Stories</a:t>
            </a:r>
            <a:endParaRPr lang="en-IN" sz="2800" u="sng" dirty="0">
              <a:latin typeface="Avenir Next" charset="0"/>
              <a:ea typeface="Avenir Next" charset="0"/>
              <a:cs typeface="Avenir Next" charset="0"/>
            </a:endParaRPr>
          </a:p>
          <a:p>
            <a:endParaRPr lang="en-IN" dirty="0">
              <a:latin typeface="Avenir Next" charset="0"/>
              <a:ea typeface="Avenir Next" charset="0"/>
              <a:cs typeface="Avenir Next" charset="0"/>
            </a:endParaRPr>
          </a:p>
          <a:p>
            <a:r>
              <a:rPr lang="en-IN" sz="2000" dirty="0" smtClean="0">
                <a:latin typeface="Avenir Next" charset="0"/>
                <a:ea typeface="Avenir Next" charset="0"/>
                <a:cs typeface="Avenir Next" charset="0"/>
              </a:rPr>
              <a:t>User Story #2 </a:t>
            </a:r>
            <a:r>
              <a:rPr lang="mr-IN" sz="2000" dirty="0" smtClean="0">
                <a:latin typeface="Avenir Next" charset="0"/>
                <a:ea typeface="Avenir Next" charset="0"/>
                <a:cs typeface="Avenir Next" charset="0"/>
              </a:rPr>
              <a:t>–</a:t>
            </a:r>
            <a:endParaRPr lang="en-IN" sz="2000" dirty="0" smtClean="0">
              <a:latin typeface="Avenir Next" charset="0"/>
              <a:ea typeface="Avenir Next" charset="0"/>
              <a:cs typeface="Avenir Next" charset="0"/>
            </a:endParaRPr>
          </a:p>
          <a:p>
            <a:endParaRPr lang="en-IN" sz="2000" dirty="0">
              <a:latin typeface="Avenir Next" charset="0"/>
              <a:ea typeface="Avenir Next" charset="0"/>
              <a:cs typeface="Avenir Next" charset="0"/>
            </a:endParaRPr>
          </a:p>
          <a:p>
            <a:pPr algn="ctr"/>
            <a:r>
              <a:rPr lang="en-US" sz="2800" dirty="0">
                <a:latin typeface="Avenir Next" charset="0"/>
                <a:ea typeface="Avenir Next" charset="0"/>
                <a:cs typeface="Avenir Next" charset="0"/>
              </a:rPr>
              <a:t>As a student, I would like to be able to see my current meeting schedule.</a:t>
            </a:r>
          </a:p>
          <a:p>
            <a:pPr algn="ctr"/>
            <a:endParaRPr lang="en-IN" sz="2000" dirty="0" smtClean="0">
              <a:latin typeface="Avenir Next" charset="0"/>
              <a:ea typeface="Avenir Next" charset="0"/>
              <a:cs typeface="Avenir Next" charset="0"/>
            </a:endParaRPr>
          </a:p>
          <a:p>
            <a:endParaRPr lang="en-IN" sz="2000" dirty="0">
              <a:latin typeface="Avenir Next" charset="0"/>
              <a:ea typeface="Avenir Next" charset="0"/>
              <a:cs typeface="Avenir Next" charset="0"/>
            </a:endParaRPr>
          </a:p>
          <a:p>
            <a:pPr algn="ctr"/>
            <a:r>
              <a:rPr lang="en-IN" sz="2000" dirty="0" smtClean="0">
                <a:latin typeface="Avenir Next" charset="0"/>
                <a:ea typeface="Avenir Next" charset="0"/>
                <a:cs typeface="Avenir Next" charset="0"/>
              </a:rPr>
              <a:t>[DEMO]</a:t>
            </a:r>
          </a:p>
          <a:p>
            <a:pPr algn="ctr"/>
            <a:endParaRPr lang="en-IN" sz="2000" dirty="0">
              <a:latin typeface="Avenir Next" charset="0"/>
              <a:ea typeface="Avenir Next" charset="0"/>
              <a:cs typeface="Avenir Next" charset="0"/>
            </a:endParaRPr>
          </a:p>
          <a:p>
            <a:pPr algn="ctr"/>
            <a:endParaRPr lang="en-IN" sz="2000" dirty="0" smtClean="0">
              <a:latin typeface="Avenir Next" charset="0"/>
              <a:ea typeface="Avenir Next" charset="0"/>
              <a:cs typeface="Avenir Next" charset="0"/>
            </a:endParaRPr>
          </a:p>
          <a:p>
            <a:pPr algn="ctr"/>
            <a:endParaRPr lang="en-IN" sz="2000" dirty="0" smtClean="0">
              <a:latin typeface="Avenir Next" charset="0"/>
              <a:ea typeface="Avenir Next" charset="0"/>
              <a:cs typeface="Avenir Next" charset="0"/>
            </a:endParaRPr>
          </a:p>
        </p:txBody>
      </p:sp>
    </p:spTree>
    <p:extLst>
      <p:ext uri="{BB962C8B-B14F-4D97-AF65-F5344CB8AC3E}">
        <p14:creationId xmlns:p14="http://schemas.microsoft.com/office/powerpoint/2010/main" val="197096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2" end="2"/>
                                            </p:txEl>
                                          </p:spTgt>
                                        </p:tgtEl>
                                        <p:attrNameLst>
                                          <p:attrName>style.visibility</p:attrName>
                                        </p:attrNameLst>
                                      </p:cBhvr>
                                      <p:to>
                                        <p:strVal val="visible"/>
                                      </p:to>
                                    </p:set>
                                    <p:animEffect transition="in" filter="fade">
                                      <p:cBhvr>
                                        <p:cTn id="7" dur="500"/>
                                        <p:tgtEl>
                                          <p:spTgt spid="15">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5">
                                            <p:txEl>
                                              <p:pRg st="4" end="4"/>
                                            </p:txEl>
                                          </p:spTgt>
                                        </p:tgtEl>
                                        <p:attrNameLst>
                                          <p:attrName>style.visibility</p:attrName>
                                        </p:attrNameLst>
                                      </p:cBhvr>
                                      <p:to>
                                        <p:strVal val="visible"/>
                                      </p:to>
                                    </p:set>
                                    <p:animEffect transition="in" filter="fade">
                                      <p:cBhvr>
                                        <p:cTn id="10" dur="500"/>
                                        <p:tgtEl>
                                          <p:spTgt spid="15">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xEl>
                                              <p:pRg st="7" end="7"/>
                                            </p:txEl>
                                          </p:spTgt>
                                        </p:tgtEl>
                                        <p:attrNameLst>
                                          <p:attrName>style.visibility</p:attrName>
                                        </p:attrNameLst>
                                      </p:cBhvr>
                                      <p:to>
                                        <p:strVal val="visible"/>
                                      </p:to>
                                    </p:set>
                                    <p:animEffect transition="in" filter="fade">
                                      <p:cBhvr>
                                        <p:cTn id="13" dur="500"/>
                                        <p:tgtEl>
                                          <p:spTgt spid="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2340"/>
            <a:ext cx="10515600" cy="1325563"/>
          </a:xfrm>
        </p:spPr>
        <p:txBody>
          <a:bodyPr/>
          <a:lstStyle/>
          <a:p>
            <a:endParaRPr lang="en-US" dirty="0">
              <a:latin typeface="Avenir Next" charset="0"/>
              <a:ea typeface="Avenir Next" charset="0"/>
              <a:cs typeface="Avenir Next" charset="0"/>
            </a:endParaRPr>
          </a:p>
        </p:txBody>
      </p:sp>
      <p:sp>
        <p:nvSpPr>
          <p:cNvPr id="5" name="Rectangle 4"/>
          <p:cNvSpPr/>
          <p:nvPr/>
        </p:nvSpPr>
        <p:spPr>
          <a:xfrm>
            <a:off x="0" y="0"/>
            <a:ext cx="2510947" cy="6858000"/>
          </a:xfrm>
          <a:prstGeom prst="rect">
            <a:avLst/>
          </a:prstGeom>
          <a:solidFill>
            <a:srgbClr val="F1FFFF"/>
          </a:solidFill>
          <a:effectLst>
            <a:outerShdw blurRad="495300" dist="50800" dir="5400000" sx="95000" sy="95000" algn="ctr" rotWithShape="0">
              <a:srgbClr val="000000">
                <a:alpha val="43137"/>
              </a:srgb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en-US">
              <a:latin typeface="Avenir Next" charset="0"/>
              <a:ea typeface="Avenir Next" charset="0"/>
              <a:cs typeface="Avenir Next" charset="0"/>
            </a:endParaRPr>
          </a:p>
        </p:txBody>
      </p:sp>
      <p:sp>
        <p:nvSpPr>
          <p:cNvPr id="6" name="Rectangle 5"/>
          <p:cNvSpPr/>
          <p:nvPr/>
        </p:nvSpPr>
        <p:spPr>
          <a:xfrm>
            <a:off x="0" y="0"/>
            <a:ext cx="12192000" cy="1557903"/>
          </a:xfrm>
          <a:prstGeom prst="rect">
            <a:avLst/>
          </a:prstGeom>
          <a:solidFill>
            <a:srgbClr val="2197A9"/>
          </a:solidFill>
          <a:effectLst>
            <a:outerShdw blurRad="2540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latin typeface="Avenir Next" charset="0"/>
              <a:ea typeface="Avenir Next" charset="0"/>
              <a:cs typeface="Avenir Next" charset="0"/>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394" y="304513"/>
            <a:ext cx="2242158" cy="948875"/>
          </a:xfrm>
        </p:spPr>
      </p:pic>
      <p:sp>
        <p:nvSpPr>
          <p:cNvPr id="9" name="TextBox 8"/>
          <p:cNvSpPr txBox="1"/>
          <p:nvPr/>
        </p:nvSpPr>
        <p:spPr>
          <a:xfrm>
            <a:off x="0" y="1797269"/>
            <a:ext cx="2510946"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Introduction</a:t>
            </a:r>
            <a:endParaRPr lang="en-US" dirty="0">
              <a:latin typeface="Avenir Next" charset="0"/>
              <a:ea typeface="Avenir Next" charset="0"/>
              <a:cs typeface="Avenir Next" charset="0"/>
            </a:endParaRPr>
          </a:p>
        </p:txBody>
      </p:sp>
      <p:sp>
        <p:nvSpPr>
          <p:cNvPr id="10" name="TextBox 9"/>
          <p:cNvSpPr txBox="1"/>
          <p:nvPr/>
        </p:nvSpPr>
        <p:spPr>
          <a:xfrm>
            <a:off x="134394" y="2221301"/>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Motivation</a:t>
            </a:r>
            <a:endParaRPr lang="en-US" dirty="0">
              <a:latin typeface="Avenir Next" charset="0"/>
              <a:ea typeface="Avenir Next" charset="0"/>
              <a:cs typeface="Avenir Next" charset="0"/>
            </a:endParaRPr>
          </a:p>
        </p:txBody>
      </p:sp>
      <p:sp>
        <p:nvSpPr>
          <p:cNvPr id="11" name="TextBox 10"/>
          <p:cNvSpPr txBox="1"/>
          <p:nvPr/>
        </p:nvSpPr>
        <p:spPr>
          <a:xfrm>
            <a:off x="134394" y="2640813"/>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Design Overview</a:t>
            </a:r>
            <a:endParaRPr lang="en-US" dirty="0">
              <a:latin typeface="Avenir Next" charset="0"/>
              <a:ea typeface="Avenir Next" charset="0"/>
              <a:cs typeface="Avenir Next" charset="0"/>
            </a:endParaRPr>
          </a:p>
        </p:txBody>
      </p:sp>
      <p:sp>
        <p:nvSpPr>
          <p:cNvPr id="12" name="TextBox 11"/>
          <p:cNvSpPr txBox="1"/>
          <p:nvPr/>
        </p:nvSpPr>
        <p:spPr>
          <a:xfrm>
            <a:off x="134394" y="3055148"/>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Sprint 1</a:t>
            </a:r>
            <a:endParaRPr lang="en-US" dirty="0">
              <a:latin typeface="Avenir Next" charset="0"/>
              <a:ea typeface="Avenir Next" charset="0"/>
              <a:cs typeface="Avenir Next" charset="0"/>
            </a:endParaRPr>
          </a:p>
        </p:txBody>
      </p:sp>
      <p:sp>
        <p:nvSpPr>
          <p:cNvPr id="13" name="TextBox 12"/>
          <p:cNvSpPr txBox="1"/>
          <p:nvPr/>
        </p:nvSpPr>
        <p:spPr>
          <a:xfrm>
            <a:off x="1" y="3469483"/>
            <a:ext cx="2510946"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Sprint 2</a:t>
            </a:r>
            <a:endParaRPr lang="en-US" dirty="0">
              <a:latin typeface="Avenir Next" charset="0"/>
              <a:ea typeface="Avenir Next" charset="0"/>
              <a:cs typeface="Avenir Next" charset="0"/>
            </a:endParaRPr>
          </a:p>
        </p:txBody>
      </p:sp>
      <p:sp>
        <p:nvSpPr>
          <p:cNvPr id="14" name="TextBox 13"/>
          <p:cNvSpPr txBox="1"/>
          <p:nvPr/>
        </p:nvSpPr>
        <p:spPr>
          <a:xfrm>
            <a:off x="0" y="3906858"/>
            <a:ext cx="2510946" cy="369332"/>
          </a:xfrm>
          <a:prstGeom prst="rect">
            <a:avLst/>
          </a:prstGeom>
          <a:solidFill>
            <a:srgbClr val="AAAAAA"/>
          </a:solidFill>
        </p:spPr>
        <p:txBody>
          <a:bodyPr wrap="square" rtlCol="0">
            <a:spAutoFit/>
          </a:bodyPr>
          <a:lstStyle/>
          <a:p>
            <a:pPr algn="ctr"/>
            <a:r>
              <a:rPr lang="en-US" dirty="0" smtClean="0">
                <a:latin typeface="Avenir Next" charset="0"/>
                <a:ea typeface="Avenir Next" charset="0"/>
                <a:cs typeface="Avenir Next" charset="0"/>
              </a:rPr>
              <a:t>Sprint 3</a:t>
            </a:r>
            <a:endParaRPr lang="en-US" dirty="0">
              <a:latin typeface="Avenir Next" charset="0"/>
              <a:ea typeface="Avenir Next" charset="0"/>
              <a:cs typeface="Avenir Next" charset="0"/>
            </a:endParaRPr>
          </a:p>
        </p:txBody>
      </p:sp>
      <p:sp>
        <p:nvSpPr>
          <p:cNvPr id="15" name="TextBox 14"/>
          <p:cNvSpPr txBox="1"/>
          <p:nvPr/>
        </p:nvSpPr>
        <p:spPr>
          <a:xfrm>
            <a:off x="3169262" y="1844755"/>
            <a:ext cx="8364422" cy="4124206"/>
          </a:xfrm>
          <a:prstGeom prst="rect">
            <a:avLst/>
          </a:prstGeom>
          <a:noFill/>
        </p:spPr>
        <p:txBody>
          <a:bodyPr wrap="square" rtlCol="0">
            <a:spAutoFit/>
          </a:bodyPr>
          <a:lstStyle/>
          <a:p>
            <a:pPr algn="ctr"/>
            <a:r>
              <a:rPr lang="en-IN" sz="2800" u="sng" dirty="0">
                <a:latin typeface="Avenir Next" charset="0"/>
                <a:ea typeface="Avenir Next" charset="0"/>
                <a:cs typeface="Avenir Next" charset="0"/>
              </a:rPr>
              <a:t>Sprint 3</a:t>
            </a:r>
            <a:r>
              <a:rPr lang="en-IN" sz="2800" u="sng" dirty="0" smtClean="0">
                <a:latin typeface="Avenir Next" charset="0"/>
                <a:ea typeface="Avenir Next" charset="0"/>
                <a:cs typeface="Avenir Next" charset="0"/>
              </a:rPr>
              <a:t> </a:t>
            </a:r>
            <a:r>
              <a:rPr lang="mr-IN" sz="2800" u="sng" dirty="0" smtClean="0">
                <a:latin typeface="Avenir Next" charset="0"/>
                <a:ea typeface="Avenir Next" charset="0"/>
                <a:cs typeface="Avenir Next" charset="0"/>
              </a:rPr>
              <a:t>–</a:t>
            </a:r>
            <a:r>
              <a:rPr lang="en-IN" sz="2800" u="sng" dirty="0" smtClean="0">
                <a:latin typeface="Avenir Next" charset="0"/>
                <a:ea typeface="Avenir Next" charset="0"/>
                <a:cs typeface="Avenir Next" charset="0"/>
              </a:rPr>
              <a:t> User Stories</a:t>
            </a:r>
            <a:endParaRPr lang="en-IN" sz="2800" u="sng" dirty="0">
              <a:latin typeface="Avenir Next" charset="0"/>
              <a:ea typeface="Avenir Next" charset="0"/>
              <a:cs typeface="Avenir Next" charset="0"/>
            </a:endParaRPr>
          </a:p>
          <a:p>
            <a:endParaRPr lang="en-IN" dirty="0">
              <a:latin typeface="Avenir Next" charset="0"/>
              <a:ea typeface="Avenir Next" charset="0"/>
              <a:cs typeface="Avenir Next" charset="0"/>
            </a:endParaRPr>
          </a:p>
          <a:p>
            <a:r>
              <a:rPr lang="en-IN" sz="2000" dirty="0" smtClean="0">
                <a:latin typeface="Avenir Next" charset="0"/>
                <a:ea typeface="Avenir Next" charset="0"/>
                <a:cs typeface="Avenir Next" charset="0"/>
              </a:rPr>
              <a:t>User Story #3 </a:t>
            </a:r>
            <a:r>
              <a:rPr lang="mr-IN" sz="2000" dirty="0" smtClean="0">
                <a:latin typeface="Avenir Next" charset="0"/>
                <a:ea typeface="Avenir Next" charset="0"/>
                <a:cs typeface="Avenir Next" charset="0"/>
              </a:rPr>
              <a:t>–</a:t>
            </a:r>
            <a:endParaRPr lang="en-IN" sz="2000" dirty="0" smtClean="0">
              <a:latin typeface="Avenir Next" charset="0"/>
              <a:ea typeface="Avenir Next" charset="0"/>
              <a:cs typeface="Avenir Next" charset="0"/>
            </a:endParaRPr>
          </a:p>
          <a:p>
            <a:endParaRPr lang="en-IN" sz="2000" dirty="0">
              <a:latin typeface="Avenir Next" charset="0"/>
              <a:ea typeface="Avenir Next" charset="0"/>
              <a:cs typeface="Avenir Next" charset="0"/>
            </a:endParaRPr>
          </a:p>
          <a:p>
            <a:r>
              <a:rPr lang="en-US" sz="2800" dirty="0">
                <a:latin typeface="Avenir Next" charset="0"/>
                <a:ea typeface="Avenir Next" charset="0"/>
                <a:cs typeface="Avenir Next" charset="0"/>
              </a:rPr>
              <a:t>As a student, I would like to be able to get an estimate of the wait times in different queues.</a:t>
            </a:r>
          </a:p>
          <a:p>
            <a:pPr algn="ctr"/>
            <a:endParaRPr lang="en-IN" sz="2000" dirty="0" smtClean="0">
              <a:latin typeface="Avenir Next" charset="0"/>
              <a:ea typeface="Avenir Next" charset="0"/>
              <a:cs typeface="Avenir Next" charset="0"/>
            </a:endParaRPr>
          </a:p>
          <a:p>
            <a:endParaRPr lang="en-IN" sz="2000" dirty="0">
              <a:latin typeface="Avenir Next" charset="0"/>
              <a:ea typeface="Avenir Next" charset="0"/>
              <a:cs typeface="Avenir Next" charset="0"/>
            </a:endParaRPr>
          </a:p>
          <a:p>
            <a:pPr algn="ctr"/>
            <a:r>
              <a:rPr lang="en-IN" sz="2000" dirty="0" smtClean="0">
                <a:latin typeface="Avenir Next" charset="0"/>
                <a:ea typeface="Avenir Next" charset="0"/>
                <a:cs typeface="Avenir Next" charset="0"/>
              </a:rPr>
              <a:t>[DEMO]</a:t>
            </a:r>
          </a:p>
          <a:p>
            <a:pPr algn="ctr"/>
            <a:endParaRPr lang="en-IN" sz="2000" dirty="0">
              <a:latin typeface="Avenir Next" charset="0"/>
              <a:ea typeface="Avenir Next" charset="0"/>
              <a:cs typeface="Avenir Next" charset="0"/>
            </a:endParaRPr>
          </a:p>
          <a:p>
            <a:pPr algn="ctr"/>
            <a:endParaRPr lang="en-IN" sz="2000" dirty="0" smtClean="0">
              <a:latin typeface="Avenir Next" charset="0"/>
              <a:ea typeface="Avenir Next" charset="0"/>
              <a:cs typeface="Avenir Next" charset="0"/>
            </a:endParaRPr>
          </a:p>
          <a:p>
            <a:pPr algn="ctr"/>
            <a:endParaRPr lang="en-IN" sz="2000" dirty="0" smtClean="0">
              <a:latin typeface="Avenir Next" charset="0"/>
              <a:ea typeface="Avenir Next" charset="0"/>
              <a:cs typeface="Avenir Next" charset="0"/>
            </a:endParaRPr>
          </a:p>
        </p:txBody>
      </p:sp>
    </p:spTree>
    <p:extLst>
      <p:ext uri="{BB962C8B-B14F-4D97-AF65-F5344CB8AC3E}">
        <p14:creationId xmlns:p14="http://schemas.microsoft.com/office/powerpoint/2010/main" val="222341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2" end="2"/>
                                            </p:txEl>
                                          </p:spTgt>
                                        </p:tgtEl>
                                        <p:attrNameLst>
                                          <p:attrName>style.visibility</p:attrName>
                                        </p:attrNameLst>
                                      </p:cBhvr>
                                      <p:to>
                                        <p:strVal val="visible"/>
                                      </p:to>
                                    </p:set>
                                    <p:animEffect transition="in" filter="fade">
                                      <p:cBhvr>
                                        <p:cTn id="7" dur="500"/>
                                        <p:tgtEl>
                                          <p:spTgt spid="15">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5">
                                            <p:txEl>
                                              <p:pRg st="4" end="4"/>
                                            </p:txEl>
                                          </p:spTgt>
                                        </p:tgtEl>
                                        <p:attrNameLst>
                                          <p:attrName>style.visibility</p:attrName>
                                        </p:attrNameLst>
                                      </p:cBhvr>
                                      <p:to>
                                        <p:strVal val="visible"/>
                                      </p:to>
                                    </p:set>
                                    <p:animEffect transition="in" filter="fade">
                                      <p:cBhvr>
                                        <p:cTn id="10" dur="500"/>
                                        <p:tgtEl>
                                          <p:spTgt spid="15">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xEl>
                                              <p:pRg st="7" end="7"/>
                                            </p:txEl>
                                          </p:spTgt>
                                        </p:tgtEl>
                                        <p:attrNameLst>
                                          <p:attrName>style.visibility</p:attrName>
                                        </p:attrNameLst>
                                      </p:cBhvr>
                                      <p:to>
                                        <p:strVal val="visible"/>
                                      </p:to>
                                    </p:set>
                                    <p:animEffect transition="in" filter="fade">
                                      <p:cBhvr>
                                        <p:cTn id="13" dur="500"/>
                                        <p:tgtEl>
                                          <p:spTgt spid="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2340"/>
            <a:ext cx="10515600" cy="1325563"/>
          </a:xfrm>
        </p:spPr>
        <p:txBody>
          <a:bodyPr/>
          <a:lstStyle/>
          <a:p>
            <a:endParaRPr lang="en-US" dirty="0">
              <a:latin typeface="Avenir Next" charset="0"/>
              <a:ea typeface="Avenir Next" charset="0"/>
              <a:cs typeface="Avenir Next" charset="0"/>
            </a:endParaRPr>
          </a:p>
        </p:txBody>
      </p:sp>
      <p:sp>
        <p:nvSpPr>
          <p:cNvPr id="5" name="Rectangle 4"/>
          <p:cNvSpPr/>
          <p:nvPr/>
        </p:nvSpPr>
        <p:spPr>
          <a:xfrm>
            <a:off x="0" y="0"/>
            <a:ext cx="2510947" cy="6858000"/>
          </a:xfrm>
          <a:prstGeom prst="rect">
            <a:avLst/>
          </a:prstGeom>
          <a:solidFill>
            <a:srgbClr val="F1FFFF"/>
          </a:solidFill>
          <a:effectLst>
            <a:outerShdw blurRad="495300" dist="50800" dir="5400000" sx="95000" sy="95000" algn="ctr" rotWithShape="0">
              <a:srgbClr val="000000">
                <a:alpha val="43137"/>
              </a:srgb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en-US">
              <a:latin typeface="Avenir Next" charset="0"/>
              <a:ea typeface="Avenir Next" charset="0"/>
              <a:cs typeface="Avenir Next" charset="0"/>
            </a:endParaRPr>
          </a:p>
        </p:txBody>
      </p:sp>
      <p:sp>
        <p:nvSpPr>
          <p:cNvPr id="6" name="Rectangle 5"/>
          <p:cNvSpPr/>
          <p:nvPr/>
        </p:nvSpPr>
        <p:spPr>
          <a:xfrm>
            <a:off x="0" y="0"/>
            <a:ext cx="12192000" cy="1557903"/>
          </a:xfrm>
          <a:prstGeom prst="rect">
            <a:avLst/>
          </a:prstGeom>
          <a:solidFill>
            <a:srgbClr val="2197A9"/>
          </a:solidFill>
          <a:effectLst>
            <a:outerShdw blurRad="2540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latin typeface="Avenir Next" charset="0"/>
              <a:ea typeface="Avenir Next" charset="0"/>
              <a:cs typeface="Avenir Next" charset="0"/>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394" y="304513"/>
            <a:ext cx="2242158" cy="948875"/>
          </a:xfrm>
        </p:spPr>
      </p:pic>
      <p:sp>
        <p:nvSpPr>
          <p:cNvPr id="9" name="TextBox 8"/>
          <p:cNvSpPr txBox="1"/>
          <p:nvPr/>
        </p:nvSpPr>
        <p:spPr>
          <a:xfrm>
            <a:off x="0" y="1797269"/>
            <a:ext cx="2510946"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Introduction</a:t>
            </a:r>
            <a:endParaRPr lang="en-US" dirty="0">
              <a:latin typeface="Avenir Next" charset="0"/>
              <a:ea typeface="Avenir Next" charset="0"/>
              <a:cs typeface="Avenir Next" charset="0"/>
            </a:endParaRPr>
          </a:p>
        </p:txBody>
      </p:sp>
      <p:sp>
        <p:nvSpPr>
          <p:cNvPr id="10" name="TextBox 9"/>
          <p:cNvSpPr txBox="1"/>
          <p:nvPr/>
        </p:nvSpPr>
        <p:spPr>
          <a:xfrm>
            <a:off x="134394" y="2221301"/>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Motivation</a:t>
            </a:r>
            <a:endParaRPr lang="en-US" dirty="0">
              <a:latin typeface="Avenir Next" charset="0"/>
              <a:ea typeface="Avenir Next" charset="0"/>
              <a:cs typeface="Avenir Next" charset="0"/>
            </a:endParaRPr>
          </a:p>
        </p:txBody>
      </p:sp>
      <p:sp>
        <p:nvSpPr>
          <p:cNvPr id="11" name="TextBox 10"/>
          <p:cNvSpPr txBox="1"/>
          <p:nvPr/>
        </p:nvSpPr>
        <p:spPr>
          <a:xfrm>
            <a:off x="134394" y="2640813"/>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Design Overview</a:t>
            </a:r>
            <a:endParaRPr lang="en-US" dirty="0">
              <a:latin typeface="Avenir Next" charset="0"/>
              <a:ea typeface="Avenir Next" charset="0"/>
              <a:cs typeface="Avenir Next" charset="0"/>
            </a:endParaRPr>
          </a:p>
        </p:txBody>
      </p:sp>
      <p:sp>
        <p:nvSpPr>
          <p:cNvPr id="12" name="TextBox 11"/>
          <p:cNvSpPr txBox="1"/>
          <p:nvPr/>
        </p:nvSpPr>
        <p:spPr>
          <a:xfrm>
            <a:off x="134394" y="3055148"/>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Sprint 1</a:t>
            </a:r>
            <a:endParaRPr lang="en-US" dirty="0">
              <a:latin typeface="Avenir Next" charset="0"/>
              <a:ea typeface="Avenir Next" charset="0"/>
              <a:cs typeface="Avenir Next" charset="0"/>
            </a:endParaRPr>
          </a:p>
        </p:txBody>
      </p:sp>
      <p:sp>
        <p:nvSpPr>
          <p:cNvPr id="13" name="TextBox 12"/>
          <p:cNvSpPr txBox="1"/>
          <p:nvPr/>
        </p:nvSpPr>
        <p:spPr>
          <a:xfrm>
            <a:off x="1" y="3469483"/>
            <a:ext cx="2510946"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Sprint 2</a:t>
            </a:r>
            <a:endParaRPr lang="en-US" dirty="0">
              <a:latin typeface="Avenir Next" charset="0"/>
              <a:ea typeface="Avenir Next" charset="0"/>
              <a:cs typeface="Avenir Next" charset="0"/>
            </a:endParaRPr>
          </a:p>
        </p:txBody>
      </p:sp>
      <p:sp>
        <p:nvSpPr>
          <p:cNvPr id="14" name="TextBox 13"/>
          <p:cNvSpPr txBox="1"/>
          <p:nvPr/>
        </p:nvSpPr>
        <p:spPr>
          <a:xfrm>
            <a:off x="0" y="3906858"/>
            <a:ext cx="2510946" cy="369332"/>
          </a:xfrm>
          <a:prstGeom prst="rect">
            <a:avLst/>
          </a:prstGeom>
          <a:solidFill>
            <a:srgbClr val="AAAAAA"/>
          </a:solidFill>
        </p:spPr>
        <p:txBody>
          <a:bodyPr wrap="square" rtlCol="0">
            <a:spAutoFit/>
          </a:bodyPr>
          <a:lstStyle/>
          <a:p>
            <a:pPr algn="ctr"/>
            <a:r>
              <a:rPr lang="en-US" dirty="0" smtClean="0">
                <a:latin typeface="Avenir Next" charset="0"/>
                <a:ea typeface="Avenir Next" charset="0"/>
                <a:cs typeface="Avenir Next" charset="0"/>
              </a:rPr>
              <a:t>Sprint 3</a:t>
            </a:r>
            <a:endParaRPr lang="en-US" dirty="0">
              <a:latin typeface="Avenir Next" charset="0"/>
              <a:ea typeface="Avenir Next" charset="0"/>
              <a:cs typeface="Avenir Next" charset="0"/>
            </a:endParaRPr>
          </a:p>
        </p:txBody>
      </p:sp>
      <p:sp>
        <p:nvSpPr>
          <p:cNvPr id="15" name="TextBox 14"/>
          <p:cNvSpPr txBox="1"/>
          <p:nvPr/>
        </p:nvSpPr>
        <p:spPr>
          <a:xfrm>
            <a:off x="3169262" y="1844755"/>
            <a:ext cx="8364422" cy="4124206"/>
          </a:xfrm>
          <a:prstGeom prst="rect">
            <a:avLst/>
          </a:prstGeom>
          <a:noFill/>
        </p:spPr>
        <p:txBody>
          <a:bodyPr wrap="square" rtlCol="0">
            <a:spAutoFit/>
          </a:bodyPr>
          <a:lstStyle/>
          <a:p>
            <a:pPr algn="ctr"/>
            <a:r>
              <a:rPr lang="en-IN" sz="2800" u="sng" dirty="0">
                <a:latin typeface="Avenir Next" charset="0"/>
                <a:ea typeface="Avenir Next" charset="0"/>
                <a:cs typeface="Avenir Next" charset="0"/>
              </a:rPr>
              <a:t>Sprint 3</a:t>
            </a:r>
            <a:r>
              <a:rPr lang="en-IN" sz="2800" u="sng" dirty="0" smtClean="0">
                <a:latin typeface="Avenir Next" charset="0"/>
                <a:ea typeface="Avenir Next" charset="0"/>
                <a:cs typeface="Avenir Next" charset="0"/>
              </a:rPr>
              <a:t> </a:t>
            </a:r>
            <a:r>
              <a:rPr lang="mr-IN" sz="2800" u="sng" dirty="0" smtClean="0">
                <a:latin typeface="Avenir Next" charset="0"/>
                <a:ea typeface="Avenir Next" charset="0"/>
                <a:cs typeface="Avenir Next" charset="0"/>
              </a:rPr>
              <a:t>–</a:t>
            </a:r>
            <a:r>
              <a:rPr lang="en-IN" sz="2800" u="sng" dirty="0" smtClean="0">
                <a:latin typeface="Avenir Next" charset="0"/>
                <a:ea typeface="Avenir Next" charset="0"/>
                <a:cs typeface="Avenir Next" charset="0"/>
              </a:rPr>
              <a:t> User Stories</a:t>
            </a:r>
            <a:endParaRPr lang="en-IN" sz="2800" u="sng" dirty="0">
              <a:latin typeface="Avenir Next" charset="0"/>
              <a:ea typeface="Avenir Next" charset="0"/>
              <a:cs typeface="Avenir Next" charset="0"/>
            </a:endParaRPr>
          </a:p>
          <a:p>
            <a:endParaRPr lang="en-IN" dirty="0">
              <a:latin typeface="Avenir Next" charset="0"/>
              <a:ea typeface="Avenir Next" charset="0"/>
              <a:cs typeface="Avenir Next" charset="0"/>
            </a:endParaRPr>
          </a:p>
          <a:p>
            <a:r>
              <a:rPr lang="en-IN" sz="2000" dirty="0" smtClean="0">
                <a:latin typeface="Avenir Next" charset="0"/>
                <a:ea typeface="Avenir Next" charset="0"/>
                <a:cs typeface="Avenir Next" charset="0"/>
              </a:rPr>
              <a:t>User Story #4 </a:t>
            </a:r>
            <a:r>
              <a:rPr lang="mr-IN" sz="2000" dirty="0" smtClean="0">
                <a:latin typeface="Avenir Next" charset="0"/>
                <a:ea typeface="Avenir Next" charset="0"/>
                <a:cs typeface="Avenir Next" charset="0"/>
              </a:rPr>
              <a:t>–</a:t>
            </a:r>
            <a:endParaRPr lang="en-IN" sz="2000" dirty="0" smtClean="0">
              <a:latin typeface="Avenir Next" charset="0"/>
              <a:ea typeface="Avenir Next" charset="0"/>
              <a:cs typeface="Avenir Next" charset="0"/>
            </a:endParaRPr>
          </a:p>
          <a:p>
            <a:endParaRPr lang="en-IN" sz="2000" dirty="0">
              <a:latin typeface="Avenir Next" charset="0"/>
              <a:ea typeface="Avenir Next" charset="0"/>
              <a:cs typeface="Avenir Next" charset="0"/>
            </a:endParaRPr>
          </a:p>
          <a:p>
            <a:pPr algn="ctr"/>
            <a:r>
              <a:rPr lang="en-US" sz="2800" dirty="0">
                <a:latin typeface="Avenir Next" charset="0"/>
                <a:ea typeface="Avenir Next" charset="0"/>
                <a:cs typeface="Avenir Next" charset="0"/>
              </a:rPr>
              <a:t>As a recruiter, I would like to be able to see the queue of students.</a:t>
            </a:r>
          </a:p>
          <a:p>
            <a:pPr algn="ctr"/>
            <a:endParaRPr lang="en-IN" sz="2000" dirty="0" smtClean="0">
              <a:latin typeface="Avenir Next" charset="0"/>
              <a:ea typeface="Avenir Next" charset="0"/>
              <a:cs typeface="Avenir Next" charset="0"/>
            </a:endParaRPr>
          </a:p>
          <a:p>
            <a:endParaRPr lang="en-IN" sz="2000" dirty="0">
              <a:latin typeface="Avenir Next" charset="0"/>
              <a:ea typeface="Avenir Next" charset="0"/>
              <a:cs typeface="Avenir Next" charset="0"/>
            </a:endParaRPr>
          </a:p>
          <a:p>
            <a:pPr algn="ctr"/>
            <a:r>
              <a:rPr lang="en-IN" sz="2000" dirty="0" smtClean="0">
                <a:latin typeface="Avenir Next" charset="0"/>
                <a:ea typeface="Avenir Next" charset="0"/>
                <a:cs typeface="Avenir Next" charset="0"/>
              </a:rPr>
              <a:t>[DEMO]</a:t>
            </a:r>
          </a:p>
          <a:p>
            <a:pPr algn="ctr"/>
            <a:endParaRPr lang="en-IN" sz="2000" dirty="0">
              <a:latin typeface="Avenir Next" charset="0"/>
              <a:ea typeface="Avenir Next" charset="0"/>
              <a:cs typeface="Avenir Next" charset="0"/>
            </a:endParaRPr>
          </a:p>
          <a:p>
            <a:pPr algn="ctr"/>
            <a:endParaRPr lang="en-IN" sz="2000" dirty="0" smtClean="0">
              <a:latin typeface="Avenir Next" charset="0"/>
              <a:ea typeface="Avenir Next" charset="0"/>
              <a:cs typeface="Avenir Next" charset="0"/>
            </a:endParaRPr>
          </a:p>
          <a:p>
            <a:pPr algn="ctr"/>
            <a:endParaRPr lang="en-IN" sz="2000" dirty="0" smtClean="0">
              <a:latin typeface="Avenir Next" charset="0"/>
              <a:ea typeface="Avenir Next" charset="0"/>
              <a:cs typeface="Avenir Next" charset="0"/>
            </a:endParaRPr>
          </a:p>
        </p:txBody>
      </p:sp>
    </p:spTree>
    <p:extLst>
      <p:ext uri="{BB962C8B-B14F-4D97-AF65-F5344CB8AC3E}">
        <p14:creationId xmlns:p14="http://schemas.microsoft.com/office/powerpoint/2010/main" val="361068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2" end="2"/>
                                            </p:txEl>
                                          </p:spTgt>
                                        </p:tgtEl>
                                        <p:attrNameLst>
                                          <p:attrName>style.visibility</p:attrName>
                                        </p:attrNameLst>
                                      </p:cBhvr>
                                      <p:to>
                                        <p:strVal val="visible"/>
                                      </p:to>
                                    </p:set>
                                    <p:animEffect transition="in" filter="fade">
                                      <p:cBhvr>
                                        <p:cTn id="7" dur="500"/>
                                        <p:tgtEl>
                                          <p:spTgt spid="15">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5">
                                            <p:txEl>
                                              <p:pRg st="4" end="4"/>
                                            </p:txEl>
                                          </p:spTgt>
                                        </p:tgtEl>
                                        <p:attrNameLst>
                                          <p:attrName>style.visibility</p:attrName>
                                        </p:attrNameLst>
                                      </p:cBhvr>
                                      <p:to>
                                        <p:strVal val="visible"/>
                                      </p:to>
                                    </p:set>
                                    <p:animEffect transition="in" filter="fade">
                                      <p:cBhvr>
                                        <p:cTn id="10" dur="500"/>
                                        <p:tgtEl>
                                          <p:spTgt spid="15">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xEl>
                                              <p:pRg st="7" end="7"/>
                                            </p:txEl>
                                          </p:spTgt>
                                        </p:tgtEl>
                                        <p:attrNameLst>
                                          <p:attrName>style.visibility</p:attrName>
                                        </p:attrNameLst>
                                      </p:cBhvr>
                                      <p:to>
                                        <p:strVal val="visible"/>
                                      </p:to>
                                    </p:set>
                                    <p:animEffect transition="in" filter="fade">
                                      <p:cBhvr>
                                        <p:cTn id="13" dur="500"/>
                                        <p:tgtEl>
                                          <p:spTgt spid="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2340"/>
            <a:ext cx="10515600" cy="1325563"/>
          </a:xfrm>
        </p:spPr>
        <p:txBody>
          <a:bodyPr/>
          <a:lstStyle/>
          <a:p>
            <a:endParaRPr lang="en-US" dirty="0">
              <a:latin typeface="Avenir Next" charset="0"/>
              <a:ea typeface="Avenir Next" charset="0"/>
              <a:cs typeface="Avenir Next" charset="0"/>
            </a:endParaRPr>
          </a:p>
        </p:txBody>
      </p:sp>
      <p:sp>
        <p:nvSpPr>
          <p:cNvPr id="5" name="Rectangle 4"/>
          <p:cNvSpPr/>
          <p:nvPr/>
        </p:nvSpPr>
        <p:spPr>
          <a:xfrm>
            <a:off x="0" y="0"/>
            <a:ext cx="2510947" cy="6858000"/>
          </a:xfrm>
          <a:prstGeom prst="rect">
            <a:avLst/>
          </a:prstGeom>
          <a:solidFill>
            <a:srgbClr val="F1FFFF"/>
          </a:solidFill>
          <a:effectLst>
            <a:outerShdw blurRad="495300" dist="50800" dir="5400000" sx="95000" sy="95000" algn="ctr" rotWithShape="0">
              <a:srgbClr val="000000">
                <a:alpha val="43137"/>
              </a:srgb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en-US">
              <a:latin typeface="Avenir Next" charset="0"/>
              <a:ea typeface="Avenir Next" charset="0"/>
              <a:cs typeface="Avenir Next" charset="0"/>
            </a:endParaRPr>
          </a:p>
        </p:txBody>
      </p:sp>
      <p:sp>
        <p:nvSpPr>
          <p:cNvPr id="6" name="Rectangle 5"/>
          <p:cNvSpPr/>
          <p:nvPr/>
        </p:nvSpPr>
        <p:spPr>
          <a:xfrm>
            <a:off x="0" y="0"/>
            <a:ext cx="12192000" cy="1557903"/>
          </a:xfrm>
          <a:prstGeom prst="rect">
            <a:avLst/>
          </a:prstGeom>
          <a:solidFill>
            <a:srgbClr val="2197A9"/>
          </a:solidFill>
          <a:effectLst>
            <a:outerShdw blurRad="2540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latin typeface="Avenir Next" charset="0"/>
              <a:ea typeface="Avenir Next" charset="0"/>
              <a:cs typeface="Avenir Next" charset="0"/>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394" y="304513"/>
            <a:ext cx="2242158" cy="948875"/>
          </a:xfrm>
        </p:spPr>
      </p:pic>
      <p:sp>
        <p:nvSpPr>
          <p:cNvPr id="9" name="TextBox 8"/>
          <p:cNvSpPr txBox="1"/>
          <p:nvPr/>
        </p:nvSpPr>
        <p:spPr>
          <a:xfrm>
            <a:off x="0" y="1797269"/>
            <a:ext cx="2510946"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Introduction</a:t>
            </a:r>
            <a:endParaRPr lang="en-US" dirty="0">
              <a:latin typeface="Avenir Next" charset="0"/>
              <a:ea typeface="Avenir Next" charset="0"/>
              <a:cs typeface="Avenir Next" charset="0"/>
            </a:endParaRPr>
          </a:p>
        </p:txBody>
      </p:sp>
      <p:sp>
        <p:nvSpPr>
          <p:cNvPr id="10" name="TextBox 9"/>
          <p:cNvSpPr txBox="1"/>
          <p:nvPr/>
        </p:nvSpPr>
        <p:spPr>
          <a:xfrm>
            <a:off x="134394" y="2221301"/>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Motivation</a:t>
            </a:r>
            <a:endParaRPr lang="en-US" dirty="0">
              <a:latin typeface="Avenir Next" charset="0"/>
              <a:ea typeface="Avenir Next" charset="0"/>
              <a:cs typeface="Avenir Next" charset="0"/>
            </a:endParaRPr>
          </a:p>
        </p:txBody>
      </p:sp>
      <p:sp>
        <p:nvSpPr>
          <p:cNvPr id="11" name="TextBox 10"/>
          <p:cNvSpPr txBox="1"/>
          <p:nvPr/>
        </p:nvSpPr>
        <p:spPr>
          <a:xfrm>
            <a:off x="134394" y="2640813"/>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Design Overview</a:t>
            </a:r>
            <a:endParaRPr lang="en-US" dirty="0">
              <a:latin typeface="Avenir Next" charset="0"/>
              <a:ea typeface="Avenir Next" charset="0"/>
              <a:cs typeface="Avenir Next" charset="0"/>
            </a:endParaRPr>
          </a:p>
        </p:txBody>
      </p:sp>
      <p:sp>
        <p:nvSpPr>
          <p:cNvPr id="12" name="TextBox 11"/>
          <p:cNvSpPr txBox="1"/>
          <p:nvPr/>
        </p:nvSpPr>
        <p:spPr>
          <a:xfrm>
            <a:off x="134394" y="3055148"/>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Sprint 1</a:t>
            </a:r>
            <a:endParaRPr lang="en-US" dirty="0">
              <a:latin typeface="Avenir Next" charset="0"/>
              <a:ea typeface="Avenir Next" charset="0"/>
              <a:cs typeface="Avenir Next" charset="0"/>
            </a:endParaRPr>
          </a:p>
        </p:txBody>
      </p:sp>
      <p:sp>
        <p:nvSpPr>
          <p:cNvPr id="13" name="TextBox 12"/>
          <p:cNvSpPr txBox="1"/>
          <p:nvPr/>
        </p:nvSpPr>
        <p:spPr>
          <a:xfrm>
            <a:off x="1" y="3469483"/>
            <a:ext cx="2510946"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Sprint 2</a:t>
            </a:r>
            <a:endParaRPr lang="en-US" dirty="0">
              <a:latin typeface="Avenir Next" charset="0"/>
              <a:ea typeface="Avenir Next" charset="0"/>
              <a:cs typeface="Avenir Next" charset="0"/>
            </a:endParaRPr>
          </a:p>
        </p:txBody>
      </p:sp>
      <p:sp>
        <p:nvSpPr>
          <p:cNvPr id="14" name="TextBox 13"/>
          <p:cNvSpPr txBox="1"/>
          <p:nvPr/>
        </p:nvSpPr>
        <p:spPr>
          <a:xfrm>
            <a:off x="0" y="3906858"/>
            <a:ext cx="2510946" cy="369332"/>
          </a:xfrm>
          <a:prstGeom prst="rect">
            <a:avLst/>
          </a:prstGeom>
          <a:solidFill>
            <a:srgbClr val="AAAAAA"/>
          </a:solidFill>
        </p:spPr>
        <p:txBody>
          <a:bodyPr wrap="square" rtlCol="0">
            <a:spAutoFit/>
          </a:bodyPr>
          <a:lstStyle/>
          <a:p>
            <a:pPr algn="ctr"/>
            <a:r>
              <a:rPr lang="en-US" dirty="0" smtClean="0">
                <a:latin typeface="Avenir Next" charset="0"/>
                <a:ea typeface="Avenir Next" charset="0"/>
                <a:cs typeface="Avenir Next" charset="0"/>
              </a:rPr>
              <a:t>Sprint 3</a:t>
            </a:r>
            <a:endParaRPr lang="en-US" dirty="0">
              <a:latin typeface="Avenir Next" charset="0"/>
              <a:ea typeface="Avenir Next" charset="0"/>
              <a:cs typeface="Avenir Next" charset="0"/>
            </a:endParaRPr>
          </a:p>
        </p:txBody>
      </p:sp>
      <p:sp>
        <p:nvSpPr>
          <p:cNvPr id="15" name="TextBox 14"/>
          <p:cNvSpPr txBox="1"/>
          <p:nvPr/>
        </p:nvSpPr>
        <p:spPr>
          <a:xfrm>
            <a:off x="3169262" y="1844755"/>
            <a:ext cx="8364422" cy="4124206"/>
          </a:xfrm>
          <a:prstGeom prst="rect">
            <a:avLst/>
          </a:prstGeom>
          <a:noFill/>
        </p:spPr>
        <p:txBody>
          <a:bodyPr wrap="square" rtlCol="0">
            <a:spAutoFit/>
          </a:bodyPr>
          <a:lstStyle/>
          <a:p>
            <a:pPr algn="ctr"/>
            <a:r>
              <a:rPr lang="en-IN" sz="2800" u="sng" dirty="0">
                <a:latin typeface="Avenir Next" charset="0"/>
                <a:ea typeface="Avenir Next" charset="0"/>
                <a:cs typeface="Avenir Next" charset="0"/>
              </a:rPr>
              <a:t>Sprint 3</a:t>
            </a:r>
            <a:r>
              <a:rPr lang="en-IN" sz="2800" u="sng" dirty="0" smtClean="0">
                <a:latin typeface="Avenir Next" charset="0"/>
                <a:ea typeface="Avenir Next" charset="0"/>
                <a:cs typeface="Avenir Next" charset="0"/>
              </a:rPr>
              <a:t> </a:t>
            </a:r>
            <a:r>
              <a:rPr lang="mr-IN" sz="2800" u="sng" dirty="0" smtClean="0">
                <a:latin typeface="Avenir Next" charset="0"/>
                <a:ea typeface="Avenir Next" charset="0"/>
                <a:cs typeface="Avenir Next" charset="0"/>
              </a:rPr>
              <a:t>–</a:t>
            </a:r>
            <a:r>
              <a:rPr lang="en-IN" sz="2800" u="sng" dirty="0" smtClean="0">
                <a:latin typeface="Avenir Next" charset="0"/>
                <a:ea typeface="Avenir Next" charset="0"/>
                <a:cs typeface="Avenir Next" charset="0"/>
              </a:rPr>
              <a:t> User Stories</a:t>
            </a:r>
            <a:endParaRPr lang="en-IN" sz="2800" u="sng" dirty="0">
              <a:latin typeface="Avenir Next" charset="0"/>
              <a:ea typeface="Avenir Next" charset="0"/>
              <a:cs typeface="Avenir Next" charset="0"/>
            </a:endParaRPr>
          </a:p>
          <a:p>
            <a:endParaRPr lang="en-IN" dirty="0">
              <a:latin typeface="Avenir Next" charset="0"/>
              <a:ea typeface="Avenir Next" charset="0"/>
              <a:cs typeface="Avenir Next" charset="0"/>
            </a:endParaRPr>
          </a:p>
          <a:p>
            <a:r>
              <a:rPr lang="en-IN" sz="2000" dirty="0" smtClean="0">
                <a:latin typeface="Avenir Next" charset="0"/>
                <a:ea typeface="Avenir Next" charset="0"/>
                <a:cs typeface="Avenir Next" charset="0"/>
              </a:rPr>
              <a:t>User Story #5 </a:t>
            </a:r>
            <a:r>
              <a:rPr lang="mr-IN" sz="2000" dirty="0" smtClean="0">
                <a:latin typeface="Avenir Next" charset="0"/>
                <a:ea typeface="Avenir Next" charset="0"/>
                <a:cs typeface="Avenir Next" charset="0"/>
              </a:rPr>
              <a:t>–</a:t>
            </a:r>
            <a:endParaRPr lang="en-IN" sz="2000" dirty="0" smtClean="0">
              <a:latin typeface="Avenir Next" charset="0"/>
              <a:ea typeface="Avenir Next" charset="0"/>
              <a:cs typeface="Avenir Next" charset="0"/>
            </a:endParaRPr>
          </a:p>
          <a:p>
            <a:endParaRPr lang="en-IN" sz="2000" dirty="0">
              <a:latin typeface="Avenir Next" charset="0"/>
              <a:ea typeface="Avenir Next" charset="0"/>
              <a:cs typeface="Avenir Next" charset="0"/>
            </a:endParaRPr>
          </a:p>
          <a:p>
            <a:pPr algn="ctr"/>
            <a:r>
              <a:rPr lang="en-US" sz="2800" dirty="0">
                <a:latin typeface="Avenir Next" charset="0"/>
                <a:ea typeface="Avenir Next" charset="0"/>
                <a:cs typeface="Avenir Next" charset="0"/>
              </a:rPr>
              <a:t>As a recruiter, I would like to be able to </a:t>
            </a:r>
            <a:r>
              <a:rPr lang="en-US" sz="2800" dirty="0" err="1">
                <a:latin typeface="Avenir Next" charset="0"/>
                <a:ea typeface="Avenir Next" charset="0"/>
                <a:cs typeface="Avenir Next" charset="0"/>
              </a:rPr>
              <a:t>dequeue</a:t>
            </a:r>
            <a:r>
              <a:rPr lang="en-US" sz="2800" dirty="0">
                <a:latin typeface="Avenir Next" charset="0"/>
                <a:ea typeface="Avenir Next" charset="0"/>
                <a:cs typeface="Avenir Next" charset="0"/>
              </a:rPr>
              <a:t> students.</a:t>
            </a:r>
          </a:p>
          <a:p>
            <a:pPr algn="ctr"/>
            <a:endParaRPr lang="en-IN" sz="2000" dirty="0" smtClean="0">
              <a:latin typeface="Avenir Next" charset="0"/>
              <a:ea typeface="Avenir Next" charset="0"/>
              <a:cs typeface="Avenir Next" charset="0"/>
            </a:endParaRPr>
          </a:p>
          <a:p>
            <a:endParaRPr lang="en-IN" sz="2000" dirty="0">
              <a:latin typeface="Avenir Next" charset="0"/>
              <a:ea typeface="Avenir Next" charset="0"/>
              <a:cs typeface="Avenir Next" charset="0"/>
            </a:endParaRPr>
          </a:p>
          <a:p>
            <a:pPr algn="ctr"/>
            <a:r>
              <a:rPr lang="en-IN" sz="2000" dirty="0" smtClean="0">
                <a:latin typeface="Avenir Next" charset="0"/>
                <a:ea typeface="Avenir Next" charset="0"/>
                <a:cs typeface="Avenir Next" charset="0"/>
              </a:rPr>
              <a:t>[DEMO]</a:t>
            </a:r>
          </a:p>
          <a:p>
            <a:pPr algn="ctr"/>
            <a:endParaRPr lang="en-IN" sz="2000" dirty="0">
              <a:latin typeface="Avenir Next" charset="0"/>
              <a:ea typeface="Avenir Next" charset="0"/>
              <a:cs typeface="Avenir Next" charset="0"/>
            </a:endParaRPr>
          </a:p>
          <a:p>
            <a:pPr algn="ctr"/>
            <a:endParaRPr lang="en-IN" sz="2000" dirty="0" smtClean="0">
              <a:latin typeface="Avenir Next" charset="0"/>
              <a:ea typeface="Avenir Next" charset="0"/>
              <a:cs typeface="Avenir Next" charset="0"/>
            </a:endParaRPr>
          </a:p>
          <a:p>
            <a:pPr algn="ctr"/>
            <a:endParaRPr lang="en-IN" sz="2000" dirty="0" smtClean="0">
              <a:latin typeface="Avenir Next" charset="0"/>
              <a:ea typeface="Avenir Next" charset="0"/>
              <a:cs typeface="Avenir Next" charset="0"/>
            </a:endParaRPr>
          </a:p>
        </p:txBody>
      </p:sp>
    </p:spTree>
    <p:extLst>
      <p:ext uri="{BB962C8B-B14F-4D97-AF65-F5344CB8AC3E}">
        <p14:creationId xmlns:p14="http://schemas.microsoft.com/office/powerpoint/2010/main" val="607406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2" end="2"/>
                                            </p:txEl>
                                          </p:spTgt>
                                        </p:tgtEl>
                                        <p:attrNameLst>
                                          <p:attrName>style.visibility</p:attrName>
                                        </p:attrNameLst>
                                      </p:cBhvr>
                                      <p:to>
                                        <p:strVal val="visible"/>
                                      </p:to>
                                    </p:set>
                                    <p:animEffect transition="in" filter="fade">
                                      <p:cBhvr>
                                        <p:cTn id="7" dur="500"/>
                                        <p:tgtEl>
                                          <p:spTgt spid="15">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5">
                                            <p:txEl>
                                              <p:pRg st="4" end="4"/>
                                            </p:txEl>
                                          </p:spTgt>
                                        </p:tgtEl>
                                        <p:attrNameLst>
                                          <p:attrName>style.visibility</p:attrName>
                                        </p:attrNameLst>
                                      </p:cBhvr>
                                      <p:to>
                                        <p:strVal val="visible"/>
                                      </p:to>
                                    </p:set>
                                    <p:animEffect transition="in" filter="fade">
                                      <p:cBhvr>
                                        <p:cTn id="10" dur="500"/>
                                        <p:tgtEl>
                                          <p:spTgt spid="15">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xEl>
                                              <p:pRg st="7" end="7"/>
                                            </p:txEl>
                                          </p:spTgt>
                                        </p:tgtEl>
                                        <p:attrNameLst>
                                          <p:attrName>style.visibility</p:attrName>
                                        </p:attrNameLst>
                                      </p:cBhvr>
                                      <p:to>
                                        <p:strVal val="visible"/>
                                      </p:to>
                                    </p:set>
                                    <p:animEffect transition="in" filter="fade">
                                      <p:cBhvr>
                                        <p:cTn id="13" dur="500"/>
                                        <p:tgtEl>
                                          <p:spTgt spid="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2340"/>
            <a:ext cx="10515600" cy="1325563"/>
          </a:xfrm>
        </p:spPr>
        <p:txBody>
          <a:bodyPr/>
          <a:lstStyle/>
          <a:p>
            <a:endParaRPr lang="en-US" dirty="0">
              <a:latin typeface="Avenir Next" charset="0"/>
              <a:ea typeface="Avenir Next" charset="0"/>
              <a:cs typeface="Avenir Next" charset="0"/>
            </a:endParaRPr>
          </a:p>
        </p:txBody>
      </p:sp>
      <p:sp>
        <p:nvSpPr>
          <p:cNvPr id="5" name="Rectangle 4"/>
          <p:cNvSpPr/>
          <p:nvPr/>
        </p:nvSpPr>
        <p:spPr>
          <a:xfrm>
            <a:off x="0" y="0"/>
            <a:ext cx="2510947" cy="6858000"/>
          </a:xfrm>
          <a:prstGeom prst="rect">
            <a:avLst/>
          </a:prstGeom>
          <a:solidFill>
            <a:srgbClr val="F1FFFF"/>
          </a:solidFill>
          <a:effectLst>
            <a:outerShdw blurRad="495300" dist="50800" dir="5400000" sx="95000" sy="95000" algn="ctr" rotWithShape="0">
              <a:srgbClr val="000000">
                <a:alpha val="43137"/>
              </a:srgb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en-US">
              <a:latin typeface="Avenir Next" charset="0"/>
              <a:ea typeface="Avenir Next" charset="0"/>
              <a:cs typeface="Avenir Next" charset="0"/>
            </a:endParaRPr>
          </a:p>
        </p:txBody>
      </p:sp>
      <p:sp>
        <p:nvSpPr>
          <p:cNvPr id="6" name="Rectangle 5"/>
          <p:cNvSpPr/>
          <p:nvPr/>
        </p:nvSpPr>
        <p:spPr>
          <a:xfrm>
            <a:off x="0" y="0"/>
            <a:ext cx="12192000" cy="1557903"/>
          </a:xfrm>
          <a:prstGeom prst="rect">
            <a:avLst/>
          </a:prstGeom>
          <a:solidFill>
            <a:srgbClr val="2197A9"/>
          </a:solidFill>
          <a:effectLst>
            <a:outerShdw blurRad="2540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latin typeface="Avenir Next" charset="0"/>
              <a:ea typeface="Avenir Next" charset="0"/>
              <a:cs typeface="Avenir Next" charset="0"/>
            </a:endParaRP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4394" y="304513"/>
            <a:ext cx="2242158" cy="948875"/>
          </a:xfrm>
        </p:spPr>
      </p:pic>
      <p:sp>
        <p:nvSpPr>
          <p:cNvPr id="9" name="TextBox 8"/>
          <p:cNvSpPr txBox="1"/>
          <p:nvPr/>
        </p:nvSpPr>
        <p:spPr>
          <a:xfrm>
            <a:off x="0" y="1797269"/>
            <a:ext cx="2510946"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Introduction</a:t>
            </a:r>
            <a:endParaRPr lang="en-US" dirty="0">
              <a:latin typeface="Avenir Next" charset="0"/>
              <a:ea typeface="Avenir Next" charset="0"/>
              <a:cs typeface="Avenir Next" charset="0"/>
            </a:endParaRPr>
          </a:p>
        </p:txBody>
      </p:sp>
      <p:sp>
        <p:nvSpPr>
          <p:cNvPr id="10" name="TextBox 9"/>
          <p:cNvSpPr txBox="1"/>
          <p:nvPr/>
        </p:nvSpPr>
        <p:spPr>
          <a:xfrm>
            <a:off x="134394" y="2221301"/>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Motivation</a:t>
            </a:r>
            <a:endParaRPr lang="en-US" dirty="0">
              <a:latin typeface="Avenir Next" charset="0"/>
              <a:ea typeface="Avenir Next" charset="0"/>
              <a:cs typeface="Avenir Next" charset="0"/>
            </a:endParaRPr>
          </a:p>
        </p:txBody>
      </p:sp>
      <p:sp>
        <p:nvSpPr>
          <p:cNvPr id="11" name="TextBox 10"/>
          <p:cNvSpPr txBox="1"/>
          <p:nvPr/>
        </p:nvSpPr>
        <p:spPr>
          <a:xfrm>
            <a:off x="134394" y="2640813"/>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Design Overview</a:t>
            </a:r>
            <a:endParaRPr lang="en-US" dirty="0">
              <a:latin typeface="Avenir Next" charset="0"/>
              <a:ea typeface="Avenir Next" charset="0"/>
              <a:cs typeface="Avenir Next" charset="0"/>
            </a:endParaRPr>
          </a:p>
        </p:txBody>
      </p:sp>
      <p:sp>
        <p:nvSpPr>
          <p:cNvPr id="12" name="TextBox 11"/>
          <p:cNvSpPr txBox="1"/>
          <p:nvPr/>
        </p:nvSpPr>
        <p:spPr>
          <a:xfrm>
            <a:off x="134394" y="3055148"/>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Sprint 1</a:t>
            </a:r>
            <a:endParaRPr lang="en-US" dirty="0">
              <a:latin typeface="Avenir Next" charset="0"/>
              <a:ea typeface="Avenir Next" charset="0"/>
              <a:cs typeface="Avenir Next" charset="0"/>
            </a:endParaRPr>
          </a:p>
        </p:txBody>
      </p:sp>
      <p:sp>
        <p:nvSpPr>
          <p:cNvPr id="13" name="TextBox 12"/>
          <p:cNvSpPr txBox="1"/>
          <p:nvPr/>
        </p:nvSpPr>
        <p:spPr>
          <a:xfrm>
            <a:off x="1" y="3469483"/>
            <a:ext cx="2510946"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Sprint 2</a:t>
            </a:r>
            <a:endParaRPr lang="en-US" dirty="0">
              <a:latin typeface="Avenir Next" charset="0"/>
              <a:ea typeface="Avenir Next" charset="0"/>
              <a:cs typeface="Avenir Next" charset="0"/>
            </a:endParaRPr>
          </a:p>
        </p:txBody>
      </p:sp>
      <p:sp>
        <p:nvSpPr>
          <p:cNvPr id="14" name="TextBox 13"/>
          <p:cNvSpPr txBox="1"/>
          <p:nvPr/>
        </p:nvSpPr>
        <p:spPr>
          <a:xfrm>
            <a:off x="0" y="3906858"/>
            <a:ext cx="2510946" cy="369332"/>
          </a:xfrm>
          <a:prstGeom prst="rect">
            <a:avLst/>
          </a:prstGeom>
          <a:solidFill>
            <a:srgbClr val="AAAAAA"/>
          </a:solidFill>
        </p:spPr>
        <p:txBody>
          <a:bodyPr wrap="square" rtlCol="0">
            <a:spAutoFit/>
          </a:bodyPr>
          <a:lstStyle/>
          <a:p>
            <a:pPr algn="ctr"/>
            <a:r>
              <a:rPr lang="en-US" dirty="0" smtClean="0">
                <a:latin typeface="Avenir Next" charset="0"/>
                <a:ea typeface="Avenir Next" charset="0"/>
                <a:cs typeface="Avenir Next" charset="0"/>
              </a:rPr>
              <a:t>Sprint 3</a:t>
            </a:r>
            <a:endParaRPr lang="en-US" dirty="0">
              <a:latin typeface="Avenir Next" charset="0"/>
              <a:ea typeface="Avenir Next" charset="0"/>
              <a:cs typeface="Avenir Next" charset="0"/>
            </a:endParaRPr>
          </a:p>
        </p:txBody>
      </p:sp>
      <p:sp>
        <p:nvSpPr>
          <p:cNvPr id="15" name="TextBox 14"/>
          <p:cNvSpPr txBox="1"/>
          <p:nvPr/>
        </p:nvSpPr>
        <p:spPr>
          <a:xfrm>
            <a:off x="3169262" y="1844755"/>
            <a:ext cx="8364422" cy="4124206"/>
          </a:xfrm>
          <a:prstGeom prst="rect">
            <a:avLst/>
          </a:prstGeom>
          <a:noFill/>
        </p:spPr>
        <p:txBody>
          <a:bodyPr wrap="square" rtlCol="0">
            <a:spAutoFit/>
          </a:bodyPr>
          <a:lstStyle/>
          <a:p>
            <a:pPr algn="ctr"/>
            <a:r>
              <a:rPr lang="en-IN" sz="2800" u="sng" dirty="0">
                <a:latin typeface="Avenir Next" charset="0"/>
                <a:ea typeface="Avenir Next" charset="0"/>
                <a:cs typeface="Avenir Next" charset="0"/>
              </a:rPr>
              <a:t>Sprint 3</a:t>
            </a:r>
            <a:r>
              <a:rPr lang="en-IN" sz="2800" u="sng" dirty="0" smtClean="0">
                <a:latin typeface="Avenir Next" charset="0"/>
                <a:ea typeface="Avenir Next" charset="0"/>
                <a:cs typeface="Avenir Next" charset="0"/>
              </a:rPr>
              <a:t> </a:t>
            </a:r>
            <a:r>
              <a:rPr lang="mr-IN" sz="2800" u="sng" dirty="0" smtClean="0">
                <a:latin typeface="Avenir Next" charset="0"/>
                <a:ea typeface="Avenir Next" charset="0"/>
                <a:cs typeface="Avenir Next" charset="0"/>
              </a:rPr>
              <a:t>–</a:t>
            </a:r>
            <a:r>
              <a:rPr lang="en-IN" sz="2800" u="sng" dirty="0" smtClean="0">
                <a:latin typeface="Avenir Next" charset="0"/>
                <a:ea typeface="Avenir Next" charset="0"/>
                <a:cs typeface="Avenir Next" charset="0"/>
              </a:rPr>
              <a:t> User Stories</a:t>
            </a:r>
            <a:endParaRPr lang="en-IN" sz="2800" u="sng" dirty="0">
              <a:latin typeface="Avenir Next" charset="0"/>
              <a:ea typeface="Avenir Next" charset="0"/>
              <a:cs typeface="Avenir Next" charset="0"/>
            </a:endParaRPr>
          </a:p>
          <a:p>
            <a:endParaRPr lang="en-IN" dirty="0">
              <a:latin typeface="Avenir Next" charset="0"/>
              <a:ea typeface="Avenir Next" charset="0"/>
              <a:cs typeface="Avenir Next" charset="0"/>
            </a:endParaRPr>
          </a:p>
          <a:p>
            <a:r>
              <a:rPr lang="en-IN" sz="2000" dirty="0" smtClean="0">
                <a:latin typeface="Avenir Next" charset="0"/>
                <a:ea typeface="Avenir Next" charset="0"/>
                <a:cs typeface="Avenir Next" charset="0"/>
              </a:rPr>
              <a:t>User Story #6 </a:t>
            </a:r>
            <a:r>
              <a:rPr lang="mr-IN" sz="2000" dirty="0" smtClean="0">
                <a:latin typeface="Avenir Next" charset="0"/>
                <a:ea typeface="Avenir Next" charset="0"/>
                <a:cs typeface="Avenir Next" charset="0"/>
              </a:rPr>
              <a:t>–</a:t>
            </a:r>
            <a:endParaRPr lang="en-IN" sz="2000" dirty="0" smtClean="0">
              <a:latin typeface="Avenir Next" charset="0"/>
              <a:ea typeface="Avenir Next" charset="0"/>
              <a:cs typeface="Avenir Next" charset="0"/>
            </a:endParaRPr>
          </a:p>
          <a:p>
            <a:endParaRPr lang="en-IN" sz="2000" dirty="0">
              <a:latin typeface="Avenir Next" charset="0"/>
              <a:ea typeface="Avenir Next" charset="0"/>
              <a:cs typeface="Avenir Next" charset="0"/>
            </a:endParaRPr>
          </a:p>
          <a:p>
            <a:pPr algn="ctr"/>
            <a:r>
              <a:rPr lang="en-US" sz="2800" dirty="0">
                <a:latin typeface="Avenir Next" charset="0"/>
                <a:ea typeface="Avenir Next" charset="0"/>
                <a:cs typeface="Avenir Next" charset="0"/>
              </a:rPr>
              <a:t>As a recruiter, I would like to be able to mark certain students. </a:t>
            </a:r>
            <a:endParaRPr lang="en-IN" sz="2000" dirty="0" smtClean="0">
              <a:latin typeface="Avenir Next" charset="0"/>
              <a:ea typeface="Avenir Next" charset="0"/>
              <a:cs typeface="Avenir Next" charset="0"/>
            </a:endParaRPr>
          </a:p>
          <a:p>
            <a:endParaRPr lang="en-IN" sz="2000" dirty="0" smtClean="0">
              <a:latin typeface="Avenir Next" charset="0"/>
              <a:ea typeface="Avenir Next" charset="0"/>
              <a:cs typeface="Avenir Next" charset="0"/>
            </a:endParaRPr>
          </a:p>
          <a:p>
            <a:endParaRPr lang="en-IN" sz="2000" dirty="0">
              <a:latin typeface="Avenir Next" charset="0"/>
              <a:ea typeface="Avenir Next" charset="0"/>
              <a:cs typeface="Avenir Next" charset="0"/>
            </a:endParaRPr>
          </a:p>
          <a:p>
            <a:pPr algn="ctr"/>
            <a:r>
              <a:rPr lang="en-IN" sz="2000" dirty="0" smtClean="0">
                <a:latin typeface="Avenir Next" charset="0"/>
                <a:ea typeface="Avenir Next" charset="0"/>
                <a:cs typeface="Avenir Next" charset="0"/>
              </a:rPr>
              <a:t>[DEMO]</a:t>
            </a:r>
          </a:p>
          <a:p>
            <a:pPr algn="ctr"/>
            <a:endParaRPr lang="en-IN" sz="2000" dirty="0">
              <a:latin typeface="Avenir Next" charset="0"/>
              <a:ea typeface="Avenir Next" charset="0"/>
              <a:cs typeface="Avenir Next" charset="0"/>
            </a:endParaRPr>
          </a:p>
          <a:p>
            <a:pPr algn="ctr"/>
            <a:endParaRPr lang="en-IN" sz="2000" dirty="0" smtClean="0">
              <a:latin typeface="Avenir Next" charset="0"/>
              <a:ea typeface="Avenir Next" charset="0"/>
              <a:cs typeface="Avenir Next" charset="0"/>
            </a:endParaRPr>
          </a:p>
          <a:p>
            <a:pPr algn="ctr"/>
            <a:endParaRPr lang="en-IN" sz="2000" dirty="0" smtClean="0">
              <a:latin typeface="Avenir Next" charset="0"/>
              <a:ea typeface="Avenir Next" charset="0"/>
              <a:cs typeface="Avenir Next" charset="0"/>
            </a:endParaRPr>
          </a:p>
        </p:txBody>
      </p:sp>
    </p:spTree>
    <p:extLst>
      <p:ext uri="{BB962C8B-B14F-4D97-AF65-F5344CB8AC3E}">
        <p14:creationId xmlns:p14="http://schemas.microsoft.com/office/powerpoint/2010/main" val="1711953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2" end="2"/>
                                            </p:txEl>
                                          </p:spTgt>
                                        </p:tgtEl>
                                        <p:attrNameLst>
                                          <p:attrName>style.visibility</p:attrName>
                                        </p:attrNameLst>
                                      </p:cBhvr>
                                      <p:to>
                                        <p:strVal val="visible"/>
                                      </p:to>
                                    </p:set>
                                    <p:animEffect transition="in" filter="fade">
                                      <p:cBhvr>
                                        <p:cTn id="7" dur="500"/>
                                        <p:tgtEl>
                                          <p:spTgt spid="15">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5">
                                            <p:txEl>
                                              <p:pRg st="4" end="4"/>
                                            </p:txEl>
                                          </p:spTgt>
                                        </p:tgtEl>
                                        <p:attrNameLst>
                                          <p:attrName>style.visibility</p:attrName>
                                        </p:attrNameLst>
                                      </p:cBhvr>
                                      <p:to>
                                        <p:strVal val="visible"/>
                                      </p:to>
                                    </p:set>
                                    <p:animEffect transition="in" filter="fade">
                                      <p:cBhvr>
                                        <p:cTn id="10" dur="500"/>
                                        <p:tgtEl>
                                          <p:spTgt spid="15">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xEl>
                                              <p:pRg st="7" end="7"/>
                                            </p:txEl>
                                          </p:spTgt>
                                        </p:tgtEl>
                                        <p:attrNameLst>
                                          <p:attrName>style.visibility</p:attrName>
                                        </p:attrNameLst>
                                      </p:cBhvr>
                                      <p:to>
                                        <p:strVal val="visible"/>
                                      </p:to>
                                    </p:set>
                                    <p:animEffect transition="in" filter="fade">
                                      <p:cBhvr>
                                        <p:cTn id="13" dur="500"/>
                                        <p:tgtEl>
                                          <p:spTgt spid="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2340"/>
            <a:ext cx="10515600" cy="1325563"/>
          </a:xfrm>
        </p:spPr>
        <p:txBody>
          <a:bodyPr/>
          <a:lstStyle/>
          <a:p>
            <a:endParaRPr lang="en-US" dirty="0">
              <a:latin typeface="Avenir Next" charset="0"/>
              <a:ea typeface="Avenir Next" charset="0"/>
              <a:cs typeface="Avenir Next" charset="0"/>
            </a:endParaRPr>
          </a:p>
        </p:txBody>
      </p:sp>
      <p:sp>
        <p:nvSpPr>
          <p:cNvPr id="5" name="Rectangle 4"/>
          <p:cNvSpPr/>
          <p:nvPr/>
        </p:nvSpPr>
        <p:spPr>
          <a:xfrm>
            <a:off x="0" y="0"/>
            <a:ext cx="2510947" cy="6858000"/>
          </a:xfrm>
          <a:prstGeom prst="rect">
            <a:avLst/>
          </a:prstGeom>
          <a:solidFill>
            <a:srgbClr val="F1FFFF"/>
          </a:solidFill>
          <a:effectLst>
            <a:outerShdw blurRad="495300" dist="50800" dir="5400000" sx="95000" sy="95000" algn="ctr" rotWithShape="0">
              <a:srgbClr val="000000">
                <a:alpha val="43137"/>
              </a:srgb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en-US">
              <a:latin typeface="Avenir Next" charset="0"/>
              <a:ea typeface="Avenir Next" charset="0"/>
              <a:cs typeface="Avenir Next" charset="0"/>
            </a:endParaRPr>
          </a:p>
        </p:txBody>
      </p:sp>
      <p:sp>
        <p:nvSpPr>
          <p:cNvPr id="6" name="Rectangle 5"/>
          <p:cNvSpPr/>
          <p:nvPr/>
        </p:nvSpPr>
        <p:spPr>
          <a:xfrm>
            <a:off x="0" y="0"/>
            <a:ext cx="12192000" cy="1557903"/>
          </a:xfrm>
          <a:prstGeom prst="rect">
            <a:avLst/>
          </a:prstGeom>
          <a:solidFill>
            <a:srgbClr val="2197A9"/>
          </a:solidFill>
          <a:effectLst>
            <a:outerShdw blurRad="2540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latin typeface="Avenir Next" charset="0"/>
              <a:ea typeface="Avenir Next" charset="0"/>
              <a:cs typeface="Avenir Next" charset="0"/>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394" y="304513"/>
            <a:ext cx="2242158" cy="948875"/>
          </a:xfrm>
        </p:spPr>
      </p:pic>
      <p:sp>
        <p:nvSpPr>
          <p:cNvPr id="9" name="TextBox 8"/>
          <p:cNvSpPr txBox="1"/>
          <p:nvPr/>
        </p:nvSpPr>
        <p:spPr>
          <a:xfrm>
            <a:off x="0" y="1797269"/>
            <a:ext cx="2510946"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Introduction</a:t>
            </a:r>
            <a:endParaRPr lang="en-US" dirty="0">
              <a:latin typeface="Avenir Next" charset="0"/>
              <a:ea typeface="Avenir Next" charset="0"/>
              <a:cs typeface="Avenir Next" charset="0"/>
            </a:endParaRPr>
          </a:p>
        </p:txBody>
      </p:sp>
      <p:sp>
        <p:nvSpPr>
          <p:cNvPr id="10" name="TextBox 9"/>
          <p:cNvSpPr txBox="1"/>
          <p:nvPr/>
        </p:nvSpPr>
        <p:spPr>
          <a:xfrm>
            <a:off x="134394" y="2221301"/>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Motivation</a:t>
            </a:r>
            <a:endParaRPr lang="en-US" dirty="0">
              <a:latin typeface="Avenir Next" charset="0"/>
              <a:ea typeface="Avenir Next" charset="0"/>
              <a:cs typeface="Avenir Next" charset="0"/>
            </a:endParaRPr>
          </a:p>
        </p:txBody>
      </p:sp>
      <p:sp>
        <p:nvSpPr>
          <p:cNvPr id="11" name="TextBox 10"/>
          <p:cNvSpPr txBox="1"/>
          <p:nvPr/>
        </p:nvSpPr>
        <p:spPr>
          <a:xfrm>
            <a:off x="134394" y="2640813"/>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Design Overview</a:t>
            </a:r>
            <a:endParaRPr lang="en-US" dirty="0">
              <a:latin typeface="Avenir Next" charset="0"/>
              <a:ea typeface="Avenir Next" charset="0"/>
              <a:cs typeface="Avenir Next" charset="0"/>
            </a:endParaRPr>
          </a:p>
        </p:txBody>
      </p:sp>
      <p:sp>
        <p:nvSpPr>
          <p:cNvPr id="12" name="TextBox 11"/>
          <p:cNvSpPr txBox="1"/>
          <p:nvPr/>
        </p:nvSpPr>
        <p:spPr>
          <a:xfrm>
            <a:off x="134394" y="3055148"/>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Sprint 1</a:t>
            </a:r>
            <a:endParaRPr lang="en-US" dirty="0">
              <a:latin typeface="Avenir Next" charset="0"/>
              <a:ea typeface="Avenir Next" charset="0"/>
              <a:cs typeface="Avenir Next" charset="0"/>
            </a:endParaRPr>
          </a:p>
        </p:txBody>
      </p:sp>
      <p:sp>
        <p:nvSpPr>
          <p:cNvPr id="13" name="TextBox 12"/>
          <p:cNvSpPr txBox="1"/>
          <p:nvPr/>
        </p:nvSpPr>
        <p:spPr>
          <a:xfrm>
            <a:off x="1" y="3469483"/>
            <a:ext cx="2510946"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Sprint 2</a:t>
            </a:r>
            <a:endParaRPr lang="en-US" dirty="0">
              <a:latin typeface="Avenir Next" charset="0"/>
              <a:ea typeface="Avenir Next" charset="0"/>
              <a:cs typeface="Avenir Next" charset="0"/>
            </a:endParaRPr>
          </a:p>
        </p:txBody>
      </p:sp>
      <p:sp>
        <p:nvSpPr>
          <p:cNvPr id="14" name="TextBox 13"/>
          <p:cNvSpPr txBox="1"/>
          <p:nvPr/>
        </p:nvSpPr>
        <p:spPr>
          <a:xfrm>
            <a:off x="0" y="3906858"/>
            <a:ext cx="2510946" cy="369332"/>
          </a:xfrm>
          <a:prstGeom prst="rect">
            <a:avLst/>
          </a:prstGeom>
          <a:solidFill>
            <a:srgbClr val="AAAAAA"/>
          </a:solidFill>
        </p:spPr>
        <p:txBody>
          <a:bodyPr wrap="square" rtlCol="0">
            <a:spAutoFit/>
          </a:bodyPr>
          <a:lstStyle/>
          <a:p>
            <a:pPr algn="ctr"/>
            <a:r>
              <a:rPr lang="en-US" dirty="0" smtClean="0">
                <a:latin typeface="Avenir Next" charset="0"/>
                <a:ea typeface="Avenir Next" charset="0"/>
                <a:cs typeface="Avenir Next" charset="0"/>
              </a:rPr>
              <a:t>Sprint 3</a:t>
            </a:r>
            <a:endParaRPr lang="en-US" dirty="0">
              <a:latin typeface="Avenir Next" charset="0"/>
              <a:ea typeface="Avenir Next" charset="0"/>
              <a:cs typeface="Avenir Next" charset="0"/>
            </a:endParaRPr>
          </a:p>
        </p:txBody>
      </p:sp>
      <p:sp>
        <p:nvSpPr>
          <p:cNvPr id="15" name="TextBox 14"/>
          <p:cNvSpPr txBox="1"/>
          <p:nvPr/>
        </p:nvSpPr>
        <p:spPr>
          <a:xfrm>
            <a:off x="3169262" y="1844755"/>
            <a:ext cx="8364422" cy="4124206"/>
          </a:xfrm>
          <a:prstGeom prst="rect">
            <a:avLst/>
          </a:prstGeom>
          <a:noFill/>
        </p:spPr>
        <p:txBody>
          <a:bodyPr wrap="square" rtlCol="0">
            <a:spAutoFit/>
          </a:bodyPr>
          <a:lstStyle/>
          <a:p>
            <a:pPr algn="ctr"/>
            <a:r>
              <a:rPr lang="en-IN" sz="2800" u="sng" dirty="0">
                <a:latin typeface="Avenir Next" charset="0"/>
                <a:ea typeface="Avenir Next" charset="0"/>
                <a:cs typeface="Avenir Next" charset="0"/>
              </a:rPr>
              <a:t>Sprint 3</a:t>
            </a:r>
            <a:r>
              <a:rPr lang="en-IN" sz="2800" u="sng" dirty="0" smtClean="0">
                <a:latin typeface="Avenir Next" charset="0"/>
                <a:ea typeface="Avenir Next" charset="0"/>
                <a:cs typeface="Avenir Next" charset="0"/>
              </a:rPr>
              <a:t> </a:t>
            </a:r>
            <a:r>
              <a:rPr lang="mr-IN" sz="2800" u="sng" dirty="0" smtClean="0">
                <a:latin typeface="Avenir Next" charset="0"/>
                <a:ea typeface="Avenir Next" charset="0"/>
                <a:cs typeface="Avenir Next" charset="0"/>
              </a:rPr>
              <a:t>–</a:t>
            </a:r>
            <a:r>
              <a:rPr lang="en-IN" sz="2800" u="sng" dirty="0" smtClean="0">
                <a:latin typeface="Avenir Next" charset="0"/>
                <a:ea typeface="Avenir Next" charset="0"/>
                <a:cs typeface="Avenir Next" charset="0"/>
              </a:rPr>
              <a:t> User Stories</a:t>
            </a:r>
            <a:endParaRPr lang="en-IN" sz="2800" u="sng" dirty="0">
              <a:latin typeface="Avenir Next" charset="0"/>
              <a:ea typeface="Avenir Next" charset="0"/>
              <a:cs typeface="Avenir Next" charset="0"/>
            </a:endParaRPr>
          </a:p>
          <a:p>
            <a:endParaRPr lang="en-IN" dirty="0">
              <a:latin typeface="Avenir Next" charset="0"/>
              <a:ea typeface="Avenir Next" charset="0"/>
              <a:cs typeface="Avenir Next" charset="0"/>
            </a:endParaRPr>
          </a:p>
          <a:p>
            <a:r>
              <a:rPr lang="en-IN" sz="2000" dirty="0" smtClean="0">
                <a:latin typeface="Avenir Next" charset="0"/>
                <a:ea typeface="Avenir Next" charset="0"/>
                <a:cs typeface="Avenir Next" charset="0"/>
              </a:rPr>
              <a:t>User Story #7 </a:t>
            </a:r>
            <a:r>
              <a:rPr lang="mr-IN" sz="2000" dirty="0" smtClean="0">
                <a:latin typeface="Avenir Next" charset="0"/>
                <a:ea typeface="Avenir Next" charset="0"/>
                <a:cs typeface="Avenir Next" charset="0"/>
              </a:rPr>
              <a:t>–</a:t>
            </a:r>
            <a:endParaRPr lang="en-IN" sz="2000" dirty="0" smtClean="0">
              <a:latin typeface="Avenir Next" charset="0"/>
              <a:ea typeface="Avenir Next" charset="0"/>
              <a:cs typeface="Avenir Next" charset="0"/>
            </a:endParaRPr>
          </a:p>
          <a:p>
            <a:endParaRPr lang="en-IN" sz="2000" dirty="0">
              <a:latin typeface="Avenir Next" charset="0"/>
              <a:ea typeface="Avenir Next" charset="0"/>
              <a:cs typeface="Avenir Next" charset="0"/>
            </a:endParaRPr>
          </a:p>
          <a:p>
            <a:pPr algn="ctr"/>
            <a:r>
              <a:rPr lang="en-US" sz="2800" dirty="0">
                <a:latin typeface="Avenir Next" charset="0"/>
                <a:ea typeface="Avenir Next" charset="0"/>
                <a:cs typeface="Avenir Next" charset="0"/>
              </a:rPr>
              <a:t>As a student, I would like to be able to cancel my meeting appointment.</a:t>
            </a:r>
          </a:p>
          <a:p>
            <a:pPr algn="ctr"/>
            <a:endParaRPr lang="en-IN" sz="2000" dirty="0" smtClean="0">
              <a:latin typeface="Avenir Next" charset="0"/>
              <a:ea typeface="Avenir Next" charset="0"/>
              <a:cs typeface="Avenir Next" charset="0"/>
            </a:endParaRPr>
          </a:p>
          <a:p>
            <a:endParaRPr lang="en-IN" sz="2000" dirty="0">
              <a:latin typeface="Avenir Next" charset="0"/>
              <a:ea typeface="Avenir Next" charset="0"/>
              <a:cs typeface="Avenir Next" charset="0"/>
            </a:endParaRPr>
          </a:p>
          <a:p>
            <a:pPr algn="ctr"/>
            <a:r>
              <a:rPr lang="en-IN" sz="2000" dirty="0" smtClean="0">
                <a:latin typeface="Avenir Next" charset="0"/>
                <a:ea typeface="Avenir Next" charset="0"/>
                <a:cs typeface="Avenir Next" charset="0"/>
              </a:rPr>
              <a:t>[DEMO]</a:t>
            </a:r>
          </a:p>
          <a:p>
            <a:pPr algn="ctr"/>
            <a:endParaRPr lang="en-IN" sz="2000" dirty="0">
              <a:latin typeface="Avenir Next" charset="0"/>
              <a:ea typeface="Avenir Next" charset="0"/>
              <a:cs typeface="Avenir Next" charset="0"/>
            </a:endParaRPr>
          </a:p>
          <a:p>
            <a:pPr algn="ctr"/>
            <a:endParaRPr lang="en-IN" sz="2000" dirty="0" smtClean="0">
              <a:latin typeface="Avenir Next" charset="0"/>
              <a:ea typeface="Avenir Next" charset="0"/>
              <a:cs typeface="Avenir Next" charset="0"/>
            </a:endParaRPr>
          </a:p>
          <a:p>
            <a:pPr algn="ctr"/>
            <a:endParaRPr lang="en-IN" sz="2000" dirty="0" smtClean="0">
              <a:latin typeface="Avenir Next" charset="0"/>
              <a:ea typeface="Avenir Next" charset="0"/>
              <a:cs typeface="Avenir Next" charset="0"/>
            </a:endParaRPr>
          </a:p>
        </p:txBody>
      </p:sp>
    </p:spTree>
    <p:extLst>
      <p:ext uri="{BB962C8B-B14F-4D97-AF65-F5344CB8AC3E}">
        <p14:creationId xmlns:p14="http://schemas.microsoft.com/office/powerpoint/2010/main" val="95401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2" end="2"/>
                                            </p:txEl>
                                          </p:spTgt>
                                        </p:tgtEl>
                                        <p:attrNameLst>
                                          <p:attrName>style.visibility</p:attrName>
                                        </p:attrNameLst>
                                      </p:cBhvr>
                                      <p:to>
                                        <p:strVal val="visible"/>
                                      </p:to>
                                    </p:set>
                                    <p:animEffect transition="in" filter="fade">
                                      <p:cBhvr>
                                        <p:cTn id="7" dur="500"/>
                                        <p:tgtEl>
                                          <p:spTgt spid="15">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5">
                                            <p:txEl>
                                              <p:pRg st="4" end="4"/>
                                            </p:txEl>
                                          </p:spTgt>
                                        </p:tgtEl>
                                        <p:attrNameLst>
                                          <p:attrName>style.visibility</p:attrName>
                                        </p:attrNameLst>
                                      </p:cBhvr>
                                      <p:to>
                                        <p:strVal val="visible"/>
                                      </p:to>
                                    </p:set>
                                    <p:animEffect transition="in" filter="fade">
                                      <p:cBhvr>
                                        <p:cTn id="10" dur="500"/>
                                        <p:tgtEl>
                                          <p:spTgt spid="15">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xEl>
                                              <p:pRg st="7" end="7"/>
                                            </p:txEl>
                                          </p:spTgt>
                                        </p:tgtEl>
                                        <p:attrNameLst>
                                          <p:attrName>style.visibility</p:attrName>
                                        </p:attrNameLst>
                                      </p:cBhvr>
                                      <p:to>
                                        <p:strVal val="visible"/>
                                      </p:to>
                                    </p:set>
                                    <p:animEffect transition="in" filter="fade">
                                      <p:cBhvr>
                                        <p:cTn id="13" dur="500"/>
                                        <p:tgtEl>
                                          <p:spTgt spid="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2340"/>
            <a:ext cx="10515600" cy="1325563"/>
          </a:xfrm>
        </p:spPr>
        <p:txBody>
          <a:bodyPr/>
          <a:lstStyle/>
          <a:p>
            <a:endParaRPr lang="en-US" dirty="0">
              <a:latin typeface="Avenir Next" charset="0"/>
              <a:ea typeface="Avenir Next" charset="0"/>
              <a:cs typeface="Avenir Next" charset="0"/>
            </a:endParaRPr>
          </a:p>
        </p:txBody>
      </p:sp>
      <p:sp>
        <p:nvSpPr>
          <p:cNvPr id="5" name="Rectangle 4"/>
          <p:cNvSpPr/>
          <p:nvPr/>
        </p:nvSpPr>
        <p:spPr>
          <a:xfrm>
            <a:off x="0" y="0"/>
            <a:ext cx="2510947" cy="6858000"/>
          </a:xfrm>
          <a:prstGeom prst="rect">
            <a:avLst/>
          </a:prstGeom>
          <a:solidFill>
            <a:srgbClr val="F1FFFF"/>
          </a:solidFill>
          <a:effectLst>
            <a:outerShdw blurRad="495300" dist="50800" dir="5400000" sx="95000" sy="95000" algn="ctr" rotWithShape="0">
              <a:srgbClr val="000000">
                <a:alpha val="43137"/>
              </a:srgb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en-US">
              <a:latin typeface="Avenir Next" charset="0"/>
              <a:ea typeface="Avenir Next" charset="0"/>
              <a:cs typeface="Avenir Next" charset="0"/>
            </a:endParaRPr>
          </a:p>
        </p:txBody>
      </p:sp>
      <p:sp>
        <p:nvSpPr>
          <p:cNvPr id="6" name="Rectangle 5"/>
          <p:cNvSpPr/>
          <p:nvPr/>
        </p:nvSpPr>
        <p:spPr>
          <a:xfrm>
            <a:off x="0" y="0"/>
            <a:ext cx="12192000" cy="1557903"/>
          </a:xfrm>
          <a:prstGeom prst="rect">
            <a:avLst/>
          </a:prstGeom>
          <a:solidFill>
            <a:srgbClr val="2197A9"/>
          </a:solidFill>
          <a:effectLst>
            <a:outerShdw blurRad="2540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Next" charset="0"/>
              <a:ea typeface="Avenir Next" charset="0"/>
              <a:cs typeface="Avenir Next" charset="0"/>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394" y="304513"/>
            <a:ext cx="2242158" cy="948875"/>
          </a:xfrm>
        </p:spPr>
      </p:pic>
      <p:sp>
        <p:nvSpPr>
          <p:cNvPr id="9" name="TextBox 8"/>
          <p:cNvSpPr txBox="1"/>
          <p:nvPr/>
        </p:nvSpPr>
        <p:spPr>
          <a:xfrm>
            <a:off x="0" y="1797269"/>
            <a:ext cx="2510946"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Introduction</a:t>
            </a:r>
            <a:endParaRPr lang="en-US" dirty="0">
              <a:latin typeface="Avenir Next" charset="0"/>
              <a:ea typeface="Avenir Next" charset="0"/>
              <a:cs typeface="Avenir Next" charset="0"/>
            </a:endParaRPr>
          </a:p>
        </p:txBody>
      </p:sp>
      <p:sp>
        <p:nvSpPr>
          <p:cNvPr id="10" name="TextBox 9"/>
          <p:cNvSpPr txBox="1"/>
          <p:nvPr/>
        </p:nvSpPr>
        <p:spPr>
          <a:xfrm>
            <a:off x="134394" y="2221301"/>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Motivation</a:t>
            </a:r>
            <a:endParaRPr lang="en-US" dirty="0">
              <a:latin typeface="Avenir Next" charset="0"/>
              <a:ea typeface="Avenir Next" charset="0"/>
              <a:cs typeface="Avenir Next" charset="0"/>
            </a:endParaRPr>
          </a:p>
        </p:txBody>
      </p:sp>
      <p:sp>
        <p:nvSpPr>
          <p:cNvPr id="11" name="TextBox 10"/>
          <p:cNvSpPr txBox="1"/>
          <p:nvPr/>
        </p:nvSpPr>
        <p:spPr>
          <a:xfrm>
            <a:off x="134394" y="2640813"/>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Design Overview</a:t>
            </a:r>
            <a:endParaRPr lang="en-US" dirty="0">
              <a:latin typeface="Avenir Next" charset="0"/>
              <a:ea typeface="Avenir Next" charset="0"/>
              <a:cs typeface="Avenir Next" charset="0"/>
            </a:endParaRPr>
          </a:p>
        </p:txBody>
      </p:sp>
      <p:sp>
        <p:nvSpPr>
          <p:cNvPr id="12" name="TextBox 11"/>
          <p:cNvSpPr txBox="1"/>
          <p:nvPr/>
        </p:nvSpPr>
        <p:spPr>
          <a:xfrm>
            <a:off x="134394" y="3055148"/>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Sprint 1</a:t>
            </a:r>
            <a:endParaRPr lang="en-US" dirty="0">
              <a:latin typeface="Avenir Next" charset="0"/>
              <a:ea typeface="Avenir Next" charset="0"/>
              <a:cs typeface="Avenir Next" charset="0"/>
            </a:endParaRPr>
          </a:p>
        </p:txBody>
      </p:sp>
      <p:sp>
        <p:nvSpPr>
          <p:cNvPr id="13" name="TextBox 12"/>
          <p:cNvSpPr txBox="1"/>
          <p:nvPr/>
        </p:nvSpPr>
        <p:spPr>
          <a:xfrm>
            <a:off x="134394" y="3469483"/>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Sprint 2</a:t>
            </a:r>
            <a:endParaRPr lang="en-US" dirty="0">
              <a:latin typeface="Avenir Next" charset="0"/>
              <a:ea typeface="Avenir Next" charset="0"/>
              <a:cs typeface="Avenir Next" charset="0"/>
            </a:endParaRPr>
          </a:p>
        </p:txBody>
      </p:sp>
      <p:sp>
        <p:nvSpPr>
          <p:cNvPr id="14" name="TextBox 13"/>
          <p:cNvSpPr txBox="1"/>
          <p:nvPr/>
        </p:nvSpPr>
        <p:spPr>
          <a:xfrm>
            <a:off x="0" y="3906858"/>
            <a:ext cx="2510946"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Sprint 3</a:t>
            </a:r>
            <a:endParaRPr lang="en-US" dirty="0">
              <a:latin typeface="Avenir Next" charset="0"/>
              <a:ea typeface="Avenir Next" charset="0"/>
              <a:cs typeface="Avenir Next" charset="0"/>
            </a:endParaRPr>
          </a:p>
        </p:txBody>
      </p:sp>
      <p:sp>
        <p:nvSpPr>
          <p:cNvPr id="15" name="TextBox 14"/>
          <p:cNvSpPr txBox="1"/>
          <p:nvPr/>
        </p:nvSpPr>
        <p:spPr>
          <a:xfrm>
            <a:off x="3169262" y="1844755"/>
            <a:ext cx="8364422" cy="4708981"/>
          </a:xfrm>
          <a:prstGeom prst="rect">
            <a:avLst/>
          </a:prstGeom>
          <a:noFill/>
        </p:spPr>
        <p:txBody>
          <a:bodyPr wrap="square" rtlCol="0">
            <a:spAutoFit/>
          </a:bodyPr>
          <a:lstStyle/>
          <a:p>
            <a:pPr algn="ctr"/>
            <a:endParaRPr lang="en-IN" sz="2000" dirty="0" smtClean="0">
              <a:latin typeface="Avenir Next" charset="0"/>
              <a:ea typeface="Avenir Next" charset="0"/>
              <a:cs typeface="Avenir Next" charset="0"/>
            </a:endParaRPr>
          </a:p>
          <a:p>
            <a:pPr algn="ctr"/>
            <a:r>
              <a:rPr lang="en-IN" sz="2000" dirty="0" smtClean="0">
                <a:latin typeface="Avenir Next" charset="0"/>
                <a:ea typeface="Avenir Next" charset="0"/>
                <a:cs typeface="Avenir Next" charset="0"/>
              </a:rPr>
              <a:t>We are Team 7 and this is</a:t>
            </a:r>
            <a:r>
              <a:rPr lang="mr-IN" sz="2000" dirty="0" smtClean="0">
                <a:latin typeface="Avenir Next" charset="0"/>
                <a:ea typeface="Avenir Next" charset="0"/>
                <a:cs typeface="Avenir Next" charset="0"/>
              </a:rPr>
              <a:t>…</a:t>
            </a:r>
            <a:endParaRPr lang="en-IN" sz="2000" dirty="0">
              <a:latin typeface="Avenir Next" charset="0"/>
              <a:ea typeface="Avenir Next" charset="0"/>
              <a:cs typeface="Avenir Next" charset="0"/>
            </a:endParaRPr>
          </a:p>
          <a:p>
            <a:pPr algn="ctr"/>
            <a:endParaRPr lang="en-IN" sz="2000" dirty="0" smtClean="0">
              <a:latin typeface="Avenir Next" charset="0"/>
              <a:ea typeface="Avenir Next" charset="0"/>
              <a:cs typeface="Avenir Next" charset="0"/>
            </a:endParaRPr>
          </a:p>
          <a:p>
            <a:pPr algn="ctr"/>
            <a:endParaRPr lang="en-IN" sz="2000" dirty="0">
              <a:latin typeface="Avenir Next" charset="0"/>
              <a:ea typeface="Avenir Next" charset="0"/>
              <a:cs typeface="Avenir Next" charset="0"/>
            </a:endParaRPr>
          </a:p>
          <a:p>
            <a:pPr algn="ctr"/>
            <a:endParaRPr lang="en-IN" sz="2000" dirty="0" smtClean="0">
              <a:latin typeface="Avenir Next" charset="0"/>
              <a:ea typeface="Avenir Next" charset="0"/>
              <a:cs typeface="Avenir Next" charset="0"/>
            </a:endParaRPr>
          </a:p>
          <a:p>
            <a:pPr algn="ctr"/>
            <a:endParaRPr lang="en-IN" sz="2000" dirty="0">
              <a:latin typeface="Avenir Next" charset="0"/>
              <a:ea typeface="Avenir Next" charset="0"/>
              <a:cs typeface="Avenir Next" charset="0"/>
            </a:endParaRPr>
          </a:p>
          <a:p>
            <a:pPr algn="ctr"/>
            <a:endParaRPr lang="en-IN" sz="2000" dirty="0" smtClean="0">
              <a:latin typeface="Avenir Next" charset="0"/>
              <a:ea typeface="Avenir Next" charset="0"/>
              <a:cs typeface="Avenir Next" charset="0"/>
            </a:endParaRPr>
          </a:p>
          <a:p>
            <a:pPr algn="ctr"/>
            <a:endParaRPr lang="en-IN" sz="2000" dirty="0" smtClean="0">
              <a:latin typeface="Avenir Next" charset="0"/>
              <a:ea typeface="Avenir Next" charset="0"/>
              <a:cs typeface="Avenir Next" charset="0"/>
            </a:endParaRPr>
          </a:p>
          <a:p>
            <a:pPr algn="ctr"/>
            <a:r>
              <a:rPr lang="en-IN" sz="4000" dirty="0" smtClean="0">
                <a:latin typeface="Avenir Next" charset="0"/>
                <a:ea typeface="Avenir Next" charset="0"/>
                <a:cs typeface="Avenir Next" charset="0"/>
              </a:rPr>
              <a:t>QUESTIONS?</a:t>
            </a:r>
          </a:p>
          <a:p>
            <a:pPr algn="ctr"/>
            <a:endParaRPr lang="en-IN" sz="2000" dirty="0" smtClean="0">
              <a:latin typeface="Avenir Next" charset="0"/>
              <a:ea typeface="Avenir Next" charset="0"/>
              <a:cs typeface="Avenir Next" charset="0"/>
            </a:endParaRPr>
          </a:p>
          <a:p>
            <a:pPr algn="ctr"/>
            <a:endParaRPr lang="en-IN" sz="2000" dirty="0">
              <a:latin typeface="Avenir Next" charset="0"/>
              <a:ea typeface="Avenir Next" charset="0"/>
              <a:cs typeface="Avenir Next" charset="0"/>
            </a:endParaRPr>
          </a:p>
          <a:p>
            <a:pPr algn="ctr"/>
            <a:endParaRPr lang="en-IN" sz="2000" dirty="0" smtClean="0">
              <a:latin typeface="Avenir Next" charset="0"/>
              <a:ea typeface="Avenir Next" charset="0"/>
              <a:cs typeface="Avenir Next" charset="0"/>
            </a:endParaRPr>
          </a:p>
          <a:p>
            <a:pPr algn="ctr"/>
            <a:endParaRPr lang="en-IN" sz="2000" dirty="0">
              <a:latin typeface="Avenir Next" charset="0"/>
              <a:ea typeface="Avenir Next" charset="0"/>
              <a:cs typeface="Avenir Next" charset="0"/>
            </a:endParaRPr>
          </a:p>
          <a:p>
            <a:pPr algn="ctr"/>
            <a:endParaRPr lang="en-IN" sz="2000" dirty="0" smtClean="0">
              <a:latin typeface="Avenir Next" charset="0"/>
              <a:ea typeface="Avenir Next" charset="0"/>
              <a:cs typeface="Avenir Next"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0556" y="2797759"/>
            <a:ext cx="2961834" cy="1253441"/>
          </a:xfrm>
          <a:prstGeom prst="rect">
            <a:avLst/>
          </a:prstGeom>
        </p:spPr>
      </p:pic>
    </p:spTree>
    <p:extLst>
      <p:ext uri="{BB962C8B-B14F-4D97-AF65-F5344CB8AC3E}">
        <p14:creationId xmlns:p14="http://schemas.microsoft.com/office/powerpoint/2010/main" val="801023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animEffect transition="in" filter="fade">
                                      <p:cBhvr>
                                        <p:cTn id="7" dur="500"/>
                                        <p:tgtEl>
                                          <p:spTgt spid="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xEl>
                                              <p:pRg st="8" end="8"/>
                                            </p:txEl>
                                          </p:spTgt>
                                        </p:tgtEl>
                                        <p:attrNameLst>
                                          <p:attrName>style.visibility</p:attrName>
                                        </p:attrNameLst>
                                      </p:cBhvr>
                                      <p:to>
                                        <p:strVal val="visible"/>
                                      </p:to>
                                    </p:set>
                                    <p:animEffect transition="in" filter="fade">
                                      <p:cBhvr>
                                        <p:cTn id="17" dur="500"/>
                                        <p:tgtEl>
                                          <p:spTgt spid="1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2340"/>
            <a:ext cx="10515600" cy="1325563"/>
          </a:xfrm>
        </p:spPr>
        <p:txBody>
          <a:bodyPr/>
          <a:lstStyle/>
          <a:p>
            <a:endParaRPr lang="en-US" dirty="0">
              <a:latin typeface="Avenir Next" charset="0"/>
              <a:ea typeface="Avenir Next" charset="0"/>
              <a:cs typeface="Avenir Next" charset="0"/>
            </a:endParaRPr>
          </a:p>
        </p:txBody>
      </p:sp>
      <p:sp>
        <p:nvSpPr>
          <p:cNvPr id="5" name="Rectangle 4"/>
          <p:cNvSpPr/>
          <p:nvPr/>
        </p:nvSpPr>
        <p:spPr>
          <a:xfrm>
            <a:off x="0" y="0"/>
            <a:ext cx="2510947" cy="6858000"/>
          </a:xfrm>
          <a:prstGeom prst="rect">
            <a:avLst/>
          </a:prstGeom>
          <a:solidFill>
            <a:srgbClr val="F1FFFF"/>
          </a:solidFill>
          <a:effectLst>
            <a:outerShdw blurRad="495300" dist="50800" dir="5400000" sx="95000" sy="95000" algn="ctr" rotWithShape="0">
              <a:srgbClr val="000000">
                <a:alpha val="43137"/>
              </a:srgb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en-US">
              <a:latin typeface="Avenir Next" charset="0"/>
              <a:ea typeface="Avenir Next" charset="0"/>
              <a:cs typeface="Avenir Next" charset="0"/>
            </a:endParaRPr>
          </a:p>
        </p:txBody>
      </p:sp>
      <p:sp>
        <p:nvSpPr>
          <p:cNvPr id="6" name="Rectangle 5"/>
          <p:cNvSpPr/>
          <p:nvPr/>
        </p:nvSpPr>
        <p:spPr>
          <a:xfrm>
            <a:off x="0" y="0"/>
            <a:ext cx="12192000" cy="1557903"/>
          </a:xfrm>
          <a:prstGeom prst="rect">
            <a:avLst/>
          </a:prstGeom>
          <a:solidFill>
            <a:srgbClr val="2197A9"/>
          </a:solidFill>
          <a:effectLst>
            <a:outerShdw blurRad="2540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Next" charset="0"/>
              <a:ea typeface="Avenir Next" charset="0"/>
              <a:cs typeface="Avenir Next" charset="0"/>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394" y="304513"/>
            <a:ext cx="2242158" cy="948875"/>
          </a:xfrm>
        </p:spPr>
      </p:pic>
      <p:sp>
        <p:nvSpPr>
          <p:cNvPr id="9" name="TextBox 8"/>
          <p:cNvSpPr txBox="1"/>
          <p:nvPr/>
        </p:nvSpPr>
        <p:spPr>
          <a:xfrm>
            <a:off x="0" y="1797269"/>
            <a:ext cx="2510946"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Introduction</a:t>
            </a:r>
            <a:endParaRPr lang="en-US" dirty="0">
              <a:latin typeface="Avenir Next" charset="0"/>
              <a:ea typeface="Avenir Next" charset="0"/>
              <a:cs typeface="Avenir Next" charset="0"/>
            </a:endParaRPr>
          </a:p>
        </p:txBody>
      </p:sp>
      <p:sp>
        <p:nvSpPr>
          <p:cNvPr id="10" name="TextBox 9"/>
          <p:cNvSpPr txBox="1"/>
          <p:nvPr/>
        </p:nvSpPr>
        <p:spPr>
          <a:xfrm>
            <a:off x="134394" y="2221301"/>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Motivation</a:t>
            </a:r>
            <a:endParaRPr lang="en-US" dirty="0">
              <a:latin typeface="Avenir Next" charset="0"/>
              <a:ea typeface="Avenir Next" charset="0"/>
              <a:cs typeface="Avenir Next" charset="0"/>
            </a:endParaRPr>
          </a:p>
        </p:txBody>
      </p:sp>
      <p:sp>
        <p:nvSpPr>
          <p:cNvPr id="11" name="TextBox 10"/>
          <p:cNvSpPr txBox="1"/>
          <p:nvPr/>
        </p:nvSpPr>
        <p:spPr>
          <a:xfrm>
            <a:off x="134394" y="2640813"/>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Design Overview</a:t>
            </a:r>
            <a:endParaRPr lang="en-US" dirty="0">
              <a:latin typeface="Avenir Next" charset="0"/>
              <a:ea typeface="Avenir Next" charset="0"/>
              <a:cs typeface="Avenir Next" charset="0"/>
            </a:endParaRPr>
          </a:p>
        </p:txBody>
      </p:sp>
      <p:sp>
        <p:nvSpPr>
          <p:cNvPr id="12" name="TextBox 11"/>
          <p:cNvSpPr txBox="1"/>
          <p:nvPr/>
        </p:nvSpPr>
        <p:spPr>
          <a:xfrm>
            <a:off x="134394" y="3055148"/>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Sprint 1</a:t>
            </a:r>
            <a:endParaRPr lang="en-US" dirty="0">
              <a:latin typeface="Avenir Next" charset="0"/>
              <a:ea typeface="Avenir Next" charset="0"/>
              <a:cs typeface="Avenir Next" charset="0"/>
            </a:endParaRPr>
          </a:p>
        </p:txBody>
      </p:sp>
      <p:sp>
        <p:nvSpPr>
          <p:cNvPr id="13" name="TextBox 12"/>
          <p:cNvSpPr txBox="1"/>
          <p:nvPr/>
        </p:nvSpPr>
        <p:spPr>
          <a:xfrm>
            <a:off x="134394" y="3469483"/>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Sprint 2</a:t>
            </a:r>
            <a:endParaRPr lang="en-US" dirty="0">
              <a:latin typeface="Avenir Next" charset="0"/>
              <a:ea typeface="Avenir Next" charset="0"/>
              <a:cs typeface="Avenir Next" charset="0"/>
            </a:endParaRPr>
          </a:p>
        </p:txBody>
      </p:sp>
      <p:sp>
        <p:nvSpPr>
          <p:cNvPr id="14" name="TextBox 13"/>
          <p:cNvSpPr txBox="1"/>
          <p:nvPr/>
        </p:nvSpPr>
        <p:spPr>
          <a:xfrm>
            <a:off x="0" y="3906858"/>
            <a:ext cx="2510946"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Sprint 3</a:t>
            </a:r>
            <a:endParaRPr lang="en-US" dirty="0">
              <a:latin typeface="Avenir Next" charset="0"/>
              <a:ea typeface="Avenir Next" charset="0"/>
              <a:cs typeface="Avenir Next" charset="0"/>
            </a:endParaRPr>
          </a:p>
        </p:txBody>
      </p:sp>
      <p:sp>
        <p:nvSpPr>
          <p:cNvPr id="15" name="TextBox 14"/>
          <p:cNvSpPr txBox="1"/>
          <p:nvPr/>
        </p:nvSpPr>
        <p:spPr>
          <a:xfrm>
            <a:off x="3169262" y="1844755"/>
            <a:ext cx="8364422" cy="4770537"/>
          </a:xfrm>
          <a:prstGeom prst="rect">
            <a:avLst/>
          </a:prstGeom>
          <a:noFill/>
        </p:spPr>
        <p:txBody>
          <a:bodyPr wrap="square" rtlCol="0">
            <a:spAutoFit/>
          </a:bodyPr>
          <a:lstStyle/>
          <a:p>
            <a:pPr algn="ctr"/>
            <a:endParaRPr lang="en-IN" sz="2000" dirty="0" smtClean="0">
              <a:latin typeface="Avenir Next" charset="0"/>
              <a:ea typeface="Avenir Next" charset="0"/>
              <a:cs typeface="Avenir Next" charset="0"/>
            </a:endParaRPr>
          </a:p>
          <a:p>
            <a:pPr algn="ctr"/>
            <a:endParaRPr lang="en-IN" sz="2000" dirty="0">
              <a:latin typeface="Avenir Next" charset="0"/>
              <a:ea typeface="Avenir Next" charset="0"/>
              <a:cs typeface="Avenir Next" charset="0"/>
            </a:endParaRPr>
          </a:p>
          <a:p>
            <a:pPr algn="ctr"/>
            <a:endParaRPr lang="en-IN" sz="2000" dirty="0" smtClean="0">
              <a:latin typeface="Avenir Next" charset="0"/>
              <a:ea typeface="Avenir Next" charset="0"/>
              <a:cs typeface="Avenir Next" charset="0"/>
            </a:endParaRPr>
          </a:p>
          <a:p>
            <a:pPr algn="ctr"/>
            <a:endParaRPr lang="en-IN" sz="2000" dirty="0">
              <a:latin typeface="Avenir Next" charset="0"/>
              <a:ea typeface="Avenir Next" charset="0"/>
              <a:cs typeface="Avenir Next" charset="0"/>
            </a:endParaRPr>
          </a:p>
          <a:p>
            <a:pPr algn="ctr"/>
            <a:endParaRPr lang="en-IN" sz="2000" dirty="0" smtClean="0">
              <a:latin typeface="Avenir Next" charset="0"/>
              <a:ea typeface="Avenir Next" charset="0"/>
              <a:cs typeface="Avenir Next" charset="0"/>
            </a:endParaRPr>
          </a:p>
          <a:p>
            <a:pPr algn="ctr"/>
            <a:endParaRPr lang="en-IN" sz="2000" dirty="0">
              <a:latin typeface="Avenir Next" charset="0"/>
              <a:ea typeface="Avenir Next" charset="0"/>
              <a:cs typeface="Avenir Next" charset="0"/>
            </a:endParaRPr>
          </a:p>
          <a:p>
            <a:pPr algn="ctr"/>
            <a:r>
              <a:rPr lang="en-IN" sz="4000" i="1" dirty="0" smtClean="0">
                <a:latin typeface="Avenir Next" charset="0"/>
                <a:ea typeface="Avenir Next" charset="0"/>
                <a:cs typeface="Avenir Next" charset="0"/>
              </a:rPr>
              <a:t>FIN.</a:t>
            </a:r>
          </a:p>
          <a:p>
            <a:pPr algn="ctr"/>
            <a:r>
              <a:rPr lang="en-IN" sz="2400" i="1" dirty="0" smtClean="0">
                <a:latin typeface="Avenir Next" charset="0"/>
                <a:ea typeface="Avenir Next" charset="0"/>
                <a:cs typeface="Avenir Next" charset="0"/>
              </a:rPr>
              <a:t>(though its just a start</a:t>
            </a:r>
            <a:r>
              <a:rPr lang="mr-IN" sz="2400" i="1" dirty="0" smtClean="0">
                <a:latin typeface="Avenir Next" charset="0"/>
                <a:ea typeface="Avenir Next" charset="0"/>
                <a:cs typeface="Avenir Next" charset="0"/>
              </a:rPr>
              <a:t>…</a:t>
            </a:r>
            <a:r>
              <a:rPr lang="en-IN" sz="2400" i="1" dirty="0" smtClean="0">
                <a:latin typeface="Avenir Next" charset="0"/>
                <a:ea typeface="Avenir Next" charset="0"/>
                <a:cs typeface="Avenir Next" charset="0"/>
              </a:rPr>
              <a:t>)</a:t>
            </a:r>
          </a:p>
          <a:p>
            <a:pPr algn="ctr"/>
            <a:endParaRPr lang="en-IN" sz="2000" dirty="0">
              <a:latin typeface="Avenir Next" charset="0"/>
              <a:ea typeface="Avenir Next" charset="0"/>
              <a:cs typeface="Avenir Next" charset="0"/>
            </a:endParaRPr>
          </a:p>
          <a:p>
            <a:pPr algn="ctr"/>
            <a:endParaRPr lang="en-IN" sz="2000" dirty="0" smtClean="0">
              <a:latin typeface="Avenir Next" charset="0"/>
              <a:ea typeface="Avenir Next" charset="0"/>
              <a:cs typeface="Avenir Next" charset="0"/>
            </a:endParaRPr>
          </a:p>
          <a:p>
            <a:pPr algn="ctr"/>
            <a:endParaRPr lang="en-IN" sz="2000" dirty="0">
              <a:latin typeface="Avenir Next" charset="0"/>
              <a:ea typeface="Avenir Next" charset="0"/>
              <a:cs typeface="Avenir Next" charset="0"/>
            </a:endParaRPr>
          </a:p>
          <a:p>
            <a:pPr algn="ctr"/>
            <a:endParaRPr lang="en-IN" sz="2000" dirty="0" smtClean="0">
              <a:latin typeface="Avenir Next" charset="0"/>
              <a:ea typeface="Avenir Next" charset="0"/>
              <a:cs typeface="Avenir Next" charset="0"/>
            </a:endParaRPr>
          </a:p>
          <a:p>
            <a:pPr algn="ctr"/>
            <a:endParaRPr lang="en-IN" sz="2000" dirty="0">
              <a:latin typeface="Avenir Next" charset="0"/>
              <a:ea typeface="Avenir Next" charset="0"/>
              <a:cs typeface="Avenir Next" charset="0"/>
            </a:endParaRPr>
          </a:p>
          <a:p>
            <a:pPr algn="ctr"/>
            <a:endParaRPr lang="en-IN" sz="2000" dirty="0" smtClean="0">
              <a:latin typeface="Avenir Next" charset="0"/>
              <a:ea typeface="Avenir Next" charset="0"/>
              <a:cs typeface="Avenir Next" charset="0"/>
            </a:endParaRPr>
          </a:p>
        </p:txBody>
      </p:sp>
    </p:spTree>
    <p:extLst>
      <p:ext uri="{BB962C8B-B14F-4D97-AF65-F5344CB8AC3E}">
        <p14:creationId xmlns:p14="http://schemas.microsoft.com/office/powerpoint/2010/main" val="118227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7" end="7"/>
                                            </p:txEl>
                                          </p:spTgt>
                                        </p:tgtEl>
                                        <p:attrNameLst>
                                          <p:attrName>style.visibility</p:attrName>
                                        </p:attrNameLst>
                                      </p:cBhvr>
                                      <p:to>
                                        <p:strVal val="visible"/>
                                      </p:to>
                                    </p:set>
                                    <p:animEffect transition="in" filter="fade">
                                      <p:cBhvr>
                                        <p:cTn id="7" dur="500"/>
                                        <p:tgtEl>
                                          <p:spTgt spid="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2340"/>
            <a:ext cx="10515600" cy="1325563"/>
          </a:xfrm>
        </p:spPr>
        <p:txBody>
          <a:bodyPr/>
          <a:lstStyle/>
          <a:p>
            <a:endParaRPr lang="en-US" dirty="0">
              <a:latin typeface="Avenir Next" charset="0"/>
              <a:ea typeface="Avenir Next" charset="0"/>
              <a:cs typeface="Avenir Next" charset="0"/>
            </a:endParaRPr>
          </a:p>
        </p:txBody>
      </p:sp>
      <p:sp>
        <p:nvSpPr>
          <p:cNvPr id="5" name="Rectangle 4"/>
          <p:cNvSpPr/>
          <p:nvPr/>
        </p:nvSpPr>
        <p:spPr>
          <a:xfrm>
            <a:off x="0" y="0"/>
            <a:ext cx="2510947" cy="6858000"/>
          </a:xfrm>
          <a:prstGeom prst="rect">
            <a:avLst/>
          </a:prstGeom>
          <a:solidFill>
            <a:srgbClr val="F1FFFF"/>
          </a:solidFill>
          <a:effectLst>
            <a:outerShdw blurRad="495300" dist="50800" dir="5400000" sx="95000" sy="95000" algn="ctr" rotWithShape="0">
              <a:srgbClr val="000000">
                <a:alpha val="43137"/>
              </a:srgb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en-US">
              <a:latin typeface="Avenir Next" charset="0"/>
              <a:ea typeface="Avenir Next" charset="0"/>
              <a:cs typeface="Avenir Next" charset="0"/>
            </a:endParaRPr>
          </a:p>
        </p:txBody>
      </p:sp>
      <p:sp>
        <p:nvSpPr>
          <p:cNvPr id="6" name="Rectangle 5"/>
          <p:cNvSpPr/>
          <p:nvPr/>
        </p:nvSpPr>
        <p:spPr>
          <a:xfrm>
            <a:off x="0" y="0"/>
            <a:ext cx="12192000" cy="1557903"/>
          </a:xfrm>
          <a:prstGeom prst="rect">
            <a:avLst/>
          </a:prstGeom>
          <a:solidFill>
            <a:srgbClr val="2197A9"/>
          </a:solidFill>
          <a:effectLst>
            <a:outerShdw blurRad="2540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Avenir Next" charset="0"/>
                <a:ea typeface="Avenir Next" charset="0"/>
                <a:cs typeface="Avenir Next" charset="0"/>
              </a:rPr>
              <a:t>In a nutshell</a:t>
            </a:r>
            <a:r>
              <a:rPr lang="is-IS" sz="4000" dirty="0" smtClean="0">
                <a:latin typeface="Avenir Next" charset="0"/>
                <a:ea typeface="Avenir Next" charset="0"/>
                <a:cs typeface="Avenir Next" charset="0"/>
              </a:rPr>
              <a:t>…</a:t>
            </a:r>
            <a:endParaRPr lang="en-US" sz="4000" dirty="0">
              <a:latin typeface="Avenir Next" charset="0"/>
              <a:ea typeface="Avenir Next" charset="0"/>
              <a:cs typeface="Avenir Next" charset="0"/>
            </a:endParaRP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4394" y="304513"/>
            <a:ext cx="2242158" cy="948875"/>
          </a:xfrm>
        </p:spPr>
      </p:pic>
      <p:sp>
        <p:nvSpPr>
          <p:cNvPr id="9" name="TextBox 8"/>
          <p:cNvSpPr txBox="1"/>
          <p:nvPr/>
        </p:nvSpPr>
        <p:spPr>
          <a:xfrm>
            <a:off x="0" y="1797269"/>
            <a:ext cx="2510946" cy="369332"/>
          </a:xfrm>
          <a:prstGeom prst="rect">
            <a:avLst/>
          </a:prstGeom>
          <a:solidFill>
            <a:srgbClr val="AAAAAA"/>
          </a:solidFill>
        </p:spPr>
        <p:txBody>
          <a:bodyPr wrap="square" rtlCol="0">
            <a:spAutoFit/>
          </a:bodyPr>
          <a:lstStyle/>
          <a:p>
            <a:pPr algn="ctr"/>
            <a:r>
              <a:rPr lang="en-US" dirty="0" smtClean="0">
                <a:latin typeface="Avenir Next" charset="0"/>
                <a:ea typeface="Avenir Next" charset="0"/>
                <a:cs typeface="Avenir Next" charset="0"/>
              </a:rPr>
              <a:t>Introduction</a:t>
            </a:r>
            <a:endParaRPr lang="en-US" dirty="0">
              <a:latin typeface="Avenir Next" charset="0"/>
              <a:ea typeface="Avenir Next" charset="0"/>
              <a:cs typeface="Avenir Next" charset="0"/>
            </a:endParaRPr>
          </a:p>
        </p:txBody>
      </p:sp>
      <p:sp>
        <p:nvSpPr>
          <p:cNvPr id="10" name="TextBox 9"/>
          <p:cNvSpPr txBox="1"/>
          <p:nvPr/>
        </p:nvSpPr>
        <p:spPr>
          <a:xfrm>
            <a:off x="134394" y="2221301"/>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Motivation</a:t>
            </a:r>
            <a:endParaRPr lang="en-US" dirty="0">
              <a:latin typeface="Avenir Next" charset="0"/>
              <a:ea typeface="Avenir Next" charset="0"/>
              <a:cs typeface="Avenir Next" charset="0"/>
            </a:endParaRPr>
          </a:p>
        </p:txBody>
      </p:sp>
      <p:sp>
        <p:nvSpPr>
          <p:cNvPr id="11" name="TextBox 10"/>
          <p:cNvSpPr txBox="1"/>
          <p:nvPr/>
        </p:nvSpPr>
        <p:spPr>
          <a:xfrm>
            <a:off x="134394" y="2640813"/>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Design Overview</a:t>
            </a:r>
            <a:endParaRPr lang="en-US" dirty="0">
              <a:latin typeface="Avenir Next" charset="0"/>
              <a:ea typeface="Avenir Next" charset="0"/>
              <a:cs typeface="Avenir Next" charset="0"/>
            </a:endParaRPr>
          </a:p>
        </p:txBody>
      </p:sp>
      <p:sp>
        <p:nvSpPr>
          <p:cNvPr id="12" name="TextBox 11"/>
          <p:cNvSpPr txBox="1"/>
          <p:nvPr/>
        </p:nvSpPr>
        <p:spPr>
          <a:xfrm>
            <a:off x="134394" y="3055148"/>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Sprint 1</a:t>
            </a:r>
            <a:endParaRPr lang="en-US" dirty="0">
              <a:latin typeface="Avenir Next" charset="0"/>
              <a:ea typeface="Avenir Next" charset="0"/>
              <a:cs typeface="Avenir Next" charset="0"/>
            </a:endParaRPr>
          </a:p>
        </p:txBody>
      </p:sp>
      <p:sp>
        <p:nvSpPr>
          <p:cNvPr id="13" name="TextBox 12"/>
          <p:cNvSpPr txBox="1"/>
          <p:nvPr/>
        </p:nvSpPr>
        <p:spPr>
          <a:xfrm>
            <a:off x="134394" y="3469483"/>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Sprint 2</a:t>
            </a:r>
            <a:endParaRPr lang="en-US" dirty="0">
              <a:latin typeface="Avenir Next" charset="0"/>
              <a:ea typeface="Avenir Next" charset="0"/>
              <a:cs typeface="Avenir Next" charset="0"/>
            </a:endParaRPr>
          </a:p>
        </p:txBody>
      </p:sp>
      <p:sp>
        <p:nvSpPr>
          <p:cNvPr id="14" name="TextBox 13"/>
          <p:cNvSpPr txBox="1"/>
          <p:nvPr/>
        </p:nvSpPr>
        <p:spPr>
          <a:xfrm>
            <a:off x="134394" y="3906858"/>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Sprint 3</a:t>
            </a:r>
            <a:endParaRPr lang="en-US" dirty="0">
              <a:latin typeface="Avenir Next" charset="0"/>
              <a:ea typeface="Avenir Next" charset="0"/>
              <a:cs typeface="Avenir Next" charset="0"/>
            </a:endParaRPr>
          </a:p>
        </p:txBody>
      </p:sp>
      <p:sp>
        <p:nvSpPr>
          <p:cNvPr id="3" name="TextBox 2"/>
          <p:cNvSpPr txBox="1"/>
          <p:nvPr/>
        </p:nvSpPr>
        <p:spPr>
          <a:xfrm>
            <a:off x="3492356" y="1981935"/>
            <a:ext cx="7718234" cy="1323439"/>
          </a:xfrm>
          <a:prstGeom prst="rect">
            <a:avLst/>
          </a:prstGeom>
          <a:noFill/>
        </p:spPr>
        <p:txBody>
          <a:bodyPr wrap="square" rtlCol="0">
            <a:spAutoFit/>
          </a:bodyPr>
          <a:lstStyle/>
          <a:p>
            <a:r>
              <a:rPr lang="en-IN" sz="4000" dirty="0" err="1" smtClean="0">
                <a:latin typeface="Avenir Next" charset="0"/>
                <a:ea typeface="Avenir Next" charset="0"/>
                <a:cs typeface="Avenir Next" charset="0"/>
              </a:rPr>
              <a:t>myPQue</a:t>
            </a:r>
            <a:r>
              <a:rPr lang="en-IN" sz="4000" dirty="0" smtClean="0">
                <a:latin typeface="Avenir Next" charset="0"/>
                <a:ea typeface="Avenir Next" charset="0"/>
                <a:cs typeface="Avenir Next" charset="0"/>
              </a:rPr>
              <a:t> is an easy-to-use  web application that</a:t>
            </a:r>
            <a:r>
              <a:rPr lang="is-IS" sz="4000" dirty="0" smtClean="0">
                <a:latin typeface="Avenir Next" charset="0"/>
                <a:ea typeface="Avenir Next" charset="0"/>
                <a:cs typeface="Avenir Next" charset="0"/>
              </a:rPr>
              <a:t>…</a:t>
            </a:r>
          </a:p>
        </p:txBody>
      </p:sp>
      <p:sp>
        <p:nvSpPr>
          <p:cNvPr id="8" name="TextBox 7"/>
          <p:cNvSpPr txBox="1"/>
          <p:nvPr/>
        </p:nvSpPr>
        <p:spPr>
          <a:xfrm>
            <a:off x="3492356" y="3469483"/>
            <a:ext cx="7861444" cy="3108543"/>
          </a:xfrm>
          <a:prstGeom prst="rect">
            <a:avLst/>
          </a:prstGeom>
          <a:noFill/>
        </p:spPr>
        <p:txBody>
          <a:bodyPr wrap="square" rtlCol="0">
            <a:spAutoFit/>
          </a:bodyPr>
          <a:lstStyle/>
          <a:p>
            <a:pPr marL="571500" indent="-571500">
              <a:buFont typeface="Arial" charset="0"/>
              <a:buChar char="•"/>
            </a:pPr>
            <a:r>
              <a:rPr lang="en-IN" sz="2800" dirty="0">
                <a:latin typeface="Avenir Next" charset="0"/>
                <a:ea typeface="Avenir Next" charset="0"/>
                <a:cs typeface="Avenir Next" charset="0"/>
              </a:rPr>
              <a:t>Schedules students with recruiters according to their </a:t>
            </a:r>
            <a:r>
              <a:rPr lang="en-IN" sz="2800" dirty="0" smtClean="0">
                <a:latin typeface="Avenir Next" charset="0"/>
                <a:ea typeface="Avenir Next" charset="0"/>
                <a:cs typeface="Avenir Next" charset="0"/>
              </a:rPr>
              <a:t>preferences</a:t>
            </a:r>
          </a:p>
          <a:p>
            <a:pPr marL="571500" indent="-571500">
              <a:buFont typeface="Arial" charset="0"/>
              <a:buChar char="•"/>
            </a:pPr>
            <a:endParaRPr lang="en-IN" sz="2800" dirty="0" smtClean="0">
              <a:latin typeface="Avenir Next" charset="0"/>
              <a:ea typeface="Avenir Next" charset="0"/>
              <a:cs typeface="Avenir Next" charset="0"/>
            </a:endParaRPr>
          </a:p>
          <a:p>
            <a:pPr marL="571500" indent="-571500">
              <a:buFont typeface="Arial" charset="0"/>
              <a:buChar char="•"/>
            </a:pPr>
            <a:r>
              <a:rPr lang="en-IN" sz="2800" dirty="0">
                <a:latin typeface="Avenir Next" charset="0"/>
                <a:ea typeface="Avenir Next" charset="0"/>
                <a:cs typeface="Avenir Next" charset="0"/>
              </a:rPr>
              <a:t>Optimize Optimize Optimize</a:t>
            </a:r>
            <a:r>
              <a:rPr lang="en-IN" sz="2800" dirty="0" smtClean="0">
                <a:latin typeface="Avenir Next" charset="0"/>
                <a:ea typeface="Avenir Next" charset="0"/>
                <a:cs typeface="Avenir Next" charset="0"/>
              </a:rPr>
              <a:t>!</a:t>
            </a:r>
          </a:p>
          <a:p>
            <a:pPr marL="571500" indent="-571500">
              <a:buFont typeface="Arial" charset="0"/>
              <a:buChar char="•"/>
            </a:pPr>
            <a:endParaRPr lang="en-IN" sz="2800" dirty="0" smtClean="0">
              <a:latin typeface="Avenir Next" charset="0"/>
              <a:ea typeface="Avenir Next" charset="0"/>
              <a:cs typeface="Avenir Next" charset="0"/>
            </a:endParaRPr>
          </a:p>
          <a:p>
            <a:pPr marL="571500" indent="-571500">
              <a:buFont typeface="Arial" charset="0"/>
              <a:buChar char="•"/>
            </a:pPr>
            <a:r>
              <a:rPr lang="en-IN" sz="2800" dirty="0">
                <a:latin typeface="Avenir Next" charset="0"/>
                <a:ea typeface="Avenir Next" charset="0"/>
                <a:cs typeface="Avenir Next" charset="0"/>
              </a:rPr>
              <a:t>Helps recruiters remain organized by maintaining queues of students </a:t>
            </a:r>
            <a:r>
              <a:rPr lang="en-IN" sz="2800" dirty="0" smtClean="0">
                <a:latin typeface="Avenir Next" charset="0"/>
                <a:ea typeface="Avenir Next" charset="0"/>
                <a:cs typeface="Avenir Next" charset="0"/>
              </a:rPr>
              <a:t>virtually</a:t>
            </a:r>
            <a:endParaRPr lang="en-IN" sz="2800" dirty="0">
              <a:latin typeface="Avenir Next" charset="0"/>
              <a:ea typeface="Avenir Next" charset="0"/>
              <a:cs typeface="Avenir Next" charset="0"/>
            </a:endParaRPr>
          </a:p>
        </p:txBody>
      </p:sp>
    </p:spTree>
    <p:extLst>
      <p:ext uri="{BB962C8B-B14F-4D97-AF65-F5344CB8AC3E}">
        <p14:creationId xmlns:p14="http://schemas.microsoft.com/office/powerpoint/2010/main" val="531599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animEffect transition="in" filter="fade">
                                      <p:cBhvr>
                                        <p:cTn id="22"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2340"/>
            <a:ext cx="10515600" cy="1325563"/>
          </a:xfrm>
        </p:spPr>
        <p:txBody>
          <a:bodyPr/>
          <a:lstStyle/>
          <a:p>
            <a:endParaRPr lang="en-US" dirty="0">
              <a:latin typeface="Avenir Next" charset="0"/>
              <a:ea typeface="Avenir Next" charset="0"/>
              <a:cs typeface="Avenir Next" charset="0"/>
            </a:endParaRPr>
          </a:p>
        </p:txBody>
      </p:sp>
      <p:sp>
        <p:nvSpPr>
          <p:cNvPr id="5" name="Rectangle 4"/>
          <p:cNvSpPr/>
          <p:nvPr/>
        </p:nvSpPr>
        <p:spPr>
          <a:xfrm>
            <a:off x="0" y="0"/>
            <a:ext cx="2510947" cy="6858000"/>
          </a:xfrm>
          <a:prstGeom prst="rect">
            <a:avLst/>
          </a:prstGeom>
          <a:solidFill>
            <a:srgbClr val="F1FFFF"/>
          </a:solidFill>
          <a:effectLst>
            <a:outerShdw blurRad="495300" dist="50800" dir="5400000" sx="95000" sy="95000" algn="ctr" rotWithShape="0">
              <a:srgbClr val="000000">
                <a:alpha val="43137"/>
              </a:srgb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en-US">
              <a:latin typeface="Avenir Next" charset="0"/>
              <a:ea typeface="Avenir Next" charset="0"/>
              <a:cs typeface="Avenir Next" charset="0"/>
            </a:endParaRPr>
          </a:p>
        </p:txBody>
      </p:sp>
      <p:sp>
        <p:nvSpPr>
          <p:cNvPr id="6" name="Rectangle 5"/>
          <p:cNvSpPr/>
          <p:nvPr/>
        </p:nvSpPr>
        <p:spPr>
          <a:xfrm>
            <a:off x="0" y="0"/>
            <a:ext cx="12192000" cy="1557903"/>
          </a:xfrm>
          <a:prstGeom prst="rect">
            <a:avLst/>
          </a:prstGeom>
          <a:solidFill>
            <a:srgbClr val="2197A9"/>
          </a:solidFill>
          <a:effectLst>
            <a:outerShdw blurRad="2540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Avenir Next" charset="0"/>
                <a:ea typeface="Avenir Next" charset="0"/>
                <a:cs typeface="Avenir Next" charset="0"/>
              </a:rPr>
              <a:t>In a nutshell</a:t>
            </a:r>
            <a:r>
              <a:rPr lang="is-IS" sz="4000" dirty="0" smtClean="0">
                <a:latin typeface="Avenir Next" charset="0"/>
                <a:ea typeface="Avenir Next" charset="0"/>
                <a:cs typeface="Avenir Next" charset="0"/>
              </a:rPr>
              <a:t>…</a:t>
            </a:r>
            <a:endParaRPr lang="en-US" sz="4000" dirty="0">
              <a:latin typeface="Avenir Next" charset="0"/>
              <a:ea typeface="Avenir Next" charset="0"/>
              <a:cs typeface="Avenir Next" charset="0"/>
            </a:endParaRP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4394" y="304513"/>
            <a:ext cx="2242158" cy="948875"/>
          </a:xfrm>
        </p:spPr>
      </p:pic>
      <p:sp>
        <p:nvSpPr>
          <p:cNvPr id="9" name="TextBox 8"/>
          <p:cNvSpPr txBox="1"/>
          <p:nvPr/>
        </p:nvSpPr>
        <p:spPr>
          <a:xfrm>
            <a:off x="0" y="1797269"/>
            <a:ext cx="2510946" cy="369332"/>
          </a:xfrm>
          <a:prstGeom prst="rect">
            <a:avLst/>
          </a:prstGeom>
          <a:solidFill>
            <a:srgbClr val="AAAAAA"/>
          </a:solidFill>
        </p:spPr>
        <p:txBody>
          <a:bodyPr wrap="square" rtlCol="0">
            <a:spAutoFit/>
          </a:bodyPr>
          <a:lstStyle/>
          <a:p>
            <a:pPr algn="ctr"/>
            <a:r>
              <a:rPr lang="en-US" dirty="0" smtClean="0">
                <a:latin typeface="Avenir Next" charset="0"/>
                <a:ea typeface="Avenir Next" charset="0"/>
                <a:cs typeface="Avenir Next" charset="0"/>
              </a:rPr>
              <a:t>Introduction</a:t>
            </a:r>
            <a:endParaRPr lang="en-US" dirty="0">
              <a:latin typeface="Avenir Next" charset="0"/>
              <a:ea typeface="Avenir Next" charset="0"/>
              <a:cs typeface="Avenir Next" charset="0"/>
            </a:endParaRPr>
          </a:p>
        </p:txBody>
      </p:sp>
      <p:sp>
        <p:nvSpPr>
          <p:cNvPr id="10" name="TextBox 9"/>
          <p:cNvSpPr txBox="1"/>
          <p:nvPr/>
        </p:nvSpPr>
        <p:spPr>
          <a:xfrm>
            <a:off x="134394" y="2221301"/>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Motivation</a:t>
            </a:r>
            <a:endParaRPr lang="en-US" dirty="0">
              <a:latin typeface="Avenir Next" charset="0"/>
              <a:ea typeface="Avenir Next" charset="0"/>
              <a:cs typeface="Avenir Next" charset="0"/>
            </a:endParaRPr>
          </a:p>
        </p:txBody>
      </p:sp>
      <p:sp>
        <p:nvSpPr>
          <p:cNvPr id="11" name="TextBox 10"/>
          <p:cNvSpPr txBox="1"/>
          <p:nvPr/>
        </p:nvSpPr>
        <p:spPr>
          <a:xfrm>
            <a:off x="134394" y="2640813"/>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Design Overview</a:t>
            </a:r>
            <a:endParaRPr lang="en-US" dirty="0">
              <a:latin typeface="Avenir Next" charset="0"/>
              <a:ea typeface="Avenir Next" charset="0"/>
              <a:cs typeface="Avenir Next" charset="0"/>
            </a:endParaRPr>
          </a:p>
        </p:txBody>
      </p:sp>
      <p:sp>
        <p:nvSpPr>
          <p:cNvPr id="12" name="TextBox 11"/>
          <p:cNvSpPr txBox="1"/>
          <p:nvPr/>
        </p:nvSpPr>
        <p:spPr>
          <a:xfrm>
            <a:off x="134394" y="3055148"/>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Sprint 1</a:t>
            </a:r>
            <a:endParaRPr lang="en-US" dirty="0">
              <a:latin typeface="Avenir Next" charset="0"/>
              <a:ea typeface="Avenir Next" charset="0"/>
              <a:cs typeface="Avenir Next" charset="0"/>
            </a:endParaRPr>
          </a:p>
        </p:txBody>
      </p:sp>
      <p:sp>
        <p:nvSpPr>
          <p:cNvPr id="13" name="TextBox 12"/>
          <p:cNvSpPr txBox="1"/>
          <p:nvPr/>
        </p:nvSpPr>
        <p:spPr>
          <a:xfrm>
            <a:off x="134394" y="3469483"/>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Sprint 2</a:t>
            </a:r>
            <a:endParaRPr lang="en-US" dirty="0">
              <a:latin typeface="Avenir Next" charset="0"/>
              <a:ea typeface="Avenir Next" charset="0"/>
              <a:cs typeface="Avenir Next" charset="0"/>
            </a:endParaRPr>
          </a:p>
        </p:txBody>
      </p:sp>
      <p:sp>
        <p:nvSpPr>
          <p:cNvPr id="14" name="TextBox 13"/>
          <p:cNvSpPr txBox="1"/>
          <p:nvPr/>
        </p:nvSpPr>
        <p:spPr>
          <a:xfrm>
            <a:off x="134394" y="3906858"/>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Sprint 3</a:t>
            </a:r>
            <a:endParaRPr lang="en-US" dirty="0">
              <a:latin typeface="Avenir Next" charset="0"/>
              <a:ea typeface="Avenir Next" charset="0"/>
              <a:cs typeface="Avenir Next" charset="0"/>
            </a:endParaRPr>
          </a:p>
        </p:txBody>
      </p:sp>
      <p:sp>
        <p:nvSpPr>
          <p:cNvPr id="3" name="TextBox 2"/>
          <p:cNvSpPr txBox="1"/>
          <p:nvPr/>
        </p:nvSpPr>
        <p:spPr>
          <a:xfrm>
            <a:off x="3492356" y="1981935"/>
            <a:ext cx="7718234" cy="1323439"/>
          </a:xfrm>
          <a:prstGeom prst="rect">
            <a:avLst/>
          </a:prstGeom>
          <a:noFill/>
        </p:spPr>
        <p:txBody>
          <a:bodyPr wrap="square" rtlCol="0">
            <a:spAutoFit/>
          </a:bodyPr>
          <a:lstStyle/>
          <a:p>
            <a:r>
              <a:rPr lang="en-IN" sz="4000" dirty="0" err="1" smtClean="0">
                <a:latin typeface="Avenir Next" charset="0"/>
                <a:ea typeface="Avenir Next" charset="0"/>
                <a:cs typeface="Avenir Next" charset="0"/>
              </a:rPr>
              <a:t>myPQue</a:t>
            </a:r>
            <a:r>
              <a:rPr lang="en-IN" sz="4000" dirty="0" smtClean="0">
                <a:latin typeface="Avenir Next" charset="0"/>
                <a:ea typeface="Avenir Next" charset="0"/>
                <a:cs typeface="Avenir Next" charset="0"/>
              </a:rPr>
              <a:t> is an easy-to-use  web application that</a:t>
            </a:r>
            <a:r>
              <a:rPr lang="is-IS" sz="4000" dirty="0" smtClean="0">
                <a:latin typeface="Avenir Next" charset="0"/>
                <a:ea typeface="Avenir Next" charset="0"/>
                <a:cs typeface="Avenir Next" charset="0"/>
              </a:rPr>
              <a:t>…</a:t>
            </a:r>
          </a:p>
        </p:txBody>
      </p:sp>
      <p:sp>
        <p:nvSpPr>
          <p:cNvPr id="8" name="TextBox 7"/>
          <p:cNvSpPr txBox="1"/>
          <p:nvPr/>
        </p:nvSpPr>
        <p:spPr>
          <a:xfrm>
            <a:off x="3492356" y="3469483"/>
            <a:ext cx="7861444" cy="3108543"/>
          </a:xfrm>
          <a:prstGeom prst="rect">
            <a:avLst/>
          </a:prstGeom>
          <a:noFill/>
        </p:spPr>
        <p:txBody>
          <a:bodyPr wrap="square" rtlCol="0">
            <a:spAutoFit/>
          </a:bodyPr>
          <a:lstStyle/>
          <a:p>
            <a:pPr marL="571500" indent="-571500">
              <a:buFont typeface="Arial" charset="0"/>
              <a:buChar char="•"/>
            </a:pPr>
            <a:r>
              <a:rPr lang="en-IN" sz="2800" dirty="0">
                <a:latin typeface="Avenir Next" charset="0"/>
                <a:ea typeface="Avenir Next" charset="0"/>
                <a:cs typeface="Avenir Next" charset="0"/>
              </a:rPr>
              <a:t>Schedules students with recruiters according to their </a:t>
            </a:r>
            <a:r>
              <a:rPr lang="en-IN" sz="2800" dirty="0" smtClean="0">
                <a:latin typeface="Avenir Next" charset="0"/>
                <a:ea typeface="Avenir Next" charset="0"/>
                <a:cs typeface="Avenir Next" charset="0"/>
              </a:rPr>
              <a:t>preferences</a:t>
            </a:r>
          </a:p>
          <a:p>
            <a:pPr marL="571500" indent="-571500">
              <a:buFont typeface="Arial" charset="0"/>
              <a:buChar char="•"/>
            </a:pPr>
            <a:endParaRPr lang="en-IN" sz="2800" dirty="0" smtClean="0">
              <a:latin typeface="Avenir Next" charset="0"/>
              <a:ea typeface="Avenir Next" charset="0"/>
              <a:cs typeface="Avenir Next" charset="0"/>
            </a:endParaRPr>
          </a:p>
          <a:p>
            <a:pPr marL="571500" indent="-571500">
              <a:buFont typeface="Arial" charset="0"/>
              <a:buChar char="•"/>
            </a:pPr>
            <a:r>
              <a:rPr lang="en-IN" sz="2800" dirty="0">
                <a:latin typeface="Avenir Next" charset="0"/>
                <a:ea typeface="Avenir Next" charset="0"/>
                <a:cs typeface="Avenir Next" charset="0"/>
              </a:rPr>
              <a:t>Optimize Optimize Optimize</a:t>
            </a:r>
            <a:r>
              <a:rPr lang="en-IN" sz="2800" dirty="0" smtClean="0">
                <a:latin typeface="Avenir Next" charset="0"/>
                <a:ea typeface="Avenir Next" charset="0"/>
                <a:cs typeface="Avenir Next" charset="0"/>
              </a:rPr>
              <a:t>!</a:t>
            </a:r>
            <a:endParaRPr lang="en-IN" sz="2800" dirty="0" smtClean="0">
              <a:latin typeface="Avenir Next" charset="0"/>
              <a:ea typeface="Avenir Next" charset="0"/>
              <a:cs typeface="Avenir Next" charset="0"/>
            </a:endParaRPr>
          </a:p>
          <a:p>
            <a:pPr marL="571500" indent="-571500">
              <a:buFont typeface="Arial" charset="0"/>
              <a:buChar char="•"/>
            </a:pPr>
            <a:endParaRPr lang="en-IN" sz="2800" dirty="0" smtClean="0">
              <a:latin typeface="Avenir Next" charset="0"/>
              <a:ea typeface="Avenir Next" charset="0"/>
              <a:cs typeface="Avenir Next" charset="0"/>
            </a:endParaRPr>
          </a:p>
          <a:p>
            <a:pPr marL="571500" indent="-571500">
              <a:buFont typeface="Arial" charset="0"/>
              <a:buChar char="•"/>
            </a:pPr>
            <a:r>
              <a:rPr lang="en-IN" sz="2800" dirty="0">
                <a:latin typeface="Avenir Next" charset="0"/>
                <a:ea typeface="Avenir Next" charset="0"/>
                <a:cs typeface="Avenir Next" charset="0"/>
              </a:rPr>
              <a:t>Helps recruiters remain organized by maintaining queues of students </a:t>
            </a:r>
            <a:r>
              <a:rPr lang="en-IN" sz="2800" dirty="0" smtClean="0">
                <a:latin typeface="Avenir Next" charset="0"/>
                <a:ea typeface="Avenir Next" charset="0"/>
                <a:cs typeface="Avenir Next" charset="0"/>
              </a:rPr>
              <a:t>virtually</a:t>
            </a:r>
            <a:endParaRPr lang="en-IN" sz="2800" dirty="0">
              <a:latin typeface="Avenir Next" charset="0"/>
              <a:ea typeface="Avenir Next" charset="0"/>
              <a:cs typeface="Avenir Next" charset="0"/>
            </a:endParaRPr>
          </a:p>
        </p:txBody>
      </p:sp>
      <p:cxnSp>
        <p:nvCxnSpPr>
          <p:cNvPr id="15" name="Straight Connector 14"/>
          <p:cNvCxnSpPr/>
          <p:nvPr/>
        </p:nvCxnSpPr>
        <p:spPr>
          <a:xfrm>
            <a:off x="4122295" y="4976734"/>
            <a:ext cx="4826833"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949128" y="4715124"/>
            <a:ext cx="2548328" cy="523220"/>
          </a:xfrm>
          <a:prstGeom prst="rect">
            <a:avLst/>
          </a:prstGeom>
          <a:noFill/>
        </p:spPr>
        <p:txBody>
          <a:bodyPr wrap="square" rtlCol="0">
            <a:spAutoFit/>
          </a:bodyPr>
          <a:lstStyle/>
          <a:p>
            <a:r>
              <a:rPr lang="en-IN" sz="2800" dirty="0" smtClean="0">
                <a:latin typeface="Avenir Next" charset="0"/>
                <a:ea typeface="Avenir Next" charset="0"/>
                <a:cs typeface="Avenir Next" charset="0"/>
              </a:rPr>
              <a:t>Optimize x3 :) </a:t>
            </a:r>
            <a:endParaRPr lang="en-US" sz="2800" dirty="0"/>
          </a:p>
        </p:txBody>
      </p:sp>
    </p:spTree>
    <p:extLst>
      <p:ext uri="{BB962C8B-B14F-4D97-AF65-F5344CB8AC3E}">
        <p14:creationId xmlns:p14="http://schemas.microsoft.com/office/powerpoint/2010/main" val="1769333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circle(in)">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2340"/>
            <a:ext cx="10515600" cy="1325563"/>
          </a:xfrm>
        </p:spPr>
        <p:txBody>
          <a:bodyPr/>
          <a:lstStyle/>
          <a:p>
            <a:endParaRPr lang="en-US" dirty="0">
              <a:latin typeface="Avenir Next" charset="0"/>
              <a:ea typeface="Avenir Next" charset="0"/>
              <a:cs typeface="Avenir Next" charset="0"/>
            </a:endParaRPr>
          </a:p>
        </p:txBody>
      </p:sp>
      <p:sp>
        <p:nvSpPr>
          <p:cNvPr id="5" name="Rectangle 4"/>
          <p:cNvSpPr/>
          <p:nvPr/>
        </p:nvSpPr>
        <p:spPr>
          <a:xfrm>
            <a:off x="0" y="0"/>
            <a:ext cx="2510947" cy="6858000"/>
          </a:xfrm>
          <a:prstGeom prst="rect">
            <a:avLst/>
          </a:prstGeom>
          <a:solidFill>
            <a:srgbClr val="F1FFFF"/>
          </a:solidFill>
          <a:effectLst>
            <a:outerShdw blurRad="495300" dist="50800" dir="5400000" sx="95000" sy="95000" algn="ctr" rotWithShape="0">
              <a:srgbClr val="000000">
                <a:alpha val="43137"/>
              </a:srgb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en-US">
              <a:latin typeface="Avenir Next" charset="0"/>
              <a:ea typeface="Avenir Next" charset="0"/>
              <a:cs typeface="Avenir Next" charset="0"/>
            </a:endParaRPr>
          </a:p>
        </p:txBody>
      </p:sp>
      <p:sp>
        <p:nvSpPr>
          <p:cNvPr id="6" name="Rectangle 5"/>
          <p:cNvSpPr/>
          <p:nvPr/>
        </p:nvSpPr>
        <p:spPr>
          <a:xfrm>
            <a:off x="0" y="0"/>
            <a:ext cx="12192000" cy="1557903"/>
          </a:xfrm>
          <a:prstGeom prst="rect">
            <a:avLst/>
          </a:prstGeom>
          <a:solidFill>
            <a:srgbClr val="2197A9"/>
          </a:solidFill>
          <a:effectLst>
            <a:outerShdw blurRad="2540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Next" charset="0"/>
              <a:ea typeface="Avenir Next" charset="0"/>
              <a:cs typeface="Avenir Next" charset="0"/>
            </a:endParaRP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4394" y="304513"/>
            <a:ext cx="2242158" cy="948875"/>
          </a:xfrm>
        </p:spPr>
      </p:pic>
      <p:sp>
        <p:nvSpPr>
          <p:cNvPr id="9" name="TextBox 8"/>
          <p:cNvSpPr txBox="1"/>
          <p:nvPr/>
        </p:nvSpPr>
        <p:spPr>
          <a:xfrm>
            <a:off x="0" y="1797269"/>
            <a:ext cx="2510946"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Introductio</a:t>
            </a:r>
            <a:r>
              <a:rPr lang="en-US" dirty="0">
                <a:latin typeface="Avenir Next" charset="0"/>
                <a:ea typeface="Avenir Next" charset="0"/>
                <a:cs typeface="Avenir Next" charset="0"/>
              </a:rPr>
              <a:t>n</a:t>
            </a:r>
            <a:endParaRPr lang="en-US" b="1" dirty="0">
              <a:latin typeface="Avenir Next" charset="0"/>
              <a:ea typeface="Avenir Next" charset="0"/>
              <a:cs typeface="Avenir Next" charset="0"/>
            </a:endParaRPr>
          </a:p>
        </p:txBody>
      </p:sp>
      <p:sp>
        <p:nvSpPr>
          <p:cNvPr id="10" name="TextBox 9"/>
          <p:cNvSpPr txBox="1"/>
          <p:nvPr/>
        </p:nvSpPr>
        <p:spPr>
          <a:xfrm>
            <a:off x="0" y="2221301"/>
            <a:ext cx="2510946" cy="369332"/>
          </a:xfrm>
          <a:prstGeom prst="rect">
            <a:avLst/>
          </a:prstGeom>
          <a:solidFill>
            <a:srgbClr val="AAAAAA"/>
          </a:solidFill>
        </p:spPr>
        <p:txBody>
          <a:bodyPr wrap="square" rtlCol="0">
            <a:spAutoFit/>
          </a:bodyPr>
          <a:lstStyle/>
          <a:p>
            <a:pPr algn="ctr"/>
            <a:r>
              <a:rPr lang="en-US" dirty="0" smtClean="0">
                <a:latin typeface="Avenir Next" charset="0"/>
                <a:ea typeface="Avenir Next" charset="0"/>
                <a:cs typeface="Avenir Next" charset="0"/>
              </a:rPr>
              <a:t>Motivation</a:t>
            </a:r>
            <a:endParaRPr lang="en-US" dirty="0">
              <a:latin typeface="Avenir Next" charset="0"/>
              <a:ea typeface="Avenir Next" charset="0"/>
              <a:cs typeface="Avenir Next" charset="0"/>
            </a:endParaRPr>
          </a:p>
        </p:txBody>
      </p:sp>
      <p:sp>
        <p:nvSpPr>
          <p:cNvPr id="11" name="TextBox 10"/>
          <p:cNvSpPr txBox="1"/>
          <p:nvPr/>
        </p:nvSpPr>
        <p:spPr>
          <a:xfrm>
            <a:off x="134394" y="2640813"/>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Design Overview</a:t>
            </a:r>
            <a:endParaRPr lang="en-US" dirty="0">
              <a:latin typeface="Avenir Next" charset="0"/>
              <a:ea typeface="Avenir Next" charset="0"/>
              <a:cs typeface="Avenir Next" charset="0"/>
            </a:endParaRPr>
          </a:p>
        </p:txBody>
      </p:sp>
      <p:sp>
        <p:nvSpPr>
          <p:cNvPr id="12" name="TextBox 11"/>
          <p:cNvSpPr txBox="1"/>
          <p:nvPr/>
        </p:nvSpPr>
        <p:spPr>
          <a:xfrm>
            <a:off x="134394" y="3055148"/>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Sprint 1</a:t>
            </a:r>
            <a:endParaRPr lang="en-US" dirty="0">
              <a:latin typeface="Avenir Next" charset="0"/>
              <a:ea typeface="Avenir Next" charset="0"/>
              <a:cs typeface="Avenir Next" charset="0"/>
            </a:endParaRPr>
          </a:p>
        </p:txBody>
      </p:sp>
      <p:sp>
        <p:nvSpPr>
          <p:cNvPr id="13" name="TextBox 12"/>
          <p:cNvSpPr txBox="1"/>
          <p:nvPr/>
        </p:nvSpPr>
        <p:spPr>
          <a:xfrm>
            <a:off x="134394" y="3469483"/>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Sprint 2</a:t>
            </a:r>
            <a:endParaRPr lang="en-US" dirty="0">
              <a:latin typeface="Avenir Next" charset="0"/>
              <a:ea typeface="Avenir Next" charset="0"/>
              <a:cs typeface="Avenir Next" charset="0"/>
            </a:endParaRPr>
          </a:p>
        </p:txBody>
      </p:sp>
      <p:sp>
        <p:nvSpPr>
          <p:cNvPr id="14" name="TextBox 13"/>
          <p:cNvSpPr txBox="1"/>
          <p:nvPr/>
        </p:nvSpPr>
        <p:spPr>
          <a:xfrm>
            <a:off x="134394" y="3906858"/>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Sprint 3</a:t>
            </a:r>
            <a:endParaRPr lang="en-US" dirty="0">
              <a:latin typeface="Avenir Next" charset="0"/>
              <a:ea typeface="Avenir Next" charset="0"/>
              <a:cs typeface="Avenir Next" charset="0"/>
            </a:endParaRPr>
          </a:p>
        </p:txBody>
      </p:sp>
      <p:sp>
        <p:nvSpPr>
          <p:cNvPr id="3" name="TextBox 2"/>
          <p:cNvSpPr txBox="1"/>
          <p:nvPr/>
        </p:nvSpPr>
        <p:spPr>
          <a:xfrm>
            <a:off x="3139645" y="2060198"/>
            <a:ext cx="8423657" cy="4431983"/>
          </a:xfrm>
          <a:prstGeom prst="rect">
            <a:avLst/>
          </a:prstGeom>
          <a:noFill/>
        </p:spPr>
        <p:txBody>
          <a:bodyPr wrap="square" rtlCol="0">
            <a:spAutoFit/>
          </a:bodyPr>
          <a:lstStyle/>
          <a:p>
            <a:pPr algn="ctr"/>
            <a:r>
              <a:rPr lang="en-IN" sz="3200" dirty="0" smtClean="0">
                <a:latin typeface="Avenir Next" charset="0"/>
                <a:ea typeface="Avenir Next" charset="0"/>
                <a:cs typeface="Avenir Next" charset="0"/>
              </a:rPr>
              <a:t>Current Problems in the system</a:t>
            </a:r>
          </a:p>
          <a:p>
            <a:pPr algn="ctr"/>
            <a:endParaRPr lang="en-IN" sz="2000" u="sng" dirty="0" smtClean="0">
              <a:latin typeface="Avenir Next" charset="0"/>
              <a:ea typeface="Avenir Next" charset="0"/>
              <a:cs typeface="Avenir Next" charset="0"/>
            </a:endParaRPr>
          </a:p>
          <a:p>
            <a:endParaRPr lang="en-IN" sz="2000" dirty="0" smtClean="0">
              <a:latin typeface="Avenir Next" charset="0"/>
              <a:ea typeface="Avenir Next" charset="0"/>
              <a:cs typeface="Avenir Next" charset="0"/>
            </a:endParaRPr>
          </a:p>
          <a:p>
            <a:pPr marL="285750" indent="-285750">
              <a:buFont typeface="Arial" panose="020B0604020202020204" pitchFamily="34" charset="0"/>
              <a:buChar char="•"/>
            </a:pPr>
            <a:r>
              <a:rPr lang="en-IN" sz="2400" dirty="0" smtClean="0">
                <a:latin typeface="Avenir Next" charset="0"/>
                <a:ea typeface="Avenir Next" charset="0"/>
                <a:cs typeface="Avenir Next" charset="0"/>
              </a:rPr>
              <a:t>Companies </a:t>
            </a:r>
            <a:r>
              <a:rPr lang="en-IN" sz="2400" dirty="0">
                <a:latin typeface="Avenir Next" charset="0"/>
                <a:ea typeface="Avenir Next" charset="0"/>
                <a:cs typeface="Avenir Next" charset="0"/>
              </a:rPr>
              <a:t>have long lines of students </a:t>
            </a:r>
            <a:r>
              <a:rPr lang="en-IN" sz="2400" dirty="0" smtClean="0">
                <a:latin typeface="Avenir Next" charset="0"/>
                <a:ea typeface="Avenir Next" charset="0"/>
                <a:cs typeface="Avenir Next" charset="0"/>
              </a:rPr>
              <a:t>wanting to </a:t>
            </a:r>
            <a:r>
              <a:rPr lang="en-IN" sz="2400" dirty="0">
                <a:latin typeface="Avenir Next" charset="0"/>
                <a:ea typeface="Avenir Next" charset="0"/>
                <a:cs typeface="Avenir Next" charset="0"/>
              </a:rPr>
              <a:t>talk to them</a:t>
            </a:r>
            <a:r>
              <a:rPr lang="en-IN" sz="2400" dirty="0" smtClean="0">
                <a:latin typeface="Avenir Next" charset="0"/>
                <a:ea typeface="Avenir Next" charset="0"/>
                <a:cs typeface="Avenir Next" charset="0"/>
              </a:rPr>
              <a:t>. </a:t>
            </a:r>
          </a:p>
          <a:p>
            <a:endParaRPr lang="en-IN" sz="2400" dirty="0" smtClean="0">
              <a:latin typeface="Avenir Next" charset="0"/>
              <a:ea typeface="Avenir Next" charset="0"/>
              <a:cs typeface="Avenir Next" charset="0"/>
            </a:endParaRPr>
          </a:p>
          <a:p>
            <a:pPr marL="285750" indent="-285750">
              <a:buFont typeface="Arial" panose="020B0604020202020204" pitchFamily="34" charset="0"/>
              <a:buChar char="•"/>
            </a:pPr>
            <a:r>
              <a:rPr lang="en-IN" sz="2400" dirty="0" smtClean="0">
                <a:latin typeface="Avenir Next" charset="0"/>
                <a:ea typeface="Avenir Next" charset="0"/>
                <a:cs typeface="Avenir Next" charset="0"/>
              </a:rPr>
              <a:t>Students spend </a:t>
            </a:r>
            <a:r>
              <a:rPr lang="en-IN" sz="2400" dirty="0">
                <a:latin typeface="Avenir Next" charset="0"/>
                <a:ea typeface="Avenir Next" charset="0"/>
                <a:cs typeface="Avenir Next" charset="0"/>
              </a:rPr>
              <a:t>most of their </a:t>
            </a:r>
            <a:r>
              <a:rPr lang="en-IN" sz="2400" dirty="0" smtClean="0">
                <a:latin typeface="Avenir Next" charset="0"/>
                <a:ea typeface="Avenir Next" charset="0"/>
                <a:cs typeface="Avenir Next" charset="0"/>
              </a:rPr>
              <a:t>time standing </a:t>
            </a:r>
            <a:r>
              <a:rPr lang="en-IN" sz="2400" dirty="0">
                <a:latin typeface="Avenir Next" charset="0"/>
                <a:ea typeface="Avenir Next" charset="0"/>
                <a:cs typeface="Avenir Next" charset="0"/>
              </a:rPr>
              <a:t>in these lines rather than </a:t>
            </a:r>
            <a:r>
              <a:rPr lang="en-IN" sz="2400" dirty="0" smtClean="0">
                <a:latin typeface="Avenir Next" charset="0"/>
                <a:ea typeface="Avenir Next" charset="0"/>
                <a:cs typeface="Avenir Next" charset="0"/>
              </a:rPr>
              <a:t>networking.</a:t>
            </a:r>
          </a:p>
          <a:p>
            <a:endParaRPr lang="en-IN" sz="2400" dirty="0" smtClean="0">
              <a:latin typeface="Avenir Next" charset="0"/>
              <a:ea typeface="Avenir Next" charset="0"/>
              <a:cs typeface="Avenir Next" charset="0"/>
            </a:endParaRPr>
          </a:p>
          <a:p>
            <a:pPr marL="285750" indent="-285750">
              <a:buFont typeface="Arial" panose="020B0604020202020204" pitchFamily="34" charset="0"/>
              <a:buChar char="•"/>
            </a:pPr>
            <a:r>
              <a:rPr lang="en-IN" sz="2400" dirty="0" smtClean="0">
                <a:latin typeface="Avenir Next" charset="0"/>
                <a:ea typeface="Avenir Next" charset="0"/>
                <a:cs typeface="Avenir Next" charset="0"/>
              </a:rPr>
              <a:t>Many times the students are not able to talk to companies in order of their preference. </a:t>
            </a:r>
          </a:p>
          <a:p>
            <a:pPr marL="285750" indent="-285750">
              <a:buFont typeface="Arial" panose="020B0604020202020204" pitchFamily="34" charset="0"/>
              <a:buChar char="•"/>
            </a:pPr>
            <a:endParaRPr lang="en-IN" dirty="0">
              <a:latin typeface="Avenir Next" charset="0"/>
              <a:ea typeface="Avenir Next" charset="0"/>
              <a:cs typeface="Avenir Next" charset="0"/>
            </a:endParaRPr>
          </a:p>
        </p:txBody>
      </p:sp>
    </p:spTree>
    <p:extLst>
      <p:ext uri="{BB962C8B-B14F-4D97-AF65-F5344CB8AC3E}">
        <p14:creationId xmlns:p14="http://schemas.microsoft.com/office/powerpoint/2010/main" val="164605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2340"/>
            <a:ext cx="10515600" cy="1325563"/>
          </a:xfrm>
        </p:spPr>
        <p:txBody>
          <a:bodyPr/>
          <a:lstStyle/>
          <a:p>
            <a:endParaRPr lang="en-US" dirty="0">
              <a:latin typeface="Avenir Next" charset="0"/>
              <a:ea typeface="Avenir Next" charset="0"/>
              <a:cs typeface="Avenir Next" charset="0"/>
            </a:endParaRPr>
          </a:p>
        </p:txBody>
      </p:sp>
      <p:sp>
        <p:nvSpPr>
          <p:cNvPr id="5" name="Rectangle 4"/>
          <p:cNvSpPr/>
          <p:nvPr/>
        </p:nvSpPr>
        <p:spPr>
          <a:xfrm>
            <a:off x="0" y="0"/>
            <a:ext cx="2510947" cy="6858000"/>
          </a:xfrm>
          <a:prstGeom prst="rect">
            <a:avLst/>
          </a:prstGeom>
          <a:solidFill>
            <a:srgbClr val="F1FFFF"/>
          </a:solidFill>
          <a:effectLst>
            <a:outerShdw blurRad="495300" dist="50800" dir="5400000" sx="95000" sy="95000" algn="ctr" rotWithShape="0">
              <a:srgbClr val="000000">
                <a:alpha val="43137"/>
              </a:srgb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en-US">
              <a:latin typeface="Avenir Next" charset="0"/>
              <a:ea typeface="Avenir Next" charset="0"/>
              <a:cs typeface="Avenir Next" charset="0"/>
            </a:endParaRPr>
          </a:p>
        </p:txBody>
      </p:sp>
      <p:sp>
        <p:nvSpPr>
          <p:cNvPr id="6" name="Rectangle 5"/>
          <p:cNvSpPr/>
          <p:nvPr/>
        </p:nvSpPr>
        <p:spPr>
          <a:xfrm>
            <a:off x="0" y="0"/>
            <a:ext cx="12192000" cy="1557903"/>
          </a:xfrm>
          <a:prstGeom prst="rect">
            <a:avLst/>
          </a:prstGeom>
          <a:solidFill>
            <a:srgbClr val="2197A9"/>
          </a:solidFill>
          <a:effectLst>
            <a:outerShdw blurRad="2540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Next" charset="0"/>
              <a:ea typeface="Avenir Next" charset="0"/>
              <a:cs typeface="Avenir Next" charset="0"/>
            </a:endParaRP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4394" y="304513"/>
            <a:ext cx="2242158" cy="948875"/>
          </a:xfrm>
        </p:spPr>
      </p:pic>
      <p:sp>
        <p:nvSpPr>
          <p:cNvPr id="9" name="TextBox 8"/>
          <p:cNvSpPr txBox="1"/>
          <p:nvPr/>
        </p:nvSpPr>
        <p:spPr>
          <a:xfrm>
            <a:off x="0" y="1783926"/>
            <a:ext cx="2510946"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Introduction</a:t>
            </a:r>
            <a:endParaRPr lang="en-US" dirty="0">
              <a:latin typeface="Avenir Next" charset="0"/>
              <a:ea typeface="Avenir Next" charset="0"/>
              <a:cs typeface="Avenir Next" charset="0"/>
            </a:endParaRPr>
          </a:p>
        </p:txBody>
      </p:sp>
      <p:sp>
        <p:nvSpPr>
          <p:cNvPr id="10" name="TextBox 9"/>
          <p:cNvSpPr txBox="1"/>
          <p:nvPr/>
        </p:nvSpPr>
        <p:spPr>
          <a:xfrm>
            <a:off x="0" y="2221301"/>
            <a:ext cx="2510946" cy="369332"/>
          </a:xfrm>
          <a:prstGeom prst="rect">
            <a:avLst/>
          </a:prstGeom>
          <a:solidFill>
            <a:srgbClr val="AAAAAA"/>
          </a:solidFill>
        </p:spPr>
        <p:txBody>
          <a:bodyPr wrap="square" rtlCol="0">
            <a:spAutoFit/>
          </a:bodyPr>
          <a:lstStyle/>
          <a:p>
            <a:pPr algn="ctr"/>
            <a:r>
              <a:rPr lang="en-US" dirty="0" smtClean="0">
                <a:latin typeface="Avenir Next" charset="0"/>
                <a:ea typeface="Avenir Next" charset="0"/>
                <a:cs typeface="Avenir Next" charset="0"/>
              </a:rPr>
              <a:t>Motivation</a:t>
            </a:r>
            <a:endParaRPr lang="en-US" dirty="0">
              <a:latin typeface="Avenir Next" charset="0"/>
              <a:ea typeface="Avenir Next" charset="0"/>
              <a:cs typeface="Avenir Next" charset="0"/>
            </a:endParaRPr>
          </a:p>
        </p:txBody>
      </p:sp>
      <p:sp>
        <p:nvSpPr>
          <p:cNvPr id="11" name="TextBox 10"/>
          <p:cNvSpPr txBox="1"/>
          <p:nvPr/>
        </p:nvSpPr>
        <p:spPr>
          <a:xfrm>
            <a:off x="0" y="2640813"/>
            <a:ext cx="2510946"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Design Overview</a:t>
            </a:r>
            <a:endParaRPr lang="en-US" dirty="0">
              <a:latin typeface="Avenir Next" charset="0"/>
              <a:ea typeface="Avenir Next" charset="0"/>
              <a:cs typeface="Avenir Next" charset="0"/>
            </a:endParaRPr>
          </a:p>
        </p:txBody>
      </p:sp>
      <p:sp>
        <p:nvSpPr>
          <p:cNvPr id="12" name="TextBox 11"/>
          <p:cNvSpPr txBox="1"/>
          <p:nvPr/>
        </p:nvSpPr>
        <p:spPr>
          <a:xfrm>
            <a:off x="0" y="3055148"/>
            <a:ext cx="2510946"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Sprint 1</a:t>
            </a:r>
            <a:endParaRPr lang="en-US" dirty="0">
              <a:latin typeface="Avenir Next" charset="0"/>
              <a:ea typeface="Avenir Next" charset="0"/>
              <a:cs typeface="Avenir Next" charset="0"/>
            </a:endParaRPr>
          </a:p>
        </p:txBody>
      </p:sp>
      <p:sp>
        <p:nvSpPr>
          <p:cNvPr id="13" name="TextBox 12"/>
          <p:cNvSpPr txBox="1"/>
          <p:nvPr/>
        </p:nvSpPr>
        <p:spPr>
          <a:xfrm>
            <a:off x="0" y="3469483"/>
            <a:ext cx="2510946"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Sprint 2</a:t>
            </a:r>
            <a:endParaRPr lang="en-US" dirty="0">
              <a:latin typeface="Avenir Next" charset="0"/>
              <a:ea typeface="Avenir Next" charset="0"/>
              <a:cs typeface="Avenir Next" charset="0"/>
            </a:endParaRPr>
          </a:p>
        </p:txBody>
      </p:sp>
      <p:sp>
        <p:nvSpPr>
          <p:cNvPr id="14" name="TextBox 13"/>
          <p:cNvSpPr txBox="1"/>
          <p:nvPr/>
        </p:nvSpPr>
        <p:spPr>
          <a:xfrm>
            <a:off x="0" y="3906858"/>
            <a:ext cx="2510946"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Sprint 3</a:t>
            </a:r>
            <a:endParaRPr lang="en-US" dirty="0">
              <a:latin typeface="Avenir Next" charset="0"/>
              <a:ea typeface="Avenir Next" charset="0"/>
              <a:cs typeface="Avenir Next" charset="0"/>
            </a:endParaRPr>
          </a:p>
        </p:txBody>
      </p:sp>
      <p:sp>
        <p:nvSpPr>
          <p:cNvPr id="15" name="TextBox 14"/>
          <p:cNvSpPr txBox="1"/>
          <p:nvPr/>
        </p:nvSpPr>
        <p:spPr>
          <a:xfrm>
            <a:off x="3055918" y="1986455"/>
            <a:ext cx="8297882" cy="5139869"/>
          </a:xfrm>
          <a:prstGeom prst="rect">
            <a:avLst/>
          </a:prstGeom>
          <a:noFill/>
        </p:spPr>
        <p:txBody>
          <a:bodyPr wrap="square" rtlCol="0">
            <a:spAutoFit/>
          </a:bodyPr>
          <a:lstStyle/>
          <a:p>
            <a:pPr algn="ctr"/>
            <a:r>
              <a:rPr lang="en-IN" sz="3200" dirty="0">
                <a:latin typeface="Avenir Next" charset="0"/>
                <a:ea typeface="Avenir Next" charset="0"/>
                <a:cs typeface="Avenir Next" charset="0"/>
              </a:rPr>
              <a:t>Our product tackles these issues by creating</a:t>
            </a:r>
          </a:p>
          <a:p>
            <a:endParaRPr lang="en-IN" sz="2400" dirty="0">
              <a:latin typeface="Avenir Next" charset="0"/>
              <a:ea typeface="Avenir Next" charset="0"/>
              <a:cs typeface="Avenir Next" charset="0"/>
            </a:endParaRPr>
          </a:p>
          <a:p>
            <a:pPr marL="342900" indent="-342900">
              <a:buFont typeface="Arial" panose="020B0604020202020204" pitchFamily="34" charset="0"/>
              <a:buChar char="•"/>
            </a:pPr>
            <a:r>
              <a:rPr lang="en-IN" sz="2400" dirty="0">
                <a:latin typeface="Avenir Next" charset="0"/>
                <a:ea typeface="Avenir Next" charset="0"/>
                <a:cs typeface="Avenir Next" charset="0"/>
              </a:rPr>
              <a:t>A web application which implements the scheduling system. </a:t>
            </a:r>
            <a:endParaRPr lang="en-IN" sz="2400" dirty="0" smtClean="0">
              <a:latin typeface="Avenir Next" charset="0"/>
              <a:ea typeface="Avenir Next" charset="0"/>
              <a:cs typeface="Avenir Next" charset="0"/>
            </a:endParaRPr>
          </a:p>
          <a:p>
            <a:pPr marL="342900" indent="-342900">
              <a:buFont typeface="Arial" panose="020B0604020202020204" pitchFamily="34" charset="0"/>
              <a:buChar char="•"/>
            </a:pPr>
            <a:endParaRPr lang="en-IN" sz="2400" dirty="0">
              <a:latin typeface="Avenir Next" charset="0"/>
              <a:ea typeface="Avenir Next" charset="0"/>
              <a:cs typeface="Avenir Next" charset="0"/>
            </a:endParaRPr>
          </a:p>
          <a:p>
            <a:pPr marL="342900" indent="-342900">
              <a:buFont typeface="Arial" panose="020B0604020202020204" pitchFamily="34" charset="0"/>
              <a:buChar char="•"/>
            </a:pPr>
            <a:r>
              <a:rPr lang="en-IN" sz="2400" dirty="0" smtClean="0">
                <a:latin typeface="Avenir Next" charset="0"/>
                <a:ea typeface="Avenir Next" charset="0"/>
                <a:cs typeface="Avenir Next" charset="0"/>
              </a:rPr>
              <a:t>A natively </a:t>
            </a:r>
            <a:r>
              <a:rPr lang="en-IN" sz="2400" dirty="0">
                <a:latin typeface="Avenir Next" charset="0"/>
                <a:ea typeface="Avenir Next" charset="0"/>
                <a:cs typeface="Avenir Next" charset="0"/>
              </a:rPr>
              <a:t>developed algorithm which handles all the scheduling requests efficiently. </a:t>
            </a:r>
            <a:endParaRPr lang="en-IN" sz="2400" dirty="0" smtClean="0">
              <a:latin typeface="Avenir Next" charset="0"/>
              <a:ea typeface="Avenir Next" charset="0"/>
              <a:cs typeface="Avenir Next" charset="0"/>
            </a:endParaRPr>
          </a:p>
          <a:p>
            <a:pPr marL="342900" indent="-342900">
              <a:buFont typeface="Arial" panose="020B0604020202020204" pitchFamily="34" charset="0"/>
              <a:buChar char="•"/>
            </a:pPr>
            <a:endParaRPr lang="en-IN" sz="2400" dirty="0">
              <a:latin typeface="Avenir Next" charset="0"/>
              <a:ea typeface="Avenir Next" charset="0"/>
              <a:cs typeface="Avenir Next" charset="0"/>
            </a:endParaRPr>
          </a:p>
          <a:p>
            <a:pPr marL="342900" indent="-342900">
              <a:buFont typeface="Arial" panose="020B0604020202020204" pitchFamily="34" charset="0"/>
              <a:buChar char="•"/>
            </a:pPr>
            <a:r>
              <a:rPr lang="en-IN" sz="2400" dirty="0" smtClean="0">
                <a:latin typeface="Avenir Next" charset="0"/>
                <a:ea typeface="Avenir Next" charset="0"/>
                <a:cs typeface="Avenir Next" charset="0"/>
              </a:rPr>
              <a:t>Two different apps, one for students and the other for recruiters to efficiently handle all aspects of the career fair.</a:t>
            </a:r>
          </a:p>
          <a:p>
            <a:endParaRPr lang="en-IN" sz="2400" dirty="0" smtClean="0">
              <a:latin typeface="Avenir Next" charset="0"/>
              <a:ea typeface="Avenir Next" charset="0"/>
              <a:cs typeface="Avenir Next" charset="0"/>
            </a:endParaRPr>
          </a:p>
        </p:txBody>
      </p:sp>
    </p:spTree>
    <p:extLst>
      <p:ext uri="{BB962C8B-B14F-4D97-AF65-F5344CB8AC3E}">
        <p14:creationId xmlns:p14="http://schemas.microsoft.com/office/powerpoint/2010/main" val="209927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xEl>
                                              <p:pRg st="2" end="2"/>
                                            </p:txEl>
                                          </p:spTgt>
                                        </p:tgtEl>
                                        <p:attrNameLst>
                                          <p:attrName>style.visibility</p:attrName>
                                        </p:attrNameLst>
                                      </p:cBhvr>
                                      <p:to>
                                        <p:strVal val="visible"/>
                                      </p:to>
                                    </p:set>
                                    <p:animEffect transition="in" filter="fade">
                                      <p:cBhvr>
                                        <p:cTn id="12" dur="500"/>
                                        <p:tgtEl>
                                          <p:spTgt spid="1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xEl>
                                              <p:pRg st="4" end="4"/>
                                            </p:txEl>
                                          </p:spTgt>
                                        </p:tgtEl>
                                        <p:attrNameLst>
                                          <p:attrName>style.visibility</p:attrName>
                                        </p:attrNameLst>
                                      </p:cBhvr>
                                      <p:to>
                                        <p:strVal val="visible"/>
                                      </p:to>
                                    </p:set>
                                    <p:animEffect transition="in" filter="fade">
                                      <p:cBhvr>
                                        <p:cTn id="17" dur="500"/>
                                        <p:tgtEl>
                                          <p:spTgt spid="1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xEl>
                                              <p:pRg st="6" end="6"/>
                                            </p:txEl>
                                          </p:spTgt>
                                        </p:tgtEl>
                                        <p:attrNameLst>
                                          <p:attrName>style.visibility</p:attrName>
                                        </p:attrNameLst>
                                      </p:cBhvr>
                                      <p:to>
                                        <p:strVal val="visible"/>
                                      </p:to>
                                    </p:set>
                                    <p:animEffect transition="in" filter="fade">
                                      <p:cBhvr>
                                        <p:cTn id="22" dur="500"/>
                                        <p:tgtEl>
                                          <p:spTgt spid="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2340"/>
            <a:ext cx="10515600" cy="1325563"/>
          </a:xfrm>
        </p:spPr>
        <p:txBody>
          <a:bodyPr/>
          <a:lstStyle/>
          <a:p>
            <a:endParaRPr lang="en-US" dirty="0">
              <a:latin typeface="Avenir Next" charset="0"/>
              <a:ea typeface="Avenir Next" charset="0"/>
              <a:cs typeface="Avenir Next" charset="0"/>
            </a:endParaRPr>
          </a:p>
        </p:txBody>
      </p:sp>
      <p:sp>
        <p:nvSpPr>
          <p:cNvPr id="5" name="Rectangle 4"/>
          <p:cNvSpPr/>
          <p:nvPr/>
        </p:nvSpPr>
        <p:spPr>
          <a:xfrm>
            <a:off x="0" y="0"/>
            <a:ext cx="2510947" cy="6858000"/>
          </a:xfrm>
          <a:prstGeom prst="rect">
            <a:avLst/>
          </a:prstGeom>
          <a:solidFill>
            <a:srgbClr val="F1FFFF"/>
          </a:solidFill>
          <a:effectLst>
            <a:outerShdw blurRad="495300" dist="50800" dir="5400000" sx="95000" sy="95000" algn="ctr" rotWithShape="0">
              <a:srgbClr val="000000">
                <a:alpha val="43137"/>
              </a:srgb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en-US">
              <a:latin typeface="Avenir Next" charset="0"/>
              <a:ea typeface="Avenir Next" charset="0"/>
              <a:cs typeface="Avenir Next" charset="0"/>
            </a:endParaRPr>
          </a:p>
        </p:txBody>
      </p:sp>
      <p:sp>
        <p:nvSpPr>
          <p:cNvPr id="6" name="Rectangle 5"/>
          <p:cNvSpPr/>
          <p:nvPr/>
        </p:nvSpPr>
        <p:spPr>
          <a:xfrm>
            <a:off x="0" y="0"/>
            <a:ext cx="12192000" cy="1557903"/>
          </a:xfrm>
          <a:prstGeom prst="rect">
            <a:avLst/>
          </a:prstGeom>
          <a:solidFill>
            <a:srgbClr val="2197A9"/>
          </a:solidFill>
          <a:effectLst>
            <a:outerShdw blurRad="2540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Next" charset="0"/>
              <a:ea typeface="Avenir Next" charset="0"/>
              <a:cs typeface="Avenir Next" charset="0"/>
            </a:endParaRP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4394" y="304513"/>
            <a:ext cx="2242158" cy="948875"/>
          </a:xfrm>
        </p:spPr>
      </p:pic>
      <p:sp>
        <p:nvSpPr>
          <p:cNvPr id="9" name="TextBox 8"/>
          <p:cNvSpPr txBox="1"/>
          <p:nvPr/>
        </p:nvSpPr>
        <p:spPr>
          <a:xfrm>
            <a:off x="0" y="1797269"/>
            <a:ext cx="2510946"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Introduction</a:t>
            </a:r>
            <a:endParaRPr lang="en-US" dirty="0">
              <a:latin typeface="Avenir Next" charset="0"/>
              <a:ea typeface="Avenir Next" charset="0"/>
              <a:cs typeface="Avenir Next" charset="0"/>
            </a:endParaRPr>
          </a:p>
        </p:txBody>
      </p:sp>
      <p:sp>
        <p:nvSpPr>
          <p:cNvPr id="10" name="TextBox 9"/>
          <p:cNvSpPr txBox="1"/>
          <p:nvPr/>
        </p:nvSpPr>
        <p:spPr>
          <a:xfrm>
            <a:off x="134394" y="2221301"/>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Motivation</a:t>
            </a:r>
            <a:endParaRPr lang="en-US" dirty="0">
              <a:latin typeface="Avenir Next" charset="0"/>
              <a:ea typeface="Avenir Next" charset="0"/>
              <a:cs typeface="Avenir Next" charset="0"/>
            </a:endParaRPr>
          </a:p>
        </p:txBody>
      </p:sp>
      <p:sp>
        <p:nvSpPr>
          <p:cNvPr id="11" name="TextBox 10"/>
          <p:cNvSpPr txBox="1"/>
          <p:nvPr/>
        </p:nvSpPr>
        <p:spPr>
          <a:xfrm>
            <a:off x="1" y="2631116"/>
            <a:ext cx="2510946" cy="369332"/>
          </a:xfrm>
          <a:prstGeom prst="rect">
            <a:avLst/>
          </a:prstGeom>
          <a:solidFill>
            <a:srgbClr val="AAAAAA"/>
          </a:solidFill>
        </p:spPr>
        <p:txBody>
          <a:bodyPr wrap="square" rtlCol="0">
            <a:spAutoFit/>
          </a:bodyPr>
          <a:lstStyle/>
          <a:p>
            <a:pPr algn="ctr"/>
            <a:r>
              <a:rPr lang="en-US" dirty="0" smtClean="0">
                <a:latin typeface="Avenir Next" charset="0"/>
                <a:ea typeface="Avenir Next" charset="0"/>
                <a:cs typeface="Avenir Next" charset="0"/>
              </a:rPr>
              <a:t>Design Overview</a:t>
            </a:r>
            <a:endParaRPr lang="en-US" dirty="0">
              <a:latin typeface="Avenir Next" charset="0"/>
              <a:ea typeface="Avenir Next" charset="0"/>
              <a:cs typeface="Avenir Next" charset="0"/>
            </a:endParaRPr>
          </a:p>
        </p:txBody>
      </p:sp>
      <p:sp>
        <p:nvSpPr>
          <p:cNvPr id="12" name="TextBox 11"/>
          <p:cNvSpPr txBox="1"/>
          <p:nvPr/>
        </p:nvSpPr>
        <p:spPr>
          <a:xfrm>
            <a:off x="134394" y="3055148"/>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Sprint 1</a:t>
            </a:r>
            <a:endParaRPr lang="en-US" dirty="0">
              <a:latin typeface="Avenir Next" charset="0"/>
              <a:ea typeface="Avenir Next" charset="0"/>
              <a:cs typeface="Avenir Next" charset="0"/>
            </a:endParaRPr>
          </a:p>
        </p:txBody>
      </p:sp>
      <p:sp>
        <p:nvSpPr>
          <p:cNvPr id="13" name="TextBox 12"/>
          <p:cNvSpPr txBox="1"/>
          <p:nvPr/>
        </p:nvSpPr>
        <p:spPr>
          <a:xfrm>
            <a:off x="134394" y="3469483"/>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Sprint 2</a:t>
            </a:r>
            <a:endParaRPr lang="en-US" dirty="0">
              <a:latin typeface="Avenir Next" charset="0"/>
              <a:ea typeface="Avenir Next" charset="0"/>
              <a:cs typeface="Avenir Next" charset="0"/>
            </a:endParaRPr>
          </a:p>
        </p:txBody>
      </p:sp>
      <p:sp>
        <p:nvSpPr>
          <p:cNvPr id="14" name="TextBox 13"/>
          <p:cNvSpPr txBox="1"/>
          <p:nvPr/>
        </p:nvSpPr>
        <p:spPr>
          <a:xfrm>
            <a:off x="134394" y="3906858"/>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Sprint 3</a:t>
            </a:r>
            <a:endParaRPr lang="en-US" dirty="0">
              <a:latin typeface="Avenir Next" charset="0"/>
              <a:ea typeface="Avenir Next" charset="0"/>
              <a:cs typeface="Avenir Next" charset="0"/>
            </a:endParaRPr>
          </a:p>
        </p:txBody>
      </p:sp>
      <p:sp>
        <p:nvSpPr>
          <p:cNvPr id="3" name="TextBox 2"/>
          <p:cNvSpPr txBox="1"/>
          <p:nvPr/>
        </p:nvSpPr>
        <p:spPr>
          <a:xfrm>
            <a:off x="2734766" y="1981935"/>
            <a:ext cx="9233415" cy="4401205"/>
          </a:xfrm>
          <a:prstGeom prst="rect">
            <a:avLst/>
          </a:prstGeom>
          <a:noFill/>
        </p:spPr>
        <p:txBody>
          <a:bodyPr wrap="square" rtlCol="0">
            <a:spAutoFit/>
          </a:bodyPr>
          <a:lstStyle/>
          <a:p>
            <a:pPr algn="ctr"/>
            <a:r>
              <a:rPr lang="en-IN" sz="3200" dirty="0">
                <a:latin typeface="Avenir Next" charset="0"/>
                <a:ea typeface="Avenir Next" charset="0"/>
                <a:cs typeface="Avenir Next" charset="0"/>
              </a:rPr>
              <a:t>Micro Services Architecture approach to build our </a:t>
            </a:r>
            <a:r>
              <a:rPr lang="en-IN" sz="3200" dirty="0" smtClean="0">
                <a:latin typeface="Avenir Next" charset="0"/>
                <a:ea typeface="Avenir Next" charset="0"/>
                <a:cs typeface="Avenir Next" charset="0"/>
              </a:rPr>
              <a:t>product </a:t>
            </a:r>
            <a:endParaRPr lang="en-IN" sz="2800" u="sng" dirty="0">
              <a:latin typeface="Avenir Next" charset="0"/>
              <a:ea typeface="Avenir Next" charset="0"/>
              <a:cs typeface="Avenir Next" charset="0"/>
            </a:endParaRPr>
          </a:p>
          <a:p>
            <a:pPr marL="285750" indent="-285750">
              <a:buFont typeface="Wingdings" panose="05000000000000000000" pitchFamily="2" charset="2"/>
              <a:buChar char="q"/>
            </a:pPr>
            <a:r>
              <a:rPr lang="en-IN" dirty="0" smtClean="0">
                <a:latin typeface="Avenir Next" charset="0"/>
                <a:ea typeface="Avenir Next" charset="0"/>
                <a:cs typeface="Avenir Next" charset="0"/>
              </a:rPr>
              <a:t>Web Client</a:t>
            </a:r>
          </a:p>
          <a:p>
            <a:pPr marL="742950" lvl="1" indent="-285750">
              <a:buFont typeface="Arial" charset="0"/>
              <a:buChar char="•"/>
            </a:pPr>
            <a:r>
              <a:rPr lang="en-IN" u="sng" dirty="0" err="1" smtClean="0">
                <a:latin typeface="Avenir Next" charset="0"/>
                <a:ea typeface="Avenir Next" charset="0"/>
                <a:cs typeface="Avenir Next" charset="0"/>
              </a:rPr>
              <a:t>React.JS</a:t>
            </a:r>
            <a:r>
              <a:rPr lang="en-IN" dirty="0" smtClean="0">
                <a:latin typeface="Avenir Next" charset="0"/>
                <a:ea typeface="Avenir Next" charset="0"/>
                <a:cs typeface="Avenir Next" charset="0"/>
              </a:rPr>
              <a:t> - Library </a:t>
            </a:r>
            <a:r>
              <a:rPr lang="en-IN" dirty="0">
                <a:latin typeface="Avenir Next" charset="0"/>
                <a:ea typeface="Avenir Next" charset="0"/>
                <a:cs typeface="Avenir Next" charset="0"/>
              </a:rPr>
              <a:t>allowing component driven development for easier scalability</a:t>
            </a:r>
            <a:r>
              <a:rPr lang="en-IN" dirty="0" smtClean="0">
                <a:latin typeface="Avenir Next" charset="0"/>
                <a:ea typeface="Avenir Next" charset="0"/>
                <a:cs typeface="Avenir Next" charset="0"/>
              </a:rPr>
              <a:t>.</a:t>
            </a:r>
          </a:p>
          <a:p>
            <a:pPr lvl="1"/>
            <a:endParaRPr lang="en-IN" dirty="0">
              <a:latin typeface="Avenir Next" charset="0"/>
              <a:ea typeface="Avenir Next" charset="0"/>
              <a:cs typeface="Avenir Next" charset="0"/>
            </a:endParaRPr>
          </a:p>
          <a:p>
            <a:pPr marL="285750" indent="-285750">
              <a:buFont typeface="Wingdings" panose="05000000000000000000" pitchFamily="2" charset="2"/>
              <a:buChar char="q"/>
            </a:pPr>
            <a:r>
              <a:rPr lang="en-IN" dirty="0" smtClean="0">
                <a:latin typeface="Avenir Next" charset="0"/>
                <a:ea typeface="Avenir Next" charset="0"/>
                <a:cs typeface="Avenir Next" charset="0"/>
              </a:rPr>
              <a:t>Back End </a:t>
            </a:r>
            <a:endParaRPr lang="en-IN" dirty="0">
              <a:latin typeface="Avenir Next" charset="0"/>
              <a:ea typeface="Avenir Next" charset="0"/>
              <a:cs typeface="Avenir Next" charset="0"/>
            </a:endParaRPr>
          </a:p>
          <a:p>
            <a:pPr marL="742950" lvl="1" indent="-285750">
              <a:buFont typeface="Arial" charset="0"/>
              <a:buChar char="•"/>
            </a:pPr>
            <a:r>
              <a:rPr lang="en-IN" u="sng" dirty="0" smtClean="0">
                <a:latin typeface="Avenir Next" charset="0"/>
                <a:ea typeface="Avenir Next" charset="0"/>
                <a:cs typeface="Avenir Next" charset="0"/>
              </a:rPr>
              <a:t>Node Server </a:t>
            </a:r>
            <a:r>
              <a:rPr lang="en-IN" dirty="0" smtClean="0">
                <a:latin typeface="Avenir Next" charset="0"/>
                <a:ea typeface="Avenir Next" charset="0"/>
                <a:cs typeface="Avenir Next" charset="0"/>
              </a:rPr>
              <a:t>– Handles all the communication between the algorithm and the web-client. Also handles the interaction with the database.</a:t>
            </a:r>
          </a:p>
          <a:p>
            <a:pPr marL="742950" lvl="1" indent="-285750">
              <a:buFont typeface="Arial" charset="0"/>
              <a:buChar char="•"/>
            </a:pPr>
            <a:r>
              <a:rPr lang="en-IN" u="sng" dirty="0" smtClean="0">
                <a:latin typeface="Avenir Next" charset="0"/>
                <a:ea typeface="Avenir Next" charset="0"/>
                <a:cs typeface="Avenir Next" charset="0"/>
              </a:rPr>
              <a:t>Java Server </a:t>
            </a:r>
            <a:r>
              <a:rPr lang="en-IN" dirty="0" smtClean="0">
                <a:latin typeface="Avenir Next" charset="0"/>
                <a:ea typeface="Avenir Next" charset="0"/>
                <a:cs typeface="Avenir Next" charset="0"/>
              </a:rPr>
              <a:t>– Handles all the API routes for algorithm interaction using </a:t>
            </a:r>
            <a:r>
              <a:rPr lang="en-IN" dirty="0">
                <a:latin typeface="Avenir Next" charset="0"/>
                <a:ea typeface="Avenir Next" charset="0"/>
                <a:cs typeface="Avenir Next" charset="0"/>
              </a:rPr>
              <a:t>J</a:t>
            </a:r>
            <a:r>
              <a:rPr lang="en-IN" dirty="0" smtClean="0">
                <a:latin typeface="Avenir Next" charset="0"/>
                <a:ea typeface="Avenir Next" charset="0"/>
                <a:cs typeface="Avenir Next" charset="0"/>
              </a:rPr>
              <a:t>ersey framework.</a:t>
            </a:r>
          </a:p>
          <a:p>
            <a:pPr marL="742950" lvl="1" indent="-285750">
              <a:buFont typeface="Wingdings" panose="05000000000000000000" pitchFamily="2" charset="2"/>
              <a:buChar char="§"/>
            </a:pPr>
            <a:endParaRPr lang="en-IN" dirty="0" smtClean="0">
              <a:latin typeface="Avenir Next" charset="0"/>
              <a:ea typeface="Avenir Next" charset="0"/>
              <a:cs typeface="Avenir Next" charset="0"/>
            </a:endParaRPr>
          </a:p>
          <a:p>
            <a:pPr marL="285750" indent="-285750">
              <a:buFont typeface="Wingdings" panose="05000000000000000000" pitchFamily="2" charset="2"/>
              <a:buChar char="q"/>
            </a:pPr>
            <a:r>
              <a:rPr lang="en-IN" dirty="0" smtClean="0">
                <a:latin typeface="Avenir Next" charset="0"/>
                <a:ea typeface="Avenir Next" charset="0"/>
                <a:cs typeface="Avenir Next" charset="0"/>
              </a:rPr>
              <a:t>Database</a:t>
            </a:r>
          </a:p>
          <a:p>
            <a:pPr marL="742950" lvl="1" indent="-285750">
              <a:buFont typeface="Arial" charset="0"/>
              <a:buChar char="•"/>
            </a:pPr>
            <a:r>
              <a:rPr lang="en-IN" u="sng" dirty="0" err="1" smtClean="0">
                <a:latin typeface="Avenir Next" charset="0"/>
                <a:ea typeface="Avenir Next" charset="0"/>
                <a:cs typeface="Avenir Next" charset="0"/>
              </a:rPr>
              <a:t>MongoDB</a:t>
            </a:r>
            <a:r>
              <a:rPr lang="en-IN" u="sng" dirty="0" smtClean="0">
                <a:latin typeface="Avenir Next" charset="0"/>
                <a:ea typeface="Avenir Next" charset="0"/>
                <a:cs typeface="Avenir Next" charset="0"/>
              </a:rPr>
              <a:t> database </a:t>
            </a:r>
            <a:r>
              <a:rPr lang="en-IN" dirty="0" smtClean="0">
                <a:latin typeface="Avenir Next" charset="0"/>
                <a:ea typeface="Avenir Next" charset="0"/>
                <a:cs typeface="Avenir Next" charset="0"/>
              </a:rPr>
              <a:t>- {insert advantage}</a:t>
            </a:r>
          </a:p>
          <a:p>
            <a:pPr lvl="1"/>
            <a:endParaRPr lang="en-IN" dirty="0">
              <a:latin typeface="Avenir Next" charset="0"/>
              <a:ea typeface="Avenir Next" charset="0"/>
              <a:cs typeface="Avenir Next" charset="0"/>
            </a:endParaRPr>
          </a:p>
        </p:txBody>
      </p:sp>
    </p:spTree>
    <p:extLst>
      <p:ext uri="{BB962C8B-B14F-4D97-AF65-F5344CB8AC3E}">
        <p14:creationId xmlns:p14="http://schemas.microsoft.com/office/powerpoint/2010/main" val="1730761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2340"/>
            <a:ext cx="10515600" cy="1325563"/>
          </a:xfrm>
        </p:spPr>
        <p:txBody>
          <a:bodyPr/>
          <a:lstStyle/>
          <a:p>
            <a:endParaRPr lang="en-US" dirty="0">
              <a:latin typeface="Avenir Next" charset="0"/>
              <a:ea typeface="Avenir Next" charset="0"/>
              <a:cs typeface="Avenir Next" charset="0"/>
            </a:endParaRPr>
          </a:p>
        </p:txBody>
      </p:sp>
      <p:sp>
        <p:nvSpPr>
          <p:cNvPr id="5" name="Rectangle 4"/>
          <p:cNvSpPr/>
          <p:nvPr/>
        </p:nvSpPr>
        <p:spPr>
          <a:xfrm>
            <a:off x="0" y="0"/>
            <a:ext cx="2510947" cy="6858000"/>
          </a:xfrm>
          <a:prstGeom prst="rect">
            <a:avLst/>
          </a:prstGeom>
          <a:solidFill>
            <a:srgbClr val="F1FFFF"/>
          </a:solidFill>
          <a:effectLst>
            <a:outerShdw blurRad="495300" dist="50800" dir="5400000" sx="95000" sy="95000" algn="ctr" rotWithShape="0">
              <a:srgbClr val="000000">
                <a:alpha val="43137"/>
              </a:srgb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en-US">
              <a:latin typeface="Avenir Next" charset="0"/>
              <a:ea typeface="Avenir Next" charset="0"/>
              <a:cs typeface="Avenir Next" charset="0"/>
            </a:endParaRPr>
          </a:p>
        </p:txBody>
      </p:sp>
      <p:sp>
        <p:nvSpPr>
          <p:cNvPr id="6" name="Rectangle 5"/>
          <p:cNvSpPr/>
          <p:nvPr/>
        </p:nvSpPr>
        <p:spPr>
          <a:xfrm>
            <a:off x="0" y="0"/>
            <a:ext cx="12192000" cy="1557903"/>
          </a:xfrm>
          <a:prstGeom prst="rect">
            <a:avLst/>
          </a:prstGeom>
          <a:solidFill>
            <a:srgbClr val="2197A9"/>
          </a:solidFill>
          <a:effectLst>
            <a:outerShdw blurRad="2540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Avenir Next" charset="0"/>
                <a:ea typeface="Avenir Next" charset="0"/>
                <a:cs typeface="Avenir Next" charset="0"/>
              </a:rPr>
              <a:t>Previously on </a:t>
            </a:r>
            <a:r>
              <a:rPr lang="en-US" sz="4000" dirty="0" err="1" smtClean="0">
                <a:latin typeface="Avenir Next" charset="0"/>
                <a:ea typeface="Avenir Next" charset="0"/>
                <a:cs typeface="Avenir Next" charset="0"/>
              </a:rPr>
              <a:t>myPQue</a:t>
            </a:r>
            <a:r>
              <a:rPr lang="is-IS" sz="4000" dirty="0" smtClean="0">
                <a:latin typeface="Avenir Next" charset="0"/>
                <a:ea typeface="Avenir Next" charset="0"/>
                <a:cs typeface="Avenir Next" charset="0"/>
              </a:rPr>
              <a:t>…</a:t>
            </a:r>
            <a:endParaRPr lang="en-US" sz="4000" dirty="0">
              <a:latin typeface="Avenir Next" charset="0"/>
              <a:ea typeface="Avenir Next" charset="0"/>
              <a:cs typeface="Avenir Next" charset="0"/>
            </a:endParaRP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4394" y="304513"/>
            <a:ext cx="2242158" cy="948875"/>
          </a:xfrm>
        </p:spPr>
      </p:pic>
      <p:sp>
        <p:nvSpPr>
          <p:cNvPr id="9" name="TextBox 8"/>
          <p:cNvSpPr txBox="1"/>
          <p:nvPr/>
        </p:nvSpPr>
        <p:spPr>
          <a:xfrm>
            <a:off x="0" y="1797269"/>
            <a:ext cx="2510946"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Introduction</a:t>
            </a:r>
            <a:endParaRPr lang="en-US" dirty="0">
              <a:latin typeface="Avenir Next" charset="0"/>
              <a:ea typeface="Avenir Next" charset="0"/>
              <a:cs typeface="Avenir Next" charset="0"/>
            </a:endParaRPr>
          </a:p>
        </p:txBody>
      </p:sp>
      <p:sp>
        <p:nvSpPr>
          <p:cNvPr id="10" name="TextBox 9"/>
          <p:cNvSpPr txBox="1"/>
          <p:nvPr/>
        </p:nvSpPr>
        <p:spPr>
          <a:xfrm>
            <a:off x="134394" y="2221301"/>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Motivation</a:t>
            </a:r>
            <a:endParaRPr lang="en-US" dirty="0">
              <a:latin typeface="Avenir Next" charset="0"/>
              <a:ea typeface="Avenir Next" charset="0"/>
              <a:cs typeface="Avenir Next" charset="0"/>
            </a:endParaRPr>
          </a:p>
        </p:txBody>
      </p:sp>
      <p:sp>
        <p:nvSpPr>
          <p:cNvPr id="11" name="TextBox 10"/>
          <p:cNvSpPr txBox="1"/>
          <p:nvPr/>
        </p:nvSpPr>
        <p:spPr>
          <a:xfrm>
            <a:off x="134394" y="2640813"/>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Design Overview</a:t>
            </a:r>
            <a:endParaRPr lang="en-US" dirty="0">
              <a:latin typeface="Avenir Next" charset="0"/>
              <a:ea typeface="Avenir Next" charset="0"/>
              <a:cs typeface="Avenir Next" charset="0"/>
            </a:endParaRPr>
          </a:p>
        </p:txBody>
      </p:sp>
      <p:sp>
        <p:nvSpPr>
          <p:cNvPr id="12" name="TextBox 11"/>
          <p:cNvSpPr txBox="1"/>
          <p:nvPr/>
        </p:nvSpPr>
        <p:spPr>
          <a:xfrm>
            <a:off x="0" y="3055148"/>
            <a:ext cx="2510946" cy="369332"/>
          </a:xfrm>
          <a:prstGeom prst="rect">
            <a:avLst/>
          </a:prstGeom>
          <a:solidFill>
            <a:srgbClr val="AAAAAA"/>
          </a:solidFill>
        </p:spPr>
        <p:txBody>
          <a:bodyPr wrap="square" rtlCol="0">
            <a:spAutoFit/>
          </a:bodyPr>
          <a:lstStyle/>
          <a:p>
            <a:pPr algn="ctr"/>
            <a:r>
              <a:rPr lang="en-US" dirty="0" smtClean="0">
                <a:latin typeface="Avenir Next" charset="0"/>
                <a:ea typeface="Avenir Next" charset="0"/>
                <a:cs typeface="Avenir Next" charset="0"/>
              </a:rPr>
              <a:t>Sprint 1</a:t>
            </a:r>
            <a:endParaRPr lang="en-US" dirty="0">
              <a:latin typeface="Avenir Next" charset="0"/>
              <a:ea typeface="Avenir Next" charset="0"/>
              <a:cs typeface="Avenir Next" charset="0"/>
            </a:endParaRPr>
          </a:p>
        </p:txBody>
      </p:sp>
      <p:sp>
        <p:nvSpPr>
          <p:cNvPr id="13" name="TextBox 12"/>
          <p:cNvSpPr txBox="1"/>
          <p:nvPr/>
        </p:nvSpPr>
        <p:spPr>
          <a:xfrm>
            <a:off x="134394" y="3469483"/>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Sprint 2</a:t>
            </a:r>
            <a:endParaRPr lang="en-US" dirty="0">
              <a:latin typeface="Avenir Next" charset="0"/>
              <a:ea typeface="Avenir Next" charset="0"/>
              <a:cs typeface="Avenir Next" charset="0"/>
            </a:endParaRPr>
          </a:p>
        </p:txBody>
      </p:sp>
      <p:sp>
        <p:nvSpPr>
          <p:cNvPr id="14" name="TextBox 13"/>
          <p:cNvSpPr txBox="1"/>
          <p:nvPr/>
        </p:nvSpPr>
        <p:spPr>
          <a:xfrm>
            <a:off x="134394" y="3906858"/>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Sprint 3</a:t>
            </a:r>
            <a:endParaRPr lang="en-US" dirty="0">
              <a:latin typeface="Avenir Next" charset="0"/>
              <a:ea typeface="Avenir Next" charset="0"/>
              <a:cs typeface="Avenir Next" charset="0"/>
            </a:endParaRPr>
          </a:p>
        </p:txBody>
      </p:sp>
      <p:sp>
        <p:nvSpPr>
          <p:cNvPr id="3" name="TextBox 2"/>
          <p:cNvSpPr txBox="1"/>
          <p:nvPr/>
        </p:nvSpPr>
        <p:spPr>
          <a:xfrm>
            <a:off x="3261521" y="1844755"/>
            <a:ext cx="8179904" cy="4185761"/>
          </a:xfrm>
          <a:prstGeom prst="rect">
            <a:avLst/>
          </a:prstGeom>
          <a:noFill/>
        </p:spPr>
        <p:txBody>
          <a:bodyPr wrap="square" rtlCol="0">
            <a:spAutoFit/>
          </a:bodyPr>
          <a:lstStyle/>
          <a:p>
            <a:pPr algn="ctr"/>
            <a:r>
              <a:rPr lang="en-IN" sz="2800" u="sng" dirty="0">
                <a:latin typeface="Avenir Next" charset="0"/>
                <a:ea typeface="Avenir Next" charset="0"/>
                <a:cs typeface="Avenir Next" charset="0"/>
              </a:rPr>
              <a:t>Sprint 1 - Recap</a:t>
            </a:r>
          </a:p>
          <a:p>
            <a:endParaRPr lang="en-IN" dirty="0">
              <a:latin typeface="Avenir Next" charset="0"/>
              <a:ea typeface="Avenir Next" charset="0"/>
              <a:cs typeface="Avenir Next" charset="0"/>
            </a:endParaRPr>
          </a:p>
          <a:p>
            <a:r>
              <a:rPr lang="en-IN" sz="2000" dirty="0">
                <a:latin typeface="Avenir Next" charset="0"/>
                <a:ea typeface="Avenir Next" charset="0"/>
                <a:cs typeface="Avenir Next" charset="0"/>
              </a:rPr>
              <a:t>A lot of time was spent on learning technologies.</a:t>
            </a:r>
          </a:p>
          <a:p>
            <a:r>
              <a:rPr lang="en-IN" sz="2000" dirty="0">
                <a:latin typeface="Avenir Next" charset="0"/>
                <a:ea typeface="Avenir Next" charset="0"/>
                <a:cs typeface="Avenir Next" charset="0"/>
              </a:rPr>
              <a:t> </a:t>
            </a:r>
          </a:p>
          <a:p>
            <a:r>
              <a:rPr lang="en-IN" sz="2000" dirty="0">
                <a:latin typeface="Avenir Next" charset="0"/>
                <a:ea typeface="Avenir Next" charset="0"/>
                <a:cs typeface="Avenir Next" charset="0"/>
              </a:rPr>
              <a:t>Front – End </a:t>
            </a:r>
            <a:r>
              <a:rPr lang="en-IN" sz="2000" dirty="0">
                <a:latin typeface="Avenir Next" charset="0"/>
                <a:ea typeface="Avenir Next" charset="0"/>
                <a:cs typeface="Avenir Next" charset="0"/>
                <a:sym typeface="Wingdings" panose="05000000000000000000" pitchFamily="2" charset="2"/>
              </a:rPr>
              <a:t> Created basic responsive web pages which were the foundation of all the work done in Sprint 2 and Sprint 3. </a:t>
            </a:r>
          </a:p>
          <a:p>
            <a:endParaRPr lang="en-IN" sz="2000" dirty="0">
              <a:latin typeface="Avenir Next" charset="0"/>
              <a:ea typeface="Avenir Next" charset="0"/>
              <a:cs typeface="Avenir Next" charset="0"/>
              <a:sym typeface="Wingdings" panose="05000000000000000000" pitchFamily="2" charset="2"/>
            </a:endParaRPr>
          </a:p>
          <a:p>
            <a:r>
              <a:rPr lang="en-IN" sz="2000" dirty="0">
                <a:latin typeface="Avenir Next" charset="0"/>
                <a:ea typeface="Avenir Next" charset="0"/>
                <a:cs typeface="Avenir Next" charset="0"/>
                <a:sym typeface="Wingdings" panose="05000000000000000000" pitchFamily="2" charset="2"/>
              </a:rPr>
              <a:t>Back – End  Connected the database and the two separate web apps (Student and Recruiter) so that everything could interact with each other.</a:t>
            </a:r>
          </a:p>
          <a:p>
            <a:endParaRPr lang="en-IN" sz="2000" dirty="0">
              <a:latin typeface="Avenir Next" charset="0"/>
              <a:ea typeface="Avenir Next" charset="0"/>
              <a:cs typeface="Avenir Next" charset="0"/>
              <a:sym typeface="Wingdings" panose="05000000000000000000" pitchFamily="2" charset="2"/>
            </a:endParaRPr>
          </a:p>
          <a:p>
            <a:r>
              <a:rPr lang="en-IN" sz="2000" dirty="0">
                <a:latin typeface="Avenir Next" charset="0"/>
                <a:ea typeface="Avenir Next" charset="0"/>
                <a:cs typeface="Avenir Next" charset="0"/>
                <a:sym typeface="Wingdings" panose="05000000000000000000" pitchFamily="2" charset="2"/>
              </a:rPr>
              <a:t>Database  The database was set up to store the companies and the students and interact with the web client through the back end.</a:t>
            </a:r>
            <a:endParaRPr lang="en-IN" sz="2000" dirty="0">
              <a:latin typeface="Avenir Next" charset="0"/>
              <a:ea typeface="Avenir Next" charset="0"/>
              <a:cs typeface="Avenir Next" charset="0"/>
            </a:endParaRPr>
          </a:p>
        </p:txBody>
      </p:sp>
    </p:spTree>
    <p:extLst>
      <p:ext uri="{BB962C8B-B14F-4D97-AF65-F5344CB8AC3E}">
        <p14:creationId xmlns:p14="http://schemas.microsoft.com/office/powerpoint/2010/main" val="1756002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2340"/>
            <a:ext cx="10515600" cy="1325563"/>
          </a:xfrm>
        </p:spPr>
        <p:txBody>
          <a:bodyPr/>
          <a:lstStyle/>
          <a:p>
            <a:endParaRPr lang="en-US" dirty="0">
              <a:latin typeface="Avenir Next" charset="0"/>
              <a:ea typeface="Avenir Next" charset="0"/>
              <a:cs typeface="Avenir Next" charset="0"/>
            </a:endParaRPr>
          </a:p>
        </p:txBody>
      </p:sp>
      <p:sp>
        <p:nvSpPr>
          <p:cNvPr id="5" name="Rectangle 4"/>
          <p:cNvSpPr/>
          <p:nvPr/>
        </p:nvSpPr>
        <p:spPr>
          <a:xfrm>
            <a:off x="0" y="0"/>
            <a:ext cx="2510947" cy="6858000"/>
          </a:xfrm>
          <a:prstGeom prst="rect">
            <a:avLst/>
          </a:prstGeom>
          <a:solidFill>
            <a:srgbClr val="F1FFFF"/>
          </a:solidFill>
          <a:effectLst>
            <a:outerShdw blurRad="495300" dist="50800" dir="5400000" sx="95000" sy="95000" algn="ctr" rotWithShape="0">
              <a:srgbClr val="000000">
                <a:alpha val="43137"/>
              </a:srgb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en-US">
              <a:latin typeface="Avenir Next" charset="0"/>
              <a:ea typeface="Avenir Next" charset="0"/>
              <a:cs typeface="Avenir Next" charset="0"/>
            </a:endParaRPr>
          </a:p>
        </p:txBody>
      </p:sp>
      <p:sp>
        <p:nvSpPr>
          <p:cNvPr id="6" name="Rectangle 5"/>
          <p:cNvSpPr/>
          <p:nvPr/>
        </p:nvSpPr>
        <p:spPr>
          <a:xfrm>
            <a:off x="0" y="0"/>
            <a:ext cx="12192000" cy="1557903"/>
          </a:xfrm>
          <a:prstGeom prst="rect">
            <a:avLst/>
          </a:prstGeom>
          <a:solidFill>
            <a:srgbClr val="2197A9"/>
          </a:solidFill>
          <a:effectLst>
            <a:outerShdw blurRad="2540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Avenir Next" charset="0"/>
                <a:ea typeface="Avenir Next" charset="0"/>
                <a:cs typeface="Avenir Next" charset="0"/>
              </a:rPr>
              <a:t>Previously on </a:t>
            </a:r>
            <a:r>
              <a:rPr lang="en-US" sz="4000" dirty="0" err="1">
                <a:latin typeface="Avenir Next" charset="0"/>
                <a:ea typeface="Avenir Next" charset="0"/>
                <a:cs typeface="Avenir Next" charset="0"/>
              </a:rPr>
              <a:t>myPQue</a:t>
            </a:r>
            <a:r>
              <a:rPr lang="is-IS" sz="4000" dirty="0">
                <a:latin typeface="Avenir Next" charset="0"/>
                <a:ea typeface="Avenir Next" charset="0"/>
                <a:cs typeface="Avenir Next" charset="0"/>
              </a:rPr>
              <a:t>…</a:t>
            </a:r>
            <a:endParaRPr lang="en-US" sz="4000" dirty="0">
              <a:latin typeface="Avenir Next" charset="0"/>
              <a:ea typeface="Avenir Next" charset="0"/>
              <a:cs typeface="Avenir Next" charset="0"/>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394" y="304513"/>
            <a:ext cx="2242158" cy="948875"/>
          </a:xfrm>
        </p:spPr>
      </p:pic>
      <p:sp>
        <p:nvSpPr>
          <p:cNvPr id="9" name="TextBox 8"/>
          <p:cNvSpPr txBox="1"/>
          <p:nvPr/>
        </p:nvSpPr>
        <p:spPr>
          <a:xfrm>
            <a:off x="0" y="1797269"/>
            <a:ext cx="2510946"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Introduction</a:t>
            </a:r>
            <a:endParaRPr lang="en-US" dirty="0">
              <a:latin typeface="Avenir Next" charset="0"/>
              <a:ea typeface="Avenir Next" charset="0"/>
              <a:cs typeface="Avenir Next" charset="0"/>
            </a:endParaRPr>
          </a:p>
        </p:txBody>
      </p:sp>
      <p:sp>
        <p:nvSpPr>
          <p:cNvPr id="10" name="TextBox 9"/>
          <p:cNvSpPr txBox="1"/>
          <p:nvPr/>
        </p:nvSpPr>
        <p:spPr>
          <a:xfrm>
            <a:off x="134394" y="2221301"/>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Motivation</a:t>
            </a:r>
            <a:endParaRPr lang="en-US" dirty="0">
              <a:latin typeface="Avenir Next" charset="0"/>
              <a:ea typeface="Avenir Next" charset="0"/>
              <a:cs typeface="Avenir Next" charset="0"/>
            </a:endParaRPr>
          </a:p>
        </p:txBody>
      </p:sp>
      <p:sp>
        <p:nvSpPr>
          <p:cNvPr id="11" name="TextBox 10"/>
          <p:cNvSpPr txBox="1"/>
          <p:nvPr/>
        </p:nvSpPr>
        <p:spPr>
          <a:xfrm>
            <a:off x="134394" y="2640813"/>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Design Overview</a:t>
            </a:r>
            <a:endParaRPr lang="en-US" dirty="0">
              <a:latin typeface="Avenir Next" charset="0"/>
              <a:ea typeface="Avenir Next" charset="0"/>
              <a:cs typeface="Avenir Next" charset="0"/>
            </a:endParaRPr>
          </a:p>
        </p:txBody>
      </p:sp>
      <p:sp>
        <p:nvSpPr>
          <p:cNvPr id="12" name="TextBox 11"/>
          <p:cNvSpPr txBox="1"/>
          <p:nvPr/>
        </p:nvSpPr>
        <p:spPr>
          <a:xfrm>
            <a:off x="134394" y="3055148"/>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Sprint 1</a:t>
            </a:r>
            <a:endParaRPr lang="en-US" dirty="0">
              <a:latin typeface="Avenir Next" charset="0"/>
              <a:ea typeface="Avenir Next" charset="0"/>
              <a:cs typeface="Avenir Next" charset="0"/>
            </a:endParaRPr>
          </a:p>
        </p:txBody>
      </p:sp>
      <p:sp>
        <p:nvSpPr>
          <p:cNvPr id="13" name="TextBox 12"/>
          <p:cNvSpPr txBox="1"/>
          <p:nvPr/>
        </p:nvSpPr>
        <p:spPr>
          <a:xfrm>
            <a:off x="1" y="3469483"/>
            <a:ext cx="2510946" cy="369332"/>
          </a:xfrm>
          <a:prstGeom prst="rect">
            <a:avLst/>
          </a:prstGeom>
          <a:solidFill>
            <a:srgbClr val="AAAAAA"/>
          </a:solidFill>
        </p:spPr>
        <p:txBody>
          <a:bodyPr wrap="square" rtlCol="0">
            <a:spAutoFit/>
          </a:bodyPr>
          <a:lstStyle/>
          <a:p>
            <a:pPr algn="ctr"/>
            <a:r>
              <a:rPr lang="en-US" dirty="0" smtClean="0">
                <a:latin typeface="Avenir Next" charset="0"/>
                <a:ea typeface="Avenir Next" charset="0"/>
                <a:cs typeface="Avenir Next" charset="0"/>
              </a:rPr>
              <a:t>Sprint 2</a:t>
            </a:r>
            <a:endParaRPr lang="en-US" dirty="0">
              <a:latin typeface="Avenir Next" charset="0"/>
              <a:ea typeface="Avenir Next" charset="0"/>
              <a:cs typeface="Avenir Next" charset="0"/>
            </a:endParaRPr>
          </a:p>
        </p:txBody>
      </p:sp>
      <p:sp>
        <p:nvSpPr>
          <p:cNvPr id="14" name="TextBox 13"/>
          <p:cNvSpPr txBox="1"/>
          <p:nvPr/>
        </p:nvSpPr>
        <p:spPr>
          <a:xfrm>
            <a:off x="134394" y="3906858"/>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Sprint 3</a:t>
            </a:r>
            <a:endParaRPr lang="en-US" dirty="0">
              <a:latin typeface="Avenir Next" charset="0"/>
              <a:ea typeface="Avenir Next" charset="0"/>
              <a:cs typeface="Avenir Next" charset="0"/>
            </a:endParaRPr>
          </a:p>
        </p:txBody>
      </p:sp>
      <p:sp>
        <p:nvSpPr>
          <p:cNvPr id="15" name="TextBox 14"/>
          <p:cNvSpPr txBox="1"/>
          <p:nvPr/>
        </p:nvSpPr>
        <p:spPr>
          <a:xfrm>
            <a:off x="3169262" y="1844755"/>
            <a:ext cx="8364422" cy="4185761"/>
          </a:xfrm>
          <a:prstGeom prst="rect">
            <a:avLst/>
          </a:prstGeom>
          <a:noFill/>
        </p:spPr>
        <p:txBody>
          <a:bodyPr wrap="square" rtlCol="0">
            <a:spAutoFit/>
          </a:bodyPr>
          <a:lstStyle/>
          <a:p>
            <a:pPr algn="ctr"/>
            <a:r>
              <a:rPr lang="en-IN" sz="2800" u="sng" dirty="0">
                <a:latin typeface="Avenir Next" charset="0"/>
                <a:ea typeface="Avenir Next" charset="0"/>
                <a:cs typeface="Avenir Next" charset="0"/>
              </a:rPr>
              <a:t>Sprint </a:t>
            </a:r>
            <a:r>
              <a:rPr lang="en-IN" sz="2800" u="sng" dirty="0" smtClean="0">
                <a:latin typeface="Avenir Next" charset="0"/>
                <a:ea typeface="Avenir Next" charset="0"/>
                <a:cs typeface="Avenir Next" charset="0"/>
              </a:rPr>
              <a:t>2 </a:t>
            </a:r>
            <a:r>
              <a:rPr lang="en-IN" sz="2800" u="sng" dirty="0">
                <a:latin typeface="Avenir Next" charset="0"/>
                <a:ea typeface="Avenir Next" charset="0"/>
                <a:cs typeface="Avenir Next" charset="0"/>
              </a:rPr>
              <a:t>- Recap</a:t>
            </a:r>
          </a:p>
          <a:p>
            <a:endParaRPr lang="en-IN" dirty="0">
              <a:latin typeface="Avenir Next" charset="0"/>
              <a:ea typeface="Avenir Next" charset="0"/>
              <a:cs typeface="Avenir Next" charset="0"/>
            </a:endParaRPr>
          </a:p>
          <a:p>
            <a:r>
              <a:rPr lang="en-IN" sz="2000" dirty="0" smtClean="0">
                <a:latin typeface="Avenir Next" charset="0"/>
                <a:ea typeface="Avenir Next" charset="0"/>
                <a:cs typeface="Avenir Next" charset="0"/>
              </a:rPr>
              <a:t>Time was spent on implementing filtering features and coding the algorithm. More time was spent on researching technologies.</a:t>
            </a:r>
            <a:endParaRPr lang="en-IN" sz="2000" dirty="0">
              <a:latin typeface="Avenir Next" charset="0"/>
              <a:ea typeface="Avenir Next" charset="0"/>
              <a:cs typeface="Avenir Next" charset="0"/>
            </a:endParaRPr>
          </a:p>
          <a:p>
            <a:r>
              <a:rPr lang="en-IN" sz="2000" dirty="0">
                <a:latin typeface="Avenir Next" charset="0"/>
                <a:ea typeface="Avenir Next" charset="0"/>
                <a:cs typeface="Avenir Next" charset="0"/>
              </a:rPr>
              <a:t> </a:t>
            </a:r>
          </a:p>
          <a:p>
            <a:r>
              <a:rPr lang="en-IN" sz="2000" dirty="0" smtClean="0">
                <a:latin typeface="Avenir Next" charset="0"/>
                <a:ea typeface="Avenir Next" charset="0"/>
                <a:cs typeface="Avenir Next" charset="0"/>
              </a:rPr>
              <a:t>Front–end </a:t>
            </a:r>
            <a:r>
              <a:rPr lang="en-IN" sz="2000" dirty="0">
                <a:latin typeface="Avenir Next" charset="0"/>
                <a:ea typeface="Avenir Next" charset="0"/>
                <a:cs typeface="Avenir Next" charset="0"/>
                <a:sym typeface="Wingdings" panose="05000000000000000000" pitchFamily="2" charset="2"/>
              </a:rPr>
              <a:t> </a:t>
            </a:r>
            <a:r>
              <a:rPr lang="en-IN" sz="2000" dirty="0" smtClean="0">
                <a:latin typeface="Avenir Next" charset="0"/>
                <a:ea typeface="Avenir Next" charset="0"/>
                <a:cs typeface="Avenir Next" charset="0"/>
                <a:sym typeface="Wingdings" panose="05000000000000000000" pitchFamily="2" charset="2"/>
              </a:rPr>
              <a:t>Creating the filtering functionality with multiple filters.</a:t>
            </a:r>
            <a:endParaRPr lang="en-IN" sz="2000" dirty="0">
              <a:latin typeface="Avenir Next" charset="0"/>
              <a:ea typeface="Avenir Next" charset="0"/>
              <a:cs typeface="Avenir Next" charset="0"/>
              <a:sym typeface="Wingdings" panose="05000000000000000000" pitchFamily="2" charset="2"/>
            </a:endParaRPr>
          </a:p>
          <a:p>
            <a:endParaRPr lang="en-IN" sz="2000" dirty="0">
              <a:latin typeface="Avenir Next" charset="0"/>
              <a:ea typeface="Avenir Next" charset="0"/>
              <a:cs typeface="Avenir Next" charset="0"/>
              <a:sym typeface="Wingdings" panose="05000000000000000000" pitchFamily="2" charset="2"/>
            </a:endParaRPr>
          </a:p>
          <a:p>
            <a:r>
              <a:rPr lang="en-IN" sz="2000" dirty="0">
                <a:latin typeface="Avenir Next" charset="0"/>
                <a:ea typeface="Avenir Next" charset="0"/>
                <a:cs typeface="Avenir Next" charset="0"/>
                <a:sym typeface="Wingdings" panose="05000000000000000000" pitchFamily="2" charset="2"/>
              </a:rPr>
              <a:t>Back – End </a:t>
            </a:r>
            <a:r>
              <a:rPr lang="en-IN" sz="2000" dirty="0" smtClean="0">
                <a:latin typeface="Avenir Next" charset="0"/>
                <a:ea typeface="Avenir Next" charset="0"/>
                <a:cs typeface="Avenir Next" charset="0"/>
                <a:sym typeface="Wingdings" panose="05000000000000000000" pitchFamily="2" charset="2"/>
              </a:rPr>
              <a:t> The two apps were linked together making sure all the routes work and interaction with database works.</a:t>
            </a:r>
          </a:p>
          <a:p>
            <a:endParaRPr lang="en-IN" sz="2000" dirty="0">
              <a:latin typeface="Avenir Next" charset="0"/>
              <a:ea typeface="Avenir Next" charset="0"/>
              <a:cs typeface="Avenir Next" charset="0"/>
              <a:sym typeface="Wingdings" panose="05000000000000000000" pitchFamily="2" charset="2"/>
            </a:endParaRPr>
          </a:p>
          <a:p>
            <a:r>
              <a:rPr lang="en-IN" sz="2000" dirty="0" smtClean="0">
                <a:latin typeface="Avenir Next" charset="0"/>
                <a:ea typeface="Avenir Next" charset="0"/>
                <a:cs typeface="Avenir Next" charset="0"/>
                <a:sym typeface="Wingdings" panose="05000000000000000000" pitchFamily="2" charset="2"/>
              </a:rPr>
              <a:t>Algorithm  The algorithm was natively developed, tested and optimized.</a:t>
            </a:r>
          </a:p>
          <a:p>
            <a:endParaRPr lang="en-IN" sz="2000" dirty="0">
              <a:latin typeface="Avenir Next" charset="0"/>
              <a:ea typeface="Avenir Next" charset="0"/>
              <a:cs typeface="Avenir Next" charset="0"/>
              <a:sym typeface="Wingdings" panose="05000000000000000000" pitchFamily="2" charset="2"/>
            </a:endParaRPr>
          </a:p>
        </p:txBody>
      </p:sp>
    </p:spTree>
    <p:extLst>
      <p:ext uri="{BB962C8B-B14F-4D97-AF65-F5344CB8AC3E}">
        <p14:creationId xmlns:p14="http://schemas.microsoft.com/office/powerpoint/2010/main" val="195024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xEl>
                                              <p:pRg st="2" end="2"/>
                                            </p:txEl>
                                          </p:spTgt>
                                        </p:tgtEl>
                                        <p:attrNameLst>
                                          <p:attrName>style.visibility</p:attrName>
                                        </p:attrNameLst>
                                      </p:cBhvr>
                                      <p:to>
                                        <p:strVal val="visible"/>
                                      </p:to>
                                    </p:set>
                                    <p:animEffect transition="in" filter="fade">
                                      <p:cBhvr>
                                        <p:cTn id="12" dur="500"/>
                                        <p:tgtEl>
                                          <p:spTgt spid="1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xEl>
                                              <p:pRg st="4" end="4"/>
                                            </p:txEl>
                                          </p:spTgt>
                                        </p:tgtEl>
                                        <p:attrNameLst>
                                          <p:attrName>style.visibility</p:attrName>
                                        </p:attrNameLst>
                                      </p:cBhvr>
                                      <p:to>
                                        <p:strVal val="visible"/>
                                      </p:to>
                                    </p:set>
                                    <p:animEffect transition="in" filter="fade">
                                      <p:cBhvr>
                                        <p:cTn id="17" dur="500"/>
                                        <p:tgtEl>
                                          <p:spTgt spid="1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xEl>
                                              <p:pRg st="6" end="6"/>
                                            </p:txEl>
                                          </p:spTgt>
                                        </p:tgtEl>
                                        <p:attrNameLst>
                                          <p:attrName>style.visibility</p:attrName>
                                        </p:attrNameLst>
                                      </p:cBhvr>
                                      <p:to>
                                        <p:strVal val="visible"/>
                                      </p:to>
                                    </p:set>
                                    <p:animEffect transition="in" filter="fade">
                                      <p:cBhvr>
                                        <p:cTn id="22" dur="500"/>
                                        <p:tgtEl>
                                          <p:spTgt spid="1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
                                            <p:txEl>
                                              <p:pRg st="8" end="8"/>
                                            </p:txEl>
                                          </p:spTgt>
                                        </p:tgtEl>
                                        <p:attrNameLst>
                                          <p:attrName>style.visibility</p:attrName>
                                        </p:attrNameLst>
                                      </p:cBhvr>
                                      <p:to>
                                        <p:strVal val="visible"/>
                                      </p:to>
                                    </p:set>
                                    <p:animEffect transition="in" filter="fade">
                                      <p:cBhvr>
                                        <p:cTn id="27" dur="500"/>
                                        <p:tgtEl>
                                          <p:spTgt spid="1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2340"/>
            <a:ext cx="10515600" cy="1325563"/>
          </a:xfrm>
        </p:spPr>
        <p:txBody>
          <a:bodyPr/>
          <a:lstStyle/>
          <a:p>
            <a:endParaRPr lang="en-US" dirty="0">
              <a:latin typeface="Avenir Next" charset="0"/>
              <a:ea typeface="Avenir Next" charset="0"/>
              <a:cs typeface="Avenir Next" charset="0"/>
            </a:endParaRPr>
          </a:p>
        </p:txBody>
      </p:sp>
      <p:sp>
        <p:nvSpPr>
          <p:cNvPr id="5" name="Rectangle 4"/>
          <p:cNvSpPr/>
          <p:nvPr/>
        </p:nvSpPr>
        <p:spPr>
          <a:xfrm>
            <a:off x="0" y="0"/>
            <a:ext cx="2510947" cy="6858000"/>
          </a:xfrm>
          <a:prstGeom prst="rect">
            <a:avLst/>
          </a:prstGeom>
          <a:solidFill>
            <a:srgbClr val="F1FFFF"/>
          </a:solidFill>
          <a:effectLst>
            <a:outerShdw blurRad="495300" dist="50800" dir="5400000" sx="95000" sy="95000" algn="ctr" rotWithShape="0">
              <a:srgbClr val="000000">
                <a:alpha val="43137"/>
              </a:srgb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en-US">
              <a:latin typeface="Avenir Next" charset="0"/>
              <a:ea typeface="Avenir Next" charset="0"/>
              <a:cs typeface="Avenir Next" charset="0"/>
            </a:endParaRPr>
          </a:p>
        </p:txBody>
      </p:sp>
      <p:sp>
        <p:nvSpPr>
          <p:cNvPr id="6" name="Rectangle 5"/>
          <p:cNvSpPr/>
          <p:nvPr/>
        </p:nvSpPr>
        <p:spPr>
          <a:xfrm>
            <a:off x="0" y="0"/>
            <a:ext cx="12192000" cy="1557903"/>
          </a:xfrm>
          <a:prstGeom prst="rect">
            <a:avLst/>
          </a:prstGeom>
          <a:solidFill>
            <a:srgbClr val="2197A9"/>
          </a:solidFill>
          <a:effectLst>
            <a:outerShdw blurRad="2540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latin typeface="Avenir Next" charset="0"/>
              <a:ea typeface="Avenir Next" charset="0"/>
              <a:cs typeface="Avenir Next" charset="0"/>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394" y="304513"/>
            <a:ext cx="2242158" cy="948875"/>
          </a:xfrm>
        </p:spPr>
      </p:pic>
      <p:sp>
        <p:nvSpPr>
          <p:cNvPr id="9" name="TextBox 8"/>
          <p:cNvSpPr txBox="1"/>
          <p:nvPr/>
        </p:nvSpPr>
        <p:spPr>
          <a:xfrm>
            <a:off x="0" y="1797269"/>
            <a:ext cx="2510946"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Introduction</a:t>
            </a:r>
            <a:endParaRPr lang="en-US" dirty="0">
              <a:latin typeface="Avenir Next" charset="0"/>
              <a:ea typeface="Avenir Next" charset="0"/>
              <a:cs typeface="Avenir Next" charset="0"/>
            </a:endParaRPr>
          </a:p>
        </p:txBody>
      </p:sp>
      <p:sp>
        <p:nvSpPr>
          <p:cNvPr id="10" name="TextBox 9"/>
          <p:cNvSpPr txBox="1"/>
          <p:nvPr/>
        </p:nvSpPr>
        <p:spPr>
          <a:xfrm>
            <a:off x="134394" y="2221301"/>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Motivation</a:t>
            </a:r>
            <a:endParaRPr lang="en-US" dirty="0">
              <a:latin typeface="Avenir Next" charset="0"/>
              <a:ea typeface="Avenir Next" charset="0"/>
              <a:cs typeface="Avenir Next" charset="0"/>
            </a:endParaRPr>
          </a:p>
        </p:txBody>
      </p:sp>
      <p:sp>
        <p:nvSpPr>
          <p:cNvPr id="11" name="TextBox 10"/>
          <p:cNvSpPr txBox="1"/>
          <p:nvPr/>
        </p:nvSpPr>
        <p:spPr>
          <a:xfrm>
            <a:off x="134394" y="2640813"/>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Design Overview</a:t>
            </a:r>
            <a:endParaRPr lang="en-US" dirty="0">
              <a:latin typeface="Avenir Next" charset="0"/>
              <a:ea typeface="Avenir Next" charset="0"/>
              <a:cs typeface="Avenir Next" charset="0"/>
            </a:endParaRPr>
          </a:p>
        </p:txBody>
      </p:sp>
      <p:sp>
        <p:nvSpPr>
          <p:cNvPr id="12" name="TextBox 11"/>
          <p:cNvSpPr txBox="1"/>
          <p:nvPr/>
        </p:nvSpPr>
        <p:spPr>
          <a:xfrm>
            <a:off x="134394" y="3055148"/>
            <a:ext cx="2242158"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Sprint 1</a:t>
            </a:r>
            <a:endParaRPr lang="en-US" dirty="0">
              <a:latin typeface="Avenir Next" charset="0"/>
              <a:ea typeface="Avenir Next" charset="0"/>
              <a:cs typeface="Avenir Next" charset="0"/>
            </a:endParaRPr>
          </a:p>
        </p:txBody>
      </p:sp>
      <p:sp>
        <p:nvSpPr>
          <p:cNvPr id="13" name="TextBox 12"/>
          <p:cNvSpPr txBox="1"/>
          <p:nvPr/>
        </p:nvSpPr>
        <p:spPr>
          <a:xfrm>
            <a:off x="1" y="3469483"/>
            <a:ext cx="2510946" cy="369332"/>
          </a:xfrm>
          <a:prstGeom prst="rect">
            <a:avLst/>
          </a:prstGeom>
          <a:noFill/>
        </p:spPr>
        <p:txBody>
          <a:bodyPr wrap="square" rtlCol="0">
            <a:spAutoFit/>
          </a:bodyPr>
          <a:lstStyle/>
          <a:p>
            <a:pPr algn="ctr"/>
            <a:r>
              <a:rPr lang="en-US" dirty="0" smtClean="0">
                <a:latin typeface="Avenir Next" charset="0"/>
                <a:ea typeface="Avenir Next" charset="0"/>
                <a:cs typeface="Avenir Next" charset="0"/>
              </a:rPr>
              <a:t>Sprint 2</a:t>
            </a:r>
            <a:endParaRPr lang="en-US" dirty="0">
              <a:latin typeface="Avenir Next" charset="0"/>
              <a:ea typeface="Avenir Next" charset="0"/>
              <a:cs typeface="Avenir Next" charset="0"/>
            </a:endParaRPr>
          </a:p>
        </p:txBody>
      </p:sp>
      <p:sp>
        <p:nvSpPr>
          <p:cNvPr id="14" name="TextBox 13"/>
          <p:cNvSpPr txBox="1"/>
          <p:nvPr/>
        </p:nvSpPr>
        <p:spPr>
          <a:xfrm>
            <a:off x="0" y="3906858"/>
            <a:ext cx="2510946" cy="369332"/>
          </a:xfrm>
          <a:prstGeom prst="rect">
            <a:avLst/>
          </a:prstGeom>
          <a:solidFill>
            <a:srgbClr val="AAAAAA"/>
          </a:solidFill>
        </p:spPr>
        <p:txBody>
          <a:bodyPr wrap="square" rtlCol="0">
            <a:spAutoFit/>
          </a:bodyPr>
          <a:lstStyle/>
          <a:p>
            <a:pPr algn="ctr"/>
            <a:r>
              <a:rPr lang="en-US" dirty="0" smtClean="0">
                <a:latin typeface="Avenir Next" charset="0"/>
                <a:ea typeface="Avenir Next" charset="0"/>
                <a:cs typeface="Avenir Next" charset="0"/>
              </a:rPr>
              <a:t>Sprint 3</a:t>
            </a:r>
            <a:endParaRPr lang="en-US" dirty="0">
              <a:latin typeface="Avenir Next" charset="0"/>
              <a:ea typeface="Avenir Next" charset="0"/>
              <a:cs typeface="Avenir Next" charset="0"/>
            </a:endParaRPr>
          </a:p>
        </p:txBody>
      </p:sp>
      <p:sp>
        <p:nvSpPr>
          <p:cNvPr id="15" name="TextBox 14"/>
          <p:cNvSpPr txBox="1"/>
          <p:nvPr/>
        </p:nvSpPr>
        <p:spPr>
          <a:xfrm>
            <a:off x="3169262" y="1844755"/>
            <a:ext cx="8364422" cy="4185761"/>
          </a:xfrm>
          <a:prstGeom prst="rect">
            <a:avLst/>
          </a:prstGeom>
          <a:noFill/>
        </p:spPr>
        <p:txBody>
          <a:bodyPr wrap="square" rtlCol="0">
            <a:spAutoFit/>
          </a:bodyPr>
          <a:lstStyle/>
          <a:p>
            <a:pPr algn="ctr"/>
            <a:r>
              <a:rPr lang="en-IN" sz="2800" u="sng" dirty="0">
                <a:latin typeface="Avenir Next" charset="0"/>
                <a:ea typeface="Avenir Next" charset="0"/>
                <a:cs typeface="Avenir Next" charset="0"/>
              </a:rPr>
              <a:t>Sprint 3</a:t>
            </a:r>
            <a:r>
              <a:rPr lang="en-IN" sz="2800" u="sng" dirty="0" smtClean="0">
                <a:latin typeface="Avenir Next" charset="0"/>
                <a:ea typeface="Avenir Next" charset="0"/>
                <a:cs typeface="Avenir Next" charset="0"/>
              </a:rPr>
              <a:t> </a:t>
            </a:r>
            <a:r>
              <a:rPr lang="en-IN" sz="2800" u="sng" dirty="0">
                <a:latin typeface="Avenir Next" charset="0"/>
                <a:ea typeface="Avenir Next" charset="0"/>
                <a:cs typeface="Avenir Next" charset="0"/>
              </a:rPr>
              <a:t>- </a:t>
            </a:r>
            <a:r>
              <a:rPr lang="en-IN" sz="2800" u="sng" dirty="0" smtClean="0">
                <a:latin typeface="Avenir Next" charset="0"/>
                <a:ea typeface="Avenir Next" charset="0"/>
                <a:cs typeface="Avenir Next" charset="0"/>
              </a:rPr>
              <a:t>Overview</a:t>
            </a:r>
            <a:endParaRPr lang="en-IN" sz="2800" u="sng" dirty="0">
              <a:latin typeface="Avenir Next" charset="0"/>
              <a:ea typeface="Avenir Next" charset="0"/>
              <a:cs typeface="Avenir Next" charset="0"/>
            </a:endParaRPr>
          </a:p>
          <a:p>
            <a:endParaRPr lang="en-IN" dirty="0">
              <a:latin typeface="Avenir Next" charset="0"/>
              <a:ea typeface="Avenir Next" charset="0"/>
              <a:cs typeface="Avenir Next" charset="0"/>
            </a:endParaRPr>
          </a:p>
          <a:p>
            <a:r>
              <a:rPr lang="en-IN" sz="2000" dirty="0" smtClean="0">
                <a:latin typeface="Avenir Next" charset="0"/>
                <a:ea typeface="Avenir Next" charset="0"/>
                <a:cs typeface="Avenir Next" charset="0"/>
              </a:rPr>
              <a:t>A lot of time was spent on developing the remaining front-end and integrating the algorithm with the back-end.</a:t>
            </a:r>
            <a:endParaRPr lang="en-IN" sz="2000" dirty="0">
              <a:latin typeface="Avenir Next" charset="0"/>
              <a:ea typeface="Avenir Next" charset="0"/>
              <a:cs typeface="Avenir Next" charset="0"/>
            </a:endParaRPr>
          </a:p>
          <a:p>
            <a:r>
              <a:rPr lang="en-IN" sz="2000" dirty="0">
                <a:latin typeface="Avenir Next" charset="0"/>
                <a:ea typeface="Avenir Next" charset="0"/>
                <a:cs typeface="Avenir Next" charset="0"/>
              </a:rPr>
              <a:t> </a:t>
            </a:r>
          </a:p>
          <a:p>
            <a:r>
              <a:rPr lang="en-IN" sz="2000" dirty="0" smtClean="0">
                <a:latin typeface="Avenir Next" charset="0"/>
                <a:ea typeface="Avenir Next" charset="0"/>
                <a:cs typeface="Avenir Next" charset="0"/>
              </a:rPr>
              <a:t>Front End </a:t>
            </a:r>
            <a:r>
              <a:rPr lang="en-IN" sz="2000" dirty="0" smtClean="0">
                <a:latin typeface="Avenir Next" charset="0"/>
                <a:ea typeface="Avenir Next" charset="0"/>
                <a:cs typeface="Avenir Next" charset="0"/>
                <a:sym typeface="Wingdings" panose="05000000000000000000" pitchFamily="2" charset="2"/>
              </a:rPr>
              <a:t> Created the student schedule and company queue display pages.</a:t>
            </a:r>
            <a:endParaRPr lang="en-IN" sz="2000" dirty="0">
              <a:latin typeface="Avenir Next" charset="0"/>
              <a:ea typeface="Avenir Next" charset="0"/>
              <a:cs typeface="Avenir Next" charset="0"/>
              <a:sym typeface="Wingdings" panose="05000000000000000000" pitchFamily="2" charset="2"/>
            </a:endParaRPr>
          </a:p>
          <a:p>
            <a:endParaRPr lang="en-IN" sz="2000" dirty="0">
              <a:latin typeface="Avenir Next" charset="0"/>
              <a:ea typeface="Avenir Next" charset="0"/>
              <a:cs typeface="Avenir Next" charset="0"/>
              <a:sym typeface="Wingdings" panose="05000000000000000000" pitchFamily="2" charset="2"/>
            </a:endParaRPr>
          </a:p>
          <a:p>
            <a:r>
              <a:rPr lang="en-IN" sz="2000" dirty="0" smtClean="0">
                <a:latin typeface="Avenir Next" charset="0"/>
                <a:ea typeface="Avenir Next" charset="0"/>
                <a:cs typeface="Avenir Next" charset="0"/>
                <a:sym typeface="Wingdings" panose="05000000000000000000" pitchFamily="2" charset="2"/>
              </a:rPr>
              <a:t>Back End  The </a:t>
            </a:r>
            <a:r>
              <a:rPr lang="en-IN" sz="2000" dirty="0" err="1" smtClean="0">
                <a:latin typeface="Avenir Next" charset="0"/>
                <a:ea typeface="Avenir Next" charset="0"/>
                <a:cs typeface="Avenir Next" charset="0"/>
                <a:sym typeface="Wingdings" panose="05000000000000000000" pitchFamily="2" charset="2"/>
              </a:rPr>
              <a:t>node.js</a:t>
            </a:r>
            <a:r>
              <a:rPr lang="en-IN" sz="2000" dirty="0" smtClean="0">
                <a:latin typeface="Avenir Next" charset="0"/>
                <a:ea typeface="Avenir Next" charset="0"/>
                <a:cs typeface="Avenir Next" charset="0"/>
                <a:sym typeface="Wingdings" panose="05000000000000000000" pitchFamily="2" charset="2"/>
              </a:rPr>
              <a:t> backend was integrated with the Java server. Also handle the backend for the newly created pages.</a:t>
            </a:r>
          </a:p>
          <a:p>
            <a:endParaRPr lang="en-IN" sz="2000" dirty="0">
              <a:latin typeface="Avenir Next" charset="0"/>
              <a:ea typeface="Avenir Next" charset="0"/>
              <a:cs typeface="Avenir Next" charset="0"/>
              <a:sym typeface="Wingdings" panose="05000000000000000000" pitchFamily="2" charset="2"/>
            </a:endParaRPr>
          </a:p>
          <a:p>
            <a:r>
              <a:rPr lang="en-IN" sz="2000" dirty="0" smtClean="0">
                <a:latin typeface="Avenir Next" charset="0"/>
                <a:ea typeface="Avenir Next" charset="0"/>
                <a:cs typeface="Avenir Next" charset="0"/>
                <a:sym typeface="Wingdings" panose="05000000000000000000" pitchFamily="2" charset="2"/>
              </a:rPr>
              <a:t>Algorithm  A Java server using jersey was created to communicate between the algorithm and the back-end.</a:t>
            </a:r>
          </a:p>
        </p:txBody>
      </p:sp>
    </p:spTree>
    <p:extLst>
      <p:ext uri="{BB962C8B-B14F-4D97-AF65-F5344CB8AC3E}">
        <p14:creationId xmlns:p14="http://schemas.microsoft.com/office/powerpoint/2010/main" val="585275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2" end="2"/>
                                            </p:txEl>
                                          </p:spTgt>
                                        </p:tgtEl>
                                        <p:attrNameLst>
                                          <p:attrName>style.visibility</p:attrName>
                                        </p:attrNameLst>
                                      </p:cBhvr>
                                      <p:to>
                                        <p:strVal val="visible"/>
                                      </p:to>
                                    </p:set>
                                    <p:animEffect transition="in" filter="fade">
                                      <p:cBhvr>
                                        <p:cTn id="7" dur="500"/>
                                        <p:tgtEl>
                                          <p:spTgt spid="1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xEl>
                                              <p:pRg st="4" end="4"/>
                                            </p:txEl>
                                          </p:spTgt>
                                        </p:tgtEl>
                                        <p:attrNameLst>
                                          <p:attrName>style.visibility</p:attrName>
                                        </p:attrNameLst>
                                      </p:cBhvr>
                                      <p:to>
                                        <p:strVal val="visible"/>
                                      </p:to>
                                    </p:set>
                                    <p:animEffect transition="in" filter="fade">
                                      <p:cBhvr>
                                        <p:cTn id="12" dur="500"/>
                                        <p:tgtEl>
                                          <p:spTgt spid="1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xEl>
                                              <p:pRg st="6" end="6"/>
                                            </p:txEl>
                                          </p:spTgt>
                                        </p:tgtEl>
                                        <p:attrNameLst>
                                          <p:attrName>style.visibility</p:attrName>
                                        </p:attrNameLst>
                                      </p:cBhvr>
                                      <p:to>
                                        <p:strVal val="visible"/>
                                      </p:to>
                                    </p:set>
                                    <p:animEffect transition="in" filter="fade">
                                      <p:cBhvr>
                                        <p:cTn id="17" dur="500"/>
                                        <p:tgtEl>
                                          <p:spTgt spid="15">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xEl>
                                              <p:pRg st="8" end="8"/>
                                            </p:txEl>
                                          </p:spTgt>
                                        </p:tgtEl>
                                        <p:attrNameLst>
                                          <p:attrName>style.visibility</p:attrName>
                                        </p:attrNameLst>
                                      </p:cBhvr>
                                      <p:to>
                                        <p:strVal val="visible"/>
                                      </p:to>
                                    </p:set>
                                    <p:animEffect transition="in" filter="fade">
                                      <p:cBhvr>
                                        <p:cTn id="22" dur="500"/>
                                        <p:tgtEl>
                                          <p:spTgt spid="1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643</TotalTime>
  <Words>1194</Words>
  <Application>Microsoft Macintosh PowerPoint</Application>
  <PresentationFormat>Widescreen</PresentationFormat>
  <Paragraphs>270</Paragraphs>
  <Slides>18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Avenir Next</vt:lpstr>
      <vt:lpstr>Calibri</vt:lpstr>
      <vt:lpstr>Calibri Light</vt:lpstr>
      <vt:lpstr>Wingdings</vt:lpstr>
      <vt:lpstr>Office Theme</vt:lpstr>
      <vt:lpstr>  Team 7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Akshat Goyal</dc:creator>
  <cp:lastModifiedBy>Shubhang M Kulkarni</cp:lastModifiedBy>
  <cp:revision>38</cp:revision>
  <dcterms:created xsi:type="dcterms:W3CDTF">2017-04-22T21:40:11Z</dcterms:created>
  <dcterms:modified xsi:type="dcterms:W3CDTF">2017-04-24T18:40:59Z</dcterms:modified>
</cp:coreProperties>
</file>